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charts/chart1.xml" ContentType="application/vnd.openxmlformats-officedocument.drawingml.chart+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3" r:id="rId3"/>
  </p:sldMasterIdLst>
  <p:notesMasterIdLst>
    <p:notesMasterId r:id="rId108"/>
  </p:notesMasterIdLst>
  <p:handoutMasterIdLst>
    <p:handoutMasterId r:id="rId109"/>
  </p:handoutMasterIdLst>
  <p:sldIdLst>
    <p:sldId id="452" r:id="rId4"/>
    <p:sldId id="269" r:id="rId5"/>
    <p:sldId id="299" r:id="rId6"/>
    <p:sldId id="453" r:id="rId7"/>
    <p:sldId id="323" r:id="rId8"/>
    <p:sldId id="322" r:id="rId9"/>
    <p:sldId id="417" r:id="rId10"/>
    <p:sldId id="418" r:id="rId11"/>
    <p:sldId id="419" r:id="rId12"/>
    <p:sldId id="420" r:id="rId13"/>
    <p:sldId id="421" r:id="rId14"/>
    <p:sldId id="309" r:id="rId15"/>
    <p:sldId id="352" r:id="rId16"/>
    <p:sldId id="353" r:id="rId17"/>
    <p:sldId id="354" r:id="rId18"/>
    <p:sldId id="355" r:id="rId19"/>
    <p:sldId id="422" r:id="rId20"/>
    <p:sldId id="423" r:id="rId21"/>
    <p:sldId id="424" r:id="rId22"/>
    <p:sldId id="425" r:id="rId23"/>
    <p:sldId id="426" r:id="rId24"/>
    <p:sldId id="447" r:id="rId25"/>
    <p:sldId id="448" r:id="rId26"/>
    <p:sldId id="449" r:id="rId27"/>
    <p:sldId id="450" r:id="rId28"/>
    <p:sldId id="451" r:id="rId29"/>
    <p:sldId id="454" r:id="rId30"/>
    <p:sldId id="433" r:id="rId31"/>
    <p:sldId id="434" r:id="rId32"/>
    <p:sldId id="435" r:id="rId33"/>
    <p:sldId id="436" r:id="rId34"/>
    <p:sldId id="437" r:id="rId35"/>
    <p:sldId id="438" r:id="rId36"/>
    <p:sldId id="439" r:id="rId37"/>
    <p:sldId id="440" r:id="rId38"/>
    <p:sldId id="441" r:id="rId39"/>
    <p:sldId id="442" r:id="rId40"/>
    <p:sldId id="443" r:id="rId41"/>
    <p:sldId id="444" r:id="rId42"/>
    <p:sldId id="445" r:id="rId43"/>
    <p:sldId id="446" r:id="rId44"/>
    <p:sldId id="325" r:id="rId45"/>
    <p:sldId id="457" r:id="rId46"/>
    <p:sldId id="310" r:id="rId47"/>
    <p:sldId id="356" r:id="rId48"/>
    <p:sldId id="357" r:id="rId49"/>
    <p:sldId id="359" r:id="rId50"/>
    <p:sldId id="311" r:id="rId51"/>
    <p:sldId id="360" r:id="rId52"/>
    <p:sldId id="361" r:id="rId53"/>
    <p:sldId id="362" r:id="rId54"/>
    <p:sldId id="363" r:id="rId55"/>
    <p:sldId id="465" r:id="rId56"/>
    <p:sldId id="455" r:id="rId57"/>
    <p:sldId id="456" r:id="rId58"/>
    <p:sldId id="314" r:id="rId59"/>
    <p:sldId id="372" r:id="rId60"/>
    <p:sldId id="373" r:id="rId61"/>
    <p:sldId id="374" r:id="rId62"/>
    <p:sldId id="375" r:id="rId63"/>
    <p:sldId id="466" r:id="rId64"/>
    <p:sldId id="312" r:id="rId65"/>
    <p:sldId id="364" r:id="rId66"/>
    <p:sldId id="366" r:id="rId67"/>
    <p:sldId id="365" r:id="rId68"/>
    <p:sldId id="367" r:id="rId69"/>
    <p:sldId id="467" r:id="rId70"/>
    <p:sldId id="313" r:id="rId71"/>
    <p:sldId id="368" r:id="rId72"/>
    <p:sldId id="369" r:id="rId73"/>
    <p:sldId id="370" r:id="rId74"/>
    <p:sldId id="371" r:id="rId75"/>
    <p:sldId id="468" r:id="rId76"/>
    <p:sldId id="469" r:id="rId77"/>
    <p:sldId id="379" r:id="rId78"/>
    <p:sldId id="398" r:id="rId79"/>
    <p:sldId id="400" r:id="rId80"/>
    <p:sldId id="399" r:id="rId81"/>
    <p:sldId id="412" r:id="rId82"/>
    <p:sldId id="413" r:id="rId83"/>
    <p:sldId id="414" r:id="rId84"/>
    <p:sldId id="415" r:id="rId85"/>
    <p:sldId id="416" r:id="rId86"/>
    <p:sldId id="389" r:id="rId87"/>
    <p:sldId id="390" r:id="rId88"/>
    <p:sldId id="396" r:id="rId89"/>
    <p:sldId id="397" r:id="rId90"/>
    <p:sldId id="392" r:id="rId91"/>
    <p:sldId id="470" r:id="rId92"/>
    <p:sldId id="381" r:id="rId93"/>
    <p:sldId id="382" r:id="rId94"/>
    <p:sldId id="402" r:id="rId95"/>
    <p:sldId id="403" r:id="rId96"/>
    <p:sldId id="401" r:id="rId97"/>
    <p:sldId id="383" r:id="rId98"/>
    <p:sldId id="384" r:id="rId99"/>
    <p:sldId id="406" r:id="rId100"/>
    <p:sldId id="405" r:id="rId101"/>
    <p:sldId id="404" r:id="rId102"/>
    <p:sldId id="407" r:id="rId103"/>
    <p:sldId id="408" r:id="rId104"/>
    <p:sldId id="409" r:id="rId105"/>
    <p:sldId id="410" r:id="rId106"/>
    <p:sldId id="411" r:id="rId107"/>
  </p:sldIdLst>
  <p:sldSz cx="9144000" cy="6858000" type="screen4x3"/>
  <p:notesSz cx="6858000" cy="9144000"/>
  <p:custDataLst>
    <p:tags r:id="rId110"/>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FDBB2E29-F1FA-4C05-8A5A-68E1D24A293B}">
          <p14:sldIdLst>
            <p14:sldId id="452"/>
            <p14:sldId id="269"/>
            <p14:sldId id="299"/>
            <p14:sldId id="453"/>
            <p14:sldId id="323"/>
          </p14:sldIdLst>
        </p14:section>
        <p14:section name="Oesophegal + GC" id="{8B1F3706-7FDD-4C76-A3A4-E2EB9756681D}">
          <p14:sldIdLst>
            <p14:sldId id="322"/>
            <p14:sldId id="417"/>
            <p14:sldId id="418"/>
            <p14:sldId id="419"/>
            <p14:sldId id="420"/>
            <p14:sldId id="421"/>
            <p14:sldId id="309"/>
            <p14:sldId id="352"/>
            <p14:sldId id="353"/>
            <p14:sldId id="354"/>
            <p14:sldId id="355"/>
            <p14:sldId id="422"/>
            <p14:sldId id="423"/>
            <p14:sldId id="424"/>
            <p14:sldId id="425"/>
            <p14:sldId id="426"/>
            <p14:sldId id="447"/>
            <p14:sldId id="448"/>
            <p14:sldId id="449"/>
            <p14:sldId id="450"/>
            <p14:sldId id="451"/>
            <p14:sldId id="454"/>
            <p14:sldId id="433"/>
            <p14:sldId id="434"/>
            <p14:sldId id="435"/>
            <p14:sldId id="436"/>
            <p14:sldId id="437"/>
            <p14:sldId id="438"/>
            <p14:sldId id="439"/>
            <p14:sldId id="440"/>
            <p14:sldId id="441"/>
            <p14:sldId id="442"/>
            <p14:sldId id="443"/>
            <p14:sldId id="444"/>
            <p14:sldId id="445"/>
            <p14:sldId id="446"/>
          </p14:sldIdLst>
        </p14:section>
        <p14:section name="Pancreas, small bowel, heptobiliary" id="{9E21B9A7-0A1F-43BF-A03F-AC401D83D69C}">
          <p14:sldIdLst>
            <p14:sldId id="325"/>
          </p14:sldIdLst>
        </p14:section>
        <p14:section name="Pancreatic" id="{5F248B11-F241-42A1-8746-059118C30CFE}">
          <p14:sldIdLst>
            <p14:sldId id="457"/>
            <p14:sldId id="310"/>
            <p14:sldId id="356"/>
            <p14:sldId id="357"/>
            <p14:sldId id="359"/>
            <p14:sldId id="311"/>
            <p14:sldId id="360"/>
            <p14:sldId id="361"/>
            <p14:sldId id="362"/>
            <p14:sldId id="363"/>
          </p14:sldIdLst>
        </p14:section>
        <p14:section name="HCC" id="{38A12301-DBC8-41E2-BEBB-3974AD2F2489}">
          <p14:sldIdLst>
            <p14:sldId id="465"/>
            <p14:sldId id="455"/>
            <p14:sldId id="456"/>
            <p14:sldId id="314"/>
            <p14:sldId id="372"/>
            <p14:sldId id="373"/>
            <p14:sldId id="374"/>
            <p14:sldId id="375"/>
          </p14:sldIdLst>
        </p14:section>
        <p14:section name="NET" id="{D61D22E7-4428-4950-8B45-EF260405763F}">
          <p14:sldIdLst>
            <p14:sldId id="466"/>
            <p14:sldId id="312"/>
            <p14:sldId id="364"/>
            <p14:sldId id="366"/>
            <p14:sldId id="365"/>
            <p14:sldId id="367"/>
          </p14:sldIdLst>
        </p14:section>
        <p14:section name="General" id="{174B8B79-DD51-4AE3-A0BD-861976E90E4E}">
          <p14:sldIdLst>
            <p14:sldId id="467"/>
            <p14:sldId id="313"/>
            <p14:sldId id="368"/>
            <p14:sldId id="369"/>
            <p14:sldId id="370"/>
            <p14:sldId id="371"/>
          </p14:sldIdLst>
        </p14:section>
        <p14:section name="Cancer of colon, rectum and anus" id="{574D2AC7-616F-4C27-9EDB-B2B433FB0420}">
          <p14:sldIdLst>
            <p14:sldId id="468"/>
          </p14:sldIdLst>
        </p14:section>
        <p14:section name="CRC" id="{80F5503D-8984-406C-974F-8E56CEB7162E}">
          <p14:sldIdLst>
            <p14:sldId id="469"/>
            <p14:sldId id="379"/>
            <p14:sldId id="398"/>
            <p14:sldId id="400"/>
            <p14:sldId id="399"/>
            <p14:sldId id="412"/>
            <p14:sldId id="413"/>
            <p14:sldId id="414"/>
            <p14:sldId id="415"/>
            <p14:sldId id="416"/>
            <p14:sldId id="389"/>
            <p14:sldId id="390"/>
            <p14:sldId id="396"/>
            <p14:sldId id="397"/>
            <p14:sldId id="392"/>
          </p14:sldIdLst>
        </p14:section>
        <p14:section name="Rectal cancer" id="{A4F42512-0438-4920-9DD9-288685A7218D}">
          <p14:sldIdLst>
            <p14:sldId id="470"/>
            <p14:sldId id="381"/>
            <p14:sldId id="382"/>
            <p14:sldId id="402"/>
            <p14:sldId id="403"/>
            <p14:sldId id="401"/>
            <p14:sldId id="383"/>
            <p14:sldId id="384"/>
            <p14:sldId id="406"/>
            <p14:sldId id="405"/>
            <p14:sldId id="404"/>
            <p14:sldId id="407"/>
            <p14:sldId id="408"/>
            <p14:sldId id="409"/>
            <p14:sldId id="410"/>
            <p14:sldId id="411"/>
          </p14:sldIdLst>
        </p14:section>
      </p14:sectionLst>
    </p:ext>
    <p:ext uri="{EFAFB233-063F-42B5-8137-9DF3F51BA10A}">
      <p15:sldGuideLst xmlns=""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Helen Brereton" initials="H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a:srgbClr val="000000"/>
    <a:srgbClr val="FFFFFF"/>
    <a:srgbClr val="F5F5F5"/>
    <a:srgbClr val="4D4D4D"/>
    <a:srgbClr val="FF00FF"/>
    <a:srgbClr val="0000FF"/>
    <a:srgbClr val="00FF00"/>
    <a:srgbClr val="ECECEC"/>
    <a:srgbClr val="B60D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207" autoAdjust="0"/>
    <p:restoredTop sz="94660"/>
  </p:normalViewPr>
  <p:slideViewPr>
    <p:cSldViewPr snapToGrid="0" showGuides="1">
      <p:cViewPr varScale="1">
        <p:scale>
          <a:sx n="130" d="100"/>
          <a:sy n="130" d="100"/>
        </p:scale>
        <p:origin x="-1650" y="-84"/>
      </p:cViewPr>
      <p:guideLst>
        <p:guide orient="horz" pos="4148"/>
        <p:guide orient="horz" pos="105"/>
        <p:guide orient="horz" pos="2160"/>
        <p:guide orient="horz" pos="731"/>
        <p:guide pos="2880"/>
        <p:guide pos="233"/>
        <p:guide pos="5138"/>
      </p:guideLst>
    </p:cSldViewPr>
  </p:slideViewPr>
  <p:notesTextViewPr>
    <p:cViewPr>
      <p:scale>
        <a:sx n="100" d="100"/>
        <a:sy n="100" d="100"/>
      </p:scale>
      <p:origin x="0" y="0"/>
    </p:cViewPr>
  </p:notesTextViewPr>
  <p:sorterViewPr>
    <p:cViewPr>
      <p:scale>
        <a:sx n="200" d="100"/>
        <a:sy n="200" d="100"/>
      </p:scale>
      <p:origin x="0" y="30966"/>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tags" Target="tags/tag1.xml"/><Relationship Id="rId115"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handoutMaster" Target="handoutMasters/handoutMaster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dPt>
            <c:idx val="0"/>
            <c:invertIfNegative val="0"/>
            <c:bubble3D val="0"/>
            <c:spPr>
              <a:solidFill>
                <a:srgbClr val="B60D27"/>
              </a:solidFill>
            </c:spPr>
          </c:dPt>
          <c:dPt>
            <c:idx val="3"/>
            <c:invertIfNegative val="0"/>
            <c:bubble3D val="0"/>
            <c:spPr>
              <a:solidFill>
                <a:srgbClr val="B60D27"/>
              </a:solidFill>
            </c:spPr>
          </c:dPt>
          <c:dPt>
            <c:idx val="12"/>
            <c:invertIfNegative val="0"/>
            <c:bubble3D val="0"/>
            <c:spPr>
              <a:solidFill>
                <a:srgbClr val="B60D27"/>
              </a:solidFill>
            </c:spPr>
          </c:dPt>
          <c:dPt>
            <c:idx val="13"/>
            <c:invertIfNegative val="0"/>
            <c:bubble3D val="0"/>
            <c:spPr>
              <a:solidFill>
                <a:srgbClr val="4D4D4D"/>
              </a:solidFill>
            </c:spPr>
          </c:dPt>
          <c:dPt>
            <c:idx val="20"/>
            <c:invertIfNegative val="0"/>
            <c:bubble3D val="0"/>
            <c:spPr>
              <a:solidFill>
                <a:srgbClr val="B60D27"/>
              </a:solidFill>
            </c:spPr>
          </c:dPt>
          <c:dPt>
            <c:idx val="21"/>
            <c:invertIfNegative val="0"/>
            <c:bubble3D val="0"/>
            <c:spPr>
              <a:solidFill>
                <a:srgbClr val="B60D27"/>
              </a:solidFill>
            </c:spPr>
          </c:dPt>
          <c:cat>
            <c:numRef>
              <c:f>Sheet1!$A$2:$A$24</c:f>
              <c:numCache>
                <c:formatCode>General</c:formatCode>
                <c:ptCount val="23"/>
              </c:numCache>
            </c:numRef>
          </c:cat>
          <c:val>
            <c:numRef>
              <c:f>Sheet1!$B$2:$B$24</c:f>
              <c:numCache>
                <c:formatCode>General</c:formatCode>
                <c:ptCount val="23"/>
                <c:pt idx="0">
                  <c:v>2</c:v>
                </c:pt>
                <c:pt idx="1">
                  <c:v>3</c:v>
                </c:pt>
                <c:pt idx="2">
                  <c:v>5</c:v>
                </c:pt>
                <c:pt idx="3">
                  <c:v>8</c:v>
                </c:pt>
                <c:pt idx="4">
                  <c:v>8</c:v>
                </c:pt>
                <c:pt idx="5">
                  <c:v>8</c:v>
                </c:pt>
                <c:pt idx="6">
                  <c:v>9</c:v>
                </c:pt>
                <c:pt idx="7">
                  <c:v>9</c:v>
                </c:pt>
                <c:pt idx="8">
                  <c:v>9</c:v>
                </c:pt>
                <c:pt idx="9">
                  <c:v>12</c:v>
                </c:pt>
                <c:pt idx="10">
                  <c:v>12</c:v>
                </c:pt>
                <c:pt idx="11">
                  <c:v>13</c:v>
                </c:pt>
                <c:pt idx="12">
                  <c:v>14</c:v>
                </c:pt>
                <c:pt idx="13">
                  <c:v>19</c:v>
                </c:pt>
                <c:pt idx="14">
                  <c:v>21</c:v>
                </c:pt>
                <c:pt idx="15">
                  <c:v>32</c:v>
                </c:pt>
                <c:pt idx="16">
                  <c:v>41</c:v>
                </c:pt>
                <c:pt idx="17">
                  <c:v>61</c:v>
                </c:pt>
                <c:pt idx="18">
                  <c:v>61</c:v>
                </c:pt>
                <c:pt idx="19">
                  <c:v>61</c:v>
                </c:pt>
                <c:pt idx="20">
                  <c:v>62</c:v>
                </c:pt>
                <c:pt idx="21">
                  <c:v>69</c:v>
                </c:pt>
                <c:pt idx="22">
                  <c:v>72</c:v>
                </c:pt>
              </c:numCache>
            </c:numRef>
          </c:val>
        </c:ser>
        <c:dLbls>
          <c:showLegendKey val="0"/>
          <c:showVal val="0"/>
          <c:showCatName val="0"/>
          <c:showSerName val="0"/>
          <c:showPercent val="0"/>
          <c:showBubbleSize val="0"/>
        </c:dLbls>
        <c:gapWidth val="23"/>
        <c:overlap val="100"/>
        <c:axId val="117881472"/>
        <c:axId val="117891456"/>
      </c:barChart>
      <c:catAx>
        <c:axId val="117881472"/>
        <c:scaling>
          <c:orientation val="minMax"/>
        </c:scaling>
        <c:delete val="0"/>
        <c:axPos val="l"/>
        <c:numFmt formatCode="General" sourceLinked="1"/>
        <c:majorTickMark val="none"/>
        <c:minorTickMark val="none"/>
        <c:tickLblPos val="nextTo"/>
        <c:crossAx val="117891456"/>
        <c:crosses val="autoZero"/>
        <c:auto val="1"/>
        <c:lblAlgn val="ctr"/>
        <c:lblOffset val="100"/>
        <c:noMultiLvlLbl val="0"/>
      </c:catAx>
      <c:valAx>
        <c:axId val="117891456"/>
        <c:scaling>
          <c:orientation val="minMax"/>
        </c:scaling>
        <c:delete val="0"/>
        <c:axPos val="b"/>
        <c:numFmt formatCode="General" sourceLinked="1"/>
        <c:majorTickMark val="out"/>
        <c:minorTickMark val="none"/>
        <c:tickLblPos val="nextTo"/>
        <c:spPr>
          <a:ln w="19050">
            <a:solidFill>
              <a:schemeClr val="tx1"/>
            </a:solidFill>
          </a:ln>
        </c:spPr>
        <c:txPr>
          <a:bodyPr/>
          <a:lstStyle/>
          <a:p>
            <a:pPr>
              <a:defRPr sz="1400"/>
            </a:pPr>
            <a:endParaRPr lang="en-US"/>
          </a:p>
        </c:txPr>
        <c:crossAx val="117881472"/>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10/02/2016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2/10/2016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9.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7621" r="925" b="9603"/>
          <a:stretch/>
        </p:blipFill>
        <p:spPr>
          <a:xfrm>
            <a:off x="-1" y="1460500"/>
            <a:ext cx="9144001" cy="4559299"/>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765730" y="4921071"/>
            <a:ext cx="7612540" cy="800219"/>
          </a:xfrm>
          <a:prstGeom prst="rect">
            <a:avLst/>
          </a:prstGeom>
        </p:spPr>
        <p:txBody>
          <a:bodyPr wrap="square">
            <a:spAutoFit/>
          </a:bodyPr>
          <a:lstStyle/>
          <a:p>
            <a:pPr algn="ctr"/>
            <a:r>
              <a:rPr lang="ja-JP" sz="2800" b="1" i="0" u="none" dirty="0" smtClean="0">
                <a:solidFill>
                  <a:srgbClr val="FFFFFF"/>
                </a:solidFill>
                <a:effectLst>
                  <a:outerShdw blurRad="50800" dist="38100" dir="2700000" algn="tl" rotWithShape="0">
                    <a:prstClr val="black">
                      <a:alpha val="40000"/>
                    </a:prstClr>
                  </a:outerShdw>
                </a:effectLst>
                <a:ea typeface="MS UI Gothic" pitchFamily="18" charset="0"/>
              </a:rPr>
              <a:t>2016年 消化器癌シンポジウム</a:t>
            </a:r>
          </a:p>
          <a:p>
            <a:pPr marL="0" marR="0" indent="0" algn="ctr" defTabSz="914400" rtl="0" eaLnBrk="1" fontAlgn="base" latinLnBrk="0" hangingPunct="1">
              <a:lnSpc>
                <a:spcPct val="100000"/>
              </a:lnSpc>
              <a:spcBef>
                <a:spcPct val="0"/>
              </a:spcBef>
              <a:spcAft>
                <a:spcPct val="0"/>
              </a:spcAft>
              <a:buClrTx/>
              <a:buSzTx/>
              <a:buFontTx/>
              <a:buNone/>
              <a:tabLst/>
              <a:defRPr/>
            </a:pPr>
            <a:r>
              <a:rPr lang="ja-JP" sz="1800" b="0" i="0" dirty="0" smtClean="0">
                <a:solidFill>
                  <a:srgbClr val="FFFFFF"/>
                </a:solidFill>
                <a:effectLst>
                  <a:outerShdw blurRad="50800" dist="38100" dir="2700000" algn="tl" rotWithShape="0">
                    <a:prstClr val="black">
                      <a:alpha val="40000"/>
                    </a:prstClr>
                  </a:outerShdw>
                </a:effectLst>
                <a:ea typeface="MS UI Gothic" pitchFamily="18" charset="0"/>
              </a:rPr>
              <a:t>2016年1月21～23日、米国サンフランシスコ</a:t>
            </a:r>
          </a:p>
        </p:txBody>
      </p:sp>
    </p:spTree>
    <p:extLst>
      <p:ext uri="{BB962C8B-B14F-4D97-AF65-F5344CB8AC3E}">
        <p14:creationId xmlns:p14="http://schemas.microsoft.com/office/powerpoint/2010/main" val="4012492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122404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val="258080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3785" b="12188"/>
          <a:stretch/>
        </p:blipFill>
        <p:spPr>
          <a:xfrm>
            <a:off x="0" y="1506583"/>
            <a:ext cx="9144000" cy="4513216"/>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943497" y="4453892"/>
            <a:ext cx="5835378" cy="1439499"/>
          </a:xfrm>
        </p:spPr>
        <p:txBody>
          <a:bodyPr anchor="b"/>
          <a:lstStyle>
            <a:lvl1pPr marL="0" indent="0" algn="r">
              <a:buFontTx/>
              <a:buNone/>
              <a:defRPr b="1" u="none">
                <a:solidFill>
                  <a:schemeClr val="tx2"/>
                </a:solidFill>
                <a:effectLst>
                  <a:outerShdw blurRad="38100" dist="38100" dir="2700000" algn="tl">
                    <a:srgbClr val="000000">
                      <a:alpha val="43137"/>
                    </a:srgbClr>
                  </a:outerShdw>
                </a:effectLst>
              </a:defRPr>
            </a:lvl1pPr>
          </a:lstStyle>
          <a:p>
            <a:pPr lvl="0"/>
            <a:r>
              <a:rPr lang="en-GB" noProof="0" dirty="0" smtClean="0"/>
              <a:t>Click to edit Master subtitle style</a:t>
            </a:r>
          </a:p>
        </p:txBody>
      </p:sp>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spTree>
    <p:extLst>
      <p:ext uri="{BB962C8B-B14F-4D97-AF65-F5344CB8AC3E}">
        <p14:creationId xmlns:p14="http://schemas.microsoft.com/office/powerpoint/2010/main" val="9218424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7513207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205036755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36544302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8574006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135762816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1147978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439" b="9443"/>
          <a:stretch/>
        </p:blipFill>
        <p:spPr>
          <a:xfrm>
            <a:off x="-1" y="1474220"/>
            <a:ext cx="9144002" cy="4545579"/>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647700" y="1685806"/>
            <a:ext cx="7848600" cy="800219"/>
          </a:xfrm>
          <a:prstGeom prst="rect">
            <a:avLst/>
          </a:prstGeom>
        </p:spPr>
        <p:txBody>
          <a:bodyPr wrap="square">
            <a:spAutoFit/>
          </a:bodyPr>
          <a:lstStyle/>
          <a:p>
            <a:pPr algn="ctr"/>
            <a:r>
              <a:rPr lang="ja-JP" sz="2800" b="1" i="0" u="none" dirty="0" smtClean="0">
                <a:solidFill>
                  <a:srgbClr val="043882"/>
                </a:solidFill>
                <a:ea typeface="MS UI Gothic" pitchFamily="18" charset="0"/>
              </a:rPr>
              <a:t>2016年 消化器癌シンポジウム</a:t>
            </a:r>
          </a:p>
          <a:p>
            <a:pPr marL="0" marR="0" indent="0" algn="ctr" defTabSz="914400" rtl="0" eaLnBrk="1" fontAlgn="base" latinLnBrk="0" hangingPunct="1">
              <a:lnSpc>
                <a:spcPct val="100000"/>
              </a:lnSpc>
              <a:spcBef>
                <a:spcPct val="0"/>
              </a:spcBef>
              <a:spcAft>
                <a:spcPct val="0"/>
              </a:spcAft>
              <a:buClrTx/>
              <a:buSzTx/>
              <a:buFontTx/>
              <a:buNone/>
              <a:tabLst/>
              <a:defRPr/>
            </a:pPr>
            <a:r>
              <a:rPr lang="ja-JP" sz="1800" b="0" i="0" dirty="0" smtClean="0">
                <a:solidFill>
                  <a:srgbClr val="043882"/>
                </a:solidFill>
                <a:ea typeface="MS UI Gothic" pitchFamily="18" charset="0"/>
              </a:rPr>
              <a:t>2016年1月21～23日、米国サンフランシスコ</a:t>
            </a:r>
          </a:p>
        </p:txBody>
      </p:sp>
    </p:spTree>
    <p:extLst>
      <p:ext uri="{BB962C8B-B14F-4D97-AF65-F5344CB8AC3E}">
        <p14:creationId xmlns:p14="http://schemas.microsoft.com/office/powerpoint/2010/main" val="2411748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8396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3038" b="12187"/>
          <a:stretch/>
        </p:blipFill>
        <p:spPr>
          <a:xfrm>
            <a:off x="-3" y="1460500"/>
            <a:ext cx="9144001" cy="4559299"/>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497302" y="4787721"/>
            <a:ext cx="8149397" cy="800219"/>
          </a:xfrm>
          <a:prstGeom prst="rect">
            <a:avLst/>
          </a:prstGeom>
        </p:spPr>
        <p:txBody>
          <a:bodyPr wrap="square">
            <a:spAutoFit/>
          </a:bodyPr>
          <a:lstStyle/>
          <a:p>
            <a:pPr algn="ctr"/>
            <a:r>
              <a:rPr lang="ja-JP" sz="2800" b="1" i="0" dirty="0" smtClean="0">
                <a:solidFill>
                  <a:srgbClr val="FFFFFF"/>
                </a:solidFill>
                <a:effectLst>
                  <a:outerShdw blurRad="50800" dist="38100" dir="2700000" algn="tl" rotWithShape="0">
                    <a:prstClr val="black">
                      <a:alpha val="40000"/>
                    </a:prstClr>
                  </a:outerShdw>
                </a:effectLst>
                <a:ea typeface="MS UI Gothic" pitchFamily="18" charset="0"/>
              </a:rPr>
              <a:t>2016年 消化器癌シンポジウム</a:t>
            </a:r>
          </a:p>
          <a:p>
            <a:pPr algn="ctr">
              <a:defRPr/>
            </a:pPr>
            <a:r>
              <a:rPr lang="ja-JP" b="0" i="0" dirty="0" smtClean="0">
                <a:solidFill>
                  <a:srgbClr val="FFFFFF"/>
                </a:solidFill>
                <a:effectLst>
                  <a:outerShdw blurRad="50800" dist="38100" dir="2700000" algn="tl" rotWithShape="0">
                    <a:prstClr val="black">
                      <a:alpha val="40000"/>
                    </a:prstClr>
                  </a:outerShdw>
                </a:effectLst>
                <a:ea typeface="MS UI Gothic" pitchFamily="18" charset="0"/>
              </a:rPr>
              <a:t>2016年1月21～23日、米国サンフランシスコ</a:t>
            </a:r>
          </a:p>
        </p:txBody>
      </p:sp>
    </p:spTree>
    <p:extLst>
      <p:ext uri="{BB962C8B-B14F-4D97-AF65-F5344CB8AC3E}">
        <p14:creationId xmlns:p14="http://schemas.microsoft.com/office/powerpoint/2010/main" val="3661443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val="3084271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1301666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4249350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3190901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13598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35811457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val="2571150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050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7032" b="22851"/>
          <a:stretch/>
        </p:blipFill>
        <p:spPr>
          <a:xfrm>
            <a:off x="0" y="1460500"/>
            <a:ext cx="9144000" cy="4559299"/>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17" name="Rectangle 16"/>
          <p:cNvSpPr/>
          <p:nvPr userDrawn="1"/>
        </p:nvSpPr>
        <p:spPr>
          <a:xfrm>
            <a:off x="1295400" y="4933950"/>
            <a:ext cx="7426614" cy="800219"/>
          </a:xfrm>
          <a:prstGeom prst="rect">
            <a:avLst/>
          </a:prstGeom>
        </p:spPr>
        <p:txBody>
          <a:bodyPr wrap="square">
            <a:spAutoFit/>
          </a:bodyPr>
          <a:lstStyle/>
          <a:p>
            <a:pPr algn="r"/>
            <a:r>
              <a:rPr lang="ja-JP" sz="2800" b="1" i="0" u="none" dirty="0" smtClean="0">
                <a:solidFill>
                  <a:srgbClr val="FFFFFF"/>
                </a:solidFill>
                <a:effectLst>
                  <a:outerShdw blurRad="50800" dist="38100" dir="2700000" algn="tl" rotWithShape="0">
                    <a:prstClr val="black">
                      <a:alpha val="40000"/>
                    </a:prstClr>
                  </a:outerShdw>
                </a:effectLst>
                <a:ea typeface="MS UI Gothic" pitchFamily="18" charset="0"/>
              </a:rPr>
              <a:t>2016年 消化器癌シンポジウム</a:t>
            </a:r>
          </a:p>
          <a:p>
            <a:pPr marL="0" marR="0" indent="0" algn="r" defTabSz="914400" rtl="0" eaLnBrk="1" fontAlgn="base" latinLnBrk="0" hangingPunct="1">
              <a:lnSpc>
                <a:spcPct val="100000"/>
              </a:lnSpc>
              <a:spcBef>
                <a:spcPct val="0"/>
              </a:spcBef>
              <a:spcAft>
                <a:spcPct val="0"/>
              </a:spcAft>
              <a:buClrTx/>
              <a:buSzTx/>
              <a:buFontTx/>
              <a:buNone/>
              <a:tabLst/>
              <a:defRPr/>
            </a:pPr>
            <a:r>
              <a:rPr lang="ja-JP" sz="1800" b="0" i="0" dirty="0" smtClean="0">
                <a:solidFill>
                  <a:srgbClr val="FFFFFF"/>
                </a:solidFill>
                <a:effectLst>
                  <a:outerShdw blurRad="50800" dist="38100" dir="2700000" algn="tl" rotWithShape="0">
                    <a:prstClr val="black">
                      <a:alpha val="40000"/>
                    </a:prstClr>
                  </a:outerShdw>
                </a:effectLst>
                <a:ea typeface="MS UI Gothic" pitchFamily="18" charset="0"/>
              </a:rPr>
              <a:t>2016年1月21～23日、米国サンフランシスコ</a:t>
            </a:r>
          </a:p>
        </p:txBody>
      </p:sp>
    </p:spTree>
    <p:extLst>
      <p:ext uri="{BB962C8B-B14F-4D97-AF65-F5344CB8AC3E}">
        <p14:creationId xmlns:p14="http://schemas.microsoft.com/office/powerpoint/2010/main" val="3184330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8057" b="21826"/>
          <a:stretch/>
        </p:blipFill>
        <p:spPr>
          <a:xfrm>
            <a:off x="-2" y="1460500"/>
            <a:ext cx="9144001" cy="4559300"/>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659390" y="4787721"/>
            <a:ext cx="7825221" cy="800219"/>
          </a:xfrm>
          <a:prstGeom prst="rect">
            <a:avLst/>
          </a:prstGeom>
        </p:spPr>
        <p:txBody>
          <a:bodyPr wrap="square">
            <a:spAutoFit/>
          </a:bodyPr>
          <a:lstStyle/>
          <a:p>
            <a:pPr algn="ctr"/>
            <a:r>
              <a:rPr lang="ja-JP" sz="2800" b="1" i="0" u="none" dirty="0" smtClean="0">
                <a:solidFill>
                  <a:srgbClr val="FFFFFF"/>
                </a:solidFill>
                <a:effectLst>
                  <a:outerShdw blurRad="50800" dist="38100" dir="2700000" algn="tl" rotWithShape="0">
                    <a:prstClr val="black">
                      <a:alpha val="40000"/>
                    </a:prstClr>
                  </a:outerShdw>
                </a:effectLst>
                <a:ea typeface="MS UI Gothic" pitchFamily="18" charset="0"/>
              </a:rPr>
              <a:t>2016年 消化器癌シンポジウム</a:t>
            </a:r>
          </a:p>
          <a:p>
            <a:pPr marL="0" marR="0" indent="0" algn="ctr" defTabSz="914400" rtl="0" eaLnBrk="1" fontAlgn="base" latinLnBrk="0" hangingPunct="1">
              <a:lnSpc>
                <a:spcPct val="100000"/>
              </a:lnSpc>
              <a:spcBef>
                <a:spcPct val="0"/>
              </a:spcBef>
              <a:spcAft>
                <a:spcPct val="0"/>
              </a:spcAft>
              <a:buClrTx/>
              <a:buSzTx/>
              <a:buFontTx/>
              <a:buNone/>
              <a:tabLst/>
              <a:defRPr/>
            </a:pPr>
            <a:r>
              <a:rPr lang="ja-JP" sz="1800" b="0" i="0" dirty="0" smtClean="0">
                <a:solidFill>
                  <a:srgbClr val="FFFFFF"/>
                </a:solidFill>
                <a:effectLst>
                  <a:outerShdw blurRad="50800" dist="38100" dir="2700000" algn="tl" rotWithShape="0">
                    <a:prstClr val="black">
                      <a:alpha val="40000"/>
                    </a:prstClr>
                  </a:outerShdw>
                </a:effectLst>
                <a:ea typeface="MS UI Gothic" pitchFamily="18" charset="0"/>
              </a:rPr>
              <a:t>2016年1月21～23日、米国サンフランシスコ</a:t>
            </a:r>
          </a:p>
        </p:txBody>
      </p:sp>
    </p:spTree>
    <p:extLst>
      <p:ext uri="{BB962C8B-B14F-4D97-AF65-F5344CB8AC3E}">
        <p14:creationId xmlns:p14="http://schemas.microsoft.com/office/powerpoint/2010/main" val="127400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val="107268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3092327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108058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10843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71" r:id="rId1"/>
    <p:sldLayoutId id="2147483672" r:id="rId2"/>
    <p:sldLayoutId id="2147483670" r:id="rId3"/>
    <p:sldLayoutId id="2147483673" r:id="rId4"/>
    <p:sldLayoutId id="2147483667" r:id="rId5"/>
    <p:sldLayoutId id="2147483656" r:id="rId6"/>
    <p:sldLayoutId id="2147483650" r:id="rId7"/>
    <p:sldLayoutId id="2147483664" r:id="rId8"/>
    <p:sldLayoutId id="2147483651" r:id="rId9"/>
    <p:sldLayoutId id="2147483652" r:id="rId10"/>
    <p:sldLayoutId id="2147483654" r:id="rId11"/>
    <p:sldLayoutId id="2147483655" r:id="rId12"/>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3196769432"/>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137329511"/>
      </p:ext>
    </p:extLst>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0.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1.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2.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3.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5.xml.rels><?xml version="1.0" encoding="UTF-8" standalone="yes"?>
<Relationships xmlns="http://schemas.openxmlformats.org/package/2006/relationships"><Relationship Id="rId8" Type="http://schemas.openxmlformats.org/officeDocument/2006/relationships/slide" Target="slide67.xml"/><Relationship Id="rId3" Type="http://schemas.openxmlformats.org/officeDocument/2006/relationships/slide" Target="slide6.xml"/><Relationship Id="rId7" Type="http://schemas.openxmlformats.org/officeDocument/2006/relationships/slide" Target="slide61.xml"/><Relationship Id="rId2" Type="http://schemas.openxmlformats.org/officeDocument/2006/relationships/slideLayout" Target="../slideLayouts/slideLayout15.xml"/><Relationship Id="rId1" Type="http://schemas.openxmlformats.org/officeDocument/2006/relationships/tags" Target="../tags/tag4.xml"/><Relationship Id="rId6" Type="http://schemas.openxmlformats.org/officeDocument/2006/relationships/slide" Target="slide53.xml"/><Relationship Id="rId11" Type="http://schemas.openxmlformats.org/officeDocument/2006/relationships/slide" Target="slide89.xml"/><Relationship Id="rId5" Type="http://schemas.openxmlformats.org/officeDocument/2006/relationships/slide" Target="slide43.xml"/><Relationship Id="rId10" Type="http://schemas.openxmlformats.org/officeDocument/2006/relationships/slide" Target="slide74.xml"/><Relationship Id="rId4" Type="http://schemas.openxmlformats.org/officeDocument/2006/relationships/slide" Target="slide42.xml"/><Relationship Id="rId9" Type="http://schemas.openxmlformats.org/officeDocument/2006/relationships/slide" Target="slide73.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3.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9.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1.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6.xml"/></Relationships>
</file>

<file path=ppt/slides/_rels/slide7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7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9.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1.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3.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4.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5.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6.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7.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8.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0.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1.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2.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3.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4.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5.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6.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7.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8.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ja-JP" sz="3600" b="1" i="0" dirty="0" smtClean="0">
                <a:solidFill>
                  <a:srgbClr val="FFFFFF"/>
                </a:solidFill>
                <a:ea typeface="MS UI Gothic" pitchFamily="18" charset="0"/>
              </a:rPr>
              <a:t>GIスライドデッキ2016</a:t>
            </a:r>
            <a:r>
              <a:rPr lang="en" sz="3600" dirty="0" smtClean="0"/>
              <a:t/>
            </a:r>
            <a:br>
              <a:rPr lang="en" sz="3600" dirty="0" smtClean="0"/>
            </a:br>
            <a:r>
              <a:rPr lang="ja-JP" sz="2800" b="0" i="0" dirty="0" smtClean="0">
                <a:solidFill>
                  <a:srgbClr val="FFFFFF"/>
                </a:solidFill>
                <a:ea typeface="MS UI Gothic" pitchFamily="18" charset="0"/>
              </a:rPr>
              <a:t>以下の会議で発表された特定の抄録：</a:t>
            </a:r>
          </a:p>
        </p:txBody>
      </p:sp>
    </p:spTree>
    <p:extLst>
      <p:ext uri="{BB962C8B-B14F-4D97-AF65-F5344CB8AC3E}">
        <p14:creationId xmlns:p14="http://schemas.microsoft.com/office/powerpoint/2010/main" val="3468000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1：進行胃腺癌を有する患者において、FOLFIRIおよびFOLFOX7の比較検討を行う前向き無作為化第II相試験：Chinese Western Cooperative Gastrointestinal Oncology Groupによる試験 – Bi F, et al</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Bi et al. J Clin Oncol 2016; 34 (suppl): abstr 1</a:t>
            </a:r>
          </a:p>
        </p:txBody>
      </p:sp>
      <p:sp>
        <p:nvSpPr>
          <p:cNvPr id="2" name="Content Placeholder 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4285205640"/>
              </p:ext>
            </p:extLst>
          </p:nvPr>
        </p:nvGraphicFramePr>
        <p:xfrm>
          <a:off x="304800" y="1692274"/>
          <a:ext cx="8408989" cy="1780032"/>
        </p:xfrm>
        <a:graphic>
          <a:graphicData uri="http://schemas.openxmlformats.org/drawingml/2006/table">
            <a:tbl>
              <a:tblPr firstRow="1" bandRow="1">
                <a:tableStyleId>{69012ECD-51FC-41F1-AA8D-1B2483CD663E}</a:tableStyleId>
              </a:tblPr>
              <a:tblGrid>
                <a:gridCol w="2490439">
                  <a:extLst>
                    <a:ext uri="{9D8B030D-6E8A-4147-A177-3AD203B41FA5}">
                      <a16:colId xmlns:a16="http://schemas.microsoft.com/office/drawing/2014/main" xmlns="" val="20000"/>
                    </a:ext>
                  </a:extLst>
                </a:gridCol>
                <a:gridCol w="2259981">
                  <a:extLst>
                    <a:ext uri="{9D8B030D-6E8A-4147-A177-3AD203B41FA5}">
                      <a16:colId xmlns:a16="http://schemas.microsoft.com/office/drawing/2014/main" xmlns="" val="20001"/>
                    </a:ext>
                  </a:extLst>
                </a:gridCol>
                <a:gridCol w="2259981">
                  <a:extLst>
                    <a:ext uri="{9D8B030D-6E8A-4147-A177-3AD203B41FA5}">
                      <a16:colId xmlns:a16="http://schemas.microsoft.com/office/drawing/2014/main" xmlns="" val="20002"/>
                    </a:ext>
                  </a:extLst>
                </a:gridCol>
                <a:gridCol w="1398588">
                  <a:extLst>
                    <a:ext uri="{9D8B030D-6E8A-4147-A177-3AD203B41FA5}">
                      <a16:colId xmlns:a16="http://schemas.microsoft.com/office/drawing/2014/main" xmlns="" val="20003"/>
                    </a:ext>
                  </a:extLst>
                </a:gridCol>
              </a:tblGrid>
              <a:tr h="2257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治療完了</a:t>
                      </a:r>
                      <a:r>
                        <a:rPr lang="en" sz="1400" dirty="0" smtClean="0"/>
                        <a:t/>
                      </a:r>
                      <a:br>
                        <a:rPr lang="en" sz="1400" dirty="0" smtClean="0"/>
                      </a:br>
                      <a:r>
                        <a:rPr lang="ja-JP" sz="1400" b="1" i="0" u="none" dirty="0" smtClean="0">
                          <a:solidFill>
                            <a:srgbClr val="FFFFFF"/>
                          </a:solidFill>
                          <a:ea typeface="MS UI Gothic" pitchFamily="18" charset="0"/>
                        </a:rPr>
                        <a:t>患者、ヶ月(95%CI)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mFOLFIRI/mFOLFOX7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mFOLFOX7/mFOLFIRI</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ja-JP" sz="1400" b="1" i="0" u="none" dirty="0" smtClean="0">
                          <a:solidFill>
                            <a:srgbClr val="FFFFFF"/>
                          </a:solidFill>
                          <a:ea typeface="MS UI Gothic" pitchFamily="18" charset="0"/>
                        </a:rPr>
                        <a:t>p</a:t>
                      </a:r>
                      <a:r>
                        <a:rPr lang="ja-JP" sz="1400" b="1" i="0" u="none" dirty="0" smtClean="0">
                          <a:solidFill>
                            <a:srgbClr val="FFFFFF"/>
                          </a:solidFill>
                          <a:ea typeface="MS UI Gothic" pitchFamily="18" charset="0"/>
                        </a:rPr>
                        <a:t>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263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1L 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2.1 (0.6,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8.0 (4.0, 12.0)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257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2L 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 (n/a)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5.1 (1.9, 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0.287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2257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PFS合計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8.1 (4.6, 11.4)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12.2 (6.1, 17.9)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2263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11.0 (5.1, 16.9)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20.2 (13.4, 26.6)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922764682"/>
              </p:ext>
            </p:extLst>
          </p:nvPr>
        </p:nvGraphicFramePr>
        <p:xfrm>
          <a:off x="304800" y="3810000"/>
          <a:ext cx="8408988" cy="2346960"/>
        </p:xfrm>
        <a:graphic>
          <a:graphicData uri="http://schemas.openxmlformats.org/drawingml/2006/table">
            <a:tbl>
              <a:tblPr firstRow="1" bandRow="1">
                <a:tableStyleId>{69012ECD-51FC-41F1-AA8D-1B2483CD663E}</a:tableStyleId>
              </a:tblPr>
              <a:tblGrid>
                <a:gridCol w="1447800">
                  <a:extLst>
                    <a:ext uri="{9D8B030D-6E8A-4147-A177-3AD203B41FA5}">
                      <a16:colId xmlns:a16="http://schemas.microsoft.com/office/drawing/2014/main" xmlns="" val="20000"/>
                    </a:ext>
                  </a:extLst>
                </a:gridCol>
                <a:gridCol w="1740297">
                  <a:extLst>
                    <a:ext uri="{9D8B030D-6E8A-4147-A177-3AD203B41FA5}">
                      <a16:colId xmlns:a16="http://schemas.microsoft.com/office/drawing/2014/main" xmlns="" val="20001"/>
                    </a:ext>
                  </a:extLst>
                </a:gridCol>
                <a:gridCol w="1740297">
                  <a:extLst>
                    <a:ext uri="{9D8B030D-6E8A-4147-A177-3AD203B41FA5}">
                      <a16:colId xmlns:a16="http://schemas.microsoft.com/office/drawing/2014/main" xmlns="" val="20002"/>
                    </a:ext>
                  </a:extLst>
                </a:gridCol>
                <a:gridCol w="1740297">
                  <a:extLst>
                    <a:ext uri="{9D8B030D-6E8A-4147-A177-3AD203B41FA5}">
                      <a16:colId xmlns:a16="http://schemas.microsoft.com/office/drawing/2014/main" xmlns="" val="20003"/>
                    </a:ext>
                  </a:extLst>
                </a:gridCol>
                <a:gridCol w="1740297"/>
              </a:tblGrid>
              <a:tr h="2257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事象発生率、</a:t>
                      </a:r>
                      <a:r>
                        <a:rPr lang="en" sz="1400" dirty="0" smtClean="0"/>
                        <a:t/>
                      </a:r>
                      <a:br>
                        <a:rPr lang="en" sz="1400" dirty="0" smtClean="0"/>
                      </a:br>
                      <a:r>
                        <a:rPr lang="ja-JP" sz="1400" b="1" i="0" u="none" dirty="0" smtClean="0">
                          <a:solidFill>
                            <a:srgbClr val="FFFFFF"/>
                          </a:solidFill>
                          <a:ea typeface="MS UI Gothic" pitchFamily="18" charset="0"/>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1L: mFOLFIRI</a:t>
                      </a:r>
                      <a:r>
                        <a:rPr lang="en" sz="1400" dirty="0" smtClean="0"/>
                        <a:t/>
                      </a:r>
                      <a:br>
                        <a:rPr lang="en" sz="1400" dirty="0" smtClean="0"/>
                      </a:br>
                      <a:r>
                        <a:rPr lang="ja-JP" sz="1400" b="1" i="0" u="none" dirty="0" smtClean="0">
                          <a:solidFill>
                            <a:srgbClr val="FFFFFF"/>
                          </a:solidFill>
                          <a:ea typeface="MS UI Gothic" pitchFamily="18" charset="0"/>
                        </a:rPr>
                        <a:t>(n=54)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1L: mFOLFOX7</a:t>
                      </a:r>
                      <a:r>
                        <a:rPr lang="en" sz="1400" dirty="0" smtClean="0"/>
                        <a:t/>
                      </a:r>
                      <a:br>
                        <a:rPr lang="en" sz="1400" dirty="0" smtClean="0"/>
                      </a:br>
                      <a:r>
                        <a:rPr lang="ja-JP" sz="1400" b="1" i="0" u="none" dirty="0" smtClean="0">
                          <a:solidFill>
                            <a:srgbClr val="FFFFFF"/>
                          </a:solidFill>
                          <a:ea typeface="MS UI Gothic" pitchFamily="18" charset="0"/>
                        </a:rPr>
                        <a:t>(n=74)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2L: mFOLFIRI</a:t>
                      </a:r>
                      <a:r>
                        <a:rPr lang="en" sz="1400" dirty="0" smtClean="0"/>
                        <a:t/>
                      </a:r>
                      <a:br>
                        <a:rPr lang="en" sz="1400" dirty="0" smtClean="0"/>
                      </a:br>
                      <a:r>
                        <a:rPr lang="ja-JP" sz="1400" b="1" i="0" u="none" dirty="0" smtClean="0">
                          <a:solidFill>
                            <a:srgbClr val="FFFFFF"/>
                          </a:solidFill>
                          <a:ea typeface="MS UI Gothic" pitchFamily="18" charset="0"/>
                        </a:rPr>
                        <a:t>(n=13)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2L: mFOLFOX7</a:t>
                      </a:r>
                      <a:r>
                        <a:rPr lang="en" sz="1400" dirty="0" smtClean="0"/>
                        <a:t/>
                      </a:r>
                      <a:br>
                        <a:rPr lang="en" sz="1400" dirty="0" smtClean="0"/>
                      </a:br>
                      <a:r>
                        <a:rPr lang="ja-JP" sz="1400" b="1" i="0" u="none" dirty="0" smtClean="0">
                          <a:solidFill>
                            <a:srgbClr val="FFFFFF"/>
                          </a:solidFill>
                          <a:ea typeface="MS UI Gothic" pitchFamily="18" charset="0"/>
                        </a:rPr>
                        <a:t>(n=17)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263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DCR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32 (59.3)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49 (66.3)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 (23.1)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11 (64.7)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xmlns="" val="10001"/>
                  </a:ext>
                </a:extLst>
              </a:tr>
              <a:tr h="2257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 (1.9)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xmlns="" val="10002"/>
                  </a:ext>
                </a:extLst>
              </a:tr>
              <a:tr h="2257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 (9.3)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 (6.8)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 (7.7)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xmlns="" val="10003"/>
                  </a:ext>
                </a:extLst>
              </a:tr>
              <a:tr h="2263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26 (48.1)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42 (56.8)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(15.4)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11 (64.7)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xmlns="" val="10004"/>
                  </a:ext>
                </a:extLst>
              </a:tr>
              <a:tr h="2263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17 (31.5)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18 (24.3)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 (69.2)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 (35.3)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r>
              <a:tr h="2263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評価不能</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 (9.3)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 (9.5)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 (7.7)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r>
            </a:tbl>
          </a:graphicData>
        </a:graphic>
      </p:graphicFrame>
    </p:spTree>
    <p:custDataLst>
      <p:tags r:id="rId1"/>
    </p:custDataLst>
    <p:extLst>
      <p:ext uri="{BB962C8B-B14F-4D97-AF65-F5344CB8AC3E}">
        <p14:creationId xmlns:p14="http://schemas.microsoft.com/office/powerpoint/2010/main" val="151835133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491：直腸癌に対する（化学）放射線療法後に見られる続発性骨盤腫瘍の発生</a:t>
            </a:r>
            <a:r>
              <a:rPr lang="ja-JP" sz="1800" b="1" i="0" dirty="0" smtClean="0">
                <a:solidFill>
                  <a:srgbClr val="043882"/>
                </a:solidFill>
                <a:ea typeface="MS UI Gothic" pitchFamily="18" charset="0"/>
              </a:rPr>
              <a:t>率</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Rombouts AJM, et al</a:t>
            </a:r>
          </a:p>
        </p:txBody>
      </p:sp>
      <p:sp>
        <p:nvSpPr>
          <p:cNvPr id="5123" name="Rectangle 3"/>
          <p:cNvSpPr>
            <a:spLocks noGrp="1" noChangeArrowheads="1"/>
          </p:cNvSpPr>
          <p:nvPr>
            <p:ph type="body" idx="1"/>
          </p:nvPr>
        </p:nvSpPr>
        <p:spPr>
          <a:xfrm>
            <a:off x="365124" y="1254035"/>
            <a:ext cx="8413751" cy="788521"/>
          </a:xfrm>
        </p:spPr>
        <p:txBody>
          <a:bodyPr/>
          <a:lstStyle/>
          <a:p>
            <a:pPr marL="0" indent="0">
              <a:buNone/>
            </a:pPr>
            <a:r>
              <a:rPr lang="ja-JP" sz="1600" b="1" i="0" dirty="0" smtClean="0">
                <a:solidFill>
                  <a:srgbClr val="4D4D4D"/>
                </a:solidFill>
                <a:ea typeface="MS UI Gothic" pitchFamily="18" charset="0"/>
              </a:rPr>
              <a:t>研究の目的 </a:t>
            </a:r>
          </a:p>
          <a:p>
            <a:r>
              <a:rPr lang="ja-JP" sz="1600" b="0" i="0" dirty="0" smtClean="0">
                <a:solidFill>
                  <a:srgbClr val="4D4D4D"/>
                </a:solidFill>
                <a:ea typeface="MS UI Gothic" pitchFamily="18" charset="0"/>
              </a:rPr>
              <a:t>直腸癌に対する放射線療法（RT）と二次性原発腫瘍の発生との関連性について解析すること</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Rombouts et al. J Clin Oncol 2016; 34 (suppl): abstr 491</a:t>
            </a:r>
          </a:p>
        </p:txBody>
      </p:sp>
      <p:grpSp>
        <p:nvGrpSpPr>
          <p:cNvPr id="2" name="Group 1"/>
          <p:cNvGrpSpPr/>
          <p:nvPr/>
        </p:nvGrpSpPr>
        <p:grpSpPr>
          <a:xfrm>
            <a:off x="365124" y="2082675"/>
            <a:ext cx="8474075" cy="2832057"/>
            <a:chOff x="365124" y="2130175"/>
            <a:chExt cx="8474075" cy="2832057"/>
          </a:xfrm>
        </p:grpSpPr>
        <p:sp>
          <p:nvSpPr>
            <p:cNvPr id="6" name="AutoShape 12"/>
            <p:cNvSpPr>
              <a:spLocks noChangeArrowheads="1"/>
            </p:cNvSpPr>
            <p:nvPr/>
          </p:nvSpPr>
          <p:spPr bwMode="auto">
            <a:xfrm>
              <a:off x="5257800" y="2962003"/>
              <a:ext cx="1845408"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Fine and Grayの競合リスクモデル</a:t>
              </a:r>
            </a:p>
          </p:txBody>
        </p:sp>
        <p:cxnSp>
          <p:nvCxnSpPr>
            <p:cNvPr id="7" name="AutoShape 19"/>
            <p:cNvCxnSpPr>
              <a:cxnSpLocks noChangeShapeType="1"/>
            </p:cNvCxnSpPr>
            <p:nvPr/>
          </p:nvCxnSpPr>
          <p:spPr bwMode="auto">
            <a:xfrm>
              <a:off x="4343400" y="3546203"/>
              <a:ext cx="933427" cy="0"/>
            </a:xfrm>
            <a:prstGeom prst="straightConnector1">
              <a:avLst/>
            </a:prstGeom>
            <a:noFill/>
            <a:ln w="57150">
              <a:solidFill>
                <a:schemeClr val="bg2">
                  <a:lumMod val="60000"/>
                  <a:lumOff val="40000"/>
                </a:schemeClr>
              </a:solidFill>
              <a:round/>
              <a:headEnd/>
              <a:tailEnd type="triangle" w="med" len="med"/>
            </a:ln>
          </p:spPr>
        </p:cxnSp>
        <p:cxnSp>
          <p:nvCxnSpPr>
            <p:cNvPr id="8" name="AutoShape 21"/>
            <p:cNvCxnSpPr>
              <a:cxnSpLocks noChangeShapeType="1"/>
            </p:cNvCxnSpPr>
            <p:nvPr/>
          </p:nvCxnSpPr>
          <p:spPr bwMode="auto">
            <a:xfrm>
              <a:off x="7103208" y="3546203"/>
              <a:ext cx="933427" cy="1"/>
            </a:xfrm>
            <a:prstGeom prst="straightConnector1">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036634" y="3281885"/>
              <a:ext cx="802565"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ja-JP" sz="1400" b="1" i="0" dirty="0" smtClean="0">
                  <a:solidFill>
                    <a:srgbClr val="FFFFFF"/>
                  </a:solidFill>
                  <a:ea typeface="MS UI Gothic" pitchFamily="18" charset="0"/>
                </a:rPr>
                <a:t>評価</a:t>
              </a:r>
            </a:p>
          </p:txBody>
        </p:sp>
        <p:sp>
          <p:nvSpPr>
            <p:cNvPr id="10" name="AutoShape 9"/>
            <p:cNvSpPr>
              <a:spLocks noChangeArrowheads="1"/>
            </p:cNvSpPr>
            <p:nvPr/>
          </p:nvSpPr>
          <p:spPr bwMode="auto">
            <a:xfrm>
              <a:off x="365124" y="2130175"/>
              <a:ext cx="3978276" cy="28320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85750" indent="-285750" defTabSz="892175" eaLnBrk="0" hangingPunct="0">
                <a:spcAft>
                  <a:spcPct val="30000"/>
                </a:spcAft>
                <a:buFont typeface="Arial" panose="020B0604020202020204" pitchFamily="34" charset="0"/>
                <a:buChar char="•"/>
              </a:pPr>
              <a:r>
                <a:rPr lang="ja-JP" b="0" i="0" dirty="0" smtClean="0">
                  <a:solidFill>
                    <a:srgbClr val="FFFFFF"/>
                  </a:solidFill>
                  <a:ea typeface="MS UI Gothic" pitchFamily="18" charset="0"/>
                </a:rPr>
                <a:t>集団ベースのNetherlands Cancer Registry（NCR）から得られたデータの後ろ向き評価</a:t>
              </a:r>
            </a:p>
            <a:p>
              <a:pPr marL="285750" indent="-285750" defTabSz="892175" eaLnBrk="0" hangingPunct="0">
                <a:spcAft>
                  <a:spcPct val="30000"/>
                </a:spcAft>
                <a:buFont typeface="Arial" panose="020B0604020202020204" pitchFamily="34" charset="0"/>
                <a:buChar char="•"/>
              </a:pPr>
              <a:r>
                <a:rPr lang="ja-JP" b="0" i="0" dirty="0" smtClean="0">
                  <a:solidFill>
                    <a:srgbClr val="FFFFFF"/>
                  </a:solidFill>
                  <a:ea typeface="MS UI Gothic" pitchFamily="18" charset="0"/>
                </a:rPr>
                <a:t>外科的治療を受けた、1989～2007年に非転移性原発性直腸癌（転移なし）の診断を受けた全ての患者を対象とした </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(n=29,214)</a:t>
              </a:r>
            </a:p>
          </p:txBody>
        </p:sp>
      </p:grpSp>
      <p:sp>
        <p:nvSpPr>
          <p:cNvPr id="11" name="Rectangle 3"/>
          <p:cNvSpPr txBox="1">
            <a:spLocks noChangeArrowheads="1"/>
          </p:cNvSpPr>
          <p:nvPr/>
        </p:nvSpPr>
        <p:spPr bwMode="auto">
          <a:xfrm>
            <a:off x="366287" y="5127660"/>
            <a:ext cx="8413751" cy="632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ja-JP" b="0" i="0" dirty="0" smtClean="0">
                <a:solidFill>
                  <a:srgbClr val="4D4D4D"/>
                </a:solidFill>
                <a:ea typeface="MS UI Gothic" pitchFamily="18" charset="0"/>
              </a:rPr>
              <a:t>標準発生率を算出し、性別、年齢、暦年を考慮のうえ、一般集団における原発性腫瘍の発生率と比較した </a:t>
            </a:r>
          </a:p>
          <a:p>
            <a:pPr>
              <a:buClr>
                <a:srgbClr val="043882"/>
              </a:buClr>
            </a:pPr>
            <a:r>
              <a:rPr lang="ja-JP" b="0" i="0" dirty="0" smtClean="0">
                <a:solidFill>
                  <a:srgbClr val="4D4D4D"/>
                </a:solidFill>
                <a:ea typeface="MS UI Gothic" pitchFamily="18" charset="0"/>
              </a:rPr>
              <a:t>コックス回帰分析による多変量解析が実施された</a:t>
            </a:r>
          </a:p>
        </p:txBody>
      </p:sp>
    </p:spTree>
    <p:custDataLst>
      <p:tags r:id="rId1"/>
    </p:custDataLst>
    <p:extLst>
      <p:ext uri="{BB962C8B-B14F-4D97-AF65-F5344CB8AC3E}">
        <p14:creationId xmlns:p14="http://schemas.microsoft.com/office/powerpoint/2010/main" val="427491094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ja-JP" sz="1800" dirty="0" smtClean="0">
                <a:solidFill>
                  <a:srgbClr val="043882"/>
                </a:solidFill>
                <a:ea typeface="MS UI Gothic" pitchFamily="18" charset="0"/>
              </a:rPr>
              <a:t>491</a:t>
            </a:r>
            <a:r>
              <a:rPr lang="ja-JP" altLang="en-US" sz="1800" dirty="0" smtClean="0">
                <a:solidFill>
                  <a:srgbClr val="043882"/>
                </a:solidFill>
                <a:ea typeface="MS UI Gothic" pitchFamily="18" charset="0"/>
              </a:rPr>
              <a:t>：直腸癌に対する（化学）放射線療法後に見られる続発性骨盤腫瘍の発生</a:t>
            </a:r>
            <a:r>
              <a:rPr lang="ja-JP" altLang="en-US" sz="1800" dirty="0" smtClean="0">
                <a:solidFill>
                  <a:srgbClr val="043882"/>
                </a:solidFill>
                <a:ea typeface="MS UI Gothic" pitchFamily="18" charset="0"/>
              </a:rPr>
              <a:t>率</a:t>
            </a:r>
            <a:r>
              <a:rPr lang="en-GB" altLang="ja-JP" sz="1800" dirty="0" smtClean="0">
                <a:solidFill>
                  <a:srgbClr val="043882"/>
                </a:solidFill>
                <a:ea typeface="MS UI Gothic" pitchFamily="18" charset="0"/>
              </a:rPr>
              <a:t/>
            </a:r>
            <a:br>
              <a:rPr lang="en-GB" altLang="ja-JP" sz="1800" dirty="0" smtClean="0">
                <a:solidFill>
                  <a:srgbClr val="043882"/>
                </a:solidFill>
                <a:ea typeface="MS UI Gothic" pitchFamily="18" charset="0"/>
              </a:rPr>
            </a:br>
            <a:r>
              <a:rPr lang="en-US" altLang="ja-JP" sz="1800" dirty="0" smtClean="0">
                <a:solidFill>
                  <a:srgbClr val="043882"/>
                </a:solidFill>
                <a:ea typeface="MS UI Gothic" pitchFamily="18" charset="0"/>
              </a:rPr>
              <a:t>– </a:t>
            </a:r>
            <a:r>
              <a:rPr lang="en-US" altLang="ja-JP" sz="1800" dirty="0" err="1" smtClean="0">
                <a:solidFill>
                  <a:srgbClr val="043882"/>
                </a:solidFill>
                <a:ea typeface="MS UI Gothic" pitchFamily="18" charset="0"/>
              </a:rPr>
              <a:t>Rombouts</a:t>
            </a:r>
            <a:r>
              <a:rPr lang="en-US" altLang="ja-JP" sz="1800" dirty="0" smtClean="0">
                <a:solidFill>
                  <a:srgbClr val="043882"/>
                </a:solidFill>
                <a:ea typeface="MS UI Gothic" pitchFamily="18" charset="0"/>
              </a:rPr>
              <a:t> AJM, et al</a:t>
            </a:r>
            <a:endParaRPr lang="ja-JP" sz="1800" b="1" i="0" dirty="0" smtClean="0">
              <a:solidFill>
                <a:srgbClr val="043882"/>
              </a:solidFill>
              <a:ea typeface="MS UI Gothic" pitchFamily="18" charset="0"/>
            </a:endParaRP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Rombouts et al. J Clin Oncol 2016; 34 (suppl): abstr 491</a:t>
            </a:r>
          </a:p>
        </p:txBody>
      </p:sp>
      <p:sp>
        <p:nvSpPr>
          <p:cNvPr id="4" name="Content Placeholder 3"/>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r>
              <a:rPr lang="ja-JP" sz="1600" b="0" i="0" dirty="0" smtClean="0">
                <a:solidFill>
                  <a:srgbClr val="4D4D4D"/>
                </a:solidFill>
                <a:ea typeface="MS UI Gothic" pitchFamily="18" charset="0"/>
              </a:rPr>
              <a:t>計29,214例を対象とし、追跡期間の中央値は6.2年（範囲0～24年）であった</a:t>
            </a:r>
          </a:p>
        </p:txBody>
      </p:sp>
      <p:graphicFrame>
        <p:nvGraphicFramePr>
          <p:cNvPr id="16" name="Group 88"/>
          <p:cNvGraphicFramePr>
            <a:graphicFrameLocks noGrp="1"/>
          </p:cNvGraphicFramePr>
          <p:nvPr>
            <p:extLst>
              <p:ext uri="{D42A27DB-BD31-4B8C-83A1-F6EECF244321}">
                <p14:modId xmlns:p14="http://schemas.microsoft.com/office/powerpoint/2010/main" val="823952851"/>
              </p:ext>
            </p:extLst>
          </p:nvPr>
        </p:nvGraphicFramePr>
        <p:xfrm>
          <a:off x="369888" y="2057401"/>
          <a:ext cx="8404225" cy="3608832"/>
        </p:xfrm>
        <a:graphic>
          <a:graphicData uri="http://schemas.openxmlformats.org/drawingml/2006/table">
            <a:tbl>
              <a:tblPr firstRow="1" bandRow="1">
                <a:tableStyleId>{69012ECD-51FC-41F1-AA8D-1B2483CD663E}</a:tableStyleId>
              </a:tblPr>
              <a:tblGrid>
                <a:gridCol w="3170669">
                  <a:extLst>
                    <a:ext uri="{9D8B030D-6E8A-4147-A177-3AD203B41FA5}">
                      <a16:colId xmlns:a16="http://schemas.microsoft.com/office/drawing/2014/main" xmlns="" val="20000"/>
                    </a:ext>
                  </a:extLst>
                </a:gridCol>
                <a:gridCol w="2616778">
                  <a:extLst>
                    <a:ext uri="{9D8B030D-6E8A-4147-A177-3AD203B41FA5}">
                      <a16:colId xmlns:a16="http://schemas.microsoft.com/office/drawing/2014/main" xmlns="" val="20001"/>
                    </a:ext>
                  </a:extLst>
                </a:gridCol>
                <a:gridCol w="2616778">
                  <a:extLst>
                    <a:ext uri="{9D8B030D-6E8A-4147-A177-3AD203B41FA5}">
                      <a16:colId xmlns:a16="http://schemas.microsoft.com/office/drawing/2014/main" xmlns="" val="20002"/>
                    </a:ext>
                  </a:extLst>
                </a:gridCol>
              </a:tblGrid>
              <a:tr h="24473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1" i="0" u="none" dirty="0" smtClean="0">
                          <a:solidFill>
                            <a:srgbClr val="FFFFFF"/>
                          </a:solidFill>
                          <a:ea typeface="MS UI Gothic" pitchFamily="18" charset="0"/>
                        </a:rPr>
                        <a:t>RT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1" i="0" u="none" dirty="0" smtClean="0">
                          <a:solidFill>
                            <a:srgbClr val="FFFFFF"/>
                          </a:solidFill>
                          <a:ea typeface="MS UI Gothic" pitchFamily="18" charset="0"/>
                        </a:rPr>
                        <a:t>(n=15,454)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RT非施行</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(n=13,760)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16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診断時の平均年齢、歳（範囲）</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64 (14–95)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68 (19–98)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14316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性別</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143166">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男性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9384 (60.7)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7479 (54.4)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143166">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女性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6070 (39.3)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6281 (45.6)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14316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腫瘍分化度</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143166">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高分化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749 (4.8)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1394 (10.1)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43166">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中分化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8918 (57.7)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9393 (68.3)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3166">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低分化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2294 (14.8)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1264 (9.2)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43166">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未分化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23 (0.1)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15 (0.1)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3166">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不明</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3470 (22.5)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1694 (12.3)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139521435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ja-JP" sz="1800" dirty="0" smtClean="0">
                <a:solidFill>
                  <a:srgbClr val="043882"/>
                </a:solidFill>
                <a:ea typeface="MS UI Gothic" pitchFamily="18" charset="0"/>
              </a:rPr>
              <a:t>491</a:t>
            </a:r>
            <a:r>
              <a:rPr lang="ja-JP" altLang="en-US" sz="1800" dirty="0" smtClean="0">
                <a:solidFill>
                  <a:srgbClr val="043882"/>
                </a:solidFill>
                <a:ea typeface="MS UI Gothic" pitchFamily="18" charset="0"/>
              </a:rPr>
              <a:t>：直腸癌に対する（化学）放射線療法後に見られる続発性骨盤腫瘍の発生</a:t>
            </a:r>
            <a:r>
              <a:rPr lang="ja-JP" altLang="en-US" sz="1800" dirty="0" smtClean="0">
                <a:solidFill>
                  <a:srgbClr val="043882"/>
                </a:solidFill>
                <a:ea typeface="MS UI Gothic" pitchFamily="18" charset="0"/>
              </a:rPr>
              <a:t>率</a:t>
            </a:r>
            <a:r>
              <a:rPr lang="en-GB" altLang="ja-JP" sz="1800" dirty="0" smtClean="0">
                <a:solidFill>
                  <a:srgbClr val="043882"/>
                </a:solidFill>
                <a:ea typeface="MS UI Gothic" pitchFamily="18" charset="0"/>
              </a:rPr>
              <a:t/>
            </a:r>
            <a:br>
              <a:rPr lang="en-GB" altLang="ja-JP" sz="1800" dirty="0" smtClean="0">
                <a:solidFill>
                  <a:srgbClr val="043882"/>
                </a:solidFill>
                <a:ea typeface="MS UI Gothic" pitchFamily="18" charset="0"/>
              </a:rPr>
            </a:br>
            <a:r>
              <a:rPr lang="en-US" altLang="ja-JP" sz="1800" dirty="0" smtClean="0">
                <a:solidFill>
                  <a:srgbClr val="043882"/>
                </a:solidFill>
                <a:ea typeface="MS UI Gothic" pitchFamily="18" charset="0"/>
              </a:rPr>
              <a:t>– </a:t>
            </a:r>
            <a:r>
              <a:rPr lang="en-US" altLang="ja-JP" sz="1800" dirty="0" err="1" smtClean="0">
                <a:solidFill>
                  <a:srgbClr val="043882"/>
                </a:solidFill>
                <a:ea typeface="MS UI Gothic" pitchFamily="18" charset="0"/>
              </a:rPr>
              <a:t>Rombouts</a:t>
            </a:r>
            <a:r>
              <a:rPr lang="en-US" altLang="ja-JP" sz="1800" dirty="0" smtClean="0">
                <a:solidFill>
                  <a:srgbClr val="043882"/>
                </a:solidFill>
                <a:ea typeface="MS UI Gothic" pitchFamily="18" charset="0"/>
              </a:rPr>
              <a:t> AJM, et al</a:t>
            </a:r>
            <a:endParaRPr lang="ja-JP" sz="1800" b="1" i="0" dirty="0" smtClean="0">
              <a:solidFill>
                <a:srgbClr val="043882"/>
              </a:solidFill>
              <a:ea typeface="MS UI Gothic" pitchFamily="18" charset="0"/>
            </a:endParaRP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Rombouts et al. J Clin Oncol 2016; 34 (suppl): abstr 491</a:t>
            </a:r>
          </a:p>
        </p:txBody>
      </p:sp>
      <p:sp>
        <p:nvSpPr>
          <p:cNvPr id="4" name="Content Placeholder 3"/>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pPr marL="0" indent="0">
              <a:buNone/>
            </a:pPr>
            <a:endParaRPr lang="en-NZ" b="1" dirty="0"/>
          </a:p>
          <a:p>
            <a:pPr marL="0" indent="0">
              <a:buNone/>
            </a:pPr>
            <a:endParaRPr lang="en-NZ" b="1" dirty="0" smtClean="0"/>
          </a:p>
          <a:p>
            <a:pPr marL="0" indent="0">
              <a:buNone/>
            </a:pPr>
            <a:endParaRPr lang="en-NZ" b="1" dirty="0"/>
          </a:p>
          <a:p>
            <a:pPr marL="0" indent="0">
              <a:buNone/>
            </a:pPr>
            <a:endParaRPr lang="en-NZ" b="1" dirty="0" smtClean="0"/>
          </a:p>
          <a:p>
            <a:pPr marL="0" indent="0">
              <a:buNone/>
            </a:pPr>
            <a:endParaRPr lang="en-NZ" b="1" dirty="0"/>
          </a:p>
          <a:p>
            <a:pPr marL="0" indent="0">
              <a:buNone/>
            </a:pPr>
            <a:endParaRPr lang="en-NZ" b="1" dirty="0" smtClean="0"/>
          </a:p>
          <a:p>
            <a:pPr marL="0" indent="0">
              <a:buNone/>
            </a:pPr>
            <a:endParaRPr lang="en-NZ" b="1" dirty="0"/>
          </a:p>
          <a:p>
            <a:pPr marL="0" indent="0">
              <a:buNone/>
            </a:pPr>
            <a:endParaRPr lang="en-NZ" b="1" dirty="0" smtClean="0"/>
          </a:p>
          <a:p>
            <a:pPr marL="0" indent="0">
              <a:buNone/>
            </a:pPr>
            <a:endParaRPr lang="en-NZ" b="1" dirty="0"/>
          </a:p>
          <a:p>
            <a:pPr marL="0" indent="0">
              <a:buNone/>
            </a:pPr>
            <a:endParaRPr lang="en-NZ" b="1" dirty="0" smtClean="0"/>
          </a:p>
          <a:p>
            <a:pPr marL="0" indent="0">
              <a:buNone/>
            </a:pPr>
            <a:endParaRPr lang="en-NZ" b="1" dirty="0"/>
          </a:p>
          <a:p>
            <a:pPr marL="0" indent="0">
              <a:buNone/>
            </a:pPr>
            <a:endParaRPr lang="en-NZ" b="1" dirty="0" smtClean="0"/>
          </a:p>
          <a:p>
            <a:pPr marL="0" indent="0">
              <a:buNone/>
            </a:pPr>
            <a:endParaRPr lang="en-NZ" b="1" dirty="0"/>
          </a:p>
          <a:p>
            <a:pPr marL="0" indent="0">
              <a:buNone/>
            </a:pPr>
            <a:endParaRPr lang="en-NZ" b="1" dirty="0" smtClean="0"/>
          </a:p>
        </p:txBody>
      </p:sp>
      <p:graphicFrame>
        <p:nvGraphicFramePr>
          <p:cNvPr id="16" name="Group 88"/>
          <p:cNvGraphicFramePr>
            <a:graphicFrameLocks noGrp="1"/>
          </p:cNvGraphicFramePr>
          <p:nvPr>
            <p:extLst>
              <p:ext uri="{D42A27DB-BD31-4B8C-83A1-F6EECF244321}">
                <p14:modId xmlns:p14="http://schemas.microsoft.com/office/powerpoint/2010/main" val="1806801858"/>
              </p:ext>
            </p:extLst>
          </p:nvPr>
        </p:nvGraphicFramePr>
        <p:xfrm>
          <a:off x="369888" y="1600200"/>
          <a:ext cx="8404225" cy="4218432"/>
        </p:xfrm>
        <a:graphic>
          <a:graphicData uri="http://schemas.openxmlformats.org/drawingml/2006/table">
            <a:tbl>
              <a:tblPr firstRow="1" bandRow="1">
                <a:tableStyleId>{69012ECD-51FC-41F1-AA8D-1B2483CD663E}</a:tableStyleId>
              </a:tblPr>
              <a:tblGrid>
                <a:gridCol w="2889108">
                  <a:extLst>
                    <a:ext uri="{9D8B030D-6E8A-4147-A177-3AD203B41FA5}">
                      <a16:colId xmlns:a16="http://schemas.microsoft.com/office/drawing/2014/main" xmlns="" val="20000"/>
                    </a:ext>
                  </a:extLst>
                </a:gridCol>
                <a:gridCol w="2637664">
                  <a:extLst>
                    <a:ext uri="{9D8B030D-6E8A-4147-A177-3AD203B41FA5}">
                      <a16:colId xmlns:a16="http://schemas.microsoft.com/office/drawing/2014/main" xmlns="" val="20001"/>
                    </a:ext>
                  </a:extLst>
                </a:gridCol>
                <a:gridCol w="2877453">
                  <a:extLst>
                    <a:ext uri="{9D8B030D-6E8A-4147-A177-3AD203B41FA5}">
                      <a16:colId xmlns:a16="http://schemas.microsoft.com/office/drawing/2014/main" xmlns="" val="20002"/>
                    </a:ext>
                  </a:extLst>
                </a:gridCol>
              </a:tblGrid>
              <a:tr h="16412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1" i="0" u="none" dirty="0" smtClean="0">
                          <a:solidFill>
                            <a:srgbClr val="FFFFFF"/>
                          </a:solidFill>
                          <a:ea typeface="MS UI Gothic" pitchFamily="18" charset="0"/>
                        </a:rPr>
                        <a:t>RT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1" i="0" u="none" dirty="0" smtClean="0">
                          <a:solidFill>
                            <a:srgbClr val="FFFFFF"/>
                          </a:solidFill>
                          <a:ea typeface="MS UI Gothic" pitchFamily="18" charset="0"/>
                        </a:rPr>
                        <a:t> (n=15,454)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RT非施行</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(n=13,760)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6412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直腸癌治療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16412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ネオアジュバント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164123">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1589 (10.3)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164123">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10,287 (66.6)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164123">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17 (0.1)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16412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アジュバント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kern="1200" cap="none" normalizeH="0" baseline="0" dirty="0" smtClean="0">
                        <a:ln>
                          <a:noFill/>
                        </a:ln>
                        <a:solidFill>
                          <a:schemeClr val="tx1"/>
                        </a:solidFill>
                        <a:effectLst/>
                        <a:latin typeface="+mn-lt"/>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kern="1200" cap="none" normalizeH="0" baseline="0" dirty="0" smtClean="0">
                        <a:ln>
                          <a:noFill/>
                        </a:ln>
                        <a:solidFill>
                          <a:schemeClr val="tx1"/>
                        </a:solidFill>
                        <a:effectLst/>
                        <a:latin typeface="+mn-lt"/>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64123">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3742 (24.2)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64123">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1231 (8.0)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744 (5.4)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6412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続発性腫瘍の数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64123">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1569 (10.2)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1739 (12.6)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64123">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129 (0.8)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185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64123">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&gt;2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15 (0.1)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16 (0.1)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51805593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ja-JP" sz="1800" dirty="0" smtClean="0">
                <a:solidFill>
                  <a:srgbClr val="043882"/>
                </a:solidFill>
                <a:ea typeface="MS UI Gothic" pitchFamily="18" charset="0"/>
              </a:rPr>
              <a:t>491</a:t>
            </a:r>
            <a:r>
              <a:rPr lang="ja-JP" altLang="en-US" sz="1800" dirty="0" smtClean="0">
                <a:solidFill>
                  <a:srgbClr val="043882"/>
                </a:solidFill>
                <a:ea typeface="MS UI Gothic" pitchFamily="18" charset="0"/>
              </a:rPr>
              <a:t>：直腸癌に対する（化学）放射線療法後に見られる続発性骨盤腫瘍の発生</a:t>
            </a:r>
            <a:r>
              <a:rPr lang="ja-JP" altLang="en-US" sz="1800" dirty="0" smtClean="0">
                <a:solidFill>
                  <a:srgbClr val="043882"/>
                </a:solidFill>
                <a:ea typeface="MS UI Gothic" pitchFamily="18" charset="0"/>
              </a:rPr>
              <a:t>率</a:t>
            </a:r>
            <a:r>
              <a:rPr lang="en-GB" altLang="ja-JP" sz="1800" dirty="0" smtClean="0">
                <a:solidFill>
                  <a:srgbClr val="043882"/>
                </a:solidFill>
                <a:ea typeface="MS UI Gothic" pitchFamily="18" charset="0"/>
              </a:rPr>
              <a:t/>
            </a:r>
            <a:br>
              <a:rPr lang="en-GB" altLang="ja-JP" sz="1800" dirty="0" smtClean="0">
                <a:solidFill>
                  <a:srgbClr val="043882"/>
                </a:solidFill>
                <a:ea typeface="MS UI Gothic" pitchFamily="18" charset="0"/>
              </a:rPr>
            </a:br>
            <a:r>
              <a:rPr lang="en-US" altLang="ja-JP" sz="1800" dirty="0" smtClean="0">
                <a:solidFill>
                  <a:srgbClr val="043882"/>
                </a:solidFill>
                <a:ea typeface="MS UI Gothic" pitchFamily="18" charset="0"/>
              </a:rPr>
              <a:t>– </a:t>
            </a:r>
            <a:r>
              <a:rPr lang="en-US" altLang="ja-JP" sz="1800" dirty="0" err="1" smtClean="0">
                <a:solidFill>
                  <a:srgbClr val="043882"/>
                </a:solidFill>
                <a:ea typeface="MS UI Gothic" pitchFamily="18" charset="0"/>
              </a:rPr>
              <a:t>Rombouts</a:t>
            </a:r>
            <a:r>
              <a:rPr lang="en-US" altLang="ja-JP" sz="1800" dirty="0" smtClean="0">
                <a:solidFill>
                  <a:srgbClr val="043882"/>
                </a:solidFill>
                <a:ea typeface="MS UI Gothic" pitchFamily="18" charset="0"/>
              </a:rPr>
              <a:t> AJM, et al</a:t>
            </a:r>
            <a:endParaRPr lang="ja-JP" sz="1800" b="1" i="0" dirty="0" smtClean="0">
              <a:solidFill>
                <a:srgbClr val="043882"/>
              </a:solidFill>
              <a:ea typeface="MS UI Gothic" pitchFamily="18" charset="0"/>
            </a:endParaRP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Rombouts et al. J Clin Oncol 2016; 34 (suppl): abstr 491</a:t>
            </a:r>
          </a:p>
        </p:txBody>
      </p:sp>
      <p:sp>
        <p:nvSpPr>
          <p:cNvPr id="4" name="Content Placeholder 3"/>
          <p:cNvSpPr>
            <a:spLocks noGrp="1"/>
          </p:cNvSpPr>
          <p:nvPr>
            <p:ph idx="1"/>
          </p:nvPr>
        </p:nvSpPr>
        <p:spPr>
          <a:xfrm>
            <a:off x="365124" y="1254035"/>
            <a:ext cx="8622841" cy="4746172"/>
          </a:xfrm>
        </p:spPr>
        <p:txBody>
          <a:bodyPr/>
          <a:lstStyle/>
          <a:p>
            <a:pPr marL="0" indent="0">
              <a:buNone/>
            </a:pPr>
            <a:r>
              <a:rPr lang="ja-JP" sz="1600" b="1" i="0" dirty="0" smtClean="0">
                <a:solidFill>
                  <a:srgbClr val="4D4D4D"/>
                </a:solidFill>
                <a:ea typeface="MS UI Gothic" pitchFamily="18" charset="0"/>
              </a:rPr>
              <a:t>主な結果（続き）</a:t>
            </a:r>
          </a:p>
          <a:p>
            <a:r>
              <a:rPr lang="ja-JP" sz="1600" b="0" i="0" dirty="0" smtClean="0">
                <a:solidFill>
                  <a:srgbClr val="4D4D4D"/>
                </a:solidFill>
                <a:ea typeface="MS UI Gothic" pitchFamily="18" charset="0"/>
              </a:rPr>
              <a:t> オランダ人集団における癌の発生率と比較して、標準発生率は</a:t>
            </a:r>
            <a:r>
              <a:rPr lang="en" sz="1600" dirty="0" smtClean="0"/>
              <a:t/>
            </a:r>
            <a:br>
              <a:rPr lang="en" sz="1600" dirty="0" smtClean="0"/>
            </a:br>
            <a:r>
              <a:rPr lang="ja-JP" sz="1600" b="0" i="0" dirty="0" smtClean="0">
                <a:solidFill>
                  <a:srgbClr val="4D4D4D"/>
                </a:solidFill>
                <a:ea typeface="MS UI Gothic" pitchFamily="18" charset="0"/>
              </a:rPr>
              <a:t>1.14（95% CI 1.10, 1.17）であり、10,000人年ごとの絶対過剰リスクは23.31であった</a:t>
            </a:r>
          </a:p>
          <a:p>
            <a:endParaRPr lang="en-NZ" dirty="0"/>
          </a:p>
        </p:txBody>
      </p:sp>
      <p:sp>
        <p:nvSpPr>
          <p:cNvPr id="2" name="TextBox 1"/>
          <p:cNvSpPr txBox="1"/>
          <p:nvPr/>
        </p:nvSpPr>
        <p:spPr>
          <a:xfrm>
            <a:off x="5791200" y="2802791"/>
            <a:ext cx="3196765" cy="2308324"/>
          </a:xfrm>
          <a:prstGeom prst="rect">
            <a:avLst/>
          </a:prstGeom>
          <a:noFill/>
        </p:spPr>
        <p:txBody>
          <a:bodyPr wrap="square" rtlCol="0">
            <a:spAutoFit/>
          </a:bodyPr>
          <a:lstStyle/>
          <a:p>
            <a:pPr marL="285750" indent="-285750">
              <a:buFont typeface="Arial" panose="020B0604020202020204" pitchFamily="34" charset="0"/>
              <a:buChar char="•"/>
            </a:pPr>
            <a:r>
              <a:rPr lang="ja-JP" sz="1600" b="0" i="0" dirty="0" smtClean="0">
                <a:solidFill>
                  <a:srgbClr val="4D4D4D"/>
                </a:solidFill>
                <a:ea typeface="MS UI Gothic" pitchFamily="18" charset="0"/>
              </a:rPr>
              <a:t>続発癌の発生リスクは、RT施行例の方がRT非施行例よりも低かった（標</a:t>
            </a:r>
            <a:r>
              <a:rPr lang="ja-JP" sz="1600" b="0" i="0" dirty="0" smtClean="0">
                <a:solidFill>
                  <a:srgbClr val="4D4D4D"/>
                </a:solidFill>
                <a:ea typeface="MS UI Gothic" pitchFamily="18" charset="0"/>
              </a:rPr>
              <a:t>準</a:t>
            </a:r>
            <a:r>
              <a:rPr lang="en-GB" altLang="ja-JP" sz="1600" b="0" i="0" dirty="0" smtClean="0">
                <a:solidFill>
                  <a:srgbClr val="4D4D4D"/>
                </a:solidFill>
                <a:ea typeface="MS UI Gothic" pitchFamily="18" charset="0"/>
              </a:rPr>
              <a:t> </a:t>
            </a:r>
            <a:r>
              <a:rPr lang="ja-JP" sz="1600" b="0" i="0" dirty="0" smtClean="0">
                <a:solidFill>
                  <a:srgbClr val="4D4D4D"/>
                </a:solidFill>
                <a:ea typeface="MS UI Gothic" pitchFamily="18" charset="0"/>
              </a:rPr>
              <a:t>HR </a:t>
            </a:r>
            <a:r>
              <a:rPr lang="ja-JP" sz="1600" b="0" i="0" dirty="0" smtClean="0">
                <a:solidFill>
                  <a:srgbClr val="4D4D4D"/>
                </a:solidFill>
                <a:ea typeface="MS UI Gothic" pitchFamily="18" charset="0"/>
              </a:rPr>
              <a:t>0.70</a:t>
            </a:r>
            <a:r>
              <a:rPr lang="ja-JP" sz="1600" b="0" i="0" dirty="0" smtClean="0">
                <a:solidFill>
                  <a:srgbClr val="4D4D4D"/>
                </a:solidFill>
                <a:ea typeface="MS UI Gothic" pitchFamily="18" charset="0"/>
              </a:rPr>
              <a:t>；</a:t>
            </a:r>
            <a:r>
              <a:rPr lang="en-GB" altLang="ja-JP" sz="1600" b="0" i="0" dirty="0" smtClean="0">
                <a:solidFill>
                  <a:srgbClr val="4D4D4D"/>
                </a:solidFill>
                <a:ea typeface="MS UI Gothic" pitchFamily="18" charset="0"/>
              </a:rPr>
              <a:t/>
            </a:r>
            <a:br>
              <a:rPr lang="en-GB" altLang="ja-JP" sz="1600" b="0" i="0" dirty="0" smtClean="0">
                <a:solidFill>
                  <a:srgbClr val="4D4D4D"/>
                </a:solidFill>
                <a:ea typeface="MS UI Gothic" pitchFamily="18" charset="0"/>
              </a:rPr>
            </a:br>
            <a:r>
              <a:rPr lang="ja-JP" sz="1600" b="0" i="0" dirty="0" smtClean="0">
                <a:solidFill>
                  <a:srgbClr val="4D4D4D"/>
                </a:solidFill>
                <a:ea typeface="MS UI Gothic" pitchFamily="18" charset="0"/>
              </a:rPr>
              <a:t>95</a:t>
            </a:r>
            <a:r>
              <a:rPr lang="ja-JP" sz="1600" b="0" i="0" dirty="0" smtClean="0">
                <a:solidFill>
                  <a:srgbClr val="4D4D4D"/>
                </a:solidFill>
                <a:ea typeface="MS UI Gothic" pitchFamily="18" charset="0"/>
              </a:rPr>
              <a:t>% CI </a:t>
            </a:r>
            <a:r>
              <a:rPr lang="en-US" altLang="ja-JP" sz="1600" dirty="0" smtClean="0">
                <a:solidFill>
                  <a:srgbClr val="4D4D4D"/>
                </a:solidFill>
                <a:ea typeface="MS UI Gothic" pitchFamily="18" charset="0"/>
              </a:rPr>
              <a:t>0.61,</a:t>
            </a:r>
            <a:r>
              <a:rPr lang="ja-JP" altLang="en-US" sz="1600" dirty="0" smtClean="0">
                <a:solidFill>
                  <a:srgbClr val="4D4D4D"/>
                </a:solidFill>
                <a:ea typeface="MS UI Gothic" pitchFamily="18" charset="0"/>
              </a:rPr>
              <a:t> </a:t>
            </a:r>
            <a:r>
              <a:rPr lang="ja-JP" sz="1600" b="0" i="0" dirty="0" smtClean="0">
                <a:solidFill>
                  <a:srgbClr val="4D4D4D"/>
                </a:solidFill>
                <a:ea typeface="MS UI Gothic" pitchFamily="18" charset="0"/>
              </a:rPr>
              <a:t>0.81）</a:t>
            </a:r>
          </a:p>
          <a:p>
            <a:pPr marL="285750" indent="-285750">
              <a:buFont typeface="Arial" panose="020B0604020202020204" pitchFamily="34" charset="0"/>
              <a:buChar char="•"/>
            </a:pPr>
            <a:endParaRPr lang="en-NZ" sz="1600" dirty="0" smtClean="0">
              <a:solidFill>
                <a:srgbClr val="4D4D4D"/>
              </a:solidFill>
            </a:endParaRPr>
          </a:p>
          <a:p>
            <a:pPr marL="285750" indent="-285750">
              <a:buFont typeface="Arial" panose="020B0604020202020204" pitchFamily="34" charset="0"/>
              <a:buChar char="•"/>
            </a:pPr>
            <a:r>
              <a:rPr lang="ja-JP" sz="1600" b="0" i="0" dirty="0" smtClean="0">
                <a:solidFill>
                  <a:srgbClr val="4D4D4D"/>
                </a:solidFill>
                <a:ea typeface="MS UI Gothic" pitchFamily="18" charset="0"/>
              </a:rPr>
              <a:t>続発癌の発生は術前RT後よりも術後RT後に見られることが多い（標準HR 1.37；</a:t>
            </a:r>
            <a:r>
              <a:rPr lang="en" sz="1600" dirty="0" smtClean="0"/>
              <a:t/>
            </a:r>
            <a:br>
              <a:rPr lang="en" sz="1600" dirty="0" smtClean="0"/>
            </a:br>
            <a:r>
              <a:rPr lang="ja-JP" sz="1600" b="0" i="0" dirty="0" smtClean="0">
                <a:solidFill>
                  <a:srgbClr val="4D4D4D"/>
                </a:solidFill>
                <a:ea typeface="MS UI Gothic" pitchFamily="18" charset="0"/>
              </a:rPr>
              <a:t>95% CI </a:t>
            </a:r>
            <a:r>
              <a:rPr lang="ja-JP" sz="1600" b="0" i="0" dirty="0" smtClean="0">
                <a:solidFill>
                  <a:srgbClr val="4D4D4D"/>
                </a:solidFill>
                <a:ea typeface="MS UI Gothic" pitchFamily="18" charset="0"/>
              </a:rPr>
              <a:t>1.10</a:t>
            </a:r>
            <a:r>
              <a:rPr lang="en-GB" altLang="ja-JP" sz="1600" b="0" i="0" dirty="0" smtClean="0">
                <a:solidFill>
                  <a:srgbClr val="4D4D4D"/>
                </a:solidFill>
                <a:ea typeface="MS UI Gothic" pitchFamily="18" charset="0"/>
              </a:rPr>
              <a:t>, </a:t>
            </a:r>
            <a:r>
              <a:rPr lang="ja-JP" sz="1600" b="0" i="0" dirty="0" smtClean="0">
                <a:solidFill>
                  <a:srgbClr val="4D4D4D"/>
                </a:solidFill>
                <a:ea typeface="MS UI Gothic" pitchFamily="18" charset="0"/>
              </a:rPr>
              <a:t>1.70</a:t>
            </a:r>
            <a:r>
              <a:rPr lang="ja-JP" sz="1600" b="0" i="0" dirty="0" smtClean="0">
                <a:solidFill>
                  <a:srgbClr val="4D4D4D"/>
                </a:solidFill>
                <a:ea typeface="MS UI Gothic" pitchFamily="18" charset="0"/>
              </a:rPr>
              <a:t>）</a:t>
            </a:r>
          </a:p>
        </p:txBody>
      </p:sp>
      <p:sp>
        <p:nvSpPr>
          <p:cNvPr id="9" name="TextBox 8"/>
          <p:cNvSpPr txBox="1"/>
          <p:nvPr/>
        </p:nvSpPr>
        <p:spPr>
          <a:xfrm>
            <a:off x="152400" y="2339925"/>
            <a:ext cx="5569153" cy="338554"/>
          </a:xfrm>
          <a:prstGeom prst="rect">
            <a:avLst/>
          </a:prstGeom>
          <a:noFill/>
        </p:spPr>
        <p:txBody>
          <a:bodyPr wrap="none" rtlCol="0">
            <a:spAutoFit/>
          </a:bodyPr>
          <a:lstStyle/>
          <a:p>
            <a:r>
              <a:rPr lang="ja-JP" sz="1600" b="1" i="0" dirty="0" smtClean="0">
                <a:solidFill>
                  <a:srgbClr val="4D4D4D"/>
                </a:solidFill>
                <a:ea typeface="MS UI Gothic" pitchFamily="18" charset="0"/>
              </a:rPr>
              <a:t>続発性骨盤腫瘍の累積発生リスク</a:t>
            </a:r>
          </a:p>
        </p:txBody>
      </p:sp>
      <p:grpSp>
        <p:nvGrpSpPr>
          <p:cNvPr id="12" name="Group 11"/>
          <p:cNvGrpSpPr/>
          <p:nvPr/>
        </p:nvGrpSpPr>
        <p:grpSpPr>
          <a:xfrm>
            <a:off x="197679" y="2737492"/>
            <a:ext cx="5178904" cy="3333592"/>
            <a:chOff x="1900120" y="2071008"/>
            <a:chExt cx="5458996" cy="2702658"/>
          </a:xfrm>
        </p:grpSpPr>
        <p:sp>
          <p:nvSpPr>
            <p:cNvPr id="13" name="Line 3"/>
            <p:cNvSpPr>
              <a:spLocks noChangeShapeType="1"/>
            </p:cNvSpPr>
            <p:nvPr/>
          </p:nvSpPr>
          <p:spPr bwMode="auto">
            <a:xfrm>
              <a:off x="2676946" y="2619379"/>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4" name="Line 4"/>
            <p:cNvSpPr>
              <a:spLocks noChangeShapeType="1"/>
            </p:cNvSpPr>
            <p:nvPr/>
          </p:nvSpPr>
          <p:spPr bwMode="auto">
            <a:xfrm>
              <a:off x="2676946" y="3027706"/>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6" name="Line 5"/>
            <p:cNvSpPr>
              <a:spLocks noChangeShapeType="1"/>
            </p:cNvSpPr>
            <p:nvPr/>
          </p:nvSpPr>
          <p:spPr bwMode="auto">
            <a:xfrm>
              <a:off x="2676946" y="3430469"/>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 name="Line 6"/>
            <p:cNvSpPr>
              <a:spLocks noChangeShapeType="1"/>
            </p:cNvSpPr>
            <p:nvPr/>
          </p:nvSpPr>
          <p:spPr bwMode="auto">
            <a:xfrm>
              <a:off x="2676946" y="3835361"/>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8" name="Line 7"/>
            <p:cNvSpPr>
              <a:spLocks noChangeShapeType="1"/>
            </p:cNvSpPr>
            <p:nvPr/>
          </p:nvSpPr>
          <p:spPr bwMode="auto">
            <a:xfrm>
              <a:off x="2676946" y="4327693"/>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9" name="Line 8"/>
            <p:cNvSpPr>
              <a:spLocks noChangeShapeType="1"/>
            </p:cNvSpPr>
            <p:nvPr/>
          </p:nvSpPr>
          <p:spPr bwMode="auto">
            <a:xfrm>
              <a:off x="2676946" y="4117459"/>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 name="Line 9"/>
            <p:cNvSpPr>
              <a:spLocks noChangeShapeType="1"/>
            </p:cNvSpPr>
            <p:nvPr/>
          </p:nvSpPr>
          <p:spPr bwMode="auto">
            <a:xfrm flipV="1">
              <a:off x="2846132" y="4327693"/>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 name="Line 10"/>
            <p:cNvSpPr>
              <a:spLocks noChangeShapeType="1"/>
            </p:cNvSpPr>
            <p:nvPr/>
          </p:nvSpPr>
          <p:spPr bwMode="auto">
            <a:xfrm flipV="1">
              <a:off x="5024164" y="4327693"/>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 name="Line 13"/>
            <p:cNvSpPr>
              <a:spLocks noChangeShapeType="1"/>
            </p:cNvSpPr>
            <p:nvPr/>
          </p:nvSpPr>
          <p:spPr bwMode="auto">
            <a:xfrm flipV="1">
              <a:off x="3915999" y="4327693"/>
              <a:ext cx="0" cy="6335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 name="Line 14"/>
            <p:cNvSpPr>
              <a:spLocks noChangeShapeType="1"/>
            </p:cNvSpPr>
            <p:nvPr/>
          </p:nvSpPr>
          <p:spPr bwMode="auto">
            <a:xfrm flipV="1">
              <a:off x="6102192" y="4327693"/>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4" name="Freeform 17"/>
            <p:cNvSpPr>
              <a:spLocks/>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5" name="TextBox 24"/>
            <p:cNvSpPr txBox="1"/>
            <p:nvPr/>
          </p:nvSpPr>
          <p:spPr>
            <a:xfrm rot="16200000">
              <a:off x="1381229" y="3058568"/>
              <a:ext cx="1329761" cy="291980"/>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累積発生率</a:t>
              </a:r>
            </a:p>
          </p:txBody>
        </p:sp>
        <p:sp>
          <p:nvSpPr>
            <p:cNvPr id="26" name="TextBox 25"/>
            <p:cNvSpPr txBox="1"/>
            <p:nvPr/>
          </p:nvSpPr>
          <p:spPr>
            <a:xfrm>
              <a:off x="2201519" y="2486501"/>
              <a:ext cx="508937" cy="224573"/>
            </a:xfrm>
            <a:prstGeom prst="rect">
              <a:avLst/>
            </a:prstGeom>
            <a:noFill/>
          </p:spPr>
          <p:txBody>
            <a:bodyPr wrap="none" rtlCol="0">
              <a:spAutoFit/>
            </a:bodyPr>
            <a:lstStyle/>
            <a:p>
              <a:pPr algn="r" fontAlgn="base">
                <a:spcBef>
                  <a:spcPct val="0"/>
                </a:spcBef>
                <a:spcAft>
                  <a:spcPct val="0"/>
                </a:spcAft>
              </a:pPr>
              <a:r>
                <a:rPr lang="ja-JP" sz="1200" b="0" i="0" dirty="0" smtClean="0">
                  <a:solidFill>
                    <a:srgbClr val="363636"/>
                  </a:solidFill>
                  <a:ea typeface="MS UI Gothic" pitchFamily="18" charset="0"/>
                </a:rPr>
                <a:t>0.04</a:t>
              </a:r>
            </a:p>
          </p:txBody>
        </p:sp>
        <p:sp>
          <p:nvSpPr>
            <p:cNvPr id="27" name="TextBox 26"/>
            <p:cNvSpPr txBox="1"/>
            <p:nvPr/>
          </p:nvSpPr>
          <p:spPr>
            <a:xfrm>
              <a:off x="2201519" y="2893146"/>
              <a:ext cx="508937" cy="224573"/>
            </a:xfrm>
            <a:prstGeom prst="rect">
              <a:avLst/>
            </a:prstGeom>
            <a:noFill/>
          </p:spPr>
          <p:txBody>
            <a:bodyPr wrap="none" rtlCol="0">
              <a:spAutoFit/>
            </a:bodyPr>
            <a:lstStyle/>
            <a:p>
              <a:pPr algn="r" fontAlgn="base">
                <a:spcBef>
                  <a:spcPct val="0"/>
                </a:spcBef>
                <a:spcAft>
                  <a:spcPct val="0"/>
                </a:spcAft>
              </a:pPr>
              <a:r>
                <a:rPr lang="ja-JP" sz="1200" b="0" i="0" dirty="0" smtClean="0">
                  <a:solidFill>
                    <a:srgbClr val="363636"/>
                  </a:solidFill>
                  <a:ea typeface="MS UI Gothic" pitchFamily="18" charset="0"/>
                </a:rPr>
                <a:t>0.03</a:t>
              </a:r>
            </a:p>
          </p:txBody>
        </p:sp>
        <p:sp>
          <p:nvSpPr>
            <p:cNvPr id="28" name="TextBox 27"/>
            <p:cNvSpPr txBox="1"/>
            <p:nvPr/>
          </p:nvSpPr>
          <p:spPr>
            <a:xfrm>
              <a:off x="2201519" y="3304941"/>
              <a:ext cx="508937" cy="224573"/>
            </a:xfrm>
            <a:prstGeom prst="rect">
              <a:avLst/>
            </a:prstGeom>
            <a:noFill/>
          </p:spPr>
          <p:txBody>
            <a:bodyPr wrap="none" rtlCol="0">
              <a:spAutoFit/>
            </a:bodyPr>
            <a:lstStyle/>
            <a:p>
              <a:pPr algn="r" fontAlgn="base">
                <a:spcBef>
                  <a:spcPct val="0"/>
                </a:spcBef>
                <a:spcAft>
                  <a:spcPct val="0"/>
                </a:spcAft>
              </a:pPr>
              <a:r>
                <a:rPr lang="ja-JP" sz="1200" b="0" i="0" dirty="0" smtClean="0">
                  <a:solidFill>
                    <a:srgbClr val="363636"/>
                  </a:solidFill>
                  <a:ea typeface="MS UI Gothic" pitchFamily="18" charset="0"/>
                </a:rPr>
                <a:t>0.02</a:t>
              </a:r>
            </a:p>
          </p:txBody>
        </p:sp>
        <p:sp>
          <p:nvSpPr>
            <p:cNvPr id="29" name="TextBox 28"/>
            <p:cNvSpPr txBox="1"/>
            <p:nvPr/>
          </p:nvSpPr>
          <p:spPr>
            <a:xfrm>
              <a:off x="2201519" y="3693519"/>
              <a:ext cx="508937" cy="224573"/>
            </a:xfrm>
            <a:prstGeom prst="rect">
              <a:avLst/>
            </a:prstGeom>
            <a:noFill/>
          </p:spPr>
          <p:txBody>
            <a:bodyPr wrap="none" rtlCol="0">
              <a:spAutoFit/>
            </a:bodyPr>
            <a:lstStyle/>
            <a:p>
              <a:pPr algn="r" fontAlgn="base">
                <a:spcBef>
                  <a:spcPct val="0"/>
                </a:spcBef>
                <a:spcAft>
                  <a:spcPct val="0"/>
                </a:spcAft>
              </a:pPr>
              <a:r>
                <a:rPr lang="ja-JP" sz="1200" b="0" i="0" dirty="0" smtClean="0">
                  <a:solidFill>
                    <a:srgbClr val="363636"/>
                  </a:solidFill>
                  <a:ea typeface="MS UI Gothic" pitchFamily="18" charset="0"/>
                </a:rPr>
                <a:t>0.01</a:t>
              </a:r>
            </a:p>
          </p:txBody>
        </p:sp>
        <p:sp>
          <p:nvSpPr>
            <p:cNvPr id="30" name="TextBox 29"/>
            <p:cNvSpPr txBox="1"/>
            <p:nvPr/>
          </p:nvSpPr>
          <p:spPr>
            <a:xfrm>
              <a:off x="2201519" y="4011125"/>
              <a:ext cx="508937" cy="224573"/>
            </a:xfrm>
            <a:prstGeom prst="rect">
              <a:avLst/>
            </a:prstGeom>
            <a:noFill/>
          </p:spPr>
          <p:txBody>
            <a:bodyPr wrap="none" rtlCol="0">
              <a:spAutoFit/>
            </a:bodyPr>
            <a:lstStyle/>
            <a:p>
              <a:pPr algn="r" fontAlgn="base">
                <a:spcBef>
                  <a:spcPct val="0"/>
                </a:spcBef>
                <a:spcAft>
                  <a:spcPct val="0"/>
                </a:spcAft>
              </a:pPr>
              <a:r>
                <a:rPr lang="ja-JP" sz="1200" b="0" i="0" dirty="0" smtClean="0">
                  <a:solidFill>
                    <a:srgbClr val="363636"/>
                  </a:solidFill>
                  <a:ea typeface="MS UI Gothic" pitchFamily="18" charset="0"/>
                </a:rPr>
                <a:t>0.00</a:t>
              </a:r>
            </a:p>
          </p:txBody>
        </p:sp>
        <p:sp>
          <p:nvSpPr>
            <p:cNvPr id="31" name="TextBox 30"/>
            <p:cNvSpPr txBox="1"/>
            <p:nvPr/>
          </p:nvSpPr>
          <p:spPr>
            <a:xfrm>
              <a:off x="2711165" y="4387536"/>
              <a:ext cx="269626"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0</a:t>
              </a:r>
            </a:p>
          </p:txBody>
        </p:sp>
        <p:sp>
          <p:nvSpPr>
            <p:cNvPr id="32" name="TextBox 31"/>
            <p:cNvSpPr txBox="1"/>
            <p:nvPr/>
          </p:nvSpPr>
          <p:spPr>
            <a:xfrm>
              <a:off x="3775085" y="4387536"/>
              <a:ext cx="284207" cy="22457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5</a:t>
              </a:r>
            </a:p>
          </p:txBody>
        </p:sp>
        <p:sp>
          <p:nvSpPr>
            <p:cNvPr id="33" name="TextBox 32"/>
            <p:cNvSpPr txBox="1"/>
            <p:nvPr/>
          </p:nvSpPr>
          <p:spPr>
            <a:xfrm>
              <a:off x="4840537" y="4387536"/>
              <a:ext cx="373761" cy="22457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10</a:t>
              </a:r>
            </a:p>
          </p:txBody>
        </p:sp>
        <p:sp>
          <p:nvSpPr>
            <p:cNvPr id="34" name="TextBox 33"/>
            <p:cNvSpPr txBox="1"/>
            <p:nvPr/>
          </p:nvSpPr>
          <p:spPr>
            <a:xfrm>
              <a:off x="5915614" y="4387536"/>
              <a:ext cx="373761" cy="22457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15</a:t>
              </a:r>
            </a:p>
          </p:txBody>
        </p:sp>
        <p:sp>
          <p:nvSpPr>
            <p:cNvPr id="35" name="TextBox 34"/>
            <p:cNvSpPr txBox="1"/>
            <p:nvPr/>
          </p:nvSpPr>
          <p:spPr>
            <a:xfrm>
              <a:off x="7097334" y="4387536"/>
              <a:ext cx="194722" cy="224573"/>
            </a:xfrm>
            <a:prstGeom prst="rect">
              <a:avLst/>
            </a:prstGeom>
            <a:noFill/>
          </p:spPr>
          <p:txBody>
            <a:bodyPr wrap="none" rtlCol="0">
              <a:spAutoFit/>
            </a:bodyPr>
            <a:lstStyle/>
            <a:p>
              <a:pPr algn="ctr" fontAlgn="base">
                <a:spcBef>
                  <a:spcPct val="0"/>
                </a:spcBef>
                <a:spcAft>
                  <a:spcPct val="0"/>
                </a:spcAft>
              </a:pPr>
              <a:endParaRPr lang="en-GB" sz="1200" dirty="0">
                <a:solidFill>
                  <a:srgbClr val="363636"/>
                </a:solidFill>
              </a:endParaRPr>
            </a:p>
          </p:txBody>
        </p:sp>
        <p:sp>
          <p:nvSpPr>
            <p:cNvPr id="36" name="TextBox 35"/>
            <p:cNvSpPr txBox="1"/>
            <p:nvPr/>
          </p:nvSpPr>
          <p:spPr>
            <a:xfrm>
              <a:off x="3208038" y="4549093"/>
              <a:ext cx="3461587" cy="22457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直腸癌診断後の経過時間(年)</a:t>
              </a:r>
            </a:p>
          </p:txBody>
        </p:sp>
        <p:sp>
          <p:nvSpPr>
            <p:cNvPr id="37" name="Line 14"/>
            <p:cNvSpPr>
              <a:spLocks noChangeShapeType="1"/>
            </p:cNvSpPr>
            <p:nvPr/>
          </p:nvSpPr>
          <p:spPr bwMode="auto">
            <a:xfrm flipV="1">
              <a:off x="7171423" y="4323064"/>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8" name="TextBox 37"/>
            <p:cNvSpPr txBox="1"/>
            <p:nvPr/>
          </p:nvSpPr>
          <p:spPr>
            <a:xfrm>
              <a:off x="6985355" y="4376976"/>
              <a:ext cx="373761" cy="22457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20</a:t>
              </a:r>
            </a:p>
          </p:txBody>
        </p:sp>
      </p:grpSp>
      <p:sp>
        <p:nvSpPr>
          <p:cNvPr id="39" name="Freeform 2"/>
          <p:cNvSpPr>
            <a:spLocks/>
          </p:cNvSpPr>
          <p:nvPr/>
        </p:nvSpPr>
        <p:spPr bwMode="auto">
          <a:xfrm>
            <a:off x="1091243" y="4028557"/>
            <a:ext cx="4108635" cy="1393453"/>
          </a:xfrm>
          <a:custGeom>
            <a:avLst/>
            <a:gdLst>
              <a:gd name="T0" fmla="*/ 0 w 324"/>
              <a:gd name="T1" fmla="*/ 103 h 111"/>
              <a:gd name="T2" fmla="*/ 2 w 324"/>
              <a:gd name="T3" fmla="*/ 97 h 111"/>
              <a:gd name="T4" fmla="*/ 4 w 324"/>
              <a:gd name="T5" fmla="*/ 94 h 111"/>
              <a:gd name="T6" fmla="*/ 7 w 324"/>
              <a:gd name="T7" fmla="*/ 92 h 111"/>
              <a:gd name="T8" fmla="*/ 14 w 324"/>
              <a:gd name="T9" fmla="*/ 89 h 111"/>
              <a:gd name="T10" fmla="*/ 20 w 324"/>
              <a:gd name="T11" fmla="*/ 87 h 111"/>
              <a:gd name="T12" fmla="*/ 27 w 324"/>
              <a:gd name="T13" fmla="*/ 85 h 111"/>
              <a:gd name="T14" fmla="*/ 35 w 324"/>
              <a:gd name="T15" fmla="*/ 83 h 111"/>
              <a:gd name="T16" fmla="*/ 41 w 324"/>
              <a:gd name="T17" fmla="*/ 80 h 111"/>
              <a:gd name="T18" fmla="*/ 47 w 324"/>
              <a:gd name="T19" fmla="*/ 78 h 111"/>
              <a:gd name="T20" fmla="*/ 53 w 324"/>
              <a:gd name="T21" fmla="*/ 75 h 111"/>
              <a:gd name="T22" fmla="*/ 58 w 324"/>
              <a:gd name="T23" fmla="*/ 73 h 111"/>
              <a:gd name="T24" fmla="*/ 64 w 324"/>
              <a:gd name="T25" fmla="*/ 71 h 111"/>
              <a:gd name="T26" fmla="*/ 69 w 324"/>
              <a:gd name="T27" fmla="*/ 68 h 111"/>
              <a:gd name="T28" fmla="*/ 75 w 324"/>
              <a:gd name="T29" fmla="*/ 66 h 111"/>
              <a:gd name="T30" fmla="*/ 80 w 324"/>
              <a:gd name="T31" fmla="*/ 63 h 111"/>
              <a:gd name="T32" fmla="*/ 87 w 324"/>
              <a:gd name="T33" fmla="*/ 61 h 111"/>
              <a:gd name="T34" fmla="*/ 94 w 324"/>
              <a:gd name="T35" fmla="*/ 58 h 111"/>
              <a:gd name="T36" fmla="*/ 107 w 324"/>
              <a:gd name="T37" fmla="*/ 54 h 111"/>
              <a:gd name="T38" fmla="*/ 114 w 324"/>
              <a:gd name="T39" fmla="*/ 50 h 111"/>
              <a:gd name="T40" fmla="*/ 123 w 324"/>
              <a:gd name="T41" fmla="*/ 48 h 111"/>
              <a:gd name="T42" fmla="*/ 131 w 324"/>
              <a:gd name="T43" fmla="*/ 46 h 111"/>
              <a:gd name="T44" fmla="*/ 139 w 324"/>
              <a:gd name="T45" fmla="*/ 43 h 111"/>
              <a:gd name="T46" fmla="*/ 149 w 324"/>
              <a:gd name="T47" fmla="*/ 40 h 111"/>
              <a:gd name="T48" fmla="*/ 157 w 324"/>
              <a:gd name="T49" fmla="*/ 37 h 111"/>
              <a:gd name="T50" fmla="*/ 165 w 324"/>
              <a:gd name="T51" fmla="*/ 35 h 111"/>
              <a:gd name="T52" fmla="*/ 174 w 324"/>
              <a:gd name="T53" fmla="*/ 34 h 111"/>
              <a:gd name="T54" fmla="*/ 181 w 324"/>
              <a:gd name="T55" fmla="*/ 31 h 111"/>
              <a:gd name="T56" fmla="*/ 186 w 324"/>
              <a:gd name="T57" fmla="*/ 29 h 111"/>
              <a:gd name="T58" fmla="*/ 194 w 324"/>
              <a:gd name="T59" fmla="*/ 27 h 111"/>
              <a:gd name="T60" fmla="*/ 201 w 324"/>
              <a:gd name="T61" fmla="*/ 25 h 111"/>
              <a:gd name="T62" fmla="*/ 210 w 324"/>
              <a:gd name="T63" fmla="*/ 23 h 111"/>
              <a:gd name="T64" fmla="*/ 219 w 324"/>
              <a:gd name="T65" fmla="*/ 21 h 111"/>
              <a:gd name="T66" fmla="*/ 228 w 324"/>
              <a:gd name="T67" fmla="*/ 19 h 111"/>
              <a:gd name="T68" fmla="*/ 235 w 324"/>
              <a:gd name="T69" fmla="*/ 17 h 111"/>
              <a:gd name="T70" fmla="*/ 242 w 324"/>
              <a:gd name="T71" fmla="*/ 14 h 111"/>
              <a:gd name="T72" fmla="*/ 246 w 324"/>
              <a:gd name="T73" fmla="*/ 12 h 111"/>
              <a:gd name="T74" fmla="*/ 256 w 324"/>
              <a:gd name="T75" fmla="*/ 11 h 111"/>
              <a:gd name="T76" fmla="*/ 262 w 324"/>
              <a:gd name="T77" fmla="*/ 10 h 111"/>
              <a:gd name="T78" fmla="*/ 271 w 324"/>
              <a:gd name="T79" fmla="*/ 8 h 111"/>
              <a:gd name="T80" fmla="*/ 279 w 324"/>
              <a:gd name="T81" fmla="*/ 7 h 111"/>
              <a:gd name="T82" fmla="*/ 290 w 324"/>
              <a:gd name="T83" fmla="*/ 5 h 111"/>
              <a:gd name="T84" fmla="*/ 309 w 324"/>
              <a:gd name="T85" fmla="*/ 4 h 111"/>
              <a:gd name="T86" fmla="*/ 314 w 324"/>
              <a:gd name="T87" fmla="*/ 1 h 111"/>
              <a:gd name="T88" fmla="*/ 318 w 324"/>
              <a:gd name="T8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4" h="111">
                <a:moveTo>
                  <a:pt x="0" y="111"/>
                </a:moveTo>
                <a:lnTo>
                  <a:pt x="0" y="103"/>
                </a:lnTo>
                <a:lnTo>
                  <a:pt x="2" y="103"/>
                </a:lnTo>
                <a:lnTo>
                  <a:pt x="2" y="97"/>
                </a:lnTo>
                <a:lnTo>
                  <a:pt x="2" y="94"/>
                </a:lnTo>
                <a:lnTo>
                  <a:pt x="4" y="94"/>
                </a:lnTo>
                <a:lnTo>
                  <a:pt x="4" y="92"/>
                </a:lnTo>
                <a:lnTo>
                  <a:pt x="7" y="92"/>
                </a:lnTo>
                <a:lnTo>
                  <a:pt x="7" y="89"/>
                </a:lnTo>
                <a:lnTo>
                  <a:pt x="14" y="89"/>
                </a:lnTo>
                <a:lnTo>
                  <a:pt x="14" y="87"/>
                </a:lnTo>
                <a:lnTo>
                  <a:pt x="20" y="87"/>
                </a:lnTo>
                <a:lnTo>
                  <a:pt x="20" y="85"/>
                </a:lnTo>
                <a:lnTo>
                  <a:pt x="27" y="85"/>
                </a:lnTo>
                <a:lnTo>
                  <a:pt x="27" y="83"/>
                </a:lnTo>
                <a:lnTo>
                  <a:pt x="35" y="83"/>
                </a:lnTo>
                <a:lnTo>
                  <a:pt x="35" y="80"/>
                </a:lnTo>
                <a:lnTo>
                  <a:pt x="41" y="80"/>
                </a:lnTo>
                <a:lnTo>
                  <a:pt x="41" y="78"/>
                </a:lnTo>
                <a:lnTo>
                  <a:pt x="47" y="78"/>
                </a:lnTo>
                <a:lnTo>
                  <a:pt x="47" y="75"/>
                </a:lnTo>
                <a:lnTo>
                  <a:pt x="53" y="75"/>
                </a:lnTo>
                <a:lnTo>
                  <a:pt x="53" y="73"/>
                </a:lnTo>
                <a:lnTo>
                  <a:pt x="58" y="73"/>
                </a:lnTo>
                <a:lnTo>
                  <a:pt x="58" y="71"/>
                </a:lnTo>
                <a:lnTo>
                  <a:pt x="64" y="71"/>
                </a:lnTo>
                <a:lnTo>
                  <a:pt x="64" y="68"/>
                </a:lnTo>
                <a:lnTo>
                  <a:pt x="69" y="68"/>
                </a:lnTo>
                <a:lnTo>
                  <a:pt x="69" y="66"/>
                </a:lnTo>
                <a:lnTo>
                  <a:pt x="75" y="66"/>
                </a:lnTo>
                <a:lnTo>
                  <a:pt x="75" y="63"/>
                </a:lnTo>
                <a:lnTo>
                  <a:pt x="80" y="63"/>
                </a:lnTo>
                <a:lnTo>
                  <a:pt x="80" y="61"/>
                </a:lnTo>
                <a:lnTo>
                  <a:pt x="87" y="61"/>
                </a:lnTo>
                <a:lnTo>
                  <a:pt x="87" y="58"/>
                </a:lnTo>
                <a:lnTo>
                  <a:pt x="94" y="58"/>
                </a:lnTo>
                <a:lnTo>
                  <a:pt x="94" y="54"/>
                </a:lnTo>
                <a:lnTo>
                  <a:pt x="107" y="54"/>
                </a:lnTo>
                <a:lnTo>
                  <a:pt x="107" y="50"/>
                </a:lnTo>
                <a:lnTo>
                  <a:pt x="114" y="50"/>
                </a:lnTo>
                <a:lnTo>
                  <a:pt x="114" y="48"/>
                </a:lnTo>
                <a:lnTo>
                  <a:pt x="123" y="48"/>
                </a:lnTo>
                <a:lnTo>
                  <a:pt x="123" y="46"/>
                </a:lnTo>
                <a:lnTo>
                  <a:pt x="131" y="46"/>
                </a:lnTo>
                <a:lnTo>
                  <a:pt x="131" y="43"/>
                </a:lnTo>
                <a:lnTo>
                  <a:pt x="139" y="43"/>
                </a:lnTo>
                <a:lnTo>
                  <a:pt x="139" y="40"/>
                </a:lnTo>
                <a:lnTo>
                  <a:pt x="149" y="40"/>
                </a:lnTo>
                <a:lnTo>
                  <a:pt x="149" y="37"/>
                </a:lnTo>
                <a:lnTo>
                  <a:pt x="157" y="37"/>
                </a:lnTo>
                <a:lnTo>
                  <a:pt x="157" y="35"/>
                </a:lnTo>
                <a:lnTo>
                  <a:pt x="165" y="35"/>
                </a:lnTo>
                <a:lnTo>
                  <a:pt x="165" y="34"/>
                </a:lnTo>
                <a:lnTo>
                  <a:pt x="174" y="34"/>
                </a:lnTo>
                <a:lnTo>
                  <a:pt x="174" y="31"/>
                </a:lnTo>
                <a:lnTo>
                  <a:pt x="181" y="31"/>
                </a:lnTo>
                <a:lnTo>
                  <a:pt x="181" y="29"/>
                </a:lnTo>
                <a:lnTo>
                  <a:pt x="186" y="29"/>
                </a:lnTo>
                <a:lnTo>
                  <a:pt x="186" y="27"/>
                </a:lnTo>
                <a:lnTo>
                  <a:pt x="194" y="27"/>
                </a:lnTo>
                <a:lnTo>
                  <a:pt x="194" y="25"/>
                </a:lnTo>
                <a:lnTo>
                  <a:pt x="201" y="25"/>
                </a:lnTo>
                <a:lnTo>
                  <a:pt x="201" y="23"/>
                </a:lnTo>
                <a:lnTo>
                  <a:pt x="210" y="23"/>
                </a:lnTo>
                <a:lnTo>
                  <a:pt x="210" y="21"/>
                </a:lnTo>
                <a:lnTo>
                  <a:pt x="219" y="21"/>
                </a:lnTo>
                <a:lnTo>
                  <a:pt x="219" y="19"/>
                </a:lnTo>
                <a:lnTo>
                  <a:pt x="228" y="19"/>
                </a:lnTo>
                <a:lnTo>
                  <a:pt x="228" y="17"/>
                </a:lnTo>
                <a:lnTo>
                  <a:pt x="235" y="17"/>
                </a:lnTo>
                <a:lnTo>
                  <a:pt x="235" y="14"/>
                </a:lnTo>
                <a:lnTo>
                  <a:pt x="242" y="14"/>
                </a:lnTo>
                <a:lnTo>
                  <a:pt x="246" y="14"/>
                </a:lnTo>
                <a:lnTo>
                  <a:pt x="246" y="12"/>
                </a:lnTo>
                <a:lnTo>
                  <a:pt x="256" y="12"/>
                </a:lnTo>
                <a:lnTo>
                  <a:pt x="256" y="11"/>
                </a:lnTo>
                <a:lnTo>
                  <a:pt x="262" y="11"/>
                </a:lnTo>
                <a:lnTo>
                  <a:pt x="262" y="10"/>
                </a:lnTo>
                <a:lnTo>
                  <a:pt x="271" y="10"/>
                </a:lnTo>
                <a:lnTo>
                  <a:pt x="271" y="8"/>
                </a:lnTo>
                <a:lnTo>
                  <a:pt x="279" y="8"/>
                </a:lnTo>
                <a:lnTo>
                  <a:pt x="279" y="7"/>
                </a:lnTo>
                <a:lnTo>
                  <a:pt x="290" y="7"/>
                </a:lnTo>
                <a:lnTo>
                  <a:pt x="290" y="5"/>
                </a:lnTo>
                <a:lnTo>
                  <a:pt x="309" y="5"/>
                </a:lnTo>
                <a:lnTo>
                  <a:pt x="309" y="4"/>
                </a:lnTo>
                <a:lnTo>
                  <a:pt x="314" y="4"/>
                </a:lnTo>
                <a:lnTo>
                  <a:pt x="314" y="1"/>
                </a:lnTo>
                <a:lnTo>
                  <a:pt x="318" y="1"/>
                </a:lnTo>
                <a:lnTo>
                  <a:pt x="318" y="0"/>
                </a:lnTo>
                <a:lnTo>
                  <a:pt x="324" y="0"/>
                </a:lnTo>
              </a:path>
            </a:pathLst>
          </a:custGeom>
          <a:noFill/>
          <a:ln w="2222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Freeform 3"/>
          <p:cNvSpPr>
            <a:spLocks/>
          </p:cNvSpPr>
          <p:nvPr/>
        </p:nvSpPr>
        <p:spPr bwMode="auto">
          <a:xfrm>
            <a:off x="1091242" y="3473451"/>
            <a:ext cx="4108635" cy="1948560"/>
          </a:xfrm>
          <a:custGeom>
            <a:avLst/>
            <a:gdLst>
              <a:gd name="T0" fmla="*/ 2 w 322"/>
              <a:gd name="T1" fmla="*/ 134 h 155"/>
              <a:gd name="T2" fmla="*/ 6 w 322"/>
              <a:gd name="T3" fmla="*/ 126 h 155"/>
              <a:gd name="T4" fmla="*/ 13 w 322"/>
              <a:gd name="T5" fmla="*/ 123 h 155"/>
              <a:gd name="T6" fmla="*/ 20 w 322"/>
              <a:gd name="T7" fmla="*/ 121 h 155"/>
              <a:gd name="T8" fmla="*/ 24 w 322"/>
              <a:gd name="T9" fmla="*/ 117 h 155"/>
              <a:gd name="T10" fmla="*/ 32 w 322"/>
              <a:gd name="T11" fmla="*/ 115 h 155"/>
              <a:gd name="T12" fmla="*/ 35 w 322"/>
              <a:gd name="T13" fmla="*/ 111 h 155"/>
              <a:gd name="T14" fmla="*/ 42 w 322"/>
              <a:gd name="T15" fmla="*/ 110 h 155"/>
              <a:gd name="T16" fmla="*/ 46 w 322"/>
              <a:gd name="T17" fmla="*/ 106 h 155"/>
              <a:gd name="T18" fmla="*/ 53 w 322"/>
              <a:gd name="T19" fmla="*/ 104 h 155"/>
              <a:gd name="T20" fmla="*/ 56 w 322"/>
              <a:gd name="T21" fmla="*/ 101 h 155"/>
              <a:gd name="T22" fmla="*/ 62 w 322"/>
              <a:gd name="T23" fmla="*/ 98 h 155"/>
              <a:gd name="T24" fmla="*/ 65 w 322"/>
              <a:gd name="T25" fmla="*/ 94 h 155"/>
              <a:gd name="T26" fmla="*/ 70 w 322"/>
              <a:gd name="T27" fmla="*/ 93 h 155"/>
              <a:gd name="T28" fmla="*/ 73 w 322"/>
              <a:gd name="T29" fmla="*/ 89 h 155"/>
              <a:gd name="T30" fmla="*/ 79 w 322"/>
              <a:gd name="T31" fmla="*/ 87 h 155"/>
              <a:gd name="T32" fmla="*/ 81 w 322"/>
              <a:gd name="T33" fmla="*/ 84 h 155"/>
              <a:gd name="T34" fmla="*/ 88 w 322"/>
              <a:gd name="T35" fmla="*/ 82 h 155"/>
              <a:gd name="T36" fmla="*/ 91 w 322"/>
              <a:gd name="T37" fmla="*/ 78 h 155"/>
              <a:gd name="T38" fmla="*/ 98 w 322"/>
              <a:gd name="T39" fmla="*/ 76 h 155"/>
              <a:gd name="T40" fmla="*/ 102 w 322"/>
              <a:gd name="T41" fmla="*/ 72 h 155"/>
              <a:gd name="T42" fmla="*/ 110 w 322"/>
              <a:gd name="T43" fmla="*/ 70 h 155"/>
              <a:gd name="T44" fmla="*/ 119 w 322"/>
              <a:gd name="T45" fmla="*/ 68 h 155"/>
              <a:gd name="T46" fmla="*/ 124 w 322"/>
              <a:gd name="T47" fmla="*/ 62 h 155"/>
              <a:gd name="T48" fmla="*/ 133 w 322"/>
              <a:gd name="T49" fmla="*/ 60 h 155"/>
              <a:gd name="T50" fmla="*/ 140 w 322"/>
              <a:gd name="T51" fmla="*/ 55 h 155"/>
              <a:gd name="T52" fmla="*/ 154 w 322"/>
              <a:gd name="T53" fmla="*/ 53 h 155"/>
              <a:gd name="T54" fmla="*/ 161 w 322"/>
              <a:gd name="T55" fmla="*/ 48 h 155"/>
              <a:gd name="T56" fmla="*/ 175 w 322"/>
              <a:gd name="T57" fmla="*/ 46 h 155"/>
              <a:gd name="T58" fmla="*/ 178 w 322"/>
              <a:gd name="T59" fmla="*/ 41 h 155"/>
              <a:gd name="T60" fmla="*/ 193 w 322"/>
              <a:gd name="T61" fmla="*/ 39 h 155"/>
              <a:gd name="T62" fmla="*/ 198 w 322"/>
              <a:gd name="T63" fmla="*/ 34 h 155"/>
              <a:gd name="T64" fmla="*/ 204 w 322"/>
              <a:gd name="T65" fmla="*/ 32 h 155"/>
              <a:gd name="T66" fmla="*/ 209 w 322"/>
              <a:gd name="T67" fmla="*/ 28 h 155"/>
              <a:gd name="T68" fmla="*/ 224 w 322"/>
              <a:gd name="T69" fmla="*/ 27 h 155"/>
              <a:gd name="T70" fmla="*/ 227 w 322"/>
              <a:gd name="T71" fmla="*/ 24 h 155"/>
              <a:gd name="T72" fmla="*/ 238 w 322"/>
              <a:gd name="T73" fmla="*/ 22 h 155"/>
              <a:gd name="T74" fmla="*/ 244 w 322"/>
              <a:gd name="T75" fmla="*/ 18 h 155"/>
              <a:gd name="T76" fmla="*/ 257 w 322"/>
              <a:gd name="T77" fmla="*/ 17 h 155"/>
              <a:gd name="T78" fmla="*/ 265 w 322"/>
              <a:gd name="T79" fmla="*/ 13 h 155"/>
              <a:gd name="T80" fmla="*/ 282 w 322"/>
              <a:gd name="T81" fmla="*/ 11 h 155"/>
              <a:gd name="T82" fmla="*/ 290 w 322"/>
              <a:gd name="T83" fmla="*/ 6 h 155"/>
              <a:gd name="T84" fmla="*/ 311 w 322"/>
              <a:gd name="T85" fmla="*/ 5 h 155"/>
              <a:gd name="T86" fmla="*/ 314 w 322"/>
              <a:gd name="T87" fmla="*/ 2 h 155"/>
              <a:gd name="T88" fmla="*/ 322 w 322"/>
              <a:gd name="T89"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2" h="155">
                <a:moveTo>
                  <a:pt x="0" y="155"/>
                </a:moveTo>
                <a:lnTo>
                  <a:pt x="0" y="134"/>
                </a:lnTo>
                <a:lnTo>
                  <a:pt x="2" y="134"/>
                </a:lnTo>
                <a:lnTo>
                  <a:pt x="2" y="128"/>
                </a:lnTo>
                <a:lnTo>
                  <a:pt x="6" y="128"/>
                </a:lnTo>
                <a:lnTo>
                  <a:pt x="6" y="126"/>
                </a:lnTo>
                <a:lnTo>
                  <a:pt x="9" y="126"/>
                </a:lnTo>
                <a:lnTo>
                  <a:pt x="9" y="123"/>
                </a:lnTo>
                <a:lnTo>
                  <a:pt x="13" y="123"/>
                </a:lnTo>
                <a:lnTo>
                  <a:pt x="16" y="123"/>
                </a:lnTo>
                <a:lnTo>
                  <a:pt x="16" y="121"/>
                </a:lnTo>
                <a:lnTo>
                  <a:pt x="20" y="121"/>
                </a:lnTo>
                <a:lnTo>
                  <a:pt x="20" y="119"/>
                </a:lnTo>
                <a:lnTo>
                  <a:pt x="24" y="119"/>
                </a:lnTo>
                <a:lnTo>
                  <a:pt x="24" y="117"/>
                </a:lnTo>
                <a:lnTo>
                  <a:pt x="28" y="117"/>
                </a:lnTo>
                <a:lnTo>
                  <a:pt x="28" y="115"/>
                </a:lnTo>
                <a:lnTo>
                  <a:pt x="32" y="115"/>
                </a:lnTo>
                <a:lnTo>
                  <a:pt x="32" y="113"/>
                </a:lnTo>
                <a:lnTo>
                  <a:pt x="35" y="113"/>
                </a:lnTo>
                <a:lnTo>
                  <a:pt x="35" y="111"/>
                </a:lnTo>
                <a:lnTo>
                  <a:pt x="40" y="111"/>
                </a:lnTo>
                <a:lnTo>
                  <a:pt x="40" y="110"/>
                </a:lnTo>
                <a:lnTo>
                  <a:pt x="42" y="110"/>
                </a:lnTo>
                <a:lnTo>
                  <a:pt x="42" y="108"/>
                </a:lnTo>
                <a:lnTo>
                  <a:pt x="46" y="108"/>
                </a:lnTo>
                <a:lnTo>
                  <a:pt x="46" y="106"/>
                </a:lnTo>
                <a:lnTo>
                  <a:pt x="51" y="106"/>
                </a:lnTo>
                <a:lnTo>
                  <a:pt x="51" y="104"/>
                </a:lnTo>
                <a:lnTo>
                  <a:pt x="53" y="104"/>
                </a:lnTo>
                <a:lnTo>
                  <a:pt x="53" y="102"/>
                </a:lnTo>
                <a:lnTo>
                  <a:pt x="56" y="102"/>
                </a:lnTo>
                <a:lnTo>
                  <a:pt x="56" y="101"/>
                </a:lnTo>
                <a:lnTo>
                  <a:pt x="59" y="101"/>
                </a:lnTo>
                <a:lnTo>
                  <a:pt x="59" y="98"/>
                </a:lnTo>
                <a:lnTo>
                  <a:pt x="62" y="98"/>
                </a:lnTo>
                <a:lnTo>
                  <a:pt x="62" y="96"/>
                </a:lnTo>
                <a:lnTo>
                  <a:pt x="65" y="96"/>
                </a:lnTo>
                <a:lnTo>
                  <a:pt x="65" y="94"/>
                </a:lnTo>
                <a:lnTo>
                  <a:pt x="67" y="94"/>
                </a:lnTo>
                <a:lnTo>
                  <a:pt x="67" y="93"/>
                </a:lnTo>
                <a:lnTo>
                  <a:pt x="70" y="93"/>
                </a:lnTo>
                <a:lnTo>
                  <a:pt x="70" y="91"/>
                </a:lnTo>
                <a:lnTo>
                  <a:pt x="73" y="91"/>
                </a:lnTo>
                <a:lnTo>
                  <a:pt x="73" y="89"/>
                </a:lnTo>
                <a:lnTo>
                  <a:pt x="76" y="89"/>
                </a:lnTo>
                <a:lnTo>
                  <a:pt x="76" y="87"/>
                </a:lnTo>
                <a:lnTo>
                  <a:pt x="79" y="87"/>
                </a:lnTo>
                <a:lnTo>
                  <a:pt x="79" y="86"/>
                </a:lnTo>
                <a:lnTo>
                  <a:pt x="81" y="86"/>
                </a:lnTo>
                <a:lnTo>
                  <a:pt x="81" y="84"/>
                </a:lnTo>
                <a:lnTo>
                  <a:pt x="86" y="84"/>
                </a:lnTo>
                <a:lnTo>
                  <a:pt x="86" y="82"/>
                </a:lnTo>
                <a:lnTo>
                  <a:pt x="88" y="82"/>
                </a:lnTo>
                <a:lnTo>
                  <a:pt x="88" y="80"/>
                </a:lnTo>
                <a:lnTo>
                  <a:pt x="91" y="80"/>
                </a:lnTo>
                <a:lnTo>
                  <a:pt x="91" y="78"/>
                </a:lnTo>
                <a:lnTo>
                  <a:pt x="94" y="78"/>
                </a:lnTo>
                <a:lnTo>
                  <a:pt x="94" y="76"/>
                </a:lnTo>
                <a:lnTo>
                  <a:pt x="98" y="76"/>
                </a:lnTo>
                <a:lnTo>
                  <a:pt x="98" y="74"/>
                </a:lnTo>
                <a:lnTo>
                  <a:pt x="102" y="74"/>
                </a:lnTo>
                <a:lnTo>
                  <a:pt x="102" y="72"/>
                </a:lnTo>
                <a:lnTo>
                  <a:pt x="107" y="72"/>
                </a:lnTo>
                <a:lnTo>
                  <a:pt x="107" y="70"/>
                </a:lnTo>
                <a:lnTo>
                  <a:pt x="110" y="70"/>
                </a:lnTo>
                <a:lnTo>
                  <a:pt x="113" y="70"/>
                </a:lnTo>
                <a:lnTo>
                  <a:pt x="113" y="68"/>
                </a:lnTo>
                <a:lnTo>
                  <a:pt x="119" y="68"/>
                </a:lnTo>
                <a:lnTo>
                  <a:pt x="119" y="65"/>
                </a:lnTo>
                <a:lnTo>
                  <a:pt x="124" y="65"/>
                </a:lnTo>
                <a:lnTo>
                  <a:pt x="124" y="62"/>
                </a:lnTo>
                <a:lnTo>
                  <a:pt x="129" y="62"/>
                </a:lnTo>
                <a:lnTo>
                  <a:pt x="129" y="60"/>
                </a:lnTo>
                <a:lnTo>
                  <a:pt x="133" y="60"/>
                </a:lnTo>
                <a:lnTo>
                  <a:pt x="133" y="58"/>
                </a:lnTo>
                <a:lnTo>
                  <a:pt x="140" y="58"/>
                </a:lnTo>
                <a:lnTo>
                  <a:pt x="140" y="55"/>
                </a:lnTo>
                <a:lnTo>
                  <a:pt x="147" y="55"/>
                </a:lnTo>
                <a:lnTo>
                  <a:pt x="147" y="53"/>
                </a:lnTo>
                <a:lnTo>
                  <a:pt x="154" y="53"/>
                </a:lnTo>
                <a:lnTo>
                  <a:pt x="154" y="50"/>
                </a:lnTo>
                <a:lnTo>
                  <a:pt x="161" y="50"/>
                </a:lnTo>
                <a:lnTo>
                  <a:pt x="161" y="48"/>
                </a:lnTo>
                <a:lnTo>
                  <a:pt x="170" y="48"/>
                </a:lnTo>
                <a:lnTo>
                  <a:pt x="170" y="46"/>
                </a:lnTo>
                <a:lnTo>
                  <a:pt x="175" y="46"/>
                </a:lnTo>
                <a:lnTo>
                  <a:pt x="175" y="43"/>
                </a:lnTo>
                <a:lnTo>
                  <a:pt x="178" y="43"/>
                </a:lnTo>
                <a:lnTo>
                  <a:pt x="178" y="41"/>
                </a:lnTo>
                <a:lnTo>
                  <a:pt x="183" y="41"/>
                </a:lnTo>
                <a:lnTo>
                  <a:pt x="183" y="39"/>
                </a:lnTo>
                <a:lnTo>
                  <a:pt x="193" y="39"/>
                </a:lnTo>
                <a:lnTo>
                  <a:pt x="193" y="36"/>
                </a:lnTo>
                <a:lnTo>
                  <a:pt x="198" y="36"/>
                </a:lnTo>
                <a:lnTo>
                  <a:pt x="198" y="34"/>
                </a:lnTo>
                <a:lnTo>
                  <a:pt x="200" y="34"/>
                </a:lnTo>
                <a:lnTo>
                  <a:pt x="200" y="32"/>
                </a:lnTo>
                <a:lnTo>
                  <a:pt x="204" y="32"/>
                </a:lnTo>
                <a:lnTo>
                  <a:pt x="204" y="30"/>
                </a:lnTo>
                <a:lnTo>
                  <a:pt x="209" y="30"/>
                </a:lnTo>
                <a:lnTo>
                  <a:pt x="209" y="28"/>
                </a:lnTo>
                <a:lnTo>
                  <a:pt x="216" y="28"/>
                </a:lnTo>
                <a:lnTo>
                  <a:pt x="216" y="27"/>
                </a:lnTo>
                <a:lnTo>
                  <a:pt x="224" y="27"/>
                </a:lnTo>
                <a:lnTo>
                  <a:pt x="224" y="25"/>
                </a:lnTo>
                <a:lnTo>
                  <a:pt x="227" y="25"/>
                </a:lnTo>
                <a:lnTo>
                  <a:pt x="227" y="24"/>
                </a:lnTo>
                <a:lnTo>
                  <a:pt x="230" y="24"/>
                </a:lnTo>
                <a:lnTo>
                  <a:pt x="230" y="22"/>
                </a:lnTo>
                <a:lnTo>
                  <a:pt x="238" y="22"/>
                </a:lnTo>
                <a:lnTo>
                  <a:pt x="238" y="20"/>
                </a:lnTo>
                <a:lnTo>
                  <a:pt x="244" y="20"/>
                </a:lnTo>
                <a:lnTo>
                  <a:pt x="244" y="18"/>
                </a:lnTo>
                <a:lnTo>
                  <a:pt x="251" y="18"/>
                </a:lnTo>
                <a:lnTo>
                  <a:pt x="251" y="17"/>
                </a:lnTo>
                <a:lnTo>
                  <a:pt x="257" y="17"/>
                </a:lnTo>
                <a:lnTo>
                  <a:pt x="257" y="15"/>
                </a:lnTo>
                <a:lnTo>
                  <a:pt x="265" y="15"/>
                </a:lnTo>
                <a:lnTo>
                  <a:pt x="265" y="13"/>
                </a:lnTo>
                <a:lnTo>
                  <a:pt x="277" y="13"/>
                </a:lnTo>
                <a:lnTo>
                  <a:pt x="277" y="11"/>
                </a:lnTo>
                <a:lnTo>
                  <a:pt x="282" y="11"/>
                </a:lnTo>
                <a:lnTo>
                  <a:pt x="282" y="8"/>
                </a:lnTo>
                <a:lnTo>
                  <a:pt x="290" y="8"/>
                </a:lnTo>
                <a:lnTo>
                  <a:pt x="290" y="6"/>
                </a:lnTo>
                <a:lnTo>
                  <a:pt x="300" y="6"/>
                </a:lnTo>
                <a:lnTo>
                  <a:pt x="300" y="5"/>
                </a:lnTo>
                <a:lnTo>
                  <a:pt x="311" y="5"/>
                </a:lnTo>
                <a:lnTo>
                  <a:pt x="311" y="3"/>
                </a:lnTo>
                <a:lnTo>
                  <a:pt x="314" y="3"/>
                </a:lnTo>
                <a:lnTo>
                  <a:pt x="314" y="2"/>
                </a:lnTo>
                <a:lnTo>
                  <a:pt x="319" y="2"/>
                </a:lnTo>
                <a:lnTo>
                  <a:pt x="319" y="0"/>
                </a:lnTo>
                <a:lnTo>
                  <a:pt x="322"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TextBox 40"/>
          <p:cNvSpPr txBox="1"/>
          <p:nvPr/>
        </p:nvSpPr>
        <p:spPr>
          <a:xfrm>
            <a:off x="1841500" y="3065315"/>
            <a:ext cx="1419428" cy="646331"/>
          </a:xfrm>
          <a:prstGeom prst="rect">
            <a:avLst/>
          </a:prstGeom>
          <a:noFill/>
        </p:spPr>
        <p:txBody>
          <a:bodyPr wrap="none" rtlCol="0">
            <a:spAutoFit/>
          </a:bodyPr>
          <a:lstStyle/>
          <a:p>
            <a:r>
              <a:rPr lang="ja-JP" sz="1200" b="0" i="0" dirty="0" smtClean="0">
                <a:solidFill>
                  <a:srgbClr val="4D4D4D"/>
                </a:solidFill>
                <a:ea typeface="MS UI Gothic" pitchFamily="18" charset="0"/>
              </a:rPr>
              <a:t>術前RT</a:t>
            </a:r>
          </a:p>
          <a:p>
            <a:r>
              <a:rPr lang="ja-JP" sz="1200" b="0" i="0" dirty="0" smtClean="0">
                <a:solidFill>
                  <a:srgbClr val="4D4D4D"/>
                </a:solidFill>
                <a:ea typeface="MS UI Gothic" pitchFamily="18" charset="0"/>
              </a:rPr>
              <a:t>術後RT</a:t>
            </a:r>
          </a:p>
          <a:p>
            <a:r>
              <a:rPr lang="ja-JP" sz="1200" b="0" i="0" dirty="0" smtClean="0">
                <a:solidFill>
                  <a:srgbClr val="4D4D4D"/>
                </a:solidFill>
                <a:ea typeface="MS UI Gothic" pitchFamily="18" charset="0"/>
              </a:rPr>
              <a:t>RT非施行</a:t>
            </a:r>
          </a:p>
        </p:txBody>
      </p:sp>
      <p:sp>
        <p:nvSpPr>
          <p:cNvPr id="42" name="Freeform 4"/>
          <p:cNvSpPr>
            <a:spLocks/>
          </p:cNvSpPr>
          <p:nvPr/>
        </p:nvSpPr>
        <p:spPr bwMode="auto">
          <a:xfrm>
            <a:off x="1091243" y="3187700"/>
            <a:ext cx="4108634" cy="2234310"/>
          </a:xfrm>
          <a:custGeom>
            <a:avLst/>
            <a:gdLst>
              <a:gd name="T0" fmla="*/ 0 w 323"/>
              <a:gd name="T1" fmla="*/ 166 h 174"/>
              <a:gd name="T2" fmla="*/ 3 w 323"/>
              <a:gd name="T3" fmla="*/ 151 h 174"/>
              <a:gd name="T4" fmla="*/ 4 w 323"/>
              <a:gd name="T5" fmla="*/ 144 h 174"/>
              <a:gd name="T6" fmla="*/ 6 w 323"/>
              <a:gd name="T7" fmla="*/ 142 h 174"/>
              <a:gd name="T8" fmla="*/ 9 w 323"/>
              <a:gd name="T9" fmla="*/ 140 h 174"/>
              <a:gd name="T10" fmla="*/ 12 w 323"/>
              <a:gd name="T11" fmla="*/ 138 h 174"/>
              <a:gd name="T12" fmla="*/ 14 w 323"/>
              <a:gd name="T13" fmla="*/ 137 h 174"/>
              <a:gd name="T14" fmla="*/ 20 w 323"/>
              <a:gd name="T15" fmla="*/ 135 h 174"/>
              <a:gd name="T16" fmla="*/ 25 w 323"/>
              <a:gd name="T17" fmla="*/ 132 h 174"/>
              <a:gd name="T18" fmla="*/ 29 w 323"/>
              <a:gd name="T19" fmla="*/ 130 h 174"/>
              <a:gd name="T20" fmla="*/ 34 w 323"/>
              <a:gd name="T21" fmla="*/ 127 h 174"/>
              <a:gd name="T22" fmla="*/ 40 w 323"/>
              <a:gd name="T23" fmla="*/ 124 h 174"/>
              <a:gd name="T24" fmla="*/ 45 w 323"/>
              <a:gd name="T25" fmla="*/ 121 h 174"/>
              <a:gd name="T26" fmla="*/ 48 w 323"/>
              <a:gd name="T27" fmla="*/ 118 h 174"/>
              <a:gd name="T28" fmla="*/ 57 w 323"/>
              <a:gd name="T29" fmla="*/ 114 h 174"/>
              <a:gd name="T30" fmla="*/ 59 w 323"/>
              <a:gd name="T31" fmla="*/ 112 h 174"/>
              <a:gd name="T32" fmla="*/ 63 w 323"/>
              <a:gd name="T33" fmla="*/ 108 h 174"/>
              <a:gd name="T34" fmla="*/ 67 w 323"/>
              <a:gd name="T35" fmla="*/ 105 h 174"/>
              <a:gd name="T36" fmla="*/ 71 w 323"/>
              <a:gd name="T37" fmla="*/ 102 h 174"/>
              <a:gd name="T38" fmla="*/ 77 w 323"/>
              <a:gd name="T39" fmla="*/ 99 h 174"/>
              <a:gd name="T40" fmla="*/ 81 w 323"/>
              <a:gd name="T41" fmla="*/ 95 h 174"/>
              <a:gd name="T42" fmla="*/ 87 w 323"/>
              <a:gd name="T43" fmla="*/ 91 h 174"/>
              <a:gd name="T44" fmla="*/ 90 w 323"/>
              <a:gd name="T45" fmla="*/ 88 h 174"/>
              <a:gd name="T46" fmla="*/ 95 w 323"/>
              <a:gd name="T47" fmla="*/ 85 h 174"/>
              <a:gd name="T48" fmla="*/ 99 w 323"/>
              <a:gd name="T49" fmla="*/ 83 h 174"/>
              <a:gd name="T50" fmla="*/ 103 w 323"/>
              <a:gd name="T51" fmla="*/ 81 h 174"/>
              <a:gd name="T52" fmla="*/ 110 w 323"/>
              <a:gd name="T53" fmla="*/ 78 h 174"/>
              <a:gd name="T54" fmla="*/ 116 w 323"/>
              <a:gd name="T55" fmla="*/ 75 h 174"/>
              <a:gd name="T56" fmla="*/ 121 w 323"/>
              <a:gd name="T57" fmla="*/ 72 h 174"/>
              <a:gd name="T58" fmla="*/ 127 w 323"/>
              <a:gd name="T59" fmla="*/ 70 h 174"/>
              <a:gd name="T60" fmla="*/ 132 w 323"/>
              <a:gd name="T61" fmla="*/ 68 h 174"/>
              <a:gd name="T62" fmla="*/ 138 w 323"/>
              <a:gd name="T63" fmla="*/ 65 h 174"/>
              <a:gd name="T64" fmla="*/ 143 w 323"/>
              <a:gd name="T65" fmla="*/ 62 h 174"/>
              <a:gd name="T66" fmla="*/ 148 w 323"/>
              <a:gd name="T67" fmla="*/ 59 h 174"/>
              <a:gd name="T68" fmla="*/ 156 w 323"/>
              <a:gd name="T69" fmla="*/ 56 h 174"/>
              <a:gd name="T70" fmla="*/ 160 w 323"/>
              <a:gd name="T71" fmla="*/ 54 h 174"/>
              <a:gd name="T72" fmla="*/ 170 w 323"/>
              <a:gd name="T73" fmla="*/ 52 h 174"/>
              <a:gd name="T74" fmla="*/ 176 w 323"/>
              <a:gd name="T75" fmla="*/ 49 h 174"/>
              <a:gd name="T76" fmla="*/ 179 w 323"/>
              <a:gd name="T77" fmla="*/ 47 h 174"/>
              <a:gd name="T78" fmla="*/ 185 w 323"/>
              <a:gd name="T79" fmla="*/ 44 h 174"/>
              <a:gd name="T80" fmla="*/ 190 w 323"/>
              <a:gd name="T81" fmla="*/ 42 h 174"/>
              <a:gd name="T82" fmla="*/ 195 w 323"/>
              <a:gd name="T83" fmla="*/ 40 h 174"/>
              <a:gd name="T84" fmla="*/ 200 w 323"/>
              <a:gd name="T85" fmla="*/ 37 h 174"/>
              <a:gd name="T86" fmla="*/ 204 w 323"/>
              <a:gd name="T87" fmla="*/ 35 h 174"/>
              <a:gd name="T88" fmla="*/ 211 w 323"/>
              <a:gd name="T89" fmla="*/ 32 h 174"/>
              <a:gd name="T90" fmla="*/ 220 w 323"/>
              <a:gd name="T91" fmla="*/ 30 h 174"/>
              <a:gd name="T92" fmla="*/ 228 w 323"/>
              <a:gd name="T93" fmla="*/ 27 h 174"/>
              <a:gd name="T94" fmla="*/ 233 w 323"/>
              <a:gd name="T95" fmla="*/ 24 h 174"/>
              <a:gd name="T96" fmla="*/ 242 w 323"/>
              <a:gd name="T97" fmla="*/ 21 h 174"/>
              <a:gd name="T98" fmla="*/ 251 w 323"/>
              <a:gd name="T99" fmla="*/ 18 h 174"/>
              <a:gd name="T100" fmla="*/ 261 w 323"/>
              <a:gd name="T101" fmla="*/ 16 h 174"/>
              <a:gd name="T102" fmla="*/ 267 w 323"/>
              <a:gd name="T103" fmla="*/ 14 h 174"/>
              <a:gd name="T104" fmla="*/ 277 w 323"/>
              <a:gd name="T105" fmla="*/ 12 h 174"/>
              <a:gd name="T106" fmla="*/ 283 w 323"/>
              <a:gd name="T107" fmla="*/ 10 h 174"/>
              <a:gd name="T108" fmla="*/ 290 w 323"/>
              <a:gd name="T109" fmla="*/ 8 h 174"/>
              <a:gd name="T110" fmla="*/ 306 w 323"/>
              <a:gd name="T111" fmla="*/ 8 h 174"/>
              <a:gd name="T112" fmla="*/ 314 w 323"/>
              <a:gd name="T113" fmla="*/ 6 h 174"/>
              <a:gd name="T114" fmla="*/ 318 w 323"/>
              <a:gd name="T115" fmla="*/ 3 h 174"/>
              <a:gd name="T116" fmla="*/ 319 w 323"/>
              <a:gd name="T117" fmla="*/ 2 h 174"/>
              <a:gd name="T118" fmla="*/ 323 w 323"/>
              <a:gd name="T11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3" h="174">
                <a:moveTo>
                  <a:pt x="0" y="174"/>
                </a:moveTo>
                <a:lnTo>
                  <a:pt x="0" y="166"/>
                </a:lnTo>
                <a:lnTo>
                  <a:pt x="3" y="166"/>
                </a:lnTo>
                <a:lnTo>
                  <a:pt x="3" y="151"/>
                </a:lnTo>
                <a:lnTo>
                  <a:pt x="4" y="151"/>
                </a:lnTo>
                <a:lnTo>
                  <a:pt x="4" y="144"/>
                </a:lnTo>
                <a:lnTo>
                  <a:pt x="6" y="144"/>
                </a:lnTo>
                <a:lnTo>
                  <a:pt x="6" y="142"/>
                </a:lnTo>
                <a:lnTo>
                  <a:pt x="9" y="142"/>
                </a:lnTo>
                <a:lnTo>
                  <a:pt x="9" y="140"/>
                </a:lnTo>
                <a:lnTo>
                  <a:pt x="12" y="140"/>
                </a:lnTo>
                <a:lnTo>
                  <a:pt x="12" y="138"/>
                </a:lnTo>
                <a:lnTo>
                  <a:pt x="14" y="138"/>
                </a:lnTo>
                <a:lnTo>
                  <a:pt x="14" y="137"/>
                </a:lnTo>
                <a:lnTo>
                  <a:pt x="20" y="137"/>
                </a:lnTo>
                <a:lnTo>
                  <a:pt x="20" y="135"/>
                </a:lnTo>
                <a:lnTo>
                  <a:pt x="25" y="135"/>
                </a:lnTo>
                <a:lnTo>
                  <a:pt x="25" y="132"/>
                </a:lnTo>
                <a:lnTo>
                  <a:pt x="29" y="132"/>
                </a:lnTo>
                <a:lnTo>
                  <a:pt x="29" y="130"/>
                </a:lnTo>
                <a:lnTo>
                  <a:pt x="34" y="130"/>
                </a:lnTo>
                <a:lnTo>
                  <a:pt x="34" y="127"/>
                </a:lnTo>
                <a:lnTo>
                  <a:pt x="40" y="127"/>
                </a:lnTo>
                <a:lnTo>
                  <a:pt x="40" y="124"/>
                </a:lnTo>
                <a:lnTo>
                  <a:pt x="45" y="124"/>
                </a:lnTo>
                <a:lnTo>
                  <a:pt x="45" y="121"/>
                </a:lnTo>
                <a:lnTo>
                  <a:pt x="48" y="121"/>
                </a:lnTo>
                <a:lnTo>
                  <a:pt x="48" y="118"/>
                </a:lnTo>
                <a:lnTo>
                  <a:pt x="57" y="118"/>
                </a:lnTo>
                <a:lnTo>
                  <a:pt x="57" y="114"/>
                </a:lnTo>
                <a:lnTo>
                  <a:pt x="59" y="114"/>
                </a:lnTo>
                <a:lnTo>
                  <a:pt x="59" y="112"/>
                </a:lnTo>
                <a:lnTo>
                  <a:pt x="63" y="112"/>
                </a:lnTo>
                <a:lnTo>
                  <a:pt x="63" y="108"/>
                </a:lnTo>
                <a:lnTo>
                  <a:pt x="67" y="108"/>
                </a:lnTo>
                <a:lnTo>
                  <a:pt x="67" y="105"/>
                </a:lnTo>
                <a:lnTo>
                  <a:pt x="71" y="105"/>
                </a:lnTo>
                <a:lnTo>
                  <a:pt x="71" y="102"/>
                </a:lnTo>
                <a:lnTo>
                  <a:pt x="77" y="102"/>
                </a:lnTo>
                <a:lnTo>
                  <a:pt x="77" y="99"/>
                </a:lnTo>
                <a:lnTo>
                  <a:pt x="81" y="99"/>
                </a:lnTo>
                <a:lnTo>
                  <a:pt x="81" y="95"/>
                </a:lnTo>
                <a:lnTo>
                  <a:pt x="87" y="95"/>
                </a:lnTo>
                <a:lnTo>
                  <a:pt x="87" y="91"/>
                </a:lnTo>
                <a:lnTo>
                  <a:pt x="90" y="91"/>
                </a:lnTo>
                <a:lnTo>
                  <a:pt x="90" y="88"/>
                </a:lnTo>
                <a:lnTo>
                  <a:pt x="95" y="88"/>
                </a:lnTo>
                <a:lnTo>
                  <a:pt x="95" y="85"/>
                </a:lnTo>
                <a:lnTo>
                  <a:pt x="99" y="85"/>
                </a:lnTo>
                <a:lnTo>
                  <a:pt x="99" y="83"/>
                </a:lnTo>
                <a:lnTo>
                  <a:pt x="103" y="83"/>
                </a:lnTo>
                <a:lnTo>
                  <a:pt x="103" y="81"/>
                </a:lnTo>
                <a:lnTo>
                  <a:pt x="110" y="81"/>
                </a:lnTo>
                <a:lnTo>
                  <a:pt x="110" y="78"/>
                </a:lnTo>
                <a:lnTo>
                  <a:pt x="116" y="78"/>
                </a:lnTo>
                <a:lnTo>
                  <a:pt x="116" y="75"/>
                </a:lnTo>
                <a:lnTo>
                  <a:pt x="121" y="75"/>
                </a:lnTo>
                <a:lnTo>
                  <a:pt x="121" y="72"/>
                </a:lnTo>
                <a:lnTo>
                  <a:pt x="127" y="72"/>
                </a:lnTo>
                <a:lnTo>
                  <a:pt x="127" y="70"/>
                </a:lnTo>
                <a:lnTo>
                  <a:pt x="132" y="70"/>
                </a:lnTo>
                <a:lnTo>
                  <a:pt x="132" y="68"/>
                </a:lnTo>
                <a:lnTo>
                  <a:pt x="138" y="68"/>
                </a:lnTo>
                <a:lnTo>
                  <a:pt x="138" y="65"/>
                </a:lnTo>
                <a:lnTo>
                  <a:pt x="143" y="65"/>
                </a:lnTo>
                <a:lnTo>
                  <a:pt x="143" y="62"/>
                </a:lnTo>
                <a:lnTo>
                  <a:pt x="148" y="62"/>
                </a:lnTo>
                <a:lnTo>
                  <a:pt x="148" y="59"/>
                </a:lnTo>
                <a:lnTo>
                  <a:pt x="156" y="59"/>
                </a:lnTo>
                <a:lnTo>
                  <a:pt x="156" y="56"/>
                </a:lnTo>
                <a:lnTo>
                  <a:pt x="160" y="56"/>
                </a:lnTo>
                <a:lnTo>
                  <a:pt x="160" y="54"/>
                </a:lnTo>
                <a:lnTo>
                  <a:pt x="170" y="54"/>
                </a:lnTo>
                <a:lnTo>
                  <a:pt x="170" y="52"/>
                </a:lnTo>
                <a:lnTo>
                  <a:pt x="176" y="52"/>
                </a:lnTo>
                <a:lnTo>
                  <a:pt x="176" y="49"/>
                </a:lnTo>
                <a:lnTo>
                  <a:pt x="179" y="49"/>
                </a:lnTo>
                <a:lnTo>
                  <a:pt x="179" y="47"/>
                </a:lnTo>
                <a:lnTo>
                  <a:pt x="185" y="47"/>
                </a:lnTo>
                <a:lnTo>
                  <a:pt x="185" y="44"/>
                </a:lnTo>
                <a:lnTo>
                  <a:pt x="190" y="44"/>
                </a:lnTo>
                <a:lnTo>
                  <a:pt x="190" y="42"/>
                </a:lnTo>
                <a:lnTo>
                  <a:pt x="195" y="42"/>
                </a:lnTo>
                <a:lnTo>
                  <a:pt x="195" y="40"/>
                </a:lnTo>
                <a:lnTo>
                  <a:pt x="200" y="40"/>
                </a:lnTo>
                <a:lnTo>
                  <a:pt x="200" y="37"/>
                </a:lnTo>
                <a:lnTo>
                  <a:pt x="204" y="37"/>
                </a:lnTo>
                <a:lnTo>
                  <a:pt x="204" y="35"/>
                </a:lnTo>
                <a:lnTo>
                  <a:pt x="211" y="35"/>
                </a:lnTo>
                <a:lnTo>
                  <a:pt x="211" y="32"/>
                </a:lnTo>
                <a:lnTo>
                  <a:pt x="220" y="32"/>
                </a:lnTo>
                <a:lnTo>
                  <a:pt x="220" y="30"/>
                </a:lnTo>
                <a:lnTo>
                  <a:pt x="228" y="30"/>
                </a:lnTo>
                <a:lnTo>
                  <a:pt x="228" y="27"/>
                </a:lnTo>
                <a:lnTo>
                  <a:pt x="233" y="27"/>
                </a:lnTo>
                <a:lnTo>
                  <a:pt x="233" y="24"/>
                </a:lnTo>
                <a:cubicBezTo>
                  <a:pt x="233" y="24"/>
                  <a:pt x="242" y="25"/>
                  <a:pt x="242" y="24"/>
                </a:cubicBezTo>
                <a:cubicBezTo>
                  <a:pt x="242" y="23"/>
                  <a:pt x="242" y="21"/>
                  <a:pt x="242" y="21"/>
                </a:cubicBezTo>
                <a:lnTo>
                  <a:pt x="251" y="21"/>
                </a:lnTo>
                <a:lnTo>
                  <a:pt x="251" y="18"/>
                </a:lnTo>
                <a:lnTo>
                  <a:pt x="261" y="18"/>
                </a:lnTo>
                <a:lnTo>
                  <a:pt x="261" y="16"/>
                </a:lnTo>
                <a:lnTo>
                  <a:pt x="267" y="16"/>
                </a:lnTo>
                <a:lnTo>
                  <a:pt x="267" y="14"/>
                </a:lnTo>
                <a:lnTo>
                  <a:pt x="277" y="14"/>
                </a:lnTo>
                <a:lnTo>
                  <a:pt x="277" y="12"/>
                </a:lnTo>
                <a:lnTo>
                  <a:pt x="283" y="12"/>
                </a:lnTo>
                <a:lnTo>
                  <a:pt x="283" y="10"/>
                </a:lnTo>
                <a:lnTo>
                  <a:pt x="290" y="10"/>
                </a:lnTo>
                <a:lnTo>
                  <a:pt x="290" y="8"/>
                </a:lnTo>
                <a:lnTo>
                  <a:pt x="296" y="8"/>
                </a:lnTo>
                <a:lnTo>
                  <a:pt x="306" y="8"/>
                </a:lnTo>
                <a:lnTo>
                  <a:pt x="306" y="6"/>
                </a:lnTo>
                <a:lnTo>
                  <a:pt x="314" y="6"/>
                </a:lnTo>
                <a:lnTo>
                  <a:pt x="314" y="3"/>
                </a:lnTo>
                <a:lnTo>
                  <a:pt x="318" y="3"/>
                </a:lnTo>
                <a:lnTo>
                  <a:pt x="318" y="2"/>
                </a:lnTo>
                <a:lnTo>
                  <a:pt x="319" y="2"/>
                </a:lnTo>
                <a:lnTo>
                  <a:pt x="319" y="0"/>
                </a:lnTo>
                <a:lnTo>
                  <a:pt x="323"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43" name="Straight Connector 42"/>
          <p:cNvCxnSpPr/>
          <p:nvPr/>
        </p:nvCxnSpPr>
        <p:spPr>
          <a:xfrm>
            <a:off x="1324220" y="3202330"/>
            <a:ext cx="442790" cy="0"/>
          </a:xfrm>
          <a:prstGeom prst="line">
            <a:avLst/>
          </a:prstGeom>
          <a:noFill/>
          <a:ln w="2222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4" name="Straight Connector 43"/>
          <p:cNvCxnSpPr/>
          <p:nvPr/>
        </p:nvCxnSpPr>
        <p:spPr>
          <a:xfrm>
            <a:off x="1324220" y="3376675"/>
            <a:ext cx="442790" cy="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5" name="Straight Connector 44"/>
          <p:cNvCxnSpPr/>
          <p:nvPr/>
        </p:nvCxnSpPr>
        <p:spPr>
          <a:xfrm>
            <a:off x="1324220" y="3562591"/>
            <a:ext cx="442790"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Tree>
    <p:custDataLst>
      <p:tags r:id="rId1"/>
    </p:custDataLst>
    <p:extLst>
      <p:ext uri="{BB962C8B-B14F-4D97-AF65-F5344CB8AC3E}">
        <p14:creationId xmlns:p14="http://schemas.microsoft.com/office/powerpoint/2010/main" val="15555579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ja-JP" sz="1800" dirty="0" smtClean="0">
                <a:solidFill>
                  <a:srgbClr val="043882"/>
                </a:solidFill>
                <a:ea typeface="MS UI Gothic" pitchFamily="18" charset="0"/>
              </a:rPr>
              <a:t>491</a:t>
            </a:r>
            <a:r>
              <a:rPr lang="ja-JP" altLang="en-US" sz="1800" dirty="0" smtClean="0">
                <a:solidFill>
                  <a:srgbClr val="043882"/>
                </a:solidFill>
                <a:ea typeface="MS UI Gothic" pitchFamily="18" charset="0"/>
              </a:rPr>
              <a:t>：直腸癌に対する（化学）放射線療法後に見られる続発性骨盤腫瘍の発生</a:t>
            </a:r>
            <a:r>
              <a:rPr lang="ja-JP" altLang="en-US" sz="1800" dirty="0" smtClean="0">
                <a:solidFill>
                  <a:srgbClr val="043882"/>
                </a:solidFill>
                <a:ea typeface="MS UI Gothic" pitchFamily="18" charset="0"/>
              </a:rPr>
              <a:t>率</a:t>
            </a:r>
            <a:r>
              <a:rPr lang="en-GB" altLang="ja-JP" sz="1800" dirty="0" smtClean="0">
                <a:solidFill>
                  <a:srgbClr val="043882"/>
                </a:solidFill>
                <a:ea typeface="MS UI Gothic" pitchFamily="18" charset="0"/>
              </a:rPr>
              <a:t/>
            </a:r>
            <a:br>
              <a:rPr lang="en-GB" altLang="ja-JP" sz="1800" dirty="0" smtClean="0">
                <a:solidFill>
                  <a:srgbClr val="043882"/>
                </a:solidFill>
                <a:ea typeface="MS UI Gothic" pitchFamily="18" charset="0"/>
              </a:rPr>
            </a:br>
            <a:r>
              <a:rPr lang="en-US" altLang="ja-JP" sz="1800" dirty="0" smtClean="0">
                <a:solidFill>
                  <a:srgbClr val="043882"/>
                </a:solidFill>
                <a:ea typeface="MS UI Gothic" pitchFamily="18" charset="0"/>
              </a:rPr>
              <a:t>– </a:t>
            </a:r>
            <a:r>
              <a:rPr lang="en-US" altLang="ja-JP" sz="1800" dirty="0" err="1" smtClean="0">
                <a:solidFill>
                  <a:srgbClr val="043882"/>
                </a:solidFill>
                <a:ea typeface="MS UI Gothic" pitchFamily="18" charset="0"/>
              </a:rPr>
              <a:t>Rombouts</a:t>
            </a:r>
            <a:r>
              <a:rPr lang="en-US" altLang="ja-JP" sz="1800" dirty="0" smtClean="0">
                <a:solidFill>
                  <a:srgbClr val="043882"/>
                </a:solidFill>
                <a:ea typeface="MS UI Gothic" pitchFamily="18" charset="0"/>
              </a:rPr>
              <a:t> AJM, et al</a:t>
            </a:r>
            <a:endParaRPr lang="ja-JP" sz="1800" b="1" i="0" dirty="0" smtClean="0">
              <a:solidFill>
                <a:srgbClr val="043882"/>
              </a:solidFill>
              <a:ea typeface="MS UI Gothic" pitchFamily="18" charset="0"/>
            </a:endParaRP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Rombouts et al. J Clin Oncol 2016; 34 (suppl): abstr 491</a:t>
            </a:r>
          </a:p>
        </p:txBody>
      </p:sp>
      <p:sp>
        <p:nvSpPr>
          <p:cNvPr id="4" name="Content Placeholder 3"/>
          <p:cNvSpPr>
            <a:spLocks noGrp="1"/>
          </p:cNvSpPr>
          <p:nvPr>
            <p:ph idx="1"/>
          </p:nvPr>
        </p:nvSpPr>
        <p:spPr>
          <a:xfrm>
            <a:off x="178130" y="1254035"/>
            <a:ext cx="8600745" cy="4746172"/>
          </a:xfrm>
        </p:spPr>
        <p:txBody>
          <a:bodyPr/>
          <a:lstStyle/>
          <a:p>
            <a:pPr marL="0" indent="0">
              <a:buNone/>
            </a:pPr>
            <a:r>
              <a:rPr lang="ja-JP" sz="1600" b="1" i="0" dirty="0" smtClean="0">
                <a:solidFill>
                  <a:srgbClr val="4D4D4D"/>
                </a:solidFill>
                <a:ea typeface="MS UI Gothic" pitchFamily="18" charset="0"/>
              </a:rPr>
              <a:t>主な結果（続き）</a:t>
            </a:r>
          </a:p>
          <a:p>
            <a:r>
              <a:rPr lang="ja-JP" sz="1600" b="0" i="0" dirty="0" smtClean="0">
                <a:solidFill>
                  <a:srgbClr val="4D4D4D"/>
                </a:solidFill>
                <a:ea typeface="MS UI Gothic" pitchFamily="18" charset="0"/>
              </a:rPr>
              <a:t>直腸S状部腫瘍の累積発生リスクは、術前RT後の方が術後RT後よりも低かった（標準HR 0.59；95% CI </a:t>
            </a:r>
            <a:r>
              <a:rPr lang="ja-JP" sz="1600" b="0" i="0" dirty="0" smtClean="0">
                <a:solidFill>
                  <a:srgbClr val="4D4D4D"/>
                </a:solidFill>
                <a:ea typeface="MS UI Gothic" pitchFamily="18" charset="0"/>
              </a:rPr>
              <a:t>0.37、0.94</a:t>
            </a:r>
            <a:r>
              <a:rPr lang="ja-JP" sz="1600" b="0" i="0" dirty="0" smtClean="0">
                <a:solidFill>
                  <a:srgbClr val="4D4D4D"/>
                </a:solidFill>
                <a:ea typeface="MS UI Gothic" pitchFamily="18" charset="0"/>
              </a:rPr>
              <a:t>）</a:t>
            </a:r>
          </a:p>
          <a:p>
            <a:r>
              <a:rPr lang="ja-JP" sz="1600" b="0" i="0" dirty="0" smtClean="0">
                <a:solidFill>
                  <a:srgbClr val="4D4D4D"/>
                </a:solidFill>
                <a:ea typeface="MS UI Gothic" pitchFamily="18" charset="0"/>
              </a:rPr>
              <a:t>RTによって、続発性骨盤腫瘍の発生リスクが減少した（HR 0.78；95% CI 0.66、0.92）が、これは特に前立腺がん（標準HR 0.51；95% CI 0.43、0.62）で示された</a:t>
            </a:r>
          </a:p>
          <a:p>
            <a:pPr lvl="1"/>
            <a:r>
              <a:rPr lang="ja-JP" sz="1600" b="0" i="0" dirty="0" smtClean="0">
                <a:solidFill>
                  <a:srgbClr val="4D4D4D"/>
                </a:solidFill>
                <a:ea typeface="MS UI Gothic" pitchFamily="18" charset="0"/>
              </a:rPr>
              <a:t>性別ごとの解析では、男性でリスク減少の効果がなお示された（標準HR 0.59；95% CI 0.50、0.69）が、女性では予防効果、有害作用ともに認められなかった（標準HR 1.00；95% CI 0.76、1.33）</a:t>
            </a:r>
          </a:p>
          <a:p>
            <a:endParaRPr lang="en-GB" dirty="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RTには、特に前立腺癌に対し、続発性腫瘍の発生予防効果があると見られる</a:t>
            </a:r>
          </a:p>
          <a:p>
            <a:r>
              <a:rPr lang="ja-JP" sz="1600" b="1" i="0" dirty="0" smtClean="0">
                <a:solidFill>
                  <a:srgbClr val="4D4D4D"/>
                </a:solidFill>
                <a:ea typeface="MS UI Gothic" pitchFamily="18" charset="0"/>
              </a:rPr>
              <a:t>直腸癌患者では以下が示された：</a:t>
            </a:r>
          </a:p>
          <a:p>
            <a:pPr lvl="1"/>
            <a:r>
              <a:rPr lang="ja-JP" sz="1600" b="1" i="0" dirty="0" smtClean="0">
                <a:solidFill>
                  <a:srgbClr val="4D4D4D"/>
                </a:solidFill>
                <a:ea typeface="MS UI Gothic" pitchFamily="18" charset="0"/>
              </a:rPr>
              <a:t>一般集団と比較して、続発癌のリスクがわずかに増加</a:t>
            </a:r>
          </a:p>
          <a:p>
            <a:pPr lvl="1"/>
            <a:r>
              <a:rPr lang="ja-JP" sz="1600" b="1" i="0" dirty="0" smtClean="0">
                <a:solidFill>
                  <a:srgbClr val="4D4D4D"/>
                </a:solidFill>
                <a:ea typeface="MS UI Gothic" pitchFamily="18" charset="0"/>
              </a:rPr>
              <a:t>直腸癌に対するRT後に続発性腫瘍の発生率は増加しない</a:t>
            </a:r>
          </a:p>
        </p:txBody>
      </p:sp>
    </p:spTree>
    <p:custDataLst>
      <p:tags r:id="rId1"/>
    </p:custDataLst>
    <p:extLst>
      <p:ext uri="{BB962C8B-B14F-4D97-AF65-F5344CB8AC3E}">
        <p14:creationId xmlns:p14="http://schemas.microsoft.com/office/powerpoint/2010/main" val="732044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1: 進行胃腺癌を有する患者において、FOLFIRIおよびFOLFOX7の比較検討を行う前向き無作為化第II相試験：Chinese Western Cooperative Gastrointestinal Oncology Groupによる試験 – Bi F, et al</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Bi et al. J Clin Oncol 2016; 34 (suppl): abstr 1</a:t>
            </a:r>
          </a:p>
        </p:txBody>
      </p:sp>
      <p:sp>
        <p:nvSpPr>
          <p:cNvPr id="2" name="Content Placeholder 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局所進行GCを有する患者において、第1選択治療としてmFOLFIRIまたはmFOLFOX7を投与したところ、PFSおよびDCRのいずれについても有意差は認められなかった</a:t>
            </a:r>
          </a:p>
          <a:p>
            <a:pPr lvl="1"/>
            <a:r>
              <a:rPr lang="ja-JP" sz="1600" b="1" i="0" dirty="0" smtClean="0">
                <a:solidFill>
                  <a:srgbClr val="4D4D4D"/>
                </a:solidFill>
                <a:ea typeface="MS UI Gothic" pitchFamily="18" charset="0"/>
              </a:rPr>
              <a:t>第1選択としてmFOLFOX7を投与後、第2選択としてmFOLFIRIを投与した時にはOSが改善すると見られるが、検証の必要がある</a:t>
            </a:r>
          </a:p>
          <a:p>
            <a:r>
              <a:rPr lang="ja-JP" sz="1600" b="1" i="0" dirty="0" smtClean="0">
                <a:solidFill>
                  <a:srgbClr val="4D4D4D"/>
                </a:solidFill>
                <a:ea typeface="MS UI Gothic" pitchFamily="18" charset="0"/>
              </a:rPr>
              <a:t>AEは、いずれの群においても管理可能であった</a:t>
            </a:r>
          </a:p>
        </p:txBody>
      </p:sp>
      <p:graphicFrame>
        <p:nvGraphicFramePr>
          <p:cNvPr id="7" name="Group 88"/>
          <p:cNvGraphicFramePr>
            <a:graphicFrameLocks noGrp="1"/>
          </p:cNvGraphicFramePr>
          <p:nvPr>
            <p:extLst>
              <p:ext uri="{D42A27DB-BD31-4B8C-83A1-F6EECF244321}">
                <p14:modId xmlns:p14="http://schemas.microsoft.com/office/powerpoint/2010/main" val="4201867386"/>
              </p:ext>
            </p:extLst>
          </p:nvPr>
        </p:nvGraphicFramePr>
        <p:xfrm>
          <a:off x="304800" y="1600200"/>
          <a:ext cx="8408988" cy="2956560"/>
        </p:xfrm>
        <a:graphic>
          <a:graphicData uri="http://schemas.openxmlformats.org/drawingml/2006/table">
            <a:tbl>
              <a:tblPr firstRow="1">
                <a:tableStyleId>{69012ECD-51FC-41F1-AA8D-1B2483CD663E}</a:tableStyleId>
              </a:tblPr>
              <a:tblGrid>
                <a:gridCol w="1828800">
                  <a:extLst>
                    <a:ext uri="{9D8B030D-6E8A-4147-A177-3AD203B41FA5}">
                      <a16:colId xmlns:a16="http://schemas.microsoft.com/office/drawing/2014/main" xmlns="" val="20000"/>
                    </a:ext>
                  </a:extLst>
                </a:gridCol>
                <a:gridCol w="1645047">
                  <a:extLst>
                    <a:ext uri="{9D8B030D-6E8A-4147-A177-3AD203B41FA5}">
                      <a16:colId xmlns:a16="http://schemas.microsoft.com/office/drawing/2014/main" xmlns="" val="20001"/>
                    </a:ext>
                  </a:extLst>
                </a:gridCol>
                <a:gridCol w="1645047">
                  <a:extLst>
                    <a:ext uri="{9D8B030D-6E8A-4147-A177-3AD203B41FA5}">
                      <a16:colId xmlns:a16="http://schemas.microsoft.com/office/drawing/2014/main" xmlns="" val="20002"/>
                    </a:ext>
                  </a:extLst>
                </a:gridCol>
                <a:gridCol w="1645047">
                  <a:extLst>
                    <a:ext uri="{9D8B030D-6E8A-4147-A177-3AD203B41FA5}">
                      <a16:colId xmlns:a16="http://schemas.microsoft.com/office/drawing/2014/main" xmlns="" val="20003"/>
                    </a:ext>
                  </a:extLst>
                </a:gridCol>
                <a:gridCol w="1645047"/>
              </a:tblGrid>
              <a:tr h="2257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 3 / 4のAE、%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1L: mFOLFIRI</a:t>
                      </a:r>
                      <a:r>
                        <a:rPr lang="en" sz="1400" dirty="0" smtClean="0"/>
                        <a:t/>
                      </a:r>
                      <a:br>
                        <a:rPr lang="en" sz="1400" dirty="0" smtClean="0"/>
                      </a:br>
                      <a:r>
                        <a:rPr lang="ja-JP" sz="1400" b="1" i="0" u="none" dirty="0" smtClean="0">
                          <a:solidFill>
                            <a:srgbClr val="FFFFFF"/>
                          </a:solidFill>
                          <a:ea typeface="MS UI Gothic" pitchFamily="18" charset="0"/>
                        </a:rPr>
                        <a:t>(n=71)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1L: mFOLFOX7</a:t>
                      </a:r>
                      <a:r>
                        <a:rPr lang="en" sz="1400" dirty="0" smtClean="0"/>
                        <a:t/>
                      </a:r>
                      <a:br>
                        <a:rPr lang="en" sz="1400" dirty="0" smtClean="0"/>
                      </a:br>
                      <a:r>
                        <a:rPr lang="ja-JP" sz="1400" b="1" i="0" u="none" dirty="0" smtClean="0">
                          <a:solidFill>
                            <a:srgbClr val="FFFFFF"/>
                          </a:solidFill>
                          <a:ea typeface="MS UI Gothic" pitchFamily="18" charset="0"/>
                        </a:rPr>
                        <a:t>(n=74)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2L: mFOLFIRI</a:t>
                      </a:r>
                      <a:r>
                        <a:rPr lang="en" sz="1400" dirty="0" smtClean="0"/>
                        <a:t/>
                      </a:r>
                      <a:br>
                        <a:rPr lang="en" sz="1400" dirty="0" smtClean="0"/>
                      </a:br>
                      <a:r>
                        <a:rPr lang="ja-JP" sz="1400" b="1" i="0" u="none" dirty="0" smtClean="0">
                          <a:solidFill>
                            <a:srgbClr val="FFFFFF"/>
                          </a:solidFill>
                          <a:ea typeface="MS UI Gothic" pitchFamily="18" charset="0"/>
                        </a:rPr>
                        <a:t>(n=21)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2L: mFOLFOX7</a:t>
                      </a:r>
                      <a:r>
                        <a:rPr lang="en" sz="1400" dirty="0" smtClean="0"/>
                        <a:t/>
                      </a:r>
                      <a:br>
                        <a:rPr lang="en" sz="1400" dirty="0" smtClean="0"/>
                      </a:br>
                      <a:r>
                        <a:rPr lang="ja-JP" sz="1400" b="1" i="0" u="none" dirty="0" smtClean="0">
                          <a:solidFill>
                            <a:srgbClr val="FFFFFF"/>
                          </a:solidFill>
                          <a:ea typeface="MS UI Gothic" pitchFamily="18" charset="0"/>
                        </a:rPr>
                        <a:t>(n=31)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263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好中球減少症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21.0 / 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27.0 / 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 / 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3.2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extLst>
                  <a:ext uri="{0D108BD9-81ED-4DB2-BD59-A6C34878D82A}">
                    <a16:rowId xmlns:a16="http://schemas.microsoft.com/office/drawing/2014/main" xmlns="" val="10001"/>
                  </a:ext>
                </a:extLst>
              </a:tr>
              <a:tr h="2257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感覚性ニューロパチー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0.0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9.6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xmlns="" val="10002"/>
                  </a:ext>
                </a:extLst>
              </a:tr>
              <a:tr h="2257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遅発性下痢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4.8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extLst>
                  <a:ext uri="{0D108BD9-81ED-4DB2-BD59-A6C34878D82A}">
                    <a16:rowId xmlns:a16="http://schemas.microsoft.com/office/drawing/2014/main" xmlns="" val="10003"/>
                  </a:ext>
                </a:extLst>
              </a:tr>
              <a:tr h="2263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悪心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5.6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2.8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6.5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xmlns="" val="10004"/>
                  </a:ext>
                </a:extLst>
              </a:tr>
              <a:tr h="2263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嘔吐</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5.6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2.8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6.5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r>
              <a:tr h="2263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脱毛症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4.8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r>
              <a:tr h="2263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手足症候群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14.3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r>
              <a:tr h="2263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血小板減少症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5.6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2.8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14.3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r>
            </a:tbl>
          </a:graphicData>
        </a:graphic>
      </p:graphicFrame>
    </p:spTree>
    <p:custDataLst>
      <p:tags r:id="rId1"/>
    </p:custDataLst>
    <p:extLst>
      <p:ext uri="{BB962C8B-B14F-4D97-AF65-F5344CB8AC3E}">
        <p14:creationId xmlns:p14="http://schemas.microsoft.com/office/powerpoint/2010/main" val="1435720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2：米国のデータを用いた新規の胃癌予後予測モデルに関する欧米での検証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Goldner BS,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GCを有する米国人患者コホートにおける5年OSを予測すること</a:t>
            </a:r>
          </a:p>
          <a:p>
            <a:endParaRPr lang="en-GB" dirty="0" smtClean="0"/>
          </a:p>
          <a:p>
            <a:pPr marL="0" indent="0">
              <a:buNone/>
            </a:pPr>
            <a:r>
              <a:rPr lang="ja-JP" sz="1600" b="1" i="0" dirty="0" smtClean="0">
                <a:solidFill>
                  <a:srgbClr val="4D4D4D"/>
                </a:solidFill>
                <a:ea typeface="MS UI Gothic" pitchFamily="18" charset="0"/>
              </a:rPr>
              <a:t>試験デザイン</a:t>
            </a:r>
          </a:p>
          <a:p>
            <a:r>
              <a:rPr lang="ja-JP" sz="1600" b="0" i="0" dirty="0" smtClean="0">
                <a:solidFill>
                  <a:srgbClr val="4D4D4D"/>
                </a:solidFill>
                <a:ea typeface="MS UI Gothic" pitchFamily="18" charset="0"/>
              </a:rPr>
              <a:t>患者12,399例の前向きデータが保管されている単一施設データベースを用いて、延世大学胃癌予後予測モデルが開発された</a:t>
            </a:r>
          </a:p>
          <a:p>
            <a:pPr lvl="1"/>
            <a:r>
              <a:rPr lang="ja-JP" sz="1600" b="0" i="0" dirty="0" smtClean="0">
                <a:solidFill>
                  <a:srgbClr val="4D4D4D"/>
                </a:solidFill>
                <a:ea typeface="MS UI Gothic" pitchFamily="18" charset="0"/>
              </a:rPr>
              <a:t>アジアから得られた外部データセットを用いて、予後予測モデルを検証した</a:t>
            </a:r>
          </a:p>
          <a:p>
            <a:r>
              <a:rPr lang="ja-JP" sz="1600" b="0" i="0" dirty="0" smtClean="0">
                <a:solidFill>
                  <a:srgbClr val="4D4D4D"/>
                </a:solidFill>
                <a:ea typeface="MS UI Gothic" pitchFamily="18" charset="0"/>
              </a:rPr>
              <a:t>SEER 2014データセットを用い、予後予測モデルを米国人集団に適用した</a:t>
            </a:r>
          </a:p>
          <a:p>
            <a:pPr lvl="1"/>
            <a:r>
              <a:rPr lang="ja-JP" sz="1600" b="0" i="0" dirty="0" smtClean="0">
                <a:solidFill>
                  <a:srgbClr val="4D4D4D"/>
                </a:solidFill>
                <a:ea typeface="MS UI Gothic" pitchFamily="18" charset="0"/>
              </a:rPr>
              <a:t>2002~2012年にGECの診断を受け、切除術を受けた全患者を対象とした（n=15,483）</a:t>
            </a:r>
          </a:p>
          <a:p>
            <a:pPr lvl="1"/>
            <a:r>
              <a:rPr lang="ja-JP" sz="1600" b="0" i="0" dirty="0" smtClean="0">
                <a:solidFill>
                  <a:srgbClr val="4D4D4D"/>
                </a:solidFill>
                <a:ea typeface="MS UI Gothic" pitchFamily="18" charset="0"/>
              </a:rPr>
              <a:t>以下の患者特性を解析対象として選択した：</a:t>
            </a:r>
          </a:p>
          <a:p>
            <a:pPr lvl="2"/>
            <a:r>
              <a:rPr lang="ja-JP" sz="1600" b="0" i="0" dirty="0" smtClean="0">
                <a:solidFill>
                  <a:srgbClr val="4D4D4D"/>
                </a:solidFill>
                <a:ea typeface="MS UI Gothic" pitchFamily="18" charset="0"/>
              </a:rPr>
              <a:t>年齢、性別、組織学的所見／グレード、T病期分類、M病期分類、切除範囲、リンパ節、生死状況、生存期間</a:t>
            </a:r>
          </a:p>
          <a:p>
            <a:pPr lvl="1"/>
            <a:r>
              <a:rPr lang="ja-JP" sz="1600" b="0" i="0" dirty="0" smtClean="0">
                <a:solidFill>
                  <a:srgbClr val="4D4D4D"/>
                </a:solidFill>
                <a:ea typeface="MS UI Gothic" pitchFamily="18" charset="0"/>
              </a:rPr>
              <a:t>カプランマイヤー法によりプロットされた生存曲線について、予測モデルに基づく生存曲線との比較を行った</a:t>
            </a:r>
          </a:p>
          <a:p>
            <a:pPr lvl="1"/>
            <a:r>
              <a:rPr lang="ja-JP" sz="1600" b="0" i="0" dirty="0" smtClean="0">
                <a:solidFill>
                  <a:srgbClr val="4D4D4D"/>
                </a:solidFill>
                <a:ea typeface="MS UI Gothic" pitchFamily="18" charset="0"/>
              </a:rPr>
              <a:t>モデルによる予測確率を、第7版TNM病期分類を用いて比較した</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Goldner et al. J Clin Oncol 2016; 34 (suppl): abstr 2</a:t>
            </a:r>
          </a:p>
        </p:txBody>
      </p:sp>
    </p:spTree>
    <p:custDataLst>
      <p:tags r:id="rId1"/>
    </p:custDataLst>
    <p:extLst>
      <p:ext uri="{BB962C8B-B14F-4D97-AF65-F5344CB8AC3E}">
        <p14:creationId xmlns:p14="http://schemas.microsoft.com/office/powerpoint/2010/main" val="2638021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2：米国のデータを用いた新規の胃癌予後予測モデルに関する欧米での検証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Goldner BS,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a:p>
            <a:endParaRPr lang="en-GB" dirty="0" smtClean="0"/>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Goldner et al. J Clin Oncol 2016; 34 (suppl): abstr 2</a:t>
            </a:r>
          </a:p>
        </p:txBody>
      </p:sp>
      <p:sp>
        <p:nvSpPr>
          <p:cNvPr id="9" name="TextBox 8"/>
          <p:cNvSpPr txBox="1"/>
          <p:nvPr/>
        </p:nvSpPr>
        <p:spPr>
          <a:xfrm>
            <a:off x="3068122" y="1477358"/>
            <a:ext cx="2646878" cy="369332"/>
          </a:xfrm>
          <a:prstGeom prst="rect">
            <a:avLst/>
          </a:prstGeom>
          <a:noFill/>
        </p:spPr>
        <p:txBody>
          <a:bodyPr wrap="none" rtlCol="0">
            <a:spAutoFit/>
          </a:bodyPr>
          <a:lstStyle/>
          <a:p>
            <a:pPr fontAlgn="base">
              <a:spcBef>
                <a:spcPct val="0"/>
              </a:spcBef>
              <a:spcAft>
                <a:spcPct val="0"/>
              </a:spcAft>
            </a:pPr>
            <a:r>
              <a:rPr lang="ja-JP" b="1" i="0" dirty="0" smtClean="0">
                <a:solidFill>
                  <a:srgbClr val="4D4D4D"/>
                </a:solidFill>
                <a:ea typeface="MS UI Gothic" pitchFamily="18" charset="0"/>
              </a:rPr>
              <a:t>TNM分類に基づく病期別の生存率</a:t>
            </a:r>
          </a:p>
        </p:txBody>
      </p:sp>
      <p:sp>
        <p:nvSpPr>
          <p:cNvPr id="10" name="Freeform 9"/>
          <p:cNvSpPr>
            <a:spLocks/>
          </p:cNvSpPr>
          <p:nvPr/>
        </p:nvSpPr>
        <p:spPr bwMode="auto">
          <a:xfrm>
            <a:off x="2587999" y="2043187"/>
            <a:ext cx="3812779" cy="367195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 name="Line 6"/>
          <p:cNvSpPr>
            <a:spLocks noChangeShapeType="1"/>
          </p:cNvSpPr>
          <p:nvPr/>
        </p:nvSpPr>
        <p:spPr bwMode="auto">
          <a:xfrm>
            <a:off x="2499098" y="2043185"/>
            <a:ext cx="88900"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 name="Line 7"/>
          <p:cNvSpPr>
            <a:spLocks noChangeShapeType="1"/>
          </p:cNvSpPr>
          <p:nvPr/>
        </p:nvSpPr>
        <p:spPr bwMode="auto">
          <a:xfrm>
            <a:off x="2499098" y="2761461"/>
            <a:ext cx="88900"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 name="Line 8"/>
          <p:cNvSpPr>
            <a:spLocks noChangeShapeType="1"/>
          </p:cNvSpPr>
          <p:nvPr/>
        </p:nvSpPr>
        <p:spPr bwMode="auto">
          <a:xfrm>
            <a:off x="2499098" y="3453860"/>
            <a:ext cx="88900"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6" name="Line 9"/>
          <p:cNvSpPr>
            <a:spLocks noChangeShapeType="1"/>
          </p:cNvSpPr>
          <p:nvPr/>
        </p:nvSpPr>
        <p:spPr bwMode="auto">
          <a:xfrm>
            <a:off x="2499098" y="4146258"/>
            <a:ext cx="88900"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7" name="Line 10"/>
          <p:cNvSpPr>
            <a:spLocks noChangeShapeType="1"/>
          </p:cNvSpPr>
          <p:nvPr/>
        </p:nvSpPr>
        <p:spPr bwMode="auto">
          <a:xfrm>
            <a:off x="2499098" y="4847282"/>
            <a:ext cx="88900"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8" name="Line 12"/>
          <p:cNvSpPr>
            <a:spLocks noChangeShapeType="1"/>
          </p:cNvSpPr>
          <p:nvPr/>
        </p:nvSpPr>
        <p:spPr bwMode="auto">
          <a:xfrm>
            <a:off x="4816467" y="5711536"/>
            <a:ext cx="0" cy="159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9" name="Line 15"/>
          <p:cNvSpPr>
            <a:spLocks noChangeShapeType="1"/>
          </p:cNvSpPr>
          <p:nvPr/>
        </p:nvSpPr>
        <p:spPr bwMode="auto">
          <a:xfrm>
            <a:off x="5499741" y="5711536"/>
            <a:ext cx="0" cy="159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0" name="Line 17"/>
          <p:cNvSpPr>
            <a:spLocks noChangeShapeType="1"/>
          </p:cNvSpPr>
          <p:nvPr/>
        </p:nvSpPr>
        <p:spPr bwMode="auto">
          <a:xfrm>
            <a:off x="6181560" y="5711536"/>
            <a:ext cx="0" cy="159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1" name="Line 18"/>
          <p:cNvSpPr>
            <a:spLocks noChangeShapeType="1"/>
          </p:cNvSpPr>
          <p:nvPr/>
        </p:nvSpPr>
        <p:spPr bwMode="auto">
          <a:xfrm>
            <a:off x="4125023" y="5711536"/>
            <a:ext cx="0" cy="159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2" name="Line 19"/>
          <p:cNvSpPr>
            <a:spLocks noChangeShapeType="1"/>
          </p:cNvSpPr>
          <p:nvPr/>
        </p:nvSpPr>
        <p:spPr bwMode="auto">
          <a:xfrm>
            <a:off x="3426084" y="5711536"/>
            <a:ext cx="0" cy="159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3" name="Line 20"/>
          <p:cNvSpPr>
            <a:spLocks noChangeShapeType="1"/>
          </p:cNvSpPr>
          <p:nvPr/>
        </p:nvSpPr>
        <p:spPr bwMode="auto">
          <a:xfrm>
            <a:off x="2739635" y="5711536"/>
            <a:ext cx="0" cy="159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4" name="TextBox 23"/>
          <p:cNvSpPr txBox="1"/>
          <p:nvPr/>
        </p:nvSpPr>
        <p:spPr>
          <a:xfrm rot="16200000">
            <a:off x="1182732" y="3695321"/>
            <a:ext cx="1737976" cy="307777"/>
          </a:xfrm>
          <a:prstGeom prst="rect">
            <a:avLst/>
          </a:prstGeom>
          <a:noFill/>
        </p:spPr>
        <p:txBody>
          <a:bodyPr wrap="none" rtlCol="0">
            <a:spAutoFit/>
          </a:bodyPr>
          <a:lstStyle/>
          <a:p>
            <a:pPr algn="ctr" fontAlgn="base">
              <a:spcBef>
                <a:spcPct val="0"/>
              </a:spcBef>
              <a:spcAft>
                <a:spcPct val="0"/>
              </a:spcAft>
            </a:pPr>
            <a:r>
              <a:rPr lang="ja-JP" sz="1400" b="0" i="0" dirty="0" smtClean="0">
                <a:solidFill>
                  <a:srgbClr val="4D4D4D"/>
                </a:solidFill>
                <a:ea typeface="MS UI Gothic" pitchFamily="18" charset="0"/>
              </a:rPr>
              <a:t>累積生存率</a:t>
            </a:r>
          </a:p>
        </p:txBody>
      </p:sp>
      <p:sp>
        <p:nvSpPr>
          <p:cNvPr id="25" name="TextBox 24"/>
          <p:cNvSpPr txBox="1"/>
          <p:nvPr/>
        </p:nvSpPr>
        <p:spPr>
          <a:xfrm>
            <a:off x="3956481" y="6118373"/>
            <a:ext cx="1378904"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生存期間(ヶ月)</a:t>
            </a:r>
          </a:p>
        </p:txBody>
      </p:sp>
      <p:sp>
        <p:nvSpPr>
          <p:cNvPr id="26" name="TextBox 25"/>
          <p:cNvSpPr txBox="1"/>
          <p:nvPr/>
        </p:nvSpPr>
        <p:spPr>
          <a:xfrm>
            <a:off x="2134816" y="1901087"/>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1.0</a:t>
            </a:r>
          </a:p>
        </p:txBody>
      </p:sp>
      <p:sp>
        <p:nvSpPr>
          <p:cNvPr id="27" name="TextBox 26"/>
          <p:cNvSpPr txBox="1"/>
          <p:nvPr/>
        </p:nvSpPr>
        <p:spPr>
          <a:xfrm>
            <a:off x="2134816" y="2606411"/>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0.8</a:t>
            </a:r>
          </a:p>
        </p:txBody>
      </p:sp>
      <p:sp>
        <p:nvSpPr>
          <p:cNvPr id="28" name="TextBox 27"/>
          <p:cNvSpPr txBox="1"/>
          <p:nvPr/>
        </p:nvSpPr>
        <p:spPr>
          <a:xfrm>
            <a:off x="2134816" y="3298490"/>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0.6</a:t>
            </a:r>
          </a:p>
        </p:txBody>
      </p:sp>
      <p:sp>
        <p:nvSpPr>
          <p:cNvPr id="29" name="TextBox 28"/>
          <p:cNvSpPr txBox="1"/>
          <p:nvPr/>
        </p:nvSpPr>
        <p:spPr>
          <a:xfrm>
            <a:off x="2134816" y="3990569"/>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0.4</a:t>
            </a:r>
          </a:p>
        </p:txBody>
      </p:sp>
      <p:sp>
        <p:nvSpPr>
          <p:cNvPr id="30" name="TextBox 29"/>
          <p:cNvSpPr txBox="1"/>
          <p:nvPr/>
        </p:nvSpPr>
        <p:spPr>
          <a:xfrm>
            <a:off x="2134816" y="4691274"/>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0.2</a:t>
            </a:r>
          </a:p>
        </p:txBody>
      </p:sp>
      <p:sp>
        <p:nvSpPr>
          <p:cNvPr id="31" name="TextBox 30"/>
          <p:cNvSpPr txBox="1"/>
          <p:nvPr/>
        </p:nvSpPr>
        <p:spPr>
          <a:xfrm>
            <a:off x="2134816" y="5383352"/>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0.0</a:t>
            </a:r>
          </a:p>
        </p:txBody>
      </p:sp>
      <p:sp>
        <p:nvSpPr>
          <p:cNvPr id="32" name="TextBox 31"/>
          <p:cNvSpPr txBox="1"/>
          <p:nvPr/>
        </p:nvSpPr>
        <p:spPr>
          <a:xfrm>
            <a:off x="2597297" y="5842899"/>
            <a:ext cx="284052" cy="307777"/>
          </a:xfrm>
          <a:prstGeom prst="rect">
            <a:avLst/>
          </a:prstGeom>
          <a:noFill/>
        </p:spPr>
        <p:txBody>
          <a:bodyPr wrap="none" rtlCol="0" anchor="ctr" anchorCtr="0">
            <a:spAutoFit/>
          </a:bodyPr>
          <a:lstStyle/>
          <a:p>
            <a:pPr algn="ctr"/>
            <a:r>
              <a:rPr lang="ja-JP" sz="1400" b="0" i="0" dirty="0" smtClean="0">
                <a:solidFill>
                  <a:srgbClr val="4D4D4D"/>
                </a:solidFill>
                <a:ea typeface="MS UI Gothic" pitchFamily="18" charset="0"/>
              </a:rPr>
              <a:t>0</a:t>
            </a:r>
          </a:p>
        </p:txBody>
      </p:sp>
      <p:sp>
        <p:nvSpPr>
          <p:cNvPr id="33" name="TextBox 32"/>
          <p:cNvSpPr txBox="1"/>
          <p:nvPr/>
        </p:nvSpPr>
        <p:spPr>
          <a:xfrm>
            <a:off x="3236203" y="5842899"/>
            <a:ext cx="383438" cy="307777"/>
          </a:xfrm>
          <a:prstGeom prst="rect">
            <a:avLst/>
          </a:prstGeom>
          <a:noFill/>
        </p:spPr>
        <p:txBody>
          <a:bodyPr wrap="none" rtlCol="0" anchor="ctr" anchorCtr="0">
            <a:spAutoFit/>
          </a:bodyPr>
          <a:lstStyle/>
          <a:p>
            <a:pPr algn="ctr"/>
            <a:r>
              <a:rPr lang="ja-JP" sz="1400" b="0" i="0" dirty="0" smtClean="0">
                <a:solidFill>
                  <a:srgbClr val="4D4D4D"/>
                </a:solidFill>
                <a:ea typeface="MS UI Gothic" pitchFamily="18" charset="0"/>
              </a:rPr>
              <a:t>12</a:t>
            </a:r>
          </a:p>
        </p:txBody>
      </p:sp>
      <p:sp>
        <p:nvSpPr>
          <p:cNvPr id="34" name="TextBox 33"/>
          <p:cNvSpPr txBox="1"/>
          <p:nvPr/>
        </p:nvSpPr>
        <p:spPr>
          <a:xfrm>
            <a:off x="3942054" y="5842899"/>
            <a:ext cx="383438" cy="307777"/>
          </a:xfrm>
          <a:prstGeom prst="rect">
            <a:avLst/>
          </a:prstGeom>
          <a:noFill/>
        </p:spPr>
        <p:txBody>
          <a:bodyPr wrap="none" rtlCol="0" anchor="ctr" anchorCtr="0">
            <a:spAutoFit/>
          </a:bodyPr>
          <a:lstStyle/>
          <a:p>
            <a:pPr algn="ctr"/>
            <a:r>
              <a:rPr lang="ja-JP" sz="1400" b="0" i="0" dirty="0" smtClean="0">
                <a:solidFill>
                  <a:srgbClr val="4D4D4D"/>
                </a:solidFill>
                <a:ea typeface="MS UI Gothic" pitchFamily="18" charset="0"/>
              </a:rPr>
              <a:t>24</a:t>
            </a:r>
          </a:p>
        </p:txBody>
      </p:sp>
      <p:sp>
        <p:nvSpPr>
          <p:cNvPr id="35" name="TextBox 34"/>
          <p:cNvSpPr txBox="1"/>
          <p:nvPr/>
        </p:nvSpPr>
        <p:spPr>
          <a:xfrm>
            <a:off x="4630483" y="5842899"/>
            <a:ext cx="383438" cy="307777"/>
          </a:xfrm>
          <a:prstGeom prst="rect">
            <a:avLst/>
          </a:prstGeom>
          <a:noFill/>
        </p:spPr>
        <p:txBody>
          <a:bodyPr wrap="none" rtlCol="0" anchor="ctr" anchorCtr="0">
            <a:spAutoFit/>
          </a:bodyPr>
          <a:lstStyle/>
          <a:p>
            <a:pPr algn="ctr"/>
            <a:r>
              <a:rPr lang="ja-JP" sz="1400" b="0" i="0" dirty="0" smtClean="0">
                <a:solidFill>
                  <a:srgbClr val="4D4D4D"/>
                </a:solidFill>
                <a:ea typeface="MS UI Gothic" pitchFamily="18" charset="0"/>
              </a:rPr>
              <a:t>36</a:t>
            </a:r>
          </a:p>
        </p:txBody>
      </p:sp>
      <p:sp>
        <p:nvSpPr>
          <p:cNvPr id="36" name="TextBox 35"/>
          <p:cNvSpPr txBox="1"/>
          <p:nvPr/>
        </p:nvSpPr>
        <p:spPr>
          <a:xfrm>
            <a:off x="5311767" y="5842899"/>
            <a:ext cx="383438" cy="307777"/>
          </a:xfrm>
          <a:prstGeom prst="rect">
            <a:avLst/>
          </a:prstGeom>
          <a:noFill/>
        </p:spPr>
        <p:txBody>
          <a:bodyPr wrap="none" rtlCol="0" anchor="ctr" anchorCtr="0">
            <a:spAutoFit/>
          </a:bodyPr>
          <a:lstStyle/>
          <a:p>
            <a:pPr algn="ctr"/>
            <a:r>
              <a:rPr lang="ja-JP" sz="1400" b="0" i="0" dirty="0" smtClean="0">
                <a:solidFill>
                  <a:srgbClr val="4D4D4D"/>
                </a:solidFill>
                <a:ea typeface="MS UI Gothic" pitchFamily="18" charset="0"/>
              </a:rPr>
              <a:t>48</a:t>
            </a:r>
          </a:p>
        </p:txBody>
      </p:sp>
      <p:sp>
        <p:nvSpPr>
          <p:cNvPr id="37" name="TextBox 36"/>
          <p:cNvSpPr txBox="1"/>
          <p:nvPr/>
        </p:nvSpPr>
        <p:spPr>
          <a:xfrm>
            <a:off x="5992881" y="5842899"/>
            <a:ext cx="383438" cy="307777"/>
          </a:xfrm>
          <a:prstGeom prst="rect">
            <a:avLst/>
          </a:prstGeom>
          <a:noFill/>
        </p:spPr>
        <p:txBody>
          <a:bodyPr wrap="none" rtlCol="0" anchor="ctr" anchorCtr="0">
            <a:spAutoFit/>
          </a:bodyPr>
          <a:lstStyle/>
          <a:p>
            <a:pPr algn="ctr"/>
            <a:r>
              <a:rPr lang="ja-JP" sz="1400" b="0" i="0" dirty="0" smtClean="0">
                <a:solidFill>
                  <a:srgbClr val="4D4D4D"/>
                </a:solidFill>
                <a:ea typeface="MS UI Gothic" pitchFamily="18" charset="0"/>
              </a:rPr>
              <a:t>60</a:t>
            </a:r>
          </a:p>
        </p:txBody>
      </p:sp>
      <p:sp>
        <p:nvSpPr>
          <p:cNvPr id="38" name="Line 8"/>
          <p:cNvSpPr>
            <a:spLocks noChangeShapeType="1"/>
          </p:cNvSpPr>
          <p:nvPr/>
        </p:nvSpPr>
        <p:spPr bwMode="auto">
          <a:xfrm>
            <a:off x="2496300" y="5537659"/>
            <a:ext cx="88900"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9" name="TextBox 38"/>
          <p:cNvSpPr txBox="1"/>
          <p:nvPr/>
        </p:nvSpPr>
        <p:spPr>
          <a:xfrm>
            <a:off x="7090047" y="1901086"/>
            <a:ext cx="1059906" cy="307777"/>
          </a:xfrm>
          <a:prstGeom prst="rect">
            <a:avLst/>
          </a:prstGeom>
          <a:noFill/>
        </p:spPr>
        <p:txBody>
          <a:bodyPr wrap="none" rtlCol="0">
            <a:spAutoFit/>
          </a:bodyPr>
          <a:lstStyle/>
          <a:p>
            <a:r>
              <a:rPr lang="ja-JP" sz="1400" b="0" i="0" dirty="0" smtClean="0">
                <a:solidFill>
                  <a:srgbClr val="4D4D4D"/>
                </a:solidFill>
                <a:ea typeface="MS UI Gothic" pitchFamily="18" charset="0"/>
              </a:rPr>
              <a:t>TNM分類に基づく病期</a:t>
            </a:r>
          </a:p>
        </p:txBody>
      </p:sp>
      <p:sp>
        <p:nvSpPr>
          <p:cNvPr id="40" name="TextBox 39"/>
          <p:cNvSpPr txBox="1"/>
          <p:nvPr/>
        </p:nvSpPr>
        <p:spPr>
          <a:xfrm>
            <a:off x="7793828" y="2444379"/>
            <a:ext cx="543739" cy="2308324"/>
          </a:xfrm>
          <a:prstGeom prst="rect">
            <a:avLst/>
          </a:prstGeom>
          <a:noFill/>
        </p:spPr>
        <p:txBody>
          <a:bodyPr wrap="none" rtlCol="0">
            <a:spAutoFit/>
          </a:bodyPr>
          <a:lstStyle/>
          <a:p>
            <a:r>
              <a:rPr lang="ja-JP" b="0" i="0" dirty="0" smtClean="0">
                <a:solidFill>
                  <a:srgbClr val="4D4D4D"/>
                </a:solidFill>
                <a:ea typeface="MS UI Gothic" pitchFamily="18" charset="0"/>
              </a:rPr>
              <a:t>IA</a:t>
            </a:r>
          </a:p>
          <a:p>
            <a:r>
              <a:rPr lang="ja-JP" b="0" i="0" dirty="0" smtClean="0">
                <a:solidFill>
                  <a:srgbClr val="4D4D4D"/>
                </a:solidFill>
                <a:ea typeface="MS UI Gothic" pitchFamily="18" charset="0"/>
              </a:rPr>
              <a:t>IB</a:t>
            </a:r>
          </a:p>
          <a:p>
            <a:r>
              <a:rPr lang="ja-JP" b="0" i="0" dirty="0" smtClean="0">
                <a:solidFill>
                  <a:srgbClr val="4D4D4D"/>
                </a:solidFill>
                <a:ea typeface="MS UI Gothic" pitchFamily="18" charset="0"/>
              </a:rPr>
              <a:t>IIA</a:t>
            </a:r>
          </a:p>
          <a:p>
            <a:r>
              <a:rPr lang="ja-JP" b="0" i="0" dirty="0" smtClean="0">
                <a:solidFill>
                  <a:srgbClr val="4D4D4D"/>
                </a:solidFill>
                <a:ea typeface="MS UI Gothic" pitchFamily="18" charset="0"/>
              </a:rPr>
              <a:t>IIB</a:t>
            </a:r>
          </a:p>
          <a:p>
            <a:r>
              <a:rPr lang="ja-JP" b="0" i="0" dirty="0" smtClean="0">
                <a:solidFill>
                  <a:srgbClr val="4D4D4D"/>
                </a:solidFill>
                <a:ea typeface="MS UI Gothic" pitchFamily="18" charset="0"/>
              </a:rPr>
              <a:t>IIIA</a:t>
            </a:r>
          </a:p>
          <a:p>
            <a:r>
              <a:rPr lang="ja-JP" b="0" i="0" dirty="0" smtClean="0">
                <a:solidFill>
                  <a:srgbClr val="4D4D4D"/>
                </a:solidFill>
                <a:ea typeface="MS UI Gothic" pitchFamily="18" charset="0"/>
              </a:rPr>
              <a:t>IIIB</a:t>
            </a:r>
          </a:p>
          <a:p>
            <a:r>
              <a:rPr lang="ja-JP" b="0" i="0" dirty="0" smtClean="0">
                <a:solidFill>
                  <a:srgbClr val="4D4D4D"/>
                </a:solidFill>
                <a:ea typeface="MS UI Gothic" pitchFamily="18" charset="0"/>
              </a:rPr>
              <a:t>IIIC</a:t>
            </a:r>
          </a:p>
          <a:p>
            <a:r>
              <a:rPr lang="ja-JP" b="0" i="0" dirty="0" smtClean="0">
                <a:solidFill>
                  <a:srgbClr val="4D4D4D"/>
                </a:solidFill>
                <a:ea typeface="MS UI Gothic" pitchFamily="18" charset="0"/>
              </a:rPr>
              <a:t>IV</a:t>
            </a:r>
          </a:p>
        </p:txBody>
      </p:sp>
      <p:sp>
        <p:nvSpPr>
          <p:cNvPr id="41" name="Freeform 2"/>
          <p:cNvSpPr>
            <a:spLocks/>
          </p:cNvSpPr>
          <p:nvPr/>
        </p:nvSpPr>
        <p:spPr bwMode="auto">
          <a:xfrm>
            <a:off x="2739323" y="2067582"/>
            <a:ext cx="3636996" cy="895185"/>
          </a:xfrm>
          <a:custGeom>
            <a:avLst/>
            <a:gdLst>
              <a:gd name="T0" fmla="*/ 282 w 287"/>
              <a:gd name="T1" fmla="*/ 71 h 71"/>
              <a:gd name="T2" fmla="*/ 277 w 287"/>
              <a:gd name="T3" fmla="*/ 69 h 71"/>
              <a:gd name="T4" fmla="*/ 268 w 287"/>
              <a:gd name="T5" fmla="*/ 68 h 71"/>
              <a:gd name="T6" fmla="*/ 263 w 287"/>
              <a:gd name="T7" fmla="*/ 67 h 71"/>
              <a:gd name="T8" fmla="*/ 259 w 287"/>
              <a:gd name="T9" fmla="*/ 67 h 71"/>
              <a:gd name="T10" fmla="*/ 254 w 287"/>
              <a:gd name="T11" fmla="*/ 66 h 71"/>
              <a:gd name="T12" fmla="*/ 249 w 287"/>
              <a:gd name="T13" fmla="*/ 64 h 71"/>
              <a:gd name="T14" fmla="*/ 246 w 287"/>
              <a:gd name="T15" fmla="*/ 63 h 71"/>
              <a:gd name="T16" fmla="*/ 236 w 287"/>
              <a:gd name="T17" fmla="*/ 62 h 71"/>
              <a:gd name="T18" fmla="*/ 232 w 287"/>
              <a:gd name="T19" fmla="*/ 61 h 71"/>
              <a:gd name="T20" fmla="*/ 227 w 287"/>
              <a:gd name="T21" fmla="*/ 60 h 71"/>
              <a:gd name="T22" fmla="*/ 223 w 287"/>
              <a:gd name="T23" fmla="*/ 59 h 71"/>
              <a:gd name="T24" fmla="*/ 218 w 287"/>
              <a:gd name="T25" fmla="*/ 58 h 71"/>
              <a:gd name="T26" fmla="*/ 213 w 287"/>
              <a:gd name="T27" fmla="*/ 57 h 71"/>
              <a:gd name="T28" fmla="*/ 209 w 287"/>
              <a:gd name="T29" fmla="*/ 56 h 71"/>
              <a:gd name="T30" fmla="*/ 204 w 287"/>
              <a:gd name="T31" fmla="*/ 54 h 71"/>
              <a:gd name="T32" fmla="*/ 200 w 287"/>
              <a:gd name="T33" fmla="*/ 53 h 71"/>
              <a:gd name="T34" fmla="*/ 195 w 287"/>
              <a:gd name="T35" fmla="*/ 52 h 71"/>
              <a:gd name="T36" fmla="*/ 190 w 287"/>
              <a:gd name="T37" fmla="*/ 52 h 71"/>
              <a:gd name="T38" fmla="*/ 186 w 287"/>
              <a:gd name="T39" fmla="*/ 50 h 71"/>
              <a:gd name="T40" fmla="*/ 181 w 287"/>
              <a:gd name="T41" fmla="*/ 50 h 71"/>
              <a:gd name="T42" fmla="*/ 177 w 287"/>
              <a:gd name="T43" fmla="*/ 48 h 71"/>
              <a:gd name="T44" fmla="*/ 172 w 287"/>
              <a:gd name="T45" fmla="*/ 48 h 71"/>
              <a:gd name="T46" fmla="*/ 163 w 287"/>
              <a:gd name="T47" fmla="*/ 46 h 71"/>
              <a:gd name="T48" fmla="*/ 159 w 287"/>
              <a:gd name="T49" fmla="*/ 46 h 71"/>
              <a:gd name="T50" fmla="*/ 154 w 287"/>
              <a:gd name="T51" fmla="*/ 44 h 71"/>
              <a:gd name="T52" fmla="*/ 150 w 287"/>
              <a:gd name="T53" fmla="*/ 43 h 71"/>
              <a:gd name="T54" fmla="*/ 145 w 287"/>
              <a:gd name="T55" fmla="*/ 42 h 71"/>
              <a:gd name="T56" fmla="*/ 140 w 287"/>
              <a:gd name="T57" fmla="*/ 41 h 71"/>
              <a:gd name="T58" fmla="*/ 132 w 287"/>
              <a:gd name="T59" fmla="*/ 39 h 71"/>
              <a:gd name="T60" fmla="*/ 127 w 287"/>
              <a:gd name="T61" fmla="*/ 38 h 71"/>
              <a:gd name="T62" fmla="*/ 123 w 287"/>
              <a:gd name="T63" fmla="*/ 37 h 71"/>
              <a:gd name="T64" fmla="*/ 118 w 287"/>
              <a:gd name="T65" fmla="*/ 35 h 71"/>
              <a:gd name="T66" fmla="*/ 114 w 287"/>
              <a:gd name="T67" fmla="*/ 34 h 71"/>
              <a:gd name="T68" fmla="*/ 109 w 287"/>
              <a:gd name="T69" fmla="*/ 33 h 71"/>
              <a:gd name="T70" fmla="*/ 101 w 287"/>
              <a:gd name="T71" fmla="*/ 33 h 71"/>
              <a:gd name="T72" fmla="*/ 91 w 287"/>
              <a:gd name="T73" fmla="*/ 32 h 71"/>
              <a:gd name="T74" fmla="*/ 86 w 287"/>
              <a:gd name="T75" fmla="*/ 30 h 71"/>
              <a:gd name="T76" fmla="*/ 81 w 287"/>
              <a:gd name="T77" fmla="*/ 29 h 71"/>
              <a:gd name="T78" fmla="*/ 77 w 287"/>
              <a:gd name="T79" fmla="*/ 27 h 71"/>
              <a:gd name="T80" fmla="*/ 69 w 287"/>
              <a:gd name="T81" fmla="*/ 26 h 71"/>
              <a:gd name="T82" fmla="*/ 63 w 287"/>
              <a:gd name="T83" fmla="*/ 25 h 71"/>
              <a:gd name="T84" fmla="*/ 59 w 287"/>
              <a:gd name="T85" fmla="*/ 24 h 71"/>
              <a:gd name="T86" fmla="*/ 49 w 287"/>
              <a:gd name="T87" fmla="*/ 23 h 71"/>
              <a:gd name="T88" fmla="*/ 46 w 287"/>
              <a:gd name="T89" fmla="*/ 22 h 71"/>
              <a:gd name="T90" fmla="*/ 41 w 287"/>
              <a:gd name="T91" fmla="*/ 21 h 71"/>
              <a:gd name="T92" fmla="*/ 36 w 287"/>
              <a:gd name="T93" fmla="*/ 20 h 71"/>
              <a:gd name="T94" fmla="*/ 31 w 287"/>
              <a:gd name="T95" fmla="*/ 18 h 71"/>
              <a:gd name="T96" fmla="*/ 27 w 287"/>
              <a:gd name="T97" fmla="*/ 16 h 71"/>
              <a:gd name="T98" fmla="*/ 23 w 287"/>
              <a:gd name="T99" fmla="*/ 15 h 71"/>
              <a:gd name="T100" fmla="*/ 18 w 287"/>
              <a:gd name="T101" fmla="*/ 13 h 71"/>
              <a:gd name="T102" fmla="*/ 13 w 287"/>
              <a:gd name="T103" fmla="*/ 11 h 71"/>
              <a:gd name="T104" fmla="*/ 10 w 287"/>
              <a:gd name="T105" fmla="*/ 8 h 71"/>
              <a:gd name="T106" fmla="*/ 5 w 287"/>
              <a:gd name="T107" fmla="*/ 4 h 71"/>
              <a:gd name="T108" fmla="*/ 0 w 287"/>
              <a:gd name="T10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7" h="71">
                <a:moveTo>
                  <a:pt x="287" y="71"/>
                </a:moveTo>
                <a:lnTo>
                  <a:pt x="282" y="71"/>
                </a:lnTo>
                <a:lnTo>
                  <a:pt x="282" y="69"/>
                </a:lnTo>
                <a:lnTo>
                  <a:pt x="277" y="69"/>
                </a:lnTo>
                <a:lnTo>
                  <a:pt x="277" y="68"/>
                </a:lnTo>
                <a:lnTo>
                  <a:pt x="268" y="68"/>
                </a:lnTo>
                <a:lnTo>
                  <a:pt x="268" y="67"/>
                </a:lnTo>
                <a:lnTo>
                  <a:pt x="263" y="67"/>
                </a:lnTo>
                <a:lnTo>
                  <a:pt x="263" y="67"/>
                </a:lnTo>
                <a:lnTo>
                  <a:pt x="259" y="67"/>
                </a:lnTo>
                <a:lnTo>
                  <a:pt x="259" y="66"/>
                </a:lnTo>
                <a:lnTo>
                  <a:pt x="254" y="66"/>
                </a:lnTo>
                <a:lnTo>
                  <a:pt x="254" y="64"/>
                </a:lnTo>
                <a:lnTo>
                  <a:pt x="249" y="64"/>
                </a:lnTo>
                <a:lnTo>
                  <a:pt x="246" y="64"/>
                </a:lnTo>
                <a:lnTo>
                  <a:pt x="246" y="63"/>
                </a:lnTo>
                <a:lnTo>
                  <a:pt x="236" y="63"/>
                </a:lnTo>
                <a:lnTo>
                  <a:pt x="236" y="62"/>
                </a:lnTo>
                <a:lnTo>
                  <a:pt x="232" y="62"/>
                </a:lnTo>
                <a:lnTo>
                  <a:pt x="232" y="61"/>
                </a:lnTo>
                <a:lnTo>
                  <a:pt x="227" y="61"/>
                </a:lnTo>
                <a:lnTo>
                  <a:pt x="227" y="60"/>
                </a:lnTo>
                <a:lnTo>
                  <a:pt x="223" y="60"/>
                </a:lnTo>
                <a:lnTo>
                  <a:pt x="223" y="59"/>
                </a:lnTo>
                <a:lnTo>
                  <a:pt x="218" y="59"/>
                </a:lnTo>
                <a:lnTo>
                  <a:pt x="218" y="58"/>
                </a:lnTo>
                <a:lnTo>
                  <a:pt x="213" y="58"/>
                </a:lnTo>
                <a:lnTo>
                  <a:pt x="213" y="57"/>
                </a:lnTo>
                <a:lnTo>
                  <a:pt x="209" y="57"/>
                </a:lnTo>
                <a:lnTo>
                  <a:pt x="209" y="56"/>
                </a:lnTo>
                <a:lnTo>
                  <a:pt x="204" y="56"/>
                </a:lnTo>
                <a:lnTo>
                  <a:pt x="204" y="54"/>
                </a:lnTo>
                <a:lnTo>
                  <a:pt x="200" y="54"/>
                </a:lnTo>
                <a:lnTo>
                  <a:pt x="200" y="53"/>
                </a:lnTo>
                <a:lnTo>
                  <a:pt x="195" y="53"/>
                </a:lnTo>
                <a:lnTo>
                  <a:pt x="195" y="52"/>
                </a:lnTo>
                <a:lnTo>
                  <a:pt x="190" y="52"/>
                </a:lnTo>
                <a:lnTo>
                  <a:pt x="190" y="52"/>
                </a:lnTo>
                <a:lnTo>
                  <a:pt x="186" y="52"/>
                </a:lnTo>
                <a:lnTo>
                  <a:pt x="186" y="50"/>
                </a:lnTo>
                <a:lnTo>
                  <a:pt x="181" y="50"/>
                </a:lnTo>
                <a:lnTo>
                  <a:pt x="181" y="50"/>
                </a:lnTo>
                <a:lnTo>
                  <a:pt x="177" y="50"/>
                </a:lnTo>
                <a:lnTo>
                  <a:pt x="177" y="48"/>
                </a:lnTo>
                <a:lnTo>
                  <a:pt x="172" y="48"/>
                </a:lnTo>
                <a:lnTo>
                  <a:pt x="172" y="48"/>
                </a:lnTo>
                <a:lnTo>
                  <a:pt x="163" y="48"/>
                </a:lnTo>
                <a:lnTo>
                  <a:pt x="163" y="46"/>
                </a:lnTo>
                <a:lnTo>
                  <a:pt x="159" y="46"/>
                </a:lnTo>
                <a:lnTo>
                  <a:pt x="159" y="46"/>
                </a:lnTo>
                <a:lnTo>
                  <a:pt x="154" y="46"/>
                </a:lnTo>
                <a:lnTo>
                  <a:pt x="154" y="44"/>
                </a:lnTo>
                <a:lnTo>
                  <a:pt x="150" y="44"/>
                </a:lnTo>
                <a:lnTo>
                  <a:pt x="150" y="43"/>
                </a:lnTo>
                <a:lnTo>
                  <a:pt x="145" y="43"/>
                </a:lnTo>
                <a:lnTo>
                  <a:pt x="145" y="42"/>
                </a:lnTo>
                <a:lnTo>
                  <a:pt x="140" y="42"/>
                </a:lnTo>
                <a:lnTo>
                  <a:pt x="140" y="41"/>
                </a:lnTo>
                <a:lnTo>
                  <a:pt x="132" y="41"/>
                </a:lnTo>
                <a:lnTo>
                  <a:pt x="132" y="39"/>
                </a:lnTo>
                <a:lnTo>
                  <a:pt x="127" y="39"/>
                </a:lnTo>
                <a:lnTo>
                  <a:pt x="127" y="38"/>
                </a:lnTo>
                <a:lnTo>
                  <a:pt x="123" y="38"/>
                </a:lnTo>
                <a:lnTo>
                  <a:pt x="123" y="37"/>
                </a:lnTo>
                <a:lnTo>
                  <a:pt x="118" y="37"/>
                </a:lnTo>
                <a:lnTo>
                  <a:pt x="118" y="35"/>
                </a:lnTo>
                <a:lnTo>
                  <a:pt x="114" y="35"/>
                </a:lnTo>
                <a:lnTo>
                  <a:pt x="114" y="34"/>
                </a:lnTo>
                <a:lnTo>
                  <a:pt x="109" y="34"/>
                </a:lnTo>
                <a:lnTo>
                  <a:pt x="109" y="33"/>
                </a:lnTo>
                <a:lnTo>
                  <a:pt x="105" y="33"/>
                </a:lnTo>
                <a:lnTo>
                  <a:pt x="101" y="33"/>
                </a:lnTo>
                <a:lnTo>
                  <a:pt x="101" y="32"/>
                </a:lnTo>
                <a:lnTo>
                  <a:pt x="91" y="32"/>
                </a:lnTo>
                <a:lnTo>
                  <a:pt x="91" y="30"/>
                </a:lnTo>
                <a:cubicBezTo>
                  <a:pt x="91" y="30"/>
                  <a:pt x="86" y="30"/>
                  <a:pt x="86" y="30"/>
                </a:cubicBezTo>
                <a:cubicBezTo>
                  <a:pt x="86" y="31"/>
                  <a:pt x="86" y="29"/>
                  <a:pt x="86" y="29"/>
                </a:cubicBezTo>
                <a:lnTo>
                  <a:pt x="81" y="29"/>
                </a:lnTo>
                <a:lnTo>
                  <a:pt x="81" y="27"/>
                </a:lnTo>
                <a:lnTo>
                  <a:pt x="77" y="27"/>
                </a:lnTo>
                <a:lnTo>
                  <a:pt x="77" y="26"/>
                </a:lnTo>
                <a:lnTo>
                  <a:pt x="69" y="26"/>
                </a:lnTo>
                <a:lnTo>
                  <a:pt x="69" y="25"/>
                </a:lnTo>
                <a:lnTo>
                  <a:pt x="63" y="25"/>
                </a:lnTo>
                <a:lnTo>
                  <a:pt x="63" y="24"/>
                </a:lnTo>
                <a:lnTo>
                  <a:pt x="59" y="24"/>
                </a:lnTo>
                <a:lnTo>
                  <a:pt x="59" y="23"/>
                </a:lnTo>
                <a:lnTo>
                  <a:pt x="49" y="23"/>
                </a:lnTo>
                <a:lnTo>
                  <a:pt x="49" y="22"/>
                </a:lnTo>
                <a:lnTo>
                  <a:pt x="46" y="22"/>
                </a:lnTo>
                <a:lnTo>
                  <a:pt x="46" y="21"/>
                </a:lnTo>
                <a:lnTo>
                  <a:pt x="41" y="21"/>
                </a:lnTo>
                <a:lnTo>
                  <a:pt x="41" y="20"/>
                </a:lnTo>
                <a:lnTo>
                  <a:pt x="36" y="20"/>
                </a:lnTo>
                <a:lnTo>
                  <a:pt x="36" y="18"/>
                </a:lnTo>
                <a:lnTo>
                  <a:pt x="31" y="18"/>
                </a:lnTo>
                <a:lnTo>
                  <a:pt x="31" y="16"/>
                </a:lnTo>
                <a:lnTo>
                  <a:pt x="27" y="16"/>
                </a:lnTo>
                <a:lnTo>
                  <a:pt x="27" y="15"/>
                </a:lnTo>
                <a:lnTo>
                  <a:pt x="23" y="15"/>
                </a:lnTo>
                <a:lnTo>
                  <a:pt x="23" y="13"/>
                </a:lnTo>
                <a:lnTo>
                  <a:pt x="18" y="13"/>
                </a:lnTo>
                <a:lnTo>
                  <a:pt x="18" y="11"/>
                </a:lnTo>
                <a:lnTo>
                  <a:pt x="13" y="11"/>
                </a:lnTo>
                <a:lnTo>
                  <a:pt x="13" y="8"/>
                </a:lnTo>
                <a:lnTo>
                  <a:pt x="10" y="8"/>
                </a:lnTo>
                <a:lnTo>
                  <a:pt x="10" y="4"/>
                </a:lnTo>
                <a:lnTo>
                  <a:pt x="5" y="4"/>
                </a:lnTo>
                <a:lnTo>
                  <a:pt x="5" y="0"/>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 name="Freeform 3"/>
          <p:cNvSpPr>
            <a:spLocks/>
          </p:cNvSpPr>
          <p:nvPr/>
        </p:nvSpPr>
        <p:spPr bwMode="auto">
          <a:xfrm>
            <a:off x="2739323" y="2054974"/>
            <a:ext cx="3636996" cy="1311257"/>
          </a:xfrm>
          <a:custGeom>
            <a:avLst/>
            <a:gdLst>
              <a:gd name="T0" fmla="*/ 282 w 287"/>
              <a:gd name="T1" fmla="*/ 104 h 104"/>
              <a:gd name="T2" fmla="*/ 276 w 287"/>
              <a:gd name="T3" fmla="*/ 103 h 104"/>
              <a:gd name="T4" fmla="*/ 258 w 287"/>
              <a:gd name="T5" fmla="*/ 102 h 104"/>
              <a:gd name="T6" fmla="*/ 254 w 287"/>
              <a:gd name="T7" fmla="*/ 99 h 104"/>
              <a:gd name="T8" fmla="*/ 250 w 287"/>
              <a:gd name="T9" fmla="*/ 97 h 104"/>
              <a:gd name="T10" fmla="*/ 246 w 287"/>
              <a:gd name="T11" fmla="*/ 96 h 104"/>
              <a:gd name="T12" fmla="*/ 241 w 287"/>
              <a:gd name="T13" fmla="*/ 94 h 104"/>
              <a:gd name="T14" fmla="*/ 236 w 287"/>
              <a:gd name="T15" fmla="*/ 93 h 104"/>
              <a:gd name="T16" fmla="*/ 226 w 287"/>
              <a:gd name="T17" fmla="*/ 91 h 104"/>
              <a:gd name="T18" fmla="*/ 222 w 287"/>
              <a:gd name="T19" fmla="*/ 90 h 104"/>
              <a:gd name="T20" fmla="*/ 218 w 287"/>
              <a:gd name="T21" fmla="*/ 89 h 104"/>
              <a:gd name="T22" fmla="*/ 209 w 287"/>
              <a:gd name="T23" fmla="*/ 89 h 104"/>
              <a:gd name="T24" fmla="*/ 204 w 287"/>
              <a:gd name="T25" fmla="*/ 88 h 104"/>
              <a:gd name="T26" fmla="*/ 195 w 287"/>
              <a:gd name="T27" fmla="*/ 86 h 104"/>
              <a:gd name="T28" fmla="*/ 191 w 287"/>
              <a:gd name="T29" fmla="*/ 84 h 104"/>
              <a:gd name="T30" fmla="*/ 187 w 287"/>
              <a:gd name="T31" fmla="*/ 83 h 104"/>
              <a:gd name="T32" fmla="*/ 182 w 287"/>
              <a:gd name="T33" fmla="*/ 82 h 104"/>
              <a:gd name="T34" fmla="*/ 178 w 287"/>
              <a:gd name="T35" fmla="*/ 80 h 104"/>
              <a:gd name="T36" fmla="*/ 172 w 287"/>
              <a:gd name="T37" fmla="*/ 78 h 104"/>
              <a:gd name="T38" fmla="*/ 164 w 287"/>
              <a:gd name="T39" fmla="*/ 77 h 104"/>
              <a:gd name="T40" fmla="*/ 155 w 287"/>
              <a:gd name="T41" fmla="*/ 75 h 104"/>
              <a:gd name="T42" fmla="*/ 150 w 287"/>
              <a:gd name="T43" fmla="*/ 74 h 104"/>
              <a:gd name="T44" fmla="*/ 145 w 287"/>
              <a:gd name="T45" fmla="*/ 72 h 104"/>
              <a:gd name="T46" fmla="*/ 141 w 287"/>
              <a:gd name="T47" fmla="*/ 71 h 104"/>
              <a:gd name="T48" fmla="*/ 136 w 287"/>
              <a:gd name="T49" fmla="*/ 70 h 104"/>
              <a:gd name="T50" fmla="*/ 132 w 287"/>
              <a:gd name="T51" fmla="*/ 69 h 104"/>
              <a:gd name="T52" fmla="*/ 127 w 287"/>
              <a:gd name="T53" fmla="*/ 66 h 104"/>
              <a:gd name="T54" fmla="*/ 123 w 287"/>
              <a:gd name="T55" fmla="*/ 65 h 104"/>
              <a:gd name="T56" fmla="*/ 118 w 287"/>
              <a:gd name="T57" fmla="*/ 64 h 104"/>
              <a:gd name="T58" fmla="*/ 113 w 287"/>
              <a:gd name="T59" fmla="*/ 62 h 104"/>
              <a:gd name="T60" fmla="*/ 109 w 287"/>
              <a:gd name="T61" fmla="*/ 61 h 104"/>
              <a:gd name="T62" fmla="*/ 105 w 287"/>
              <a:gd name="T63" fmla="*/ 59 h 104"/>
              <a:gd name="T64" fmla="*/ 100 w 287"/>
              <a:gd name="T65" fmla="*/ 57 h 104"/>
              <a:gd name="T66" fmla="*/ 95 w 287"/>
              <a:gd name="T67" fmla="*/ 55 h 104"/>
              <a:gd name="T68" fmla="*/ 91 w 287"/>
              <a:gd name="T69" fmla="*/ 53 h 104"/>
              <a:gd name="T70" fmla="*/ 87 w 287"/>
              <a:gd name="T71" fmla="*/ 50 h 104"/>
              <a:gd name="T72" fmla="*/ 82 w 287"/>
              <a:gd name="T73" fmla="*/ 48 h 104"/>
              <a:gd name="T74" fmla="*/ 78 w 287"/>
              <a:gd name="T75" fmla="*/ 46 h 104"/>
              <a:gd name="T76" fmla="*/ 73 w 287"/>
              <a:gd name="T77" fmla="*/ 44 h 104"/>
              <a:gd name="T78" fmla="*/ 68 w 287"/>
              <a:gd name="T79" fmla="*/ 41 h 104"/>
              <a:gd name="T80" fmla="*/ 64 w 287"/>
              <a:gd name="T81" fmla="*/ 39 h 104"/>
              <a:gd name="T82" fmla="*/ 59 w 287"/>
              <a:gd name="T83" fmla="*/ 37 h 104"/>
              <a:gd name="T84" fmla="*/ 54 w 287"/>
              <a:gd name="T85" fmla="*/ 35 h 104"/>
              <a:gd name="T86" fmla="*/ 50 w 287"/>
              <a:gd name="T87" fmla="*/ 33 h 104"/>
              <a:gd name="T88" fmla="*/ 46 w 287"/>
              <a:gd name="T89" fmla="*/ 31 h 104"/>
              <a:gd name="T90" fmla="*/ 41 w 287"/>
              <a:gd name="T91" fmla="*/ 28 h 104"/>
              <a:gd name="T92" fmla="*/ 37 w 287"/>
              <a:gd name="T93" fmla="*/ 26 h 104"/>
              <a:gd name="T94" fmla="*/ 32 w 287"/>
              <a:gd name="T95" fmla="*/ 24 h 104"/>
              <a:gd name="T96" fmla="*/ 27 w 287"/>
              <a:gd name="T97" fmla="*/ 20 h 104"/>
              <a:gd name="T98" fmla="*/ 23 w 287"/>
              <a:gd name="T99" fmla="*/ 16 h 104"/>
              <a:gd name="T100" fmla="*/ 18 w 287"/>
              <a:gd name="T101" fmla="*/ 14 h 104"/>
              <a:gd name="T102" fmla="*/ 14 w 287"/>
              <a:gd name="T103" fmla="*/ 11 h 104"/>
              <a:gd name="T104" fmla="*/ 9 w 287"/>
              <a:gd name="T105" fmla="*/ 7 h 104"/>
              <a:gd name="T106" fmla="*/ 5 w 287"/>
              <a:gd name="T10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7" h="104">
                <a:moveTo>
                  <a:pt x="287" y="104"/>
                </a:moveTo>
                <a:lnTo>
                  <a:pt x="282" y="104"/>
                </a:lnTo>
                <a:lnTo>
                  <a:pt x="282" y="103"/>
                </a:lnTo>
                <a:lnTo>
                  <a:pt x="276" y="103"/>
                </a:lnTo>
                <a:lnTo>
                  <a:pt x="276" y="102"/>
                </a:lnTo>
                <a:lnTo>
                  <a:pt x="258" y="102"/>
                </a:lnTo>
                <a:lnTo>
                  <a:pt x="258" y="99"/>
                </a:lnTo>
                <a:lnTo>
                  <a:pt x="254" y="99"/>
                </a:lnTo>
                <a:lnTo>
                  <a:pt x="254" y="97"/>
                </a:lnTo>
                <a:lnTo>
                  <a:pt x="250" y="97"/>
                </a:lnTo>
                <a:lnTo>
                  <a:pt x="250" y="96"/>
                </a:lnTo>
                <a:lnTo>
                  <a:pt x="246" y="96"/>
                </a:lnTo>
                <a:lnTo>
                  <a:pt x="246" y="94"/>
                </a:lnTo>
                <a:lnTo>
                  <a:pt x="241" y="94"/>
                </a:lnTo>
                <a:lnTo>
                  <a:pt x="241" y="93"/>
                </a:lnTo>
                <a:lnTo>
                  <a:pt x="236" y="93"/>
                </a:lnTo>
                <a:lnTo>
                  <a:pt x="236" y="91"/>
                </a:lnTo>
                <a:lnTo>
                  <a:pt x="226" y="91"/>
                </a:lnTo>
                <a:lnTo>
                  <a:pt x="226" y="90"/>
                </a:lnTo>
                <a:lnTo>
                  <a:pt x="222" y="90"/>
                </a:lnTo>
                <a:lnTo>
                  <a:pt x="222" y="89"/>
                </a:lnTo>
                <a:lnTo>
                  <a:pt x="218" y="89"/>
                </a:lnTo>
                <a:lnTo>
                  <a:pt x="218" y="89"/>
                </a:lnTo>
                <a:lnTo>
                  <a:pt x="209" y="89"/>
                </a:lnTo>
                <a:lnTo>
                  <a:pt x="209" y="88"/>
                </a:lnTo>
                <a:lnTo>
                  <a:pt x="204" y="88"/>
                </a:lnTo>
                <a:lnTo>
                  <a:pt x="204" y="86"/>
                </a:lnTo>
                <a:lnTo>
                  <a:pt x="195" y="86"/>
                </a:lnTo>
                <a:lnTo>
                  <a:pt x="195" y="84"/>
                </a:lnTo>
                <a:lnTo>
                  <a:pt x="191" y="84"/>
                </a:lnTo>
                <a:lnTo>
                  <a:pt x="191" y="83"/>
                </a:lnTo>
                <a:lnTo>
                  <a:pt x="187" y="83"/>
                </a:lnTo>
                <a:lnTo>
                  <a:pt x="187" y="82"/>
                </a:lnTo>
                <a:lnTo>
                  <a:pt x="182" y="82"/>
                </a:lnTo>
                <a:lnTo>
                  <a:pt x="178" y="82"/>
                </a:lnTo>
                <a:lnTo>
                  <a:pt x="178" y="80"/>
                </a:lnTo>
                <a:lnTo>
                  <a:pt x="172" y="80"/>
                </a:lnTo>
                <a:lnTo>
                  <a:pt x="172" y="78"/>
                </a:lnTo>
                <a:lnTo>
                  <a:pt x="164" y="78"/>
                </a:lnTo>
                <a:lnTo>
                  <a:pt x="164" y="77"/>
                </a:lnTo>
                <a:lnTo>
                  <a:pt x="155" y="77"/>
                </a:lnTo>
                <a:lnTo>
                  <a:pt x="155" y="75"/>
                </a:lnTo>
                <a:lnTo>
                  <a:pt x="150" y="75"/>
                </a:lnTo>
                <a:lnTo>
                  <a:pt x="150" y="74"/>
                </a:lnTo>
                <a:lnTo>
                  <a:pt x="145" y="74"/>
                </a:lnTo>
                <a:lnTo>
                  <a:pt x="145" y="72"/>
                </a:lnTo>
                <a:lnTo>
                  <a:pt x="141" y="72"/>
                </a:lnTo>
                <a:lnTo>
                  <a:pt x="141" y="71"/>
                </a:lnTo>
                <a:lnTo>
                  <a:pt x="136" y="71"/>
                </a:lnTo>
                <a:lnTo>
                  <a:pt x="136" y="70"/>
                </a:lnTo>
                <a:lnTo>
                  <a:pt x="132" y="70"/>
                </a:lnTo>
                <a:lnTo>
                  <a:pt x="132" y="69"/>
                </a:lnTo>
                <a:lnTo>
                  <a:pt x="127" y="69"/>
                </a:lnTo>
                <a:lnTo>
                  <a:pt x="127" y="66"/>
                </a:lnTo>
                <a:lnTo>
                  <a:pt x="123" y="66"/>
                </a:lnTo>
                <a:lnTo>
                  <a:pt x="123" y="65"/>
                </a:lnTo>
                <a:lnTo>
                  <a:pt x="118" y="65"/>
                </a:lnTo>
                <a:lnTo>
                  <a:pt x="118" y="64"/>
                </a:lnTo>
                <a:lnTo>
                  <a:pt x="113" y="64"/>
                </a:lnTo>
                <a:lnTo>
                  <a:pt x="113" y="62"/>
                </a:lnTo>
                <a:lnTo>
                  <a:pt x="109" y="62"/>
                </a:lnTo>
                <a:lnTo>
                  <a:pt x="109" y="61"/>
                </a:lnTo>
                <a:lnTo>
                  <a:pt x="105" y="61"/>
                </a:lnTo>
                <a:lnTo>
                  <a:pt x="105" y="59"/>
                </a:lnTo>
                <a:lnTo>
                  <a:pt x="100" y="59"/>
                </a:lnTo>
                <a:lnTo>
                  <a:pt x="100" y="57"/>
                </a:lnTo>
                <a:lnTo>
                  <a:pt x="95" y="57"/>
                </a:lnTo>
                <a:lnTo>
                  <a:pt x="95" y="55"/>
                </a:lnTo>
                <a:lnTo>
                  <a:pt x="91" y="55"/>
                </a:lnTo>
                <a:lnTo>
                  <a:pt x="91" y="53"/>
                </a:lnTo>
                <a:lnTo>
                  <a:pt x="87" y="53"/>
                </a:lnTo>
                <a:lnTo>
                  <a:pt x="87" y="50"/>
                </a:lnTo>
                <a:lnTo>
                  <a:pt x="82" y="50"/>
                </a:lnTo>
                <a:lnTo>
                  <a:pt x="82" y="48"/>
                </a:lnTo>
                <a:lnTo>
                  <a:pt x="78" y="48"/>
                </a:lnTo>
                <a:lnTo>
                  <a:pt x="78" y="46"/>
                </a:lnTo>
                <a:lnTo>
                  <a:pt x="73" y="46"/>
                </a:lnTo>
                <a:lnTo>
                  <a:pt x="73" y="44"/>
                </a:lnTo>
                <a:lnTo>
                  <a:pt x="68" y="44"/>
                </a:lnTo>
                <a:lnTo>
                  <a:pt x="68" y="41"/>
                </a:lnTo>
                <a:lnTo>
                  <a:pt x="64" y="41"/>
                </a:lnTo>
                <a:lnTo>
                  <a:pt x="64" y="39"/>
                </a:lnTo>
                <a:lnTo>
                  <a:pt x="59" y="39"/>
                </a:lnTo>
                <a:lnTo>
                  <a:pt x="59" y="37"/>
                </a:lnTo>
                <a:lnTo>
                  <a:pt x="54" y="37"/>
                </a:lnTo>
                <a:lnTo>
                  <a:pt x="54" y="35"/>
                </a:lnTo>
                <a:lnTo>
                  <a:pt x="50" y="35"/>
                </a:lnTo>
                <a:lnTo>
                  <a:pt x="50" y="33"/>
                </a:lnTo>
                <a:lnTo>
                  <a:pt x="46" y="33"/>
                </a:lnTo>
                <a:lnTo>
                  <a:pt x="46" y="31"/>
                </a:lnTo>
                <a:lnTo>
                  <a:pt x="41" y="31"/>
                </a:lnTo>
                <a:lnTo>
                  <a:pt x="41" y="28"/>
                </a:lnTo>
                <a:lnTo>
                  <a:pt x="37" y="28"/>
                </a:lnTo>
                <a:lnTo>
                  <a:pt x="37" y="26"/>
                </a:lnTo>
                <a:lnTo>
                  <a:pt x="32" y="26"/>
                </a:lnTo>
                <a:lnTo>
                  <a:pt x="32" y="24"/>
                </a:lnTo>
                <a:lnTo>
                  <a:pt x="27" y="24"/>
                </a:lnTo>
                <a:lnTo>
                  <a:pt x="27" y="20"/>
                </a:lnTo>
                <a:lnTo>
                  <a:pt x="23" y="20"/>
                </a:lnTo>
                <a:lnTo>
                  <a:pt x="23" y="16"/>
                </a:lnTo>
                <a:lnTo>
                  <a:pt x="18" y="16"/>
                </a:lnTo>
                <a:lnTo>
                  <a:pt x="18" y="14"/>
                </a:lnTo>
                <a:lnTo>
                  <a:pt x="14" y="14"/>
                </a:lnTo>
                <a:lnTo>
                  <a:pt x="14" y="11"/>
                </a:lnTo>
                <a:lnTo>
                  <a:pt x="9" y="11"/>
                </a:lnTo>
                <a:lnTo>
                  <a:pt x="9" y="7"/>
                </a:lnTo>
                <a:lnTo>
                  <a:pt x="5" y="7"/>
                </a:lnTo>
                <a:lnTo>
                  <a:pt x="5"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 name="Freeform 4"/>
          <p:cNvSpPr>
            <a:spLocks/>
          </p:cNvSpPr>
          <p:nvPr/>
        </p:nvSpPr>
        <p:spPr bwMode="auto">
          <a:xfrm>
            <a:off x="2739323" y="2054974"/>
            <a:ext cx="3636996" cy="1828196"/>
          </a:xfrm>
          <a:custGeom>
            <a:avLst/>
            <a:gdLst>
              <a:gd name="T0" fmla="*/ 285 w 287"/>
              <a:gd name="T1" fmla="*/ 145 h 145"/>
              <a:gd name="T2" fmla="*/ 282 w 287"/>
              <a:gd name="T3" fmla="*/ 143 h 145"/>
              <a:gd name="T4" fmla="*/ 277 w 287"/>
              <a:gd name="T5" fmla="*/ 142 h 145"/>
              <a:gd name="T6" fmla="*/ 273 w 287"/>
              <a:gd name="T7" fmla="*/ 140 h 145"/>
              <a:gd name="T8" fmla="*/ 267 w 287"/>
              <a:gd name="T9" fmla="*/ 139 h 145"/>
              <a:gd name="T10" fmla="*/ 263 w 287"/>
              <a:gd name="T11" fmla="*/ 136 h 145"/>
              <a:gd name="T12" fmla="*/ 259 w 287"/>
              <a:gd name="T13" fmla="*/ 134 h 145"/>
              <a:gd name="T14" fmla="*/ 245 w 287"/>
              <a:gd name="T15" fmla="*/ 133 h 145"/>
              <a:gd name="T16" fmla="*/ 240 w 287"/>
              <a:gd name="T17" fmla="*/ 132 h 145"/>
              <a:gd name="T18" fmla="*/ 236 w 287"/>
              <a:gd name="T19" fmla="*/ 131 h 145"/>
              <a:gd name="T20" fmla="*/ 232 w 287"/>
              <a:gd name="T21" fmla="*/ 129 h 145"/>
              <a:gd name="T22" fmla="*/ 223 w 287"/>
              <a:gd name="T23" fmla="*/ 128 h 145"/>
              <a:gd name="T24" fmla="*/ 218 w 287"/>
              <a:gd name="T25" fmla="*/ 126 h 145"/>
              <a:gd name="T26" fmla="*/ 209 w 287"/>
              <a:gd name="T27" fmla="*/ 124 h 145"/>
              <a:gd name="T28" fmla="*/ 204 w 287"/>
              <a:gd name="T29" fmla="*/ 122 h 145"/>
              <a:gd name="T30" fmla="*/ 200 w 287"/>
              <a:gd name="T31" fmla="*/ 120 h 145"/>
              <a:gd name="T32" fmla="*/ 195 w 287"/>
              <a:gd name="T33" fmla="*/ 119 h 145"/>
              <a:gd name="T34" fmla="*/ 186 w 287"/>
              <a:gd name="T35" fmla="*/ 117 h 145"/>
              <a:gd name="T36" fmla="*/ 181 w 287"/>
              <a:gd name="T37" fmla="*/ 116 h 145"/>
              <a:gd name="T38" fmla="*/ 177 w 287"/>
              <a:gd name="T39" fmla="*/ 114 h 145"/>
              <a:gd name="T40" fmla="*/ 173 w 287"/>
              <a:gd name="T41" fmla="*/ 113 h 145"/>
              <a:gd name="T42" fmla="*/ 163 w 287"/>
              <a:gd name="T43" fmla="*/ 111 h 145"/>
              <a:gd name="T44" fmla="*/ 159 w 287"/>
              <a:gd name="T45" fmla="*/ 109 h 145"/>
              <a:gd name="T46" fmla="*/ 154 w 287"/>
              <a:gd name="T47" fmla="*/ 108 h 145"/>
              <a:gd name="T48" fmla="*/ 150 w 287"/>
              <a:gd name="T49" fmla="*/ 104 h 145"/>
              <a:gd name="T50" fmla="*/ 145 w 287"/>
              <a:gd name="T51" fmla="*/ 102 h 145"/>
              <a:gd name="T52" fmla="*/ 141 w 287"/>
              <a:gd name="T53" fmla="*/ 100 h 145"/>
              <a:gd name="T54" fmla="*/ 136 w 287"/>
              <a:gd name="T55" fmla="*/ 96 h 145"/>
              <a:gd name="T56" fmla="*/ 132 w 287"/>
              <a:gd name="T57" fmla="*/ 93 h 145"/>
              <a:gd name="T58" fmla="*/ 127 w 287"/>
              <a:gd name="T59" fmla="*/ 90 h 145"/>
              <a:gd name="T60" fmla="*/ 122 w 287"/>
              <a:gd name="T61" fmla="*/ 88 h 145"/>
              <a:gd name="T62" fmla="*/ 118 w 287"/>
              <a:gd name="T63" fmla="*/ 84 h 145"/>
              <a:gd name="T64" fmla="*/ 114 w 287"/>
              <a:gd name="T65" fmla="*/ 82 h 145"/>
              <a:gd name="T66" fmla="*/ 109 w 287"/>
              <a:gd name="T67" fmla="*/ 79 h 145"/>
              <a:gd name="T68" fmla="*/ 104 w 287"/>
              <a:gd name="T69" fmla="*/ 77 h 145"/>
              <a:gd name="T70" fmla="*/ 100 w 287"/>
              <a:gd name="T71" fmla="*/ 75 h 145"/>
              <a:gd name="T72" fmla="*/ 95 w 287"/>
              <a:gd name="T73" fmla="*/ 71 h 145"/>
              <a:gd name="T74" fmla="*/ 91 w 287"/>
              <a:gd name="T75" fmla="*/ 67 h 145"/>
              <a:gd name="T76" fmla="*/ 87 w 287"/>
              <a:gd name="T77" fmla="*/ 65 h 145"/>
              <a:gd name="T78" fmla="*/ 82 w 287"/>
              <a:gd name="T79" fmla="*/ 61 h 145"/>
              <a:gd name="T80" fmla="*/ 77 w 287"/>
              <a:gd name="T81" fmla="*/ 57 h 145"/>
              <a:gd name="T82" fmla="*/ 72 w 287"/>
              <a:gd name="T83" fmla="*/ 54 h 145"/>
              <a:gd name="T84" fmla="*/ 68 w 287"/>
              <a:gd name="T85" fmla="*/ 51 h 145"/>
              <a:gd name="T86" fmla="*/ 63 w 287"/>
              <a:gd name="T87" fmla="*/ 48 h 145"/>
              <a:gd name="T88" fmla="*/ 59 w 287"/>
              <a:gd name="T89" fmla="*/ 44 h 145"/>
              <a:gd name="T90" fmla="*/ 55 w 287"/>
              <a:gd name="T91" fmla="*/ 40 h 145"/>
              <a:gd name="T92" fmla="*/ 50 w 287"/>
              <a:gd name="T93" fmla="*/ 37 h 145"/>
              <a:gd name="T94" fmla="*/ 45 w 287"/>
              <a:gd name="T95" fmla="*/ 34 h 145"/>
              <a:gd name="T96" fmla="*/ 41 w 287"/>
              <a:gd name="T97" fmla="*/ 31 h 145"/>
              <a:gd name="T98" fmla="*/ 36 w 287"/>
              <a:gd name="T99" fmla="*/ 28 h 145"/>
              <a:gd name="T100" fmla="*/ 31 w 287"/>
              <a:gd name="T101" fmla="*/ 26 h 145"/>
              <a:gd name="T102" fmla="*/ 27 w 287"/>
              <a:gd name="T103" fmla="*/ 23 h 145"/>
              <a:gd name="T104" fmla="*/ 23 w 287"/>
              <a:gd name="T105" fmla="*/ 20 h 145"/>
              <a:gd name="T106" fmla="*/ 18 w 287"/>
              <a:gd name="T107" fmla="*/ 16 h 145"/>
              <a:gd name="T108" fmla="*/ 14 w 287"/>
              <a:gd name="T109" fmla="*/ 12 h 145"/>
              <a:gd name="T110" fmla="*/ 9 w 287"/>
              <a:gd name="T111" fmla="*/ 10 h 145"/>
              <a:gd name="T112" fmla="*/ 4 w 287"/>
              <a:gd name="T113" fmla="*/ 5 h 145"/>
              <a:gd name="T114" fmla="*/ 0 w 287"/>
              <a:gd name="T11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7" h="145">
                <a:moveTo>
                  <a:pt x="287" y="145"/>
                </a:moveTo>
                <a:lnTo>
                  <a:pt x="285" y="145"/>
                </a:lnTo>
                <a:lnTo>
                  <a:pt x="285" y="143"/>
                </a:lnTo>
                <a:lnTo>
                  <a:pt x="282" y="143"/>
                </a:lnTo>
                <a:lnTo>
                  <a:pt x="282" y="142"/>
                </a:lnTo>
                <a:lnTo>
                  <a:pt x="277" y="142"/>
                </a:lnTo>
                <a:lnTo>
                  <a:pt x="277" y="140"/>
                </a:lnTo>
                <a:lnTo>
                  <a:pt x="273" y="140"/>
                </a:lnTo>
                <a:lnTo>
                  <a:pt x="273" y="139"/>
                </a:lnTo>
                <a:lnTo>
                  <a:pt x="267" y="139"/>
                </a:lnTo>
                <a:lnTo>
                  <a:pt x="267" y="136"/>
                </a:lnTo>
                <a:lnTo>
                  <a:pt x="263" y="136"/>
                </a:lnTo>
                <a:lnTo>
                  <a:pt x="263" y="134"/>
                </a:lnTo>
                <a:lnTo>
                  <a:pt x="259" y="134"/>
                </a:lnTo>
                <a:lnTo>
                  <a:pt x="259" y="133"/>
                </a:lnTo>
                <a:lnTo>
                  <a:pt x="245" y="133"/>
                </a:lnTo>
                <a:lnTo>
                  <a:pt x="245" y="132"/>
                </a:lnTo>
                <a:lnTo>
                  <a:pt x="240" y="132"/>
                </a:lnTo>
                <a:lnTo>
                  <a:pt x="240" y="131"/>
                </a:lnTo>
                <a:lnTo>
                  <a:pt x="236" y="131"/>
                </a:lnTo>
                <a:lnTo>
                  <a:pt x="236" y="129"/>
                </a:lnTo>
                <a:lnTo>
                  <a:pt x="232" y="129"/>
                </a:lnTo>
                <a:lnTo>
                  <a:pt x="232" y="128"/>
                </a:lnTo>
                <a:lnTo>
                  <a:pt x="223" y="128"/>
                </a:lnTo>
                <a:lnTo>
                  <a:pt x="223" y="126"/>
                </a:lnTo>
                <a:lnTo>
                  <a:pt x="218" y="126"/>
                </a:lnTo>
                <a:lnTo>
                  <a:pt x="218" y="124"/>
                </a:lnTo>
                <a:lnTo>
                  <a:pt x="209" y="124"/>
                </a:lnTo>
                <a:lnTo>
                  <a:pt x="209" y="122"/>
                </a:lnTo>
                <a:lnTo>
                  <a:pt x="204" y="122"/>
                </a:lnTo>
                <a:lnTo>
                  <a:pt x="204" y="120"/>
                </a:lnTo>
                <a:lnTo>
                  <a:pt x="200" y="120"/>
                </a:lnTo>
                <a:lnTo>
                  <a:pt x="200" y="119"/>
                </a:lnTo>
                <a:lnTo>
                  <a:pt x="195" y="119"/>
                </a:lnTo>
                <a:lnTo>
                  <a:pt x="195" y="117"/>
                </a:lnTo>
                <a:lnTo>
                  <a:pt x="186" y="117"/>
                </a:lnTo>
                <a:lnTo>
                  <a:pt x="186" y="116"/>
                </a:lnTo>
                <a:lnTo>
                  <a:pt x="181" y="116"/>
                </a:lnTo>
                <a:lnTo>
                  <a:pt x="181" y="114"/>
                </a:lnTo>
                <a:lnTo>
                  <a:pt x="177" y="114"/>
                </a:lnTo>
                <a:lnTo>
                  <a:pt x="177" y="113"/>
                </a:lnTo>
                <a:lnTo>
                  <a:pt x="173" y="113"/>
                </a:lnTo>
                <a:lnTo>
                  <a:pt x="173" y="111"/>
                </a:lnTo>
                <a:lnTo>
                  <a:pt x="163" y="111"/>
                </a:lnTo>
                <a:lnTo>
                  <a:pt x="163" y="109"/>
                </a:lnTo>
                <a:lnTo>
                  <a:pt x="159" y="109"/>
                </a:lnTo>
                <a:lnTo>
                  <a:pt x="159" y="108"/>
                </a:lnTo>
                <a:lnTo>
                  <a:pt x="154" y="108"/>
                </a:lnTo>
                <a:lnTo>
                  <a:pt x="154" y="104"/>
                </a:lnTo>
                <a:lnTo>
                  <a:pt x="150" y="104"/>
                </a:lnTo>
                <a:lnTo>
                  <a:pt x="150" y="102"/>
                </a:lnTo>
                <a:lnTo>
                  <a:pt x="145" y="102"/>
                </a:lnTo>
                <a:lnTo>
                  <a:pt x="145" y="100"/>
                </a:lnTo>
                <a:lnTo>
                  <a:pt x="141" y="100"/>
                </a:lnTo>
                <a:lnTo>
                  <a:pt x="141" y="96"/>
                </a:lnTo>
                <a:lnTo>
                  <a:pt x="136" y="96"/>
                </a:lnTo>
                <a:lnTo>
                  <a:pt x="136" y="93"/>
                </a:lnTo>
                <a:lnTo>
                  <a:pt x="132" y="93"/>
                </a:lnTo>
                <a:lnTo>
                  <a:pt x="132" y="90"/>
                </a:lnTo>
                <a:lnTo>
                  <a:pt x="127" y="90"/>
                </a:lnTo>
                <a:cubicBezTo>
                  <a:pt x="127" y="90"/>
                  <a:pt x="128" y="88"/>
                  <a:pt x="127" y="88"/>
                </a:cubicBezTo>
                <a:cubicBezTo>
                  <a:pt x="126" y="88"/>
                  <a:pt x="122" y="88"/>
                  <a:pt x="122" y="88"/>
                </a:cubicBezTo>
                <a:lnTo>
                  <a:pt x="122" y="84"/>
                </a:lnTo>
                <a:lnTo>
                  <a:pt x="118" y="84"/>
                </a:lnTo>
                <a:lnTo>
                  <a:pt x="118" y="82"/>
                </a:lnTo>
                <a:lnTo>
                  <a:pt x="114" y="82"/>
                </a:lnTo>
                <a:lnTo>
                  <a:pt x="114" y="79"/>
                </a:lnTo>
                <a:lnTo>
                  <a:pt x="109" y="79"/>
                </a:lnTo>
                <a:lnTo>
                  <a:pt x="109" y="77"/>
                </a:lnTo>
                <a:lnTo>
                  <a:pt x="104" y="77"/>
                </a:lnTo>
                <a:lnTo>
                  <a:pt x="104" y="75"/>
                </a:lnTo>
                <a:lnTo>
                  <a:pt x="100" y="75"/>
                </a:lnTo>
                <a:lnTo>
                  <a:pt x="100" y="71"/>
                </a:lnTo>
                <a:lnTo>
                  <a:pt x="95" y="71"/>
                </a:lnTo>
                <a:lnTo>
                  <a:pt x="95" y="67"/>
                </a:lnTo>
                <a:lnTo>
                  <a:pt x="91" y="67"/>
                </a:lnTo>
                <a:lnTo>
                  <a:pt x="91" y="65"/>
                </a:lnTo>
                <a:cubicBezTo>
                  <a:pt x="91" y="65"/>
                  <a:pt x="87" y="66"/>
                  <a:pt x="87" y="65"/>
                </a:cubicBezTo>
                <a:cubicBezTo>
                  <a:pt x="87" y="64"/>
                  <a:pt x="87" y="61"/>
                  <a:pt x="87" y="61"/>
                </a:cubicBezTo>
                <a:lnTo>
                  <a:pt x="82" y="61"/>
                </a:lnTo>
                <a:lnTo>
                  <a:pt x="82" y="57"/>
                </a:lnTo>
                <a:lnTo>
                  <a:pt x="77" y="57"/>
                </a:lnTo>
                <a:lnTo>
                  <a:pt x="77" y="54"/>
                </a:lnTo>
                <a:lnTo>
                  <a:pt x="72" y="54"/>
                </a:lnTo>
                <a:lnTo>
                  <a:pt x="72" y="51"/>
                </a:lnTo>
                <a:lnTo>
                  <a:pt x="68" y="51"/>
                </a:lnTo>
                <a:lnTo>
                  <a:pt x="68" y="48"/>
                </a:lnTo>
                <a:lnTo>
                  <a:pt x="63" y="48"/>
                </a:lnTo>
                <a:lnTo>
                  <a:pt x="63" y="44"/>
                </a:lnTo>
                <a:lnTo>
                  <a:pt x="59" y="44"/>
                </a:lnTo>
                <a:lnTo>
                  <a:pt x="59" y="40"/>
                </a:lnTo>
                <a:lnTo>
                  <a:pt x="55" y="40"/>
                </a:lnTo>
                <a:lnTo>
                  <a:pt x="55" y="37"/>
                </a:lnTo>
                <a:lnTo>
                  <a:pt x="50" y="37"/>
                </a:lnTo>
                <a:lnTo>
                  <a:pt x="50" y="34"/>
                </a:lnTo>
                <a:lnTo>
                  <a:pt x="45" y="34"/>
                </a:lnTo>
                <a:lnTo>
                  <a:pt x="45" y="31"/>
                </a:lnTo>
                <a:lnTo>
                  <a:pt x="41" y="31"/>
                </a:lnTo>
                <a:lnTo>
                  <a:pt x="41" y="28"/>
                </a:lnTo>
                <a:lnTo>
                  <a:pt x="36" y="28"/>
                </a:lnTo>
                <a:lnTo>
                  <a:pt x="36" y="26"/>
                </a:lnTo>
                <a:lnTo>
                  <a:pt x="31" y="26"/>
                </a:lnTo>
                <a:lnTo>
                  <a:pt x="31" y="23"/>
                </a:lnTo>
                <a:lnTo>
                  <a:pt x="27" y="23"/>
                </a:lnTo>
                <a:lnTo>
                  <a:pt x="27" y="20"/>
                </a:lnTo>
                <a:lnTo>
                  <a:pt x="23" y="20"/>
                </a:lnTo>
                <a:lnTo>
                  <a:pt x="23" y="16"/>
                </a:lnTo>
                <a:lnTo>
                  <a:pt x="18" y="16"/>
                </a:lnTo>
                <a:lnTo>
                  <a:pt x="18" y="12"/>
                </a:lnTo>
                <a:lnTo>
                  <a:pt x="14" y="12"/>
                </a:lnTo>
                <a:lnTo>
                  <a:pt x="14" y="10"/>
                </a:lnTo>
                <a:lnTo>
                  <a:pt x="9" y="10"/>
                </a:lnTo>
                <a:lnTo>
                  <a:pt x="9" y="5"/>
                </a:lnTo>
                <a:lnTo>
                  <a:pt x="4" y="5"/>
                </a:lnTo>
                <a:lnTo>
                  <a:pt x="4" y="0"/>
                </a:lnTo>
                <a:lnTo>
                  <a:pt x="0" y="0"/>
                </a:lnTo>
              </a:path>
            </a:pathLst>
          </a:custGeom>
          <a:ln w="19050">
            <a:solidFill>
              <a:srgbClr val="00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 name="Freeform 5"/>
          <p:cNvSpPr>
            <a:spLocks/>
          </p:cNvSpPr>
          <p:nvPr/>
        </p:nvSpPr>
        <p:spPr bwMode="auto">
          <a:xfrm>
            <a:off x="2751995" y="2054974"/>
            <a:ext cx="3624324" cy="1979494"/>
          </a:xfrm>
          <a:custGeom>
            <a:avLst/>
            <a:gdLst>
              <a:gd name="T0" fmla="*/ 281 w 286"/>
              <a:gd name="T1" fmla="*/ 157 h 157"/>
              <a:gd name="T2" fmla="*/ 276 w 286"/>
              <a:gd name="T3" fmla="*/ 155 h 157"/>
              <a:gd name="T4" fmla="*/ 271 w 286"/>
              <a:gd name="T5" fmla="*/ 154 h 157"/>
              <a:gd name="T6" fmla="*/ 262 w 286"/>
              <a:gd name="T7" fmla="*/ 153 h 157"/>
              <a:gd name="T8" fmla="*/ 258 w 286"/>
              <a:gd name="T9" fmla="*/ 151 h 157"/>
              <a:gd name="T10" fmla="*/ 253 w 286"/>
              <a:gd name="T11" fmla="*/ 150 h 157"/>
              <a:gd name="T12" fmla="*/ 244 w 286"/>
              <a:gd name="T13" fmla="*/ 149 h 157"/>
              <a:gd name="T14" fmla="*/ 239 w 286"/>
              <a:gd name="T15" fmla="*/ 148 h 157"/>
              <a:gd name="T16" fmla="*/ 234 w 286"/>
              <a:gd name="T17" fmla="*/ 147 h 157"/>
              <a:gd name="T18" fmla="*/ 226 w 286"/>
              <a:gd name="T19" fmla="*/ 145 h 157"/>
              <a:gd name="T20" fmla="*/ 222 w 286"/>
              <a:gd name="T21" fmla="*/ 144 h 157"/>
              <a:gd name="T22" fmla="*/ 217 w 286"/>
              <a:gd name="T23" fmla="*/ 143 h 157"/>
              <a:gd name="T24" fmla="*/ 212 w 286"/>
              <a:gd name="T25" fmla="*/ 141 h 157"/>
              <a:gd name="T26" fmla="*/ 207 w 286"/>
              <a:gd name="T27" fmla="*/ 140 h 157"/>
              <a:gd name="T28" fmla="*/ 203 w 286"/>
              <a:gd name="T29" fmla="*/ 138 h 157"/>
              <a:gd name="T30" fmla="*/ 199 w 286"/>
              <a:gd name="T31" fmla="*/ 137 h 157"/>
              <a:gd name="T32" fmla="*/ 195 w 286"/>
              <a:gd name="T33" fmla="*/ 136 h 157"/>
              <a:gd name="T34" fmla="*/ 190 w 286"/>
              <a:gd name="T35" fmla="*/ 135 h 157"/>
              <a:gd name="T36" fmla="*/ 185 w 286"/>
              <a:gd name="T37" fmla="*/ 133 h 157"/>
              <a:gd name="T38" fmla="*/ 180 w 286"/>
              <a:gd name="T39" fmla="*/ 132 h 157"/>
              <a:gd name="T40" fmla="*/ 176 w 286"/>
              <a:gd name="T41" fmla="*/ 130 h 157"/>
              <a:gd name="T42" fmla="*/ 172 w 286"/>
              <a:gd name="T43" fmla="*/ 129 h 157"/>
              <a:gd name="T44" fmla="*/ 166 w 286"/>
              <a:gd name="T45" fmla="*/ 127 h 157"/>
              <a:gd name="T46" fmla="*/ 163 w 286"/>
              <a:gd name="T47" fmla="*/ 125 h 157"/>
              <a:gd name="T48" fmla="*/ 158 w 286"/>
              <a:gd name="T49" fmla="*/ 123 h 157"/>
              <a:gd name="T50" fmla="*/ 153 w 286"/>
              <a:gd name="T51" fmla="*/ 121 h 157"/>
              <a:gd name="T52" fmla="*/ 148 w 286"/>
              <a:gd name="T53" fmla="*/ 118 h 157"/>
              <a:gd name="T54" fmla="*/ 144 w 286"/>
              <a:gd name="T55" fmla="*/ 116 h 157"/>
              <a:gd name="T56" fmla="*/ 140 w 286"/>
              <a:gd name="T57" fmla="*/ 113 h 157"/>
              <a:gd name="T58" fmla="*/ 136 w 286"/>
              <a:gd name="T59" fmla="*/ 111 h 157"/>
              <a:gd name="T60" fmla="*/ 131 w 286"/>
              <a:gd name="T61" fmla="*/ 110 h 157"/>
              <a:gd name="T62" fmla="*/ 126 w 286"/>
              <a:gd name="T63" fmla="*/ 107 h 157"/>
              <a:gd name="T64" fmla="*/ 121 w 286"/>
              <a:gd name="T65" fmla="*/ 104 h 157"/>
              <a:gd name="T66" fmla="*/ 117 w 286"/>
              <a:gd name="T67" fmla="*/ 101 h 157"/>
              <a:gd name="T68" fmla="*/ 112 w 286"/>
              <a:gd name="T69" fmla="*/ 99 h 157"/>
              <a:gd name="T70" fmla="*/ 108 w 286"/>
              <a:gd name="T71" fmla="*/ 96 h 157"/>
              <a:gd name="T72" fmla="*/ 103 w 286"/>
              <a:gd name="T73" fmla="*/ 93 h 157"/>
              <a:gd name="T74" fmla="*/ 99 w 286"/>
              <a:gd name="T75" fmla="*/ 91 h 157"/>
              <a:gd name="T76" fmla="*/ 94 w 286"/>
              <a:gd name="T77" fmla="*/ 88 h 157"/>
              <a:gd name="T78" fmla="*/ 90 w 286"/>
              <a:gd name="T79" fmla="*/ 85 h 157"/>
              <a:gd name="T80" fmla="*/ 86 w 286"/>
              <a:gd name="T81" fmla="*/ 81 h 157"/>
              <a:gd name="T82" fmla="*/ 81 w 286"/>
              <a:gd name="T83" fmla="*/ 78 h 157"/>
              <a:gd name="T84" fmla="*/ 76 w 286"/>
              <a:gd name="T85" fmla="*/ 74 h 157"/>
              <a:gd name="T86" fmla="*/ 72 w 286"/>
              <a:gd name="T87" fmla="*/ 71 h 157"/>
              <a:gd name="T88" fmla="*/ 68 w 286"/>
              <a:gd name="T89" fmla="*/ 66 h 157"/>
              <a:gd name="T90" fmla="*/ 63 w 286"/>
              <a:gd name="T91" fmla="*/ 61 h 157"/>
              <a:gd name="T92" fmla="*/ 57 w 286"/>
              <a:gd name="T93" fmla="*/ 58 h 157"/>
              <a:gd name="T94" fmla="*/ 54 w 286"/>
              <a:gd name="T95" fmla="*/ 53 h 157"/>
              <a:gd name="T96" fmla="*/ 49 w 286"/>
              <a:gd name="T97" fmla="*/ 49 h 157"/>
              <a:gd name="T98" fmla="*/ 45 w 286"/>
              <a:gd name="T99" fmla="*/ 43 h 157"/>
              <a:gd name="T100" fmla="*/ 41 w 286"/>
              <a:gd name="T101" fmla="*/ 38 h 157"/>
              <a:gd name="T102" fmla="*/ 36 w 286"/>
              <a:gd name="T103" fmla="*/ 35 h 157"/>
              <a:gd name="T104" fmla="*/ 30 w 286"/>
              <a:gd name="T105" fmla="*/ 29 h 157"/>
              <a:gd name="T106" fmla="*/ 26 w 286"/>
              <a:gd name="T107" fmla="*/ 26 h 157"/>
              <a:gd name="T108" fmla="*/ 21 w 286"/>
              <a:gd name="T109" fmla="*/ 22 h 157"/>
              <a:gd name="T110" fmla="*/ 17 w 286"/>
              <a:gd name="T111" fmla="*/ 18 h 157"/>
              <a:gd name="T112" fmla="*/ 12 w 286"/>
              <a:gd name="T113" fmla="*/ 13 h 157"/>
              <a:gd name="T114" fmla="*/ 8 w 286"/>
              <a:gd name="T115" fmla="*/ 10 h 157"/>
              <a:gd name="T116" fmla="*/ 4 w 286"/>
              <a:gd name="T117" fmla="*/ 5 h 157"/>
              <a:gd name="T118" fmla="*/ 0 w 286"/>
              <a:gd name="T11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6" h="157">
                <a:moveTo>
                  <a:pt x="286" y="157"/>
                </a:moveTo>
                <a:lnTo>
                  <a:pt x="281" y="157"/>
                </a:lnTo>
                <a:lnTo>
                  <a:pt x="281" y="155"/>
                </a:lnTo>
                <a:lnTo>
                  <a:pt x="276" y="155"/>
                </a:lnTo>
                <a:lnTo>
                  <a:pt x="276" y="154"/>
                </a:lnTo>
                <a:lnTo>
                  <a:pt x="271" y="154"/>
                </a:lnTo>
                <a:lnTo>
                  <a:pt x="271" y="153"/>
                </a:lnTo>
                <a:lnTo>
                  <a:pt x="262" y="153"/>
                </a:lnTo>
                <a:lnTo>
                  <a:pt x="262" y="151"/>
                </a:lnTo>
                <a:lnTo>
                  <a:pt x="258" y="151"/>
                </a:lnTo>
                <a:lnTo>
                  <a:pt x="258" y="150"/>
                </a:lnTo>
                <a:lnTo>
                  <a:pt x="253" y="150"/>
                </a:lnTo>
                <a:lnTo>
                  <a:pt x="253" y="149"/>
                </a:lnTo>
                <a:lnTo>
                  <a:pt x="244" y="149"/>
                </a:lnTo>
                <a:lnTo>
                  <a:pt x="244" y="148"/>
                </a:lnTo>
                <a:lnTo>
                  <a:pt x="239" y="148"/>
                </a:lnTo>
                <a:lnTo>
                  <a:pt x="239" y="147"/>
                </a:lnTo>
                <a:lnTo>
                  <a:pt x="234" y="147"/>
                </a:lnTo>
                <a:lnTo>
                  <a:pt x="234" y="145"/>
                </a:lnTo>
                <a:lnTo>
                  <a:pt x="226" y="145"/>
                </a:lnTo>
                <a:lnTo>
                  <a:pt x="226" y="144"/>
                </a:lnTo>
                <a:lnTo>
                  <a:pt x="222" y="144"/>
                </a:lnTo>
                <a:lnTo>
                  <a:pt x="222" y="143"/>
                </a:lnTo>
                <a:lnTo>
                  <a:pt x="217" y="143"/>
                </a:lnTo>
                <a:lnTo>
                  <a:pt x="217" y="141"/>
                </a:lnTo>
                <a:lnTo>
                  <a:pt x="212" y="141"/>
                </a:lnTo>
                <a:lnTo>
                  <a:pt x="212" y="140"/>
                </a:lnTo>
                <a:lnTo>
                  <a:pt x="207" y="140"/>
                </a:lnTo>
                <a:lnTo>
                  <a:pt x="207" y="138"/>
                </a:lnTo>
                <a:lnTo>
                  <a:pt x="203" y="138"/>
                </a:lnTo>
                <a:lnTo>
                  <a:pt x="203" y="137"/>
                </a:lnTo>
                <a:lnTo>
                  <a:pt x="199" y="137"/>
                </a:lnTo>
                <a:lnTo>
                  <a:pt x="199" y="136"/>
                </a:lnTo>
                <a:lnTo>
                  <a:pt x="195" y="136"/>
                </a:lnTo>
                <a:lnTo>
                  <a:pt x="195" y="135"/>
                </a:lnTo>
                <a:lnTo>
                  <a:pt x="190" y="135"/>
                </a:lnTo>
                <a:lnTo>
                  <a:pt x="190" y="133"/>
                </a:lnTo>
                <a:lnTo>
                  <a:pt x="185" y="133"/>
                </a:lnTo>
                <a:lnTo>
                  <a:pt x="185" y="132"/>
                </a:lnTo>
                <a:lnTo>
                  <a:pt x="180" y="132"/>
                </a:lnTo>
                <a:lnTo>
                  <a:pt x="180" y="130"/>
                </a:lnTo>
                <a:lnTo>
                  <a:pt x="176" y="130"/>
                </a:lnTo>
                <a:lnTo>
                  <a:pt x="176" y="129"/>
                </a:lnTo>
                <a:lnTo>
                  <a:pt x="172" y="129"/>
                </a:lnTo>
                <a:lnTo>
                  <a:pt x="172" y="127"/>
                </a:lnTo>
                <a:lnTo>
                  <a:pt x="166" y="127"/>
                </a:lnTo>
                <a:lnTo>
                  <a:pt x="166" y="125"/>
                </a:lnTo>
                <a:lnTo>
                  <a:pt x="163" y="125"/>
                </a:lnTo>
                <a:lnTo>
                  <a:pt x="163" y="123"/>
                </a:lnTo>
                <a:lnTo>
                  <a:pt x="158" y="123"/>
                </a:lnTo>
                <a:lnTo>
                  <a:pt x="158" y="121"/>
                </a:lnTo>
                <a:lnTo>
                  <a:pt x="153" y="121"/>
                </a:lnTo>
                <a:lnTo>
                  <a:pt x="153" y="118"/>
                </a:lnTo>
                <a:lnTo>
                  <a:pt x="148" y="118"/>
                </a:lnTo>
                <a:lnTo>
                  <a:pt x="148" y="116"/>
                </a:lnTo>
                <a:lnTo>
                  <a:pt x="144" y="116"/>
                </a:lnTo>
                <a:lnTo>
                  <a:pt x="144" y="113"/>
                </a:lnTo>
                <a:lnTo>
                  <a:pt x="140" y="113"/>
                </a:lnTo>
                <a:lnTo>
                  <a:pt x="140" y="111"/>
                </a:lnTo>
                <a:lnTo>
                  <a:pt x="136" y="111"/>
                </a:lnTo>
                <a:lnTo>
                  <a:pt x="136" y="110"/>
                </a:lnTo>
                <a:lnTo>
                  <a:pt x="131" y="110"/>
                </a:lnTo>
                <a:lnTo>
                  <a:pt x="131" y="107"/>
                </a:lnTo>
                <a:lnTo>
                  <a:pt x="126" y="107"/>
                </a:lnTo>
                <a:lnTo>
                  <a:pt x="126" y="104"/>
                </a:lnTo>
                <a:lnTo>
                  <a:pt x="121" y="104"/>
                </a:lnTo>
                <a:lnTo>
                  <a:pt x="121" y="101"/>
                </a:lnTo>
                <a:lnTo>
                  <a:pt x="117" y="101"/>
                </a:lnTo>
                <a:lnTo>
                  <a:pt x="117" y="99"/>
                </a:lnTo>
                <a:lnTo>
                  <a:pt x="112" y="99"/>
                </a:lnTo>
                <a:lnTo>
                  <a:pt x="112" y="96"/>
                </a:lnTo>
                <a:lnTo>
                  <a:pt x="108" y="96"/>
                </a:lnTo>
                <a:lnTo>
                  <a:pt x="108" y="93"/>
                </a:lnTo>
                <a:lnTo>
                  <a:pt x="103" y="93"/>
                </a:lnTo>
                <a:lnTo>
                  <a:pt x="103" y="91"/>
                </a:lnTo>
                <a:lnTo>
                  <a:pt x="99" y="91"/>
                </a:lnTo>
                <a:lnTo>
                  <a:pt x="99" y="88"/>
                </a:lnTo>
                <a:lnTo>
                  <a:pt x="94" y="88"/>
                </a:lnTo>
                <a:lnTo>
                  <a:pt x="94" y="85"/>
                </a:lnTo>
                <a:lnTo>
                  <a:pt x="90" y="85"/>
                </a:lnTo>
                <a:lnTo>
                  <a:pt x="90" y="81"/>
                </a:lnTo>
                <a:lnTo>
                  <a:pt x="86" y="81"/>
                </a:lnTo>
                <a:lnTo>
                  <a:pt x="86" y="78"/>
                </a:lnTo>
                <a:lnTo>
                  <a:pt x="81" y="78"/>
                </a:lnTo>
                <a:lnTo>
                  <a:pt x="81" y="74"/>
                </a:lnTo>
                <a:lnTo>
                  <a:pt x="76" y="74"/>
                </a:lnTo>
                <a:lnTo>
                  <a:pt x="76" y="71"/>
                </a:lnTo>
                <a:lnTo>
                  <a:pt x="72" y="71"/>
                </a:lnTo>
                <a:lnTo>
                  <a:pt x="72" y="66"/>
                </a:lnTo>
                <a:lnTo>
                  <a:pt x="68" y="66"/>
                </a:lnTo>
                <a:lnTo>
                  <a:pt x="68" y="61"/>
                </a:lnTo>
                <a:lnTo>
                  <a:pt x="63" y="61"/>
                </a:lnTo>
                <a:lnTo>
                  <a:pt x="63" y="58"/>
                </a:lnTo>
                <a:lnTo>
                  <a:pt x="57" y="58"/>
                </a:lnTo>
                <a:lnTo>
                  <a:pt x="57" y="53"/>
                </a:lnTo>
                <a:lnTo>
                  <a:pt x="54" y="53"/>
                </a:lnTo>
                <a:lnTo>
                  <a:pt x="54" y="49"/>
                </a:lnTo>
                <a:lnTo>
                  <a:pt x="49" y="49"/>
                </a:lnTo>
                <a:lnTo>
                  <a:pt x="49" y="43"/>
                </a:lnTo>
                <a:lnTo>
                  <a:pt x="45" y="43"/>
                </a:lnTo>
                <a:lnTo>
                  <a:pt x="45" y="38"/>
                </a:lnTo>
                <a:lnTo>
                  <a:pt x="41" y="38"/>
                </a:lnTo>
                <a:lnTo>
                  <a:pt x="41" y="35"/>
                </a:lnTo>
                <a:lnTo>
                  <a:pt x="36" y="35"/>
                </a:lnTo>
                <a:cubicBezTo>
                  <a:pt x="36" y="35"/>
                  <a:pt x="37" y="29"/>
                  <a:pt x="36" y="29"/>
                </a:cubicBezTo>
                <a:cubicBezTo>
                  <a:pt x="35" y="29"/>
                  <a:pt x="30" y="29"/>
                  <a:pt x="30" y="29"/>
                </a:cubicBezTo>
                <a:lnTo>
                  <a:pt x="30" y="26"/>
                </a:lnTo>
                <a:lnTo>
                  <a:pt x="26" y="26"/>
                </a:lnTo>
                <a:lnTo>
                  <a:pt x="26" y="22"/>
                </a:lnTo>
                <a:lnTo>
                  <a:pt x="21" y="22"/>
                </a:lnTo>
                <a:lnTo>
                  <a:pt x="21" y="18"/>
                </a:lnTo>
                <a:lnTo>
                  <a:pt x="17" y="18"/>
                </a:lnTo>
                <a:lnTo>
                  <a:pt x="17" y="13"/>
                </a:lnTo>
                <a:lnTo>
                  <a:pt x="12" y="13"/>
                </a:lnTo>
                <a:lnTo>
                  <a:pt x="12" y="10"/>
                </a:lnTo>
                <a:lnTo>
                  <a:pt x="8" y="10"/>
                </a:lnTo>
                <a:lnTo>
                  <a:pt x="8" y="5"/>
                </a:lnTo>
                <a:lnTo>
                  <a:pt x="4" y="5"/>
                </a:lnTo>
                <a:lnTo>
                  <a:pt x="4" y="0"/>
                </a:lnTo>
                <a:lnTo>
                  <a:pt x="0" y="0"/>
                </a:ln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 name="Freeform 6"/>
          <p:cNvSpPr>
            <a:spLocks/>
          </p:cNvSpPr>
          <p:nvPr/>
        </p:nvSpPr>
        <p:spPr bwMode="auto">
          <a:xfrm>
            <a:off x="2751995" y="2054974"/>
            <a:ext cx="3624324" cy="2446000"/>
          </a:xfrm>
          <a:custGeom>
            <a:avLst/>
            <a:gdLst>
              <a:gd name="T0" fmla="*/ 284 w 286"/>
              <a:gd name="T1" fmla="*/ 194 h 194"/>
              <a:gd name="T2" fmla="*/ 281 w 286"/>
              <a:gd name="T3" fmla="*/ 192 h 194"/>
              <a:gd name="T4" fmla="*/ 272 w 286"/>
              <a:gd name="T5" fmla="*/ 191 h 194"/>
              <a:gd name="T6" fmla="*/ 263 w 286"/>
              <a:gd name="T7" fmla="*/ 190 h 194"/>
              <a:gd name="T8" fmla="*/ 257 w 286"/>
              <a:gd name="T9" fmla="*/ 189 h 194"/>
              <a:gd name="T10" fmla="*/ 254 w 286"/>
              <a:gd name="T11" fmla="*/ 187 h 194"/>
              <a:gd name="T12" fmla="*/ 250 w 286"/>
              <a:gd name="T13" fmla="*/ 186 h 194"/>
              <a:gd name="T14" fmla="*/ 241 w 286"/>
              <a:gd name="T15" fmla="*/ 185 h 194"/>
              <a:gd name="T16" fmla="*/ 238 w 286"/>
              <a:gd name="T17" fmla="*/ 184 h 194"/>
              <a:gd name="T18" fmla="*/ 231 w 286"/>
              <a:gd name="T19" fmla="*/ 182 h 194"/>
              <a:gd name="T20" fmla="*/ 225 w 286"/>
              <a:gd name="T21" fmla="*/ 181 h 194"/>
              <a:gd name="T22" fmla="*/ 221 w 286"/>
              <a:gd name="T23" fmla="*/ 180 h 194"/>
              <a:gd name="T24" fmla="*/ 211 w 286"/>
              <a:gd name="T25" fmla="*/ 178 h 194"/>
              <a:gd name="T26" fmla="*/ 206 w 286"/>
              <a:gd name="T27" fmla="*/ 177 h 194"/>
              <a:gd name="T28" fmla="*/ 200 w 286"/>
              <a:gd name="T29" fmla="*/ 176 h 194"/>
              <a:gd name="T30" fmla="*/ 196 w 286"/>
              <a:gd name="T31" fmla="*/ 175 h 194"/>
              <a:gd name="T32" fmla="*/ 192 w 286"/>
              <a:gd name="T33" fmla="*/ 174 h 194"/>
              <a:gd name="T34" fmla="*/ 186 w 286"/>
              <a:gd name="T35" fmla="*/ 173 h 194"/>
              <a:gd name="T36" fmla="*/ 181 w 286"/>
              <a:gd name="T37" fmla="*/ 171 h 194"/>
              <a:gd name="T38" fmla="*/ 177 w 286"/>
              <a:gd name="T39" fmla="*/ 169 h 194"/>
              <a:gd name="T40" fmla="*/ 172 w 286"/>
              <a:gd name="T41" fmla="*/ 168 h 194"/>
              <a:gd name="T42" fmla="*/ 168 w 286"/>
              <a:gd name="T43" fmla="*/ 166 h 194"/>
              <a:gd name="T44" fmla="*/ 165 w 286"/>
              <a:gd name="T45" fmla="*/ 165 h 194"/>
              <a:gd name="T46" fmla="*/ 161 w 286"/>
              <a:gd name="T47" fmla="*/ 163 h 194"/>
              <a:gd name="T48" fmla="*/ 157 w 286"/>
              <a:gd name="T49" fmla="*/ 161 h 194"/>
              <a:gd name="T50" fmla="*/ 154 w 286"/>
              <a:gd name="T51" fmla="*/ 160 h 194"/>
              <a:gd name="T52" fmla="*/ 149 w 286"/>
              <a:gd name="T53" fmla="*/ 158 h 194"/>
              <a:gd name="T54" fmla="*/ 145 w 286"/>
              <a:gd name="T55" fmla="*/ 156 h 194"/>
              <a:gd name="T56" fmla="*/ 142 w 286"/>
              <a:gd name="T57" fmla="*/ 155 h 194"/>
              <a:gd name="T58" fmla="*/ 140 w 286"/>
              <a:gd name="T59" fmla="*/ 153 h 194"/>
              <a:gd name="T60" fmla="*/ 135 w 286"/>
              <a:gd name="T61" fmla="*/ 151 h 194"/>
              <a:gd name="T62" fmla="*/ 131 w 286"/>
              <a:gd name="T63" fmla="*/ 149 h 194"/>
              <a:gd name="T64" fmla="*/ 127 w 286"/>
              <a:gd name="T65" fmla="*/ 148 h 194"/>
              <a:gd name="T66" fmla="*/ 121 w 286"/>
              <a:gd name="T67" fmla="*/ 145 h 194"/>
              <a:gd name="T68" fmla="*/ 117 w 286"/>
              <a:gd name="T69" fmla="*/ 142 h 194"/>
              <a:gd name="T70" fmla="*/ 113 w 286"/>
              <a:gd name="T71" fmla="*/ 140 h 194"/>
              <a:gd name="T72" fmla="*/ 108 w 286"/>
              <a:gd name="T73" fmla="*/ 135 h 194"/>
              <a:gd name="T74" fmla="*/ 103 w 286"/>
              <a:gd name="T75" fmla="*/ 132 h 194"/>
              <a:gd name="T76" fmla="*/ 99 w 286"/>
              <a:gd name="T77" fmla="*/ 129 h 194"/>
              <a:gd name="T78" fmla="*/ 95 w 286"/>
              <a:gd name="T79" fmla="*/ 125 h 194"/>
              <a:gd name="T80" fmla="*/ 90 w 286"/>
              <a:gd name="T81" fmla="*/ 120 h 194"/>
              <a:gd name="T82" fmla="*/ 85 w 286"/>
              <a:gd name="T83" fmla="*/ 115 h 194"/>
              <a:gd name="T84" fmla="*/ 80 w 286"/>
              <a:gd name="T85" fmla="*/ 110 h 194"/>
              <a:gd name="T86" fmla="*/ 77 w 286"/>
              <a:gd name="T87" fmla="*/ 105 h 194"/>
              <a:gd name="T88" fmla="*/ 72 w 286"/>
              <a:gd name="T89" fmla="*/ 99 h 194"/>
              <a:gd name="T90" fmla="*/ 68 w 286"/>
              <a:gd name="T91" fmla="*/ 95 h 194"/>
              <a:gd name="T92" fmla="*/ 63 w 286"/>
              <a:gd name="T93" fmla="*/ 89 h 194"/>
              <a:gd name="T94" fmla="*/ 58 w 286"/>
              <a:gd name="T95" fmla="*/ 84 h 194"/>
              <a:gd name="T96" fmla="*/ 53 w 286"/>
              <a:gd name="T97" fmla="*/ 78 h 194"/>
              <a:gd name="T98" fmla="*/ 50 w 286"/>
              <a:gd name="T99" fmla="*/ 70 h 194"/>
              <a:gd name="T100" fmla="*/ 45 w 286"/>
              <a:gd name="T101" fmla="*/ 65 h 194"/>
              <a:gd name="T102" fmla="*/ 41 w 286"/>
              <a:gd name="T103" fmla="*/ 57 h 194"/>
              <a:gd name="T104" fmla="*/ 36 w 286"/>
              <a:gd name="T105" fmla="*/ 51 h 194"/>
              <a:gd name="T106" fmla="*/ 30 w 286"/>
              <a:gd name="T107" fmla="*/ 44 h 194"/>
              <a:gd name="T108" fmla="*/ 26 w 286"/>
              <a:gd name="T109" fmla="*/ 38 h 194"/>
              <a:gd name="T110" fmla="*/ 22 w 286"/>
              <a:gd name="T111" fmla="*/ 32 h 194"/>
              <a:gd name="T112" fmla="*/ 17 w 286"/>
              <a:gd name="T113" fmla="*/ 26 h 194"/>
              <a:gd name="T114" fmla="*/ 13 w 286"/>
              <a:gd name="T115" fmla="*/ 21 h 194"/>
              <a:gd name="T116" fmla="*/ 8 w 286"/>
              <a:gd name="T117" fmla="*/ 16 h 194"/>
              <a:gd name="T118" fmla="*/ 3 w 286"/>
              <a:gd name="T119" fmla="*/ 10 h 194"/>
              <a:gd name="T120" fmla="*/ 0 w 286"/>
              <a:gd name="T1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 h="194">
                <a:moveTo>
                  <a:pt x="286" y="194"/>
                </a:moveTo>
                <a:lnTo>
                  <a:pt x="284" y="194"/>
                </a:lnTo>
                <a:lnTo>
                  <a:pt x="284" y="192"/>
                </a:lnTo>
                <a:lnTo>
                  <a:pt x="281" y="192"/>
                </a:lnTo>
                <a:lnTo>
                  <a:pt x="281" y="191"/>
                </a:lnTo>
                <a:lnTo>
                  <a:pt x="272" y="191"/>
                </a:lnTo>
                <a:lnTo>
                  <a:pt x="272" y="190"/>
                </a:lnTo>
                <a:lnTo>
                  <a:pt x="263" y="190"/>
                </a:lnTo>
                <a:lnTo>
                  <a:pt x="263" y="189"/>
                </a:lnTo>
                <a:lnTo>
                  <a:pt x="257" y="189"/>
                </a:lnTo>
                <a:lnTo>
                  <a:pt x="257" y="187"/>
                </a:lnTo>
                <a:lnTo>
                  <a:pt x="254" y="187"/>
                </a:lnTo>
                <a:lnTo>
                  <a:pt x="254" y="186"/>
                </a:lnTo>
                <a:lnTo>
                  <a:pt x="250" y="186"/>
                </a:lnTo>
                <a:lnTo>
                  <a:pt x="250" y="185"/>
                </a:lnTo>
                <a:lnTo>
                  <a:pt x="241" y="185"/>
                </a:lnTo>
                <a:lnTo>
                  <a:pt x="241" y="184"/>
                </a:lnTo>
                <a:lnTo>
                  <a:pt x="238" y="184"/>
                </a:lnTo>
                <a:lnTo>
                  <a:pt x="238" y="182"/>
                </a:lnTo>
                <a:lnTo>
                  <a:pt x="231" y="182"/>
                </a:lnTo>
                <a:lnTo>
                  <a:pt x="231" y="181"/>
                </a:lnTo>
                <a:lnTo>
                  <a:pt x="225" y="181"/>
                </a:lnTo>
                <a:lnTo>
                  <a:pt x="225" y="180"/>
                </a:lnTo>
                <a:lnTo>
                  <a:pt x="221" y="180"/>
                </a:lnTo>
                <a:lnTo>
                  <a:pt x="221" y="178"/>
                </a:lnTo>
                <a:lnTo>
                  <a:pt x="211" y="178"/>
                </a:lnTo>
                <a:lnTo>
                  <a:pt x="211" y="177"/>
                </a:lnTo>
                <a:lnTo>
                  <a:pt x="206" y="177"/>
                </a:lnTo>
                <a:lnTo>
                  <a:pt x="206" y="176"/>
                </a:lnTo>
                <a:lnTo>
                  <a:pt x="200" y="176"/>
                </a:lnTo>
                <a:lnTo>
                  <a:pt x="200" y="175"/>
                </a:lnTo>
                <a:lnTo>
                  <a:pt x="196" y="175"/>
                </a:lnTo>
                <a:lnTo>
                  <a:pt x="196" y="174"/>
                </a:lnTo>
                <a:lnTo>
                  <a:pt x="192" y="174"/>
                </a:lnTo>
                <a:lnTo>
                  <a:pt x="192" y="173"/>
                </a:lnTo>
                <a:lnTo>
                  <a:pt x="186" y="173"/>
                </a:lnTo>
                <a:lnTo>
                  <a:pt x="186" y="171"/>
                </a:lnTo>
                <a:lnTo>
                  <a:pt x="181" y="171"/>
                </a:lnTo>
                <a:lnTo>
                  <a:pt x="181" y="169"/>
                </a:lnTo>
                <a:lnTo>
                  <a:pt x="177" y="169"/>
                </a:lnTo>
                <a:lnTo>
                  <a:pt x="177" y="168"/>
                </a:lnTo>
                <a:lnTo>
                  <a:pt x="172" y="168"/>
                </a:lnTo>
                <a:lnTo>
                  <a:pt x="172" y="166"/>
                </a:lnTo>
                <a:lnTo>
                  <a:pt x="168" y="166"/>
                </a:lnTo>
                <a:lnTo>
                  <a:pt x="168" y="165"/>
                </a:lnTo>
                <a:lnTo>
                  <a:pt x="165" y="165"/>
                </a:lnTo>
                <a:lnTo>
                  <a:pt x="165" y="163"/>
                </a:lnTo>
                <a:lnTo>
                  <a:pt x="161" y="163"/>
                </a:lnTo>
                <a:lnTo>
                  <a:pt x="161" y="161"/>
                </a:lnTo>
                <a:lnTo>
                  <a:pt x="157" y="161"/>
                </a:lnTo>
                <a:lnTo>
                  <a:pt x="157" y="160"/>
                </a:lnTo>
                <a:lnTo>
                  <a:pt x="154" y="160"/>
                </a:lnTo>
                <a:lnTo>
                  <a:pt x="154" y="158"/>
                </a:lnTo>
                <a:lnTo>
                  <a:pt x="149" y="158"/>
                </a:lnTo>
                <a:lnTo>
                  <a:pt x="149" y="156"/>
                </a:lnTo>
                <a:lnTo>
                  <a:pt x="145" y="156"/>
                </a:lnTo>
                <a:lnTo>
                  <a:pt x="145" y="155"/>
                </a:lnTo>
                <a:lnTo>
                  <a:pt x="142" y="155"/>
                </a:lnTo>
                <a:lnTo>
                  <a:pt x="142" y="153"/>
                </a:lnTo>
                <a:lnTo>
                  <a:pt x="140" y="153"/>
                </a:lnTo>
                <a:lnTo>
                  <a:pt x="140" y="151"/>
                </a:lnTo>
                <a:lnTo>
                  <a:pt x="135" y="151"/>
                </a:lnTo>
                <a:lnTo>
                  <a:pt x="135" y="149"/>
                </a:lnTo>
                <a:lnTo>
                  <a:pt x="131" y="149"/>
                </a:lnTo>
                <a:lnTo>
                  <a:pt x="131" y="148"/>
                </a:lnTo>
                <a:lnTo>
                  <a:pt x="127" y="148"/>
                </a:lnTo>
                <a:lnTo>
                  <a:pt x="127" y="145"/>
                </a:lnTo>
                <a:lnTo>
                  <a:pt x="121" y="145"/>
                </a:lnTo>
                <a:lnTo>
                  <a:pt x="121" y="142"/>
                </a:lnTo>
                <a:lnTo>
                  <a:pt x="117" y="142"/>
                </a:lnTo>
                <a:lnTo>
                  <a:pt x="117" y="140"/>
                </a:lnTo>
                <a:lnTo>
                  <a:pt x="113" y="140"/>
                </a:lnTo>
                <a:lnTo>
                  <a:pt x="113" y="135"/>
                </a:lnTo>
                <a:lnTo>
                  <a:pt x="108" y="135"/>
                </a:lnTo>
                <a:lnTo>
                  <a:pt x="108" y="132"/>
                </a:lnTo>
                <a:lnTo>
                  <a:pt x="103" y="132"/>
                </a:lnTo>
                <a:lnTo>
                  <a:pt x="103" y="129"/>
                </a:lnTo>
                <a:lnTo>
                  <a:pt x="99" y="129"/>
                </a:lnTo>
                <a:lnTo>
                  <a:pt x="99" y="125"/>
                </a:lnTo>
                <a:lnTo>
                  <a:pt x="95" y="125"/>
                </a:lnTo>
                <a:lnTo>
                  <a:pt x="95" y="120"/>
                </a:lnTo>
                <a:lnTo>
                  <a:pt x="90" y="120"/>
                </a:lnTo>
                <a:lnTo>
                  <a:pt x="90" y="115"/>
                </a:lnTo>
                <a:lnTo>
                  <a:pt x="85" y="115"/>
                </a:lnTo>
                <a:lnTo>
                  <a:pt x="85" y="110"/>
                </a:lnTo>
                <a:lnTo>
                  <a:pt x="80" y="110"/>
                </a:lnTo>
                <a:lnTo>
                  <a:pt x="80" y="105"/>
                </a:lnTo>
                <a:lnTo>
                  <a:pt x="77" y="105"/>
                </a:lnTo>
                <a:lnTo>
                  <a:pt x="77" y="99"/>
                </a:lnTo>
                <a:lnTo>
                  <a:pt x="72" y="99"/>
                </a:lnTo>
                <a:lnTo>
                  <a:pt x="72" y="95"/>
                </a:lnTo>
                <a:lnTo>
                  <a:pt x="68" y="95"/>
                </a:lnTo>
                <a:lnTo>
                  <a:pt x="68" y="89"/>
                </a:lnTo>
                <a:lnTo>
                  <a:pt x="63" y="89"/>
                </a:lnTo>
                <a:lnTo>
                  <a:pt x="63" y="84"/>
                </a:lnTo>
                <a:lnTo>
                  <a:pt x="58" y="84"/>
                </a:lnTo>
                <a:lnTo>
                  <a:pt x="58" y="78"/>
                </a:lnTo>
                <a:lnTo>
                  <a:pt x="53" y="78"/>
                </a:lnTo>
                <a:lnTo>
                  <a:pt x="53" y="70"/>
                </a:lnTo>
                <a:lnTo>
                  <a:pt x="50" y="70"/>
                </a:lnTo>
                <a:lnTo>
                  <a:pt x="50" y="65"/>
                </a:lnTo>
                <a:lnTo>
                  <a:pt x="45" y="65"/>
                </a:lnTo>
                <a:lnTo>
                  <a:pt x="45" y="57"/>
                </a:lnTo>
                <a:lnTo>
                  <a:pt x="41" y="57"/>
                </a:lnTo>
                <a:lnTo>
                  <a:pt x="41" y="51"/>
                </a:lnTo>
                <a:lnTo>
                  <a:pt x="36" y="51"/>
                </a:lnTo>
                <a:lnTo>
                  <a:pt x="36" y="44"/>
                </a:lnTo>
                <a:lnTo>
                  <a:pt x="30" y="44"/>
                </a:lnTo>
                <a:lnTo>
                  <a:pt x="30" y="38"/>
                </a:lnTo>
                <a:lnTo>
                  <a:pt x="26" y="38"/>
                </a:lnTo>
                <a:lnTo>
                  <a:pt x="26" y="32"/>
                </a:lnTo>
                <a:lnTo>
                  <a:pt x="22" y="32"/>
                </a:lnTo>
                <a:lnTo>
                  <a:pt x="22" y="26"/>
                </a:lnTo>
                <a:lnTo>
                  <a:pt x="17" y="26"/>
                </a:lnTo>
                <a:lnTo>
                  <a:pt x="17" y="21"/>
                </a:lnTo>
                <a:lnTo>
                  <a:pt x="13" y="21"/>
                </a:lnTo>
                <a:lnTo>
                  <a:pt x="13" y="16"/>
                </a:lnTo>
                <a:lnTo>
                  <a:pt x="8" y="16"/>
                </a:lnTo>
                <a:lnTo>
                  <a:pt x="8" y="10"/>
                </a:lnTo>
                <a:lnTo>
                  <a:pt x="3" y="10"/>
                </a:lnTo>
                <a:lnTo>
                  <a:pt x="3" y="0"/>
                </a:lnTo>
                <a:lnTo>
                  <a:pt x="0" y="0"/>
                </a:lnTo>
              </a:path>
            </a:pathLst>
          </a:custGeom>
          <a:noFill/>
          <a:ln w="19050">
            <a:solidFill>
              <a:schemeClr val="tx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Freeform 7"/>
          <p:cNvSpPr>
            <a:spLocks/>
          </p:cNvSpPr>
          <p:nvPr/>
        </p:nvSpPr>
        <p:spPr bwMode="auto">
          <a:xfrm>
            <a:off x="2739323" y="2054974"/>
            <a:ext cx="3636996" cy="2685556"/>
          </a:xfrm>
          <a:custGeom>
            <a:avLst/>
            <a:gdLst>
              <a:gd name="T0" fmla="*/ 282 w 287"/>
              <a:gd name="T1" fmla="*/ 213 h 213"/>
              <a:gd name="T2" fmla="*/ 277 w 287"/>
              <a:gd name="T3" fmla="*/ 211 h 213"/>
              <a:gd name="T4" fmla="*/ 272 w 287"/>
              <a:gd name="T5" fmla="*/ 210 h 213"/>
              <a:gd name="T6" fmla="*/ 260 w 287"/>
              <a:gd name="T7" fmla="*/ 209 h 213"/>
              <a:gd name="T8" fmla="*/ 250 w 287"/>
              <a:gd name="T9" fmla="*/ 208 h 213"/>
              <a:gd name="T10" fmla="*/ 246 w 287"/>
              <a:gd name="T11" fmla="*/ 207 h 213"/>
              <a:gd name="T12" fmla="*/ 240 w 287"/>
              <a:gd name="T13" fmla="*/ 206 h 213"/>
              <a:gd name="T14" fmla="*/ 236 w 287"/>
              <a:gd name="T15" fmla="*/ 205 h 213"/>
              <a:gd name="T16" fmla="*/ 231 w 287"/>
              <a:gd name="T17" fmla="*/ 204 h 213"/>
              <a:gd name="T18" fmla="*/ 227 w 287"/>
              <a:gd name="T19" fmla="*/ 203 h 213"/>
              <a:gd name="T20" fmla="*/ 222 w 287"/>
              <a:gd name="T21" fmla="*/ 202 h 213"/>
              <a:gd name="T22" fmla="*/ 214 w 287"/>
              <a:gd name="T23" fmla="*/ 201 h 213"/>
              <a:gd name="T24" fmla="*/ 209 w 287"/>
              <a:gd name="T25" fmla="*/ 200 h 213"/>
              <a:gd name="T26" fmla="*/ 204 w 287"/>
              <a:gd name="T27" fmla="*/ 199 h 213"/>
              <a:gd name="T28" fmla="*/ 200 w 287"/>
              <a:gd name="T29" fmla="*/ 198 h 213"/>
              <a:gd name="T30" fmla="*/ 195 w 287"/>
              <a:gd name="T31" fmla="*/ 197 h 213"/>
              <a:gd name="T32" fmla="*/ 191 w 287"/>
              <a:gd name="T33" fmla="*/ 196 h 213"/>
              <a:gd name="T34" fmla="*/ 186 w 287"/>
              <a:gd name="T35" fmla="*/ 194 h 213"/>
              <a:gd name="T36" fmla="*/ 182 w 287"/>
              <a:gd name="T37" fmla="*/ 192 h 213"/>
              <a:gd name="T38" fmla="*/ 177 w 287"/>
              <a:gd name="T39" fmla="*/ 191 h 213"/>
              <a:gd name="T40" fmla="*/ 173 w 287"/>
              <a:gd name="T41" fmla="*/ 190 h 213"/>
              <a:gd name="T42" fmla="*/ 167 w 287"/>
              <a:gd name="T43" fmla="*/ 187 h 213"/>
              <a:gd name="T44" fmla="*/ 163 w 287"/>
              <a:gd name="T45" fmla="*/ 186 h 213"/>
              <a:gd name="T46" fmla="*/ 158 w 287"/>
              <a:gd name="T47" fmla="*/ 184 h 213"/>
              <a:gd name="T48" fmla="*/ 154 w 287"/>
              <a:gd name="T49" fmla="*/ 182 h 213"/>
              <a:gd name="T50" fmla="*/ 150 w 287"/>
              <a:gd name="T51" fmla="*/ 180 h 213"/>
              <a:gd name="T52" fmla="*/ 145 w 287"/>
              <a:gd name="T53" fmla="*/ 176 h 213"/>
              <a:gd name="T54" fmla="*/ 141 w 287"/>
              <a:gd name="T55" fmla="*/ 175 h 213"/>
              <a:gd name="T56" fmla="*/ 136 w 287"/>
              <a:gd name="T57" fmla="*/ 173 h 213"/>
              <a:gd name="T58" fmla="*/ 132 w 287"/>
              <a:gd name="T59" fmla="*/ 171 h 213"/>
              <a:gd name="T60" fmla="*/ 127 w 287"/>
              <a:gd name="T61" fmla="*/ 169 h 213"/>
              <a:gd name="T62" fmla="*/ 123 w 287"/>
              <a:gd name="T63" fmla="*/ 165 h 213"/>
              <a:gd name="T64" fmla="*/ 117 w 287"/>
              <a:gd name="T65" fmla="*/ 163 h 213"/>
              <a:gd name="T66" fmla="*/ 113 w 287"/>
              <a:gd name="T67" fmla="*/ 159 h 213"/>
              <a:gd name="T68" fmla="*/ 109 w 287"/>
              <a:gd name="T69" fmla="*/ 156 h 213"/>
              <a:gd name="T70" fmla="*/ 104 w 287"/>
              <a:gd name="T71" fmla="*/ 151 h 213"/>
              <a:gd name="T72" fmla="*/ 100 w 287"/>
              <a:gd name="T73" fmla="*/ 148 h 213"/>
              <a:gd name="T74" fmla="*/ 95 w 287"/>
              <a:gd name="T75" fmla="*/ 145 h 213"/>
              <a:gd name="T76" fmla="*/ 91 w 287"/>
              <a:gd name="T77" fmla="*/ 139 h 213"/>
              <a:gd name="T78" fmla="*/ 86 w 287"/>
              <a:gd name="T79" fmla="*/ 134 h 213"/>
              <a:gd name="T80" fmla="*/ 82 w 287"/>
              <a:gd name="T81" fmla="*/ 130 h 213"/>
              <a:gd name="T82" fmla="*/ 77 w 287"/>
              <a:gd name="T83" fmla="*/ 124 h 213"/>
              <a:gd name="T84" fmla="*/ 73 w 287"/>
              <a:gd name="T85" fmla="*/ 117 h 213"/>
              <a:gd name="T86" fmla="*/ 68 w 287"/>
              <a:gd name="T87" fmla="*/ 111 h 213"/>
              <a:gd name="T88" fmla="*/ 64 w 287"/>
              <a:gd name="T89" fmla="*/ 104 h 213"/>
              <a:gd name="T90" fmla="*/ 59 w 287"/>
              <a:gd name="T91" fmla="*/ 97 h 213"/>
              <a:gd name="T92" fmla="*/ 55 w 287"/>
              <a:gd name="T93" fmla="*/ 89 h 213"/>
              <a:gd name="T94" fmla="*/ 50 w 287"/>
              <a:gd name="T95" fmla="*/ 81 h 213"/>
              <a:gd name="T96" fmla="*/ 45 w 287"/>
              <a:gd name="T97" fmla="*/ 71 h 213"/>
              <a:gd name="T98" fmla="*/ 41 w 287"/>
              <a:gd name="T99" fmla="*/ 63 h 213"/>
              <a:gd name="T100" fmla="*/ 37 w 287"/>
              <a:gd name="T101" fmla="*/ 54 h 213"/>
              <a:gd name="T102" fmla="*/ 32 w 287"/>
              <a:gd name="T103" fmla="*/ 45 h 213"/>
              <a:gd name="T104" fmla="*/ 28 w 287"/>
              <a:gd name="T105" fmla="*/ 37 h 213"/>
              <a:gd name="T106" fmla="*/ 23 w 287"/>
              <a:gd name="T107" fmla="*/ 30 h 213"/>
              <a:gd name="T108" fmla="*/ 18 w 287"/>
              <a:gd name="T109" fmla="*/ 20 h 213"/>
              <a:gd name="T110" fmla="*/ 13 w 287"/>
              <a:gd name="T111" fmla="*/ 15 h 213"/>
              <a:gd name="T112" fmla="*/ 10 w 287"/>
              <a:gd name="T113" fmla="*/ 8 h 213"/>
              <a:gd name="T114" fmla="*/ 4 w 287"/>
              <a:gd name="T11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7" h="213">
                <a:moveTo>
                  <a:pt x="287" y="213"/>
                </a:moveTo>
                <a:lnTo>
                  <a:pt x="282" y="213"/>
                </a:lnTo>
                <a:lnTo>
                  <a:pt x="282" y="211"/>
                </a:lnTo>
                <a:lnTo>
                  <a:pt x="277" y="211"/>
                </a:lnTo>
                <a:lnTo>
                  <a:pt x="277" y="210"/>
                </a:lnTo>
                <a:lnTo>
                  <a:pt x="272" y="210"/>
                </a:lnTo>
                <a:lnTo>
                  <a:pt x="272" y="209"/>
                </a:lnTo>
                <a:lnTo>
                  <a:pt x="260" y="209"/>
                </a:lnTo>
                <a:lnTo>
                  <a:pt x="260" y="208"/>
                </a:lnTo>
                <a:lnTo>
                  <a:pt x="250" y="208"/>
                </a:lnTo>
                <a:lnTo>
                  <a:pt x="250" y="207"/>
                </a:lnTo>
                <a:lnTo>
                  <a:pt x="246" y="207"/>
                </a:lnTo>
                <a:lnTo>
                  <a:pt x="246" y="206"/>
                </a:lnTo>
                <a:lnTo>
                  <a:pt x="240" y="206"/>
                </a:lnTo>
                <a:lnTo>
                  <a:pt x="240" y="205"/>
                </a:lnTo>
                <a:lnTo>
                  <a:pt x="236" y="205"/>
                </a:lnTo>
                <a:lnTo>
                  <a:pt x="236" y="204"/>
                </a:lnTo>
                <a:lnTo>
                  <a:pt x="231" y="204"/>
                </a:lnTo>
                <a:lnTo>
                  <a:pt x="231" y="203"/>
                </a:lnTo>
                <a:lnTo>
                  <a:pt x="227" y="203"/>
                </a:lnTo>
                <a:lnTo>
                  <a:pt x="227" y="202"/>
                </a:lnTo>
                <a:lnTo>
                  <a:pt x="222" y="202"/>
                </a:lnTo>
                <a:lnTo>
                  <a:pt x="222" y="201"/>
                </a:lnTo>
                <a:lnTo>
                  <a:pt x="214" y="201"/>
                </a:lnTo>
                <a:lnTo>
                  <a:pt x="214" y="200"/>
                </a:lnTo>
                <a:lnTo>
                  <a:pt x="209" y="200"/>
                </a:lnTo>
                <a:lnTo>
                  <a:pt x="209" y="199"/>
                </a:lnTo>
                <a:lnTo>
                  <a:pt x="204" y="199"/>
                </a:lnTo>
                <a:lnTo>
                  <a:pt x="204" y="198"/>
                </a:lnTo>
                <a:lnTo>
                  <a:pt x="200" y="198"/>
                </a:lnTo>
                <a:lnTo>
                  <a:pt x="200" y="197"/>
                </a:lnTo>
                <a:lnTo>
                  <a:pt x="195" y="197"/>
                </a:lnTo>
                <a:lnTo>
                  <a:pt x="191" y="197"/>
                </a:lnTo>
                <a:lnTo>
                  <a:pt x="191" y="196"/>
                </a:lnTo>
                <a:lnTo>
                  <a:pt x="186" y="196"/>
                </a:lnTo>
                <a:lnTo>
                  <a:pt x="186" y="194"/>
                </a:lnTo>
                <a:lnTo>
                  <a:pt x="182" y="194"/>
                </a:lnTo>
                <a:lnTo>
                  <a:pt x="182" y="192"/>
                </a:lnTo>
                <a:lnTo>
                  <a:pt x="177" y="192"/>
                </a:lnTo>
                <a:lnTo>
                  <a:pt x="177" y="191"/>
                </a:lnTo>
                <a:lnTo>
                  <a:pt x="173" y="191"/>
                </a:lnTo>
                <a:lnTo>
                  <a:pt x="173" y="190"/>
                </a:lnTo>
                <a:lnTo>
                  <a:pt x="167" y="190"/>
                </a:lnTo>
                <a:lnTo>
                  <a:pt x="167" y="187"/>
                </a:lnTo>
                <a:lnTo>
                  <a:pt x="163" y="187"/>
                </a:lnTo>
                <a:lnTo>
                  <a:pt x="163" y="186"/>
                </a:lnTo>
                <a:lnTo>
                  <a:pt x="158" y="186"/>
                </a:lnTo>
                <a:lnTo>
                  <a:pt x="158" y="184"/>
                </a:lnTo>
                <a:lnTo>
                  <a:pt x="154" y="184"/>
                </a:lnTo>
                <a:lnTo>
                  <a:pt x="154" y="182"/>
                </a:lnTo>
                <a:lnTo>
                  <a:pt x="150" y="182"/>
                </a:lnTo>
                <a:lnTo>
                  <a:pt x="150" y="180"/>
                </a:lnTo>
                <a:lnTo>
                  <a:pt x="145" y="180"/>
                </a:lnTo>
                <a:lnTo>
                  <a:pt x="145" y="176"/>
                </a:lnTo>
                <a:lnTo>
                  <a:pt x="141" y="176"/>
                </a:lnTo>
                <a:lnTo>
                  <a:pt x="141" y="175"/>
                </a:lnTo>
                <a:lnTo>
                  <a:pt x="136" y="175"/>
                </a:lnTo>
                <a:lnTo>
                  <a:pt x="136" y="173"/>
                </a:lnTo>
                <a:lnTo>
                  <a:pt x="132" y="173"/>
                </a:lnTo>
                <a:lnTo>
                  <a:pt x="132" y="171"/>
                </a:lnTo>
                <a:lnTo>
                  <a:pt x="127" y="171"/>
                </a:lnTo>
                <a:lnTo>
                  <a:pt x="127" y="169"/>
                </a:lnTo>
                <a:lnTo>
                  <a:pt x="123" y="169"/>
                </a:lnTo>
                <a:lnTo>
                  <a:pt x="123" y="165"/>
                </a:lnTo>
                <a:lnTo>
                  <a:pt x="117" y="165"/>
                </a:lnTo>
                <a:lnTo>
                  <a:pt x="117" y="163"/>
                </a:lnTo>
                <a:lnTo>
                  <a:pt x="113" y="163"/>
                </a:lnTo>
                <a:lnTo>
                  <a:pt x="113" y="159"/>
                </a:lnTo>
                <a:lnTo>
                  <a:pt x="109" y="159"/>
                </a:lnTo>
                <a:lnTo>
                  <a:pt x="109" y="156"/>
                </a:lnTo>
                <a:lnTo>
                  <a:pt x="104" y="156"/>
                </a:lnTo>
                <a:lnTo>
                  <a:pt x="104" y="151"/>
                </a:lnTo>
                <a:lnTo>
                  <a:pt x="100" y="151"/>
                </a:lnTo>
                <a:lnTo>
                  <a:pt x="100" y="148"/>
                </a:lnTo>
                <a:lnTo>
                  <a:pt x="95" y="148"/>
                </a:lnTo>
                <a:lnTo>
                  <a:pt x="95" y="145"/>
                </a:lnTo>
                <a:lnTo>
                  <a:pt x="91" y="145"/>
                </a:lnTo>
                <a:lnTo>
                  <a:pt x="91" y="139"/>
                </a:lnTo>
                <a:lnTo>
                  <a:pt x="86" y="139"/>
                </a:lnTo>
                <a:lnTo>
                  <a:pt x="86" y="134"/>
                </a:lnTo>
                <a:lnTo>
                  <a:pt x="82" y="134"/>
                </a:lnTo>
                <a:lnTo>
                  <a:pt x="82" y="130"/>
                </a:lnTo>
                <a:lnTo>
                  <a:pt x="77" y="130"/>
                </a:lnTo>
                <a:lnTo>
                  <a:pt x="77" y="124"/>
                </a:lnTo>
                <a:lnTo>
                  <a:pt x="73" y="124"/>
                </a:lnTo>
                <a:lnTo>
                  <a:pt x="73" y="117"/>
                </a:lnTo>
                <a:lnTo>
                  <a:pt x="68" y="117"/>
                </a:lnTo>
                <a:lnTo>
                  <a:pt x="68" y="111"/>
                </a:lnTo>
                <a:lnTo>
                  <a:pt x="64" y="111"/>
                </a:lnTo>
                <a:lnTo>
                  <a:pt x="64" y="104"/>
                </a:lnTo>
                <a:lnTo>
                  <a:pt x="59" y="104"/>
                </a:lnTo>
                <a:lnTo>
                  <a:pt x="59" y="97"/>
                </a:lnTo>
                <a:lnTo>
                  <a:pt x="55" y="97"/>
                </a:lnTo>
                <a:lnTo>
                  <a:pt x="55" y="89"/>
                </a:lnTo>
                <a:lnTo>
                  <a:pt x="50" y="89"/>
                </a:lnTo>
                <a:lnTo>
                  <a:pt x="50" y="81"/>
                </a:lnTo>
                <a:lnTo>
                  <a:pt x="45" y="81"/>
                </a:lnTo>
                <a:lnTo>
                  <a:pt x="45" y="71"/>
                </a:lnTo>
                <a:lnTo>
                  <a:pt x="41" y="71"/>
                </a:lnTo>
                <a:lnTo>
                  <a:pt x="41" y="63"/>
                </a:lnTo>
                <a:lnTo>
                  <a:pt x="37" y="63"/>
                </a:lnTo>
                <a:lnTo>
                  <a:pt x="37" y="54"/>
                </a:lnTo>
                <a:lnTo>
                  <a:pt x="32" y="54"/>
                </a:lnTo>
                <a:lnTo>
                  <a:pt x="32" y="45"/>
                </a:lnTo>
                <a:lnTo>
                  <a:pt x="28" y="45"/>
                </a:lnTo>
                <a:lnTo>
                  <a:pt x="28" y="37"/>
                </a:lnTo>
                <a:lnTo>
                  <a:pt x="23" y="37"/>
                </a:lnTo>
                <a:lnTo>
                  <a:pt x="23" y="30"/>
                </a:lnTo>
                <a:lnTo>
                  <a:pt x="18" y="30"/>
                </a:lnTo>
                <a:lnTo>
                  <a:pt x="18" y="20"/>
                </a:lnTo>
                <a:lnTo>
                  <a:pt x="13" y="20"/>
                </a:lnTo>
                <a:lnTo>
                  <a:pt x="13" y="15"/>
                </a:lnTo>
                <a:lnTo>
                  <a:pt x="10" y="15"/>
                </a:lnTo>
                <a:lnTo>
                  <a:pt x="10" y="8"/>
                </a:lnTo>
                <a:lnTo>
                  <a:pt x="4" y="8"/>
                </a:lnTo>
                <a:lnTo>
                  <a:pt x="4" y="0"/>
                </a:lnTo>
                <a:lnTo>
                  <a:pt x="0" y="0"/>
                </a:lnTo>
              </a:path>
            </a:pathLst>
          </a:custGeom>
          <a:noFill/>
          <a:ln w="19050">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Freeform 8"/>
          <p:cNvSpPr>
            <a:spLocks/>
          </p:cNvSpPr>
          <p:nvPr/>
        </p:nvSpPr>
        <p:spPr bwMode="auto">
          <a:xfrm>
            <a:off x="2751995" y="2054974"/>
            <a:ext cx="3624324" cy="3025979"/>
          </a:xfrm>
          <a:custGeom>
            <a:avLst/>
            <a:gdLst>
              <a:gd name="T0" fmla="*/ 267 w 286"/>
              <a:gd name="T1" fmla="*/ 240 h 240"/>
              <a:gd name="T2" fmla="*/ 253 w 286"/>
              <a:gd name="T3" fmla="*/ 239 h 240"/>
              <a:gd name="T4" fmla="*/ 249 w 286"/>
              <a:gd name="T5" fmla="*/ 238 h 240"/>
              <a:gd name="T6" fmla="*/ 239 w 286"/>
              <a:gd name="T7" fmla="*/ 236 h 240"/>
              <a:gd name="T8" fmla="*/ 226 w 286"/>
              <a:gd name="T9" fmla="*/ 235 h 240"/>
              <a:gd name="T10" fmla="*/ 222 w 286"/>
              <a:gd name="T11" fmla="*/ 234 h 240"/>
              <a:gd name="T12" fmla="*/ 216 w 286"/>
              <a:gd name="T13" fmla="*/ 233 h 240"/>
              <a:gd name="T14" fmla="*/ 211 w 286"/>
              <a:gd name="T15" fmla="*/ 232 h 240"/>
              <a:gd name="T16" fmla="*/ 207 w 286"/>
              <a:gd name="T17" fmla="*/ 231 h 240"/>
              <a:gd name="T18" fmla="*/ 199 w 286"/>
              <a:gd name="T19" fmla="*/ 230 h 240"/>
              <a:gd name="T20" fmla="*/ 194 w 286"/>
              <a:gd name="T21" fmla="*/ 229 h 240"/>
              <a:gd name="T22" fmla="*/ 190 w 286"/>
              <a:gd name="T23" fmla="*/ 227 h 240"/>
              <a:gd name="T24" fmla="*/ 185 w 286"/>
              <a:gd name="T25" fmla="*/ 226 h 240"/>
              <a:gd name="T26" fmla="*/ 181 w 286"/>
              <a:gd name="T27" fmla="*/ 224 h 240"/>
              <a:gd name="T28" fmla="*/ 176 w 286"/>
              <a:gd name="T29" fmla="*/ 223 h 240"/>
              <a:gd name="T30" fmla="*/ 171 w 286"/>
              <a:gd name="T31" fmla="*/ 222 h 240"/>
              <a:gd name="T32" fmla="*/ 167 w 286"/>
              <a:gd name="T33" fmla="*/ 221 h 240"/>
              <a:gd name="T34" fmla="*/ 162 w 286"/>
              <a:gd name="T35" fmla="*/ 219 h 240"/>
              <a:gd name="T36" fmla="*/ 158 w 286"/>
              <a:gd name="T37" fmla="*/ 218 h 240"/>
              <a:gd name="T38" fmla="*/ 153 w 286"/>
              <a:gd name="T39" fmla="*/ 217 h 240"/>
              <a:gd name="T40" fmla="*/ 149 w 286"/>
              <a:gd name="T41" fmla="*/ 216 h 240"/>
              <a:gd name="T42" fmla="*/ 144 w 286"/>
              <a:gd name="T43" fmla="*/ 214 h 240"/>
              <a:gd name="T44" fmla="*/ 140 w 286"/>
              <a:gd name="T45" fmla="*/ 212 h 240"/>
              <a:gd name="T46" fmla="*/ 136 w 286"/>
              <a:gd name="T47" fmla="*/ 210 h 240"/>
              <a:gd name="T48" fmla="*/ 131 w 286"/>
              <a:gd name="T49" fmla="*/ 207 h 240"/>
              <a:gd name="T50" fmla="*/ 127 w 286"/>
              <a:gd name="T51" fmla="*/ 205 h 240"/>
              <a:gd name="T52" fmla="*/ 122 w 286"/>
              <a:gd name="T53" fmla="*/ 202 h 240"/>
              <a:gd name="T54" fmla="*/ 117 w 286"/>
              <a:gd name="T55" fmla="*/ 198 h 240"/>
              <a:gd name="T56" fmla="*/ 113 w 286"/>
              <a:gd name="T57" fmla="*/ 195 h 240"/>
              <a:gd name="T58" fmla="*/ 108 w 286"/>
              <a:gd name="T59" fmla="*/ 193 h 240"/>
              <a:gd name="T60" fmla="*/ 103 w 286"/>
              <a:gd name="T61" fmla="*/ 190 h 240"/>
              <a:gd name="T62" fmla="*/ 99 w 286"/>
              <a:gd name="T63" fmla="*/ 185 h 240"/>
              <a:gd name="T64" fmla="*/ 94 w 286"/>
              <a:gd name="T65" fmla="*/ 182 h 240"/>
              <a:gd name="T66" fmla="*/ 90 w 286"/>
              <a:gd name="T67" fmla="*/ 177 h 240"/>
              <a:gd name="T68" fmla="*/ 86 w 286"/>
              <a:gd name="T69" fmla="*/ 174 h 240"/>
              <a:gd name="T70" fmla="*/ 81 w 286"/>
              <a:gd name="T71" fmla="*/ 169 h 240"/>
              <a:gd name="T72" fmla="*/ 76 w 286"/>
              <a:gd name="T73" fmla="*/ 162 h 240"/>
              <a:gd name="T74" fmla="*/ 71 w 286"/>
              <a:gd name="T75" fmla="*/ 157 h 240"/>
              <a:gd name="T76" fmla="*/ 67 w 286"/>
              <a:gd name="T77" fmla="*/ 149 h 240"/>
              <a:gd name="T78" fmla="*/ 63 w 286"/>
              <a:gd name="T79" fmla="*/ 142 h 240"/>
              <a:gd name="T80" fmla="*/ 58 w 286"/>
              <a:gd name="T81" fmla="*/ 134 h 240"/>
              <a:gd name="T82" fmla="*/ 54 w 286"/>
              <a:gd name="T83" fmla="*/ 124 h 240"/>
              <a:gd name="T84" fmla="*/ 49 w 286"/>
              <a:gd name="T85" fmla="*/ 113 h 240"/>
              <a:gd name="T86" fmla="*/ 45 w 286"/>
              <a:gd name="T87" fmla="*/ 105 h 240"/>
              <a:gd name="T88" fmla="*/ 40 w 286"/>
              <a:gd name="T89" fmla="*/ 95 h 240"/>
              <a:gd name="T90" fmla="*/ 35 w 286"/>
              <a:gd name="T91" fmla="*/ 84 h 240"/>
              <a:gd name="T92" fmla="*/ 30 w 286"/>
              <a:gd name="T93" fmla="*/ 72 h 240"/>
              <a:gd name="T94" fmla="*/ 27 w 286"/>
              <a:gd name="T95" fmla="*/ 62 h 240"/>
              <a:gd name="T96" fmla="*/ 22 w 286"/>
              <a:gd name="T97" fmla="*/ 52 h 240"/>
              <a:gd name="T98" fmla="*/ 18 w 286"/>
              <a:gd name="T99" fmla="*/ 42 h 240"/>
              <a:gd name="T100" fmla="*/ 13 w 286"/>
              <a:gd name="T101" fmla="*/ 32 h 240"/>
              <a:gd name="T102" fmla="*/ 8 w 286"/>
              <a:gd name="T103" fmla="*/ 20 h 240"/>
              <a:gd name="T104" fmla="*/ 4 w 286"/>
              <a:gd name="T105" fmla="*/ 12 h 240"/>
              <a:gd name="T106" fmla="*/ 0 w 286"/>
              <a:gd name="T10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240">
                <a:moveTo>
                  <a:pt x="286" y="240"/>
                </a:moveTo>
                <a:lnTo>
                  <a:pt x="267" y="240"/>
                </a:lnTo>
                <a:lnTo>
                  <a:pt x="267" y="239"/>
                </a:lnTo>
                <a:lnTo>
                  <a:pt x="253" y="239"/>
                </a:lnTo>
                <a:lnTo>
                  <a:pt x="253" y="238"/>
                </a:lnTo>
                <a:lnTo>
                  <a:pt x="249" y="238"/>
                </a:lnTo>
                <a:lnTo>
                  <a:pt x="249" y="236"/>
                </a:lnTo>
                <a:lnTo>
                  <a:pt x="239" y="236"/>
                </a:lnTo>
                <a:lnTo>
                  <a:pt x="239" y="235"/>
                </a:lnTo>
                <a:lnTo>
                  <a:pt x="226" y="235"/>
                </a:lnTo>
                <a:lnTo>
                  <a:pt x="226" y="234"/>
                </a:lnTo>
                <a:lnTo>
                  <a:pt x="222" y="234"/>
                </a:lnTo>
                <a:lnTo>
                  <a:pt x="222" y="233"/>
                </a:lnTo>
                <a:lnTo>
                  <a:pt x="216" y="233"/>
                </a:lnTo>
                <a:lnTo>
                  <a:pt x="216" y="232"/>
                </a:lnTo>
                <a:lnTo>
                  <a:pt x="211" y="232"/>
                </a:lnTo>
                <a:lnTo>
                  <a:pt x="211" y="231"/>
                </a:lnTo>
                <a:lnTo>
                  <a:pt x="207" y="231"/>
                </a:lnTo>
                <a:lnTo>
                  <a:pt x="207" y="230"/>
                </a:lnTo>
                <a:lnTo>
                  <a:pt x="199" y="230"/>
                </a:lnTo>
                <a:lnTo>
                  <a:pt x="199" y="229"/>
                </a:lnTo>
                <a:lnTo>
                  <a:pt x="194" y="229"/>
                </a:lnTo>
                <a:lnTo>
                  <a:pt x="194" y="227"/>
                </a:lnTo>
                <a:lnTo>
                  <a:pt x="190" y="227"/>
                </a:lnTo>
                <a:lnTo>
                  <a:pt x="190" y="226"/>
                </a:lnTo>
                <a:lnTo>
                  <a:pt x="185" y="226"/>
                </a:lnTo>
                <a:lnTo>
                  <a:pt x="185" y="224"/>
                </a:lnTo>
                <a:lnTo>
                  <a:pt x="181" y="224"/>
                </a:lnTo>
                <a:lnTo>
                  <a:pt x="181" y="223"/>
                </a:lnTo>
                <a:lnTo>
                  <a:pt x="176" y="223"/>
                </a:lnTo>
                <a:lnTo>
                  <a:pt x="176" y="222"/>
                </a:lnTo>
                <a:lnTo>
                  <a:pt x="171" y="222"/>
                </a:lnTo>
                <a:lnTo>
                  <a:pt x="171" y="221"/>
                </a:lnTo>
                <a:lnTo>
                  <a:pt x="167" y="221"/>
                </a:lnTo>
                <a:lnTo>
                  <a:pt x="167" y="219"/>
                </a:lnTo>
                <a:lnTo>
                  <a:pt x="162" y="219"/>
                </a:lnTo>
                <a:lnTo>
                  <a:pt x="162" y="218"/>
                </a:lnTo>
                <a:lnTo>
                  <a:pt x="158" y="218"/>
                </a:lnTo>
                <a:lnTo>
                  <a:pt x="158" y="217"/>
                </a:lnTo>
                <a:lnTo>
                  <a:pt x="153" y="217"/>
                </a:lnTo>
                <a:lnTo>
                  <a:pt x="153" y="216"/>
                </a:lnTo>
                <a:lnTo>
                  <a:pt x="149" y="216"/>
                </a:lnTo>
                <a:lnTo>
                  <a:pt x="149" y="214"/>
                </a:lnTo>
                <a:lnTo>
                  <a:pt x="144" y="214"/>
                </a:lnTo>
                <a:lnTo>
                  <a:pt x="144" y="212"/>
                </a:lnTo>
                <a:lnTo>
                  <a:pt x="140" y="212"/>
                </a:lnTo>
                <a:lnTo>
                  <a:pt x="140" y="210"/>
                </a:lnTo>
                <a:lnTo>
                  <a:pt x="136" y="210"/>
                </a:lnTo>
                <a:lnTo>
                  <a:pt x="136" y="207"/>
                </a:lnTo>
                <a:lnTo>
                  <a:pt x="131" y="207"/>
                </a:lnTo>
                <a:lnTo>
                  <a:pt x="131" y="205"/>
                </a:lnTo>
                <a:lnTo>
                  <a:pt x="127" y="205"/>
                </a:lnTo>
                <a:lnTo>
                  <a:pt x="127" y="202"/>
                </a:lnTo>
                <a:lnTo>
                  <a:pt x="122" y="202"/>
                </a:lnTo>
                <a:lnTo>
                  <a:pt x="122" y="198"/>
                </a:lnTo>
                <a:lnTo>
                  <a:pt x="117" y="198"/>
                </a:lnTo>
                <a:lnTo>
                  <a:pt x="117" y="195"/>
                </a:lnTo>
                <a:lnTo>
                  <a:pt x="113" y="195"/>
                </a:lnTo>
                <a:lnTo>
                  <a:pt x="113" y="193"/>
                </a:lnTo>
                <a:lnTo>
                  <a:pt x="108" y="193"/>
                </a:lnTo>
                <a:lnTo>
                  <a:pt x="108" y="190"/>
                </a:lnTo>
                <a:lnTo>
                  <a:pt x="103" y="190"/>
                </a:lnTo>
                <a:lnTo>
                  <a:pt x="103" y="185"/>
                </a:lnTo>
                <a:lnTo>
                  <a:pt x="99" y="185"/>
                </a:lnTo>
                <a:lnTo>
                  <a:pt x="99" y="182"/>
                </a:lnTo>
                <a:lnTo>
                  <a:pt x="94" y="182"/>
                </a:lnTo>
                <a:lnTo>
                  <a:pt x="94" y="177"/>
                </a:lnTo>
                <a:lnTo>
                  <a:pt x="90" y="177"/>
                </a:lnTo>
                <a:lnTo>
                  <a:pt x="90" y="174"/>
                </a:lnTo>
                <a:lnTo>
                  <a:pt x="86" y="174"/>
                </a:lnTo>
                <a:lnTo>
                  <a:pt x="86" y="169"/>
                </a:lnTo>
                <a:lnTo>
                  <a:pt x="81" y="169"/>
                </a:lnTo>
                <a:lnTo>
                  <a:pt x="81" y="162"/>
                </a:lnTo>
                <a:lnTo>
                  <a:pt x="76" y="162"/>
                </a:lnTo>
                <a:lnTo>
                  <a:pt x="76" y="157"/>
                </a:lnTo>
                <a:lnTo>
                  <a:pt x="71" y="157"/>
                </a:lnTo>
                <a:lnTo>
                  <a:pt x="71" y="149"/>
                </a:lnTo>
                <a:lnTo>
                  <a:pt x="67" y="149"/>
                </a:lnTo>
                <a:lnTo>
                  <a:pt x="67" y="142"/>
                </a:lnTo>
                <a:lnTo>
                  <a:pt x="63" y="142"/>
                </a:lnTo>
                <a:lnTo>
                  <a:pt x="63" y="134"/>
                </a:lnTo>
                <a:lnTo>
                  <a:pt x="58" y="134"/>
                </a:lnTo>
                <a:lnTo>
                  <a:pt x="58" y="124"/>
                </a:lnTo>
                <a:lnTo>
                  <a:pt x="54" y="124"/>
                </a:lnTo>
                <a:lnTo>
                  <a:pt x="54" y="113"/>
                </a:lnTo>
                <a:lnTo>
                  <a:pt x="49" y="113"/>
                </a:lnTo>
                <a:lnTo>
                  <a:pt x="49" y="105"/>
                </a:lnTo>
                <a:lnTo>
                  <a:pt x="45" y="105"/>
                </a:lnTo>
                <a:lnTo>
                  <a:pt x="45" y="95"/>
                </a:lnTo>
                <a:lnTo>
                  <a:pt x="40" y="95"/>
                </a:lnTo>
                <a:lnTo>
                  <a:pt x="40" y="84"/>
                </a:lnTo>
                <a:lnTo>
                  <a:pt x="35" y="84"/>
                </a:lnTo>
                <a:lnTo>
                  <a:pt x="35" y="72"/>
                </a:lnTo>
                <a:lnTo>
                  <a:pt x="30" y="72"/>
                </a:lnTo>
                <a:lnTo>
                  <a:pt x="30" y="62"/>
                </a:lnTo>
                <a:lnTo>
                  <a:pt x="27" y="62"/>
                </a:lnTo>
                <a:lnTo>
                  <a:pt x="27" y="52"/>
                </a:lnTo>
                <a:lnTo>
                  <a:pt x="22" y="52"/>
                </a:lnTo>
                <a:lnTo>
                  <a:pt x="22" y="42"/>
                </a:lnTo>
                <a:lnTo>
                  <a:pt x="18" y="42"/>
                </a:lnTo>
                <a:lnTo>
                  <a:pt x="18" y="32"/>
                </a:lnTo>
                <a:lnTo>
                  <a:pt x="13" y="32"/>
                </a:lnTo>
                <a:lnTo>
                  <a:pt x="13" y="20"/>
                </a:lnTo>
                <a:lnTo>
                  <a:pt x="8" y="20"/>
                </a:lnTo>
                <a:lnTo>
                  <a:pt x="8" y="12"/>
                </a:lnTo>
                <a:lnTo>
                  <a:pt x="4" y="12"/>
                </a:lnTo>
                <a:lnTo>
                  <a:pt x="4"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Freeform 9"/>
          <p:cNvSpPr>
            <a:spLocks/>
          </p:cNvSpPr>
          <p:nvPr/>
        </p:nvSpPr>
        <p:spPr bwMode="auto">
          <a:xfrm>
            <a:off x="2739323" y="2054974"/>
            <a:ext cx="3636996" cy="3189886"/>
          </a:xfrm>
          <a:custGeom>
            <a:avLst/>
            <a:gdLst>
              <a:gd name="T0" fmla="*/ 277 w 287"/>
              <a:gd name="T1" fmla="*/ 253 h 253"/>
              <a:gd name="T2" fmla="*/ 259 w 287"/>
              <a:gd name="T3" fmla="*/ 252 h 253"/>
              <a:gd name="T4" fmla="*/ 240 w 287"/>
              <a:gd name="T5" fmla="*/ 251 h 253"/>
              <a:gd name="T6" fmla="*/ 232 w 287"/>
              <a:gd name="T7" fmla="*/ 250 h 253"/>
              <a:gd name="T8" fmla="*/ 226 w 287"/>
              <a:gd name="T9" fmla="*/ 249 h 253"/>
              <a:gd name="T10" fmla="*/ 220 w 287"/>
              <a:gd name="T11" fmla="*/ 248 h 253"/>
              <a:gd name="T12" fmla="*/ 200 w 287"/>
              <a:gd name="T13" fmla="*/ 247 h 253"/>
              <a:gd name="T14" fmla="*/ 191 w 287"/>
              <a:gd name="T15" fmla="*/ 246 h 253"/>
              <a:gd name="T16" fmla="*/ 176 w 287"/>
              <a:gd name="T17" fmla="*/ 244 h 253"/>
              <a:gd name="T18" fmla="*/ 168 w 287"/>
              <a:gd name="T19" fmla="*/ 242 h 253"/>
              <a:gd name="T20" fmla="*/ 163 w 287"/>
              <a:gd name="T21" fmla="*/ 241 h 253"/>
              <a:gd name="T22" fmla="*/ 153 w 287"/>
              <a:gd name="T23" fmla="*/ 240 h 253"/>
              <a:gd name="T24" fmla="*/ 150 w 287"/>
              <a:gd name="T25" fmla="*/ 237 h 253"/>
              <a:gd name="T26" fmla="*/ 145 w 287"/>
              <a:gd name="T27" fmla="*/ 235 h 253"/>
              <a:gd name="T28" fmla="*/ 141 w 287"/>
              <a:gd name="T29" fmla="*/ 233 h 253"/>
              <a:gd name="T30" fmla="*/ 137 w 287"/>
              <a:gd name="T31" fmla="*/ 232 h 253"/>
              <a:gd name="T32" fmla="*/ 132 w 287"/>
              <a:gd name="T33" fmla="*/ 230 h 253"/>
              <a:gd name="T34" fmla="*/ 126 w 287"/>
              <a:gd name="T35" fmla="*/ 227 h 253"/>
              <a:gd name="T36" fmla="*/ 123 w 287"/>
              <a:gd name="T37" fmla="*/ 226 h 253"/>
              <a:gd name="T38" fmla="*/ 118 w 287"/>
              <a:gd name="T39" fmla="*/ 224 h 253"/>
              <a:gd name="T40" fmla="*/ 113 w 287"/>
              <a:gd name="T41" fmla="*/ 222 h 253"/>
              <a:gd name="T42" fmla="*/ 109 w 287"/>
              <a:gd name="T43" fmla="*/ 219 h 253"/>
              <a:gd name="T44" fmla="*/ 105 w 287"/>
              <a:gd name="T45" fmla="*/ 218 h 253"/>
              <a:gd name="T46" fmla="*/ 100 w 287"/>
              <a:gd name="T47" fmla="*/ 215 h 253"/>
              <a:gd name="T48" fmla="*/ 95 w 287"/>
              <a:gd name="T49" fmla="*/ 211 h 253"/>
              <a:gd name="T50" fmla="*/ 91 w 287"/>
              <a:gd name="T51" fmla="*/ 208 h 253"/>
              <a:gd name="T52" fmla="*/ 87 w 287"/>
              <a:gd name="T53" fmla="*/ 201 h 253"/>
              <a:gd name="T54" fmla="*/ 82 w 287"/>
              <a:gd name="T55" fmla="*/ 199 h 253"/>
              <a:gd name="T56" fmla="*/ 78 w 287"/>
              <a:gd name="T57" fmla="*/ 193 h 253"/>
              <a:gd name="T58" fmla="*/ 72 w 287"/>
              <a:gd name="T59" fmla="*/ 189 h 253"/>
              <a:gd name="T60" fmla="*/ 68 w 287"/>
              <a:gd name="T61" fmla="*/ 180 h 253"/>
              <a:gd name="T62" fmla="*/ 64 w 287"/>
              <a:gd name="T63" fmla="*/ 173 h 253"/>
              <a:gd name="T64" fmla="*/ 59 w 287"/>
              <a:gd name="T65" fmla="*/ 166 h 253"/>
              <a:gd name="T66" fmla="*/ 55 w 287"/>
              <a:gd name="T67" fmla="*/ 158 h 253"/>
              <a:gd name="T68" fmla="*/ 50 w 287"/>
              <a:gd name="T69" fmla="*/ 149 h 253"/>
              <a:gd name="T70" fmla="*/ 45 w 287"/>
              <a:gd name="T71" fmla="*/ 140 h 253"/>
              <a:gd name="T72" fmla="*/ 41 w 287"/>
              <a:gd name="T73" fmla="*/ 133 h 253"/>
              <a:gd name="T74" fmla="*/ 36 w 287"/>
              <a:gd name="T75" fmla="*/ 122 h 253"/>
              <a:gd name="T76" fmla="*/ 32 w 287"/>
              <a:gd name="T77" fmla="*/ 110 h 253"/>
              <a:gd name="T78" fmla="*/ 27 w 287"/>
              <a:gd name="T79" fmla="*/ 97 h 253"/>
              <a:gd name="T80" fmla="*/ 23 w 287"/>
              <a:gd name="T81" fmla="*/ 84 h 253"/>
              <a:gd name="T82" fmla="*/ 18 w 287"/>
              <a:gd name="T83" fmla="*/ 68 h 253"/>
              <a:gd name="T84" fmla="*/ 13 w 287"/>
              <a:gd name="T85" fmla="*/ 54 h 253"/>
              <a:gd name="T86" fmla="*/ 9 w 287"/>
              <a:gd name="T87" fmla="*/ 36 h 253"/>
              <a:gd name="T88" fmla="*/ 5 w 287"/>
              <a:gd name="T89" fmla="*/ 16 h 253"/>
              <a:gd name="T90" fmla="*/ 0 w 287"/>
              <a:gd name="T91"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7" h="253">
                <a:moveTo>
                  <a:pt x="287" y="253"/>
                </a:moveTo>
                <a:lnTo>
                  <a:pt x="277" y="253"/>
                </a:lnTo>
                <a:lnTo>
                  <a:pt x="277" y="252"/>
                </a:lnTo>
                <a:lnTo>
                  <a:pt x="259" y="252"/>
                </a:lnTo>
                <a:lnTo>
                  <a:pt x="259" y="251"/>
                </a:lnTo>
                <a:lnTo>
                  <a:pt x="240" y="251"/>
                </a:lnTo>
                <a:lnTo>
                  <a:pt x="240" y="250"/>
                </a:lnTo>
                <a:lnTo>
                  <a:pt x="232" y="250"/>
                </a:lnTo>
                <a:lnTo>
                  <a:pt x="232" y="249"/>
                </a:lnTo>
                <a:lnTo>
                  <a:pt x="226" y="249"/>
                </a:lnTo>
                <a:lnTo>
                  <a:pt x="226" y="248"/>
                </a:lnTo>
                <a:lnTo>
                  <a:pt x="220" y="248"/>
                </a:lnTo>
                <a:lnTo>
                  <a:pt x="220" y="247"/>
                </a:lnTo>
                <a:lnTo>
                  <a:pt x="200" y="247"/>
                </a:lnTo>
                <a:lnTo>
                  <a:pt x="200" y="246"/>
                </a:lnTo>
                <a:lnTo>
                  <a:pt x="191" y="246"/>
                </a:lnTo>
                <a:lnTo>
                  <a:pt x="191" y="244"/>
                </a:lnTo>
                <a:lnTo>
                  <a:pt x="176" y="244"/>
                </a:lnTo>
                <a:lnTo>
                  <a:pt x="176" y="242"/>
                </a:lnTo>
                <a:lnTo>
                  <a:pt x="168" y="242"/>
                </a:lnTo>
                <a:lnTo>
                  <a:pt x="168" y="241"/>
                </a:lnTo>
                <a:lnTo>
                  <a:pt x="163" y="241"/>
                </a:lnTo>
                <a:lnTo>
                  <a:pt x="163" y="240"/>
                </a:lnTo>
                <a:lnTo>
                  <a:pt x="153" y="240"/>
                </a:lnTo>
                <a:lnTo>
                  <a:pt x="153" y="237"/>
                </a:lnTo>
                <a:lnTo>
                  <a:pt x="150" y="237"/>
                </a:lnTo>
                <a:lnTo>
                  <a:pt x="150" y="235"/>
                </a:lnTo>
                <a:lnTo>
                  <a:pt x="145" y="235"/>
                </a:lnTo>
                <a:lnTo>
                  <a:pt x="145" y="233"/>
                </a:lnTo>
                <a:lnTo>
                  <a:pt x="141" y="233"/>
                </a:lnTo>
                <a:lnTo>
                  <a:pt x="141" y="232"/>
                </a:lnTo>
                <a:lnTo>
                  <a:pt x="137" y="232"/>
                </a:lnTo>
                <a:lnTo>
                  <a:pt x="137" y="230"/>
                </a:lnTo>
                <a:lnTo>
                  <a:pt x="132" y="230"/>
                </a:lnTo>
                <a:lnTo>
                  <a:pt x="132" y="227"/>
                </a:lnTo>
                <a:lnTo>
                  <a:pt x="126" y="227"/>
                </a:lnTo>
                <a:lnTo>
                  <a:pt x="126" y="226"/>
                </a:lnTo>
                <a:lnTo>
                  <a:pt x="123" y="226"/>
                </a:lnTo>
                <a:lnTo>
                  <a:pt x="123" y="224"/>
                </a:lnTo>
                <a:lnTo>
                  <a:pt x="118" y="224"/>
                </a:lnTo>
                <a:lnTo>
                  <a:pt x="118" y="222"/>
                </a:lnTo>
                <a:lnTo>
                  <a:pt x="113" y="222"/>
                </a:lnTo>
                <a:lnTo>
                  <a:pt x="113" y="219"/>
                </a:lnTo>
                <a:lnTo>
                  <a:pt x="109" y="219"/>
                </a:lnTo>
                <a:lnTo>
                  <a:pt x="109" y="218"/>
                </a:lnTo>
                <a:lnTo>
                  <a:pt x="105" y="218"/>
                </a:lnTo>
                <a:lnTo>
                  <a:pt x="105" y="215"/>
                </a:lnTo>
                <a:lnTo>
                  <a:pt x="100" y="215"/>
                </a:lnTo>
                <a:lnTo>
                  <a:pt x="100" y="211"/>
                </a:lnTo>
                <a:lnTo>
                  <a:pt x="95" y="211"/>
                </a:lnTo>
                <a:lnTo>
                  <a:pt x="95" y="208"/>
                </a:lnTo>
                <a:lnTo>
                  <a:pt x="91" y="208"/>
                </a:lnTo>
                <a:lnTo>
                  <a:pt x="91" y="201"/>
                </a:lnTo>
                <a:lnTo>
                  <a:pt x="87" y="201"/>
                </a:lnTo>
                <a:lnTo>
                  <a:pt x="87" y="199"/>
                </a:lnTo>
                <a:lnTo>
                  <a:pt x="82" y="199"/>
                </a:lnTo>
                <a:lnTo>
                  <a:pt x="82" y="193"/>
                </a:lnTo>
                <a:lnTo>
                  <a:pt x="78" y="193"/>
                </a:lnTo>
                <a:lnTo>
                  <a:pt x="78" y="189"/>
                </a:lnTo>
                <a:lnTo>
                  <a:pt x="72" y="189"/>
                </a:lnTo>
                <a:lnTo>
                  <a:pt x="72" y="180"/>
                </a:lnTo>
                <a:lnTo>
                  <a:pt x="68" y="180"/>
                </a:lnTo>
                <a:lnTo>
                  <a:pt x="68" y="173"/>
                </a:lnTo>
                <a:lnTo>
                  <a:pt x="64" y="173"/>
                </a:lnTo>
                <a:lnTo>
                  <a:pt x="64" y="166"/>
                </a:lnTo>
                <a:lnTo>
                  <a:pt x="59" y="166"/>
                </a:lnTo>
                <a:lnTo>
                  <a:pt x="59" y="158"/>
                </a:lnTo>
                <a:lnTo>
                  <a:pt x="55" y="158"/>
                </a:lnTo>
                <a:lnTo>
                  <a:pt x="55" y="149"/>
                </a:lnTo>
                <a:lnTo>
                  <a:pt x="50" y="149"/>
                </a:lnTo>
                <a:lnTo>
                  <a:pt x="50" y="140"/>
                </a:lnTo>
                <a:lnTo>
                  <a:pt x="45" y="140"/>
                </a:lnTo>
                <a:lnTo>
                  <a:pt x="45" y="133"/>
                </a:lnTo>
                <a:lnTo>
                  <a:pt x="41" y="133"/>
                </a:lnTo>
                <a:lnTo>
                  <a:pt x="41" y="122"/>
                </a:lnTo>
                <a:lnTo>
                  <a:pt x="36" y="122"/>
                </a:lnTo>
                <a:lnTo>
                  <a:pt x="36" y="110"/>
                </a:lnTo>
                <a:lnTo>
                  <a:pt x="32" y="110"/>
                </a:lnTo>
                <a:lnTo>
                  <a:pt x="32" y="97"/>
                </a:lnTo>
                <a:lnTo>
                  <a:pt x="27" y="97"/>
                </a:lnTo>
                <a:lnTo>
                  <a:pt x="27" y="84"/>
                </a:lnTo>
                <a:lnTo>
                  <a:pt x="23" y="84"/>
                </a:lnTo>
                <a:lnTo>
                  <a:pt x="23" y="68"/>
                </a:lnTo>
                <a:lnTo>
                  <a:pt x="18" y="68"/>
                </a:lnTo>
                <a:lnTo>
                  <a:pt x="18" y="54"/>
                </a:lnTo>
                <a:lnTo>
                  <a:pt x="13" y="54"/>
                </a:lnTo>
                <a:lnTo>
                  <a:pt x="13" y="36"/>
                </a:lnTo>
                <a:lnTo>
                  <a:pt x="9" y="36"/>
                </a:lnTo>
                <a:lnTo>
                  <a:pt x="9" y="16"/>
                </a:lnTo>
                <a:lnTo>
                  <a:pt x="5" y="16"/>
                </a:lnTo>
                <a:lnTo>
                  <a:pt x="5" y="0"/>
                </a:lnTo>
                <a:lnTo>
                  <a:pt x="0" y="0"/>
                </a:lnTo>
              </a:path>
            </a:pathLst>
          </a:custGeom>
          <a:noFill/>
          <a:ln w="19050">
            <a:solidFill>
              <a:srgbClr val="4D4D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49" name="Straight Connector 48"/>
          <p:cNvCxnSpPr/>
          <p:nvPr/>
        </p:nvCxnSpPr>
        <p:spPr>
          <a:xfrm>
            <a:off x="7401464" y="2640915"/>
            <a:ext cx="301925"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401464" y="2914079"/>
            <a:ext cx="301925"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401464" y="3187243"/>
            <a:ext cx="301925"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401464" y="3451781"/>
            <a:ext cx="301925"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401464" y="3716319"/>
            <a:ext cx="301925" cy="0"/>
          </a:xfrm>
          <a:prstGeom prst="line">
            <a:avLst/>
          </a:prstGeom>
          <a:ln w="1905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401464" y="3989483"/>
            <a:ext cx="30192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401464" y="4262647"/>
            <a:ext cx="30192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401464" y="4535811"/>
            <a:ext cx="301925"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79555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2：米国のデータを用いた新規の胃癌予後予測モデルに関する欧米での検証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Goldner BS,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a:p>
          <a:p>
            <a:endParaRPr lang="en-GB" dirty="0" smtClean="0"/>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Goldner et al. J Clin Oncol 2016; 34 (suppl): abstr 2</a:t>
            </a:r>
          </a:p>
        </p:txBody>
      </p:sp>
      <p:graphicFrame>
        <p:nvGraphicFramePr>
          <p:cNvPr id="8" name="Group 88"/>
          <p:cNvGraphicFramePr>
            <a:graphicFrameLocks noGrp="1"/>
          </p:cNvGraphicFramePr>
          <p:nvPr>
            <p:extLst>
              <p:ext uri="{D42A27DB-BD31-4B8C-83A1-F6EECF244321}">
                <p14:modId xmlns:p14="http://schemas.microsoft.com/office/powerpoint/2010/main" val="1693498582"/>
              </p:ext>
            </p:extLst>
          </p:nvPr>
        </p:nvGraphicFramePr>
        <p:xfrm>
          <a:off x="401287" y="1803746"/>
          <a:ext cx="8341427" cy="3319547"/>
        </p:xfrm>
        <a:graphic>
          <a:graphicData uri="http://schemas.openxmlformats.org/drawingml/2006/table">
            <a:tbl>
              <a:tblPr firstRow="1" bandRow="1">
                <a:tableStyleId>{69012ECD-51FC-41F1-AA8D-1B2483CD663E}</a:tableStyleId>
              </a:tblPr>
              <a:tblGrid>
                <a:gridCol w="1631802">
                  <a:extLst>
                    <a:ext uri="{9D8B030D-6E8A-4147-A177-3AD203B41FA5}">
                      <a16:colId xmlns:a16="http://schemas.microsoft.com/office/drawing/2014/main" xmlns="" val="20000"/>
                    </a:ext>
                  </a:extLst>
                </a:gridCol>
                <a:gridCol w="1035199">
                  <a:extLst>
                    <a:ext uri="{9D8B030D-6E8A-4147-A177-3AD203B41FA5}">
                      <a16:colId xmlns:a16="http://schemas.microsoft.com/office/drawing/2014/main" xmlns="" val="20001"/>
                    </a:ext>
                  </a:extLst>
                </a:gridCol>
                <a:gridCol w="955072">
                  <a:extLst>
                    <a:ext uri="{9D8B030D-6E8A-4147-A177-3AD203B41FA5}">
                      <a16:colId xmlns:a16="http://schemas.microsoft.com/office/drawing/2014/main" xmlns="" val="20002"/>
                    </a:ext>
                  </a:extLst>
                </a:gridCol>
                <a:gridCol w="885139">
                  <a:extLst>
                    <a:ext uri="{9D8B030D-6E8A-4147-A177-3AD203B41FA5}">
                      <a16:colId xmlns:a16="http://schemas.microsoft.com/office/drawing/2014/main" xmlns="" val="20003"/>
                    </a:ext>
                  </a:extLst>
                </a:gridCol>
                <a:gridCol w="1053389"/>
                <a:gridCol w="1367942"/>
                <a:gridCol w="1412884"/>
              </a:tblGrid>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手術</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平均値</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延世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延世 (平均値)</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75211">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切除術の種類</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亜全摘</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11,424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xmlns="" val="10001"/>
                  </a:ext>
                </a:extLst>
              </a:tr>
              <a:tr h="47382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全摘</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4059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xmlns="" val="10002"/>
                  </a:ext>
                </a:extLst>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郭清リンパ節数、n</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16.6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xmlns="" val="10003"/>
                  </a:ext>
                </a:extLst>
              </a:tr>
              <a:tr h="47521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陽性リンパ節、n</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xmlns="" val="10004"/>
                  </a:ext>
                </a:extLst>
              </a:tr>
              <a:tr h="47382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リンパ節切除の妥当性</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&lt;16個</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8645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55.8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xmlns="" val="10005"/>
                  </a:ext>
                </a:extLst>
              </a:tr>
              <a:tr h="47382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≥16個</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6838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44.2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96.8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r>
            </a:tbl>
          </a:graphicData>
        </a:graphic>
      </p:graphicFrame>
    </p:spTree>
    <p:custDataLst>
      <p:tags r:id="rId1"/>
    </p:custDataLst>
    <p:extLst>
      <p:ext uri="{BB962C8B-B14F-4D97-AF65-F5344CB8AC3E}">
        <p14:creationId xmlns:p14="http://schemas.microsoft.com/office/powerpoint/2010/main" val="1042073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2：米国のデータを用いた新規の胃癌予後予測モデルに関する欧米での検証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Goldner BS,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a:p>
          <a:p>
            <a:endParaRPr lang="en-GB" dirty="0" smtClean="0"/>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Goldner et al. J Clin Oncol 2016; 34 (suppl): abstr 2</a:t>
            </a:r>
          </a:p>
        </p:txBody>
      </p:sp>
      <p:graphicFrame>
        <p:nvGraphicFramePr>
          <p:cNvPr id="8" name="Group 88"/>
          <p:cNvGraphicFramePr>
            <a:graphicFrameLocks noGrp="1"/>
          </p:cNvGraphicFramePr>
          <p:nvPr>
            <p:extLst>
              <p:ext uri="{D42A27DB-BD31-4B8C-83A1-F6EECF244321}">
                <p14:modId xmlns:p14="http://schemas.microsoft.com/office/powerpoint/2010/main" val="3479279860"/>
              </p:ext>
            </p:extLst>
          </p:nvPr>
        </p:nvGraphicFramePr>
        <p:xfrm>
          <a:off x="381000" y="1752601"/>
          <a:ext cx="8408988" cy="4267197"/>
        </p:xfrm>
        <a:graphic>
          <a:graphicData uri="http://schemas.openxmlformats.org/drawingml/2006/table">
            <a:tbl>
              <a:tblPr firstRow="1" bandRow="1">
                <a:tableStyleId>{69012ECD-51FC-41F1-AA8D-1B2483CD663E}</a:tableStyleId>
              </a:tblPr>
              <a:tblGrid>
                <a:gridCol w="1622787">
                  <a:extLst>
                    <a:ext uri="{9D8B030D-6E8A-4147-A177-3AD203B41FA5}">
                      <a16:colId xmlns:a16="http://schemas.microsoft.com/office/drawing/2014/main" xmlns="" val="20000"/>
                    </a:ext>
                  </a:extLst>
                </a:gridCol>
                <a:gridCol w="2262067">
                  <a:extLst>
                    <a:ext uri="{9D8B030D-6E8A-4147-A177-3AD203B41FA5}">
                      <a16:colId xmlns:a16="http://schemas.microsoft.com/office/drawing/2014/main" xmlns="" val="20001"/>
                    </a:ext>
                  </a:extLst>
                </a:gridCol>
                <a:gridCol w="2262067">
                  <a:extLst>
                    <a:ext uri="{9D8B030D-6E8A-4147-A177-3AD203B41FA5}">
                      <a16:colId xmlns:a16="http://schemas.microsoft.com/office/drawing/2014/main" xmlns="" val="20002"/>
                    </a:ext>
                  </a:extLst>
                </a:gridCol>
                <a:gridCol w="2262067">
                  <a:extLst>
                    <a:ext uri="{9D8B030D-6E8A-4147-A177-3AD203B41FA5}">
                      <a16:colId xmlns:a16="http://schemas.microsoft.com/office/drawing/2014/main" xmlns="" val="20003"/>
                    </a:ext>
                  </a:extLst>
                </a:gridCol>
              </a:tblGrid>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病期</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発現頻度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a:t>
                      </a: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延世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7521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IA</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2074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13.4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37.2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IB</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1405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IIA</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1560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47521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IIB</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2112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14.6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xmlns="" val="10004"/>
                  </a:ext>
                </a:extLst>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IIIA</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1896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IIIB</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2373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15.3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IIIC</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2512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16.2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13.4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IV</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1551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custDataLst>
      <p:tags r:id="rId1"/>
    </p:custDataLst>
    <p:extLst>
      <p:ext uri="{BB962C8B-B14F-4D97-AF65-F5344CB8AC3E}">
        <p14:creationId xmlns:p14="http://schemas.microsoft.com/office/powerpoint/2010/main" val="2713295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2：米国のデータを用いた新規の胃癌予後予測モデルに関する欧米での検証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Goldner BS, et al</a:t>
            </a:r>
          </a:p>
        </p:txBody>
      </p:sp>
      <p:sp>
        <p:nvSpPr>
          <p:cNvPr id="5123" name="Rectangle 3"/>
          <p:cNvSpPr>
            <a:spLocks noGrp="1" noChangeArrowheads="1"/>
          </p:cNvSpPr>
          <p:nvPr>
            <p:ph type="body" idx="1"/>
          </p:nvPr>
        </p:nvSpPr>
        <p:spPr>
          <a:xfrm>
            <a:off x="365124" y="1254035"/>
            <a:ext cx="8303863" cy="4746172"/>
          </a:xfrm>
        </p:spPr>
        <p:txBody>
          <a:bodyPr/>
          <a:lstStyle/>
          <a:p>
            <a:pPr marL="0" indent="0">
              <a:buNone/>
            </a:pPr>
            <a:r>
              <a:rPr lang="ja-JP" sz="1600" b="1" i="0" dirty="0" smtClean="0">
                <a:solidFill>
                  <a:srgbClr val="4D4D4D"/>
                </a:solidFill>
                <a:ea typeface="MS UI Gothic" pitchFamily="18" charset="0"/>
              </a:rPr>
              <a:t>主な結果（続き）</a:t>
            </a:r>
          </a:p>
          <a:p>
            <a:pPr marL="0" indent="0">
              <a:buNone/>
            </a:pPr>
            <a:endParaRPr lang="en-GB" b="1" dirty="0"/>
          </a:p>
          <a:p>
            <a:pPr marL="0" indent="0">
              <a:buNone/>
            </a:pPr>
            <a:endParaRPr lang="en-GB" b="1" dirty="0" smtClean="0"/>
          </a:p>
          <a:p>
            <a:endParaRPr lang="en-GB" dirty="0"/>
          </a:p>
          <a:p>
            <a:endParaRPr lang="en-GB" dirty="0" smtClean="0"/>
          </a:p>
          <a:p>
            <a:endParaRPr lang="en-GB" dirty="0"/>
          </a:p>
          <a:p>
            <a:endParaRPr lang="en-GB" dirty="0" smtClean="0"/>
          </a:p>
          <a:p>
            <a:pPr marL="0" indent="0">
              <a:buNone/>
            </a:pPr>
            <a:endParaRPr lang="en-GB" b="1" dirty="0" smtClean="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本研究では、GCを有する米国人患者コホートにおいて、延世大学の予後予測モデルが初めて検証された</a:t>
            </a:r>
          </a:p>
          <a:p>
            <a:r>
              <a:rPr lang="ja-JP" sz="1600" b="1" i="0" dirty="0" smtClean="0">
                <a:solidFill>
                  <a:srgbClr val="4D4D4D"/>
                </a:solidFill>
                <a:ea typeface="MS UI Gothic" pitchFamily="18" charset="0"/>
              </a:rPr>
              <a:t>5年生存率に関し、優れた予測精度が示された</a:t>
            </a:r>
          </a:p>
          <a:p>
            <a:r>
              <a:rPr lang="ja-JP" sz="1600" b="1" i="0" dirty="0" smtClean="0">
                <a:solidFill>
                  <a:srgbClr val="4D4D4D"/>
                </a:solidFill>
                <a:ea typeface="MS UI Gothic" pitchFamily="18" charset="0"/>
              </a:rPr>
              <a:t>このモデルでは、リンパ節切除および非治癒切除術の両方が考慮される</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Goldner et al. J Clin Oncol 2016; 34 (suppl): abstr 2</a:t>
            </a:r>
          </a:p>
        </p:txBody>
      </p:sp>
      <p:graphicFrame>
        <p:nvGraphicFramePr>
          <p:cNvPr id="7" name="Group 88"/>
          <p:cNvGraphicFramePr>
            <a:graphicFrameLocks noGrp="1"/>
          </p:cNvGraphicFramePr>
          <p:nvPr>
            <p:extLst>
              <p:ext uri="{D42A27DB-BD31-4B8C-83A1-F6EECF244321}">
                <p14:modId xmlns:p14="http://schemas.microsoft.com/office/powerpoint/2010/main" val="1758995221"/>
              </p:ext>
            </p:extLst>
          </p:nvPr>
        </p:nvGraphicFramePr>
        <p:xfrm>
          <a:off x="369888" y="1676400"/>
          <a:ext cx="8164512" cy="1752600"/>
        </p:xfrm>
        <a:graphic>
          <a:graphicData uri="http://schemas.openxmlformats.org/drawingml/2006/table">
            <a:tbl>
              <a:tblPr firstRow="1" bandRow="1">
                <a:tableStyleId>{69012ECD-51FC-41F1-AA8D-1B2483CD663E}</a:tableStyleId>
              </a:tblPr>
              <a:tblGrid>
                <a:gridCol w="3410492">
                  <a:extLst>
                    <a:ext uri="{9D8B030D-6E8A-4147-A177-3AD203B41FA5}">
                      <a16:colId xmlns:a16="http://schemas.microsoft.com/office/drawing/2014/main" xmlns="" val="20000"/>
                    </a:ext>
                  </a:extLst>
                </a:gridCol>
                <a:gridCol w="4754020">
                  <a:extLst>
                    <a:ext uri="{9D8B030D-6E8A-4147-A177-3AD203B41FA5}">
                      <a16:colId xmlns:a16="http://schemas.microsoft.com/office/drawing/2014/main" xmlns="" val="20001"/>
                    </a:ext>
                  </a:extLst>
                </a:gridCol>
              </a:tblGrid>
              <a:tr h="4378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C統計量：SEERデータベース</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予後指標(95% CI)</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391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延世大学予後予測モデル</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0.762 (</a:t>
                      </a:r>
                      <a:r>
                        <a:rPr lang="ja-JP" sz="1400" b="0" i="0" u="none" dirty="0" smtClean="0">
                          <a:solidFill>
                            <a:srgbClr val="4D4D4D"/>
                          </a:solidFill>
                          <a:ea typeface="MS UI Gothic" pitchFamily="18" charset="0"/>
                        </a:rPr>
                        <a:t>0.754</a:t>
                      </a:r>
                      <a:r>
                        <a:rPr lang="en-GB" altLang="ja-JP" sz="1400" b="0" i="0" u="none" dirty="0" smtClean="0">
                          <a:solidFill>
                            <a:srgbClr val="4D4D4D"/>
                          </a:solidFill>
                          <a:ea typeface="MS UI Gothic" pitchFamily="18" charset="0"/>
                        </a:rPr>
                        <a:t>,</a:t>
                      </a:r>
                      <a:r>
                        <a:rPr lang="ja-JP" sz="1400" b="0" i="0" u="none" dirty="0" smtClean="0">
                          <a:solidFill>
                            <a:srgbClr val="4D4D4D"/>
                          </a:solidFill>
                          <a:ea typeface="MS UI Gothic" pitchFamily="18" charset="0"/>
                        </a:rPr>
                        <a:t> </a:t>
                      </a:r>
                      <a:r>
                        <a:rPr lang="ja-JP" sz="1400" b="0" i="0" u="none" dirty="0" smtClean="0">
                          <a:solidFill>
                            <a:srgbClr val="4D4D4D"/>
                          </a:solidFill>
                          <a:ea typeface="MS UI Gothic" pitchFamily="18" charset="0"/>
                        </a:rPr>
                        <a:t>0.769)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4378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第7版TNM病期分類</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0.683 (</a:t>
                      </a:r>
                      <a:r>
                        <a:rPr lang="ja-JP" sz="1400" b="0" i="0" u="none" dirty="0" smtClean="0">
                          <a:solidFill>
                            <a:srgbClr val="4D4D4D"/>
                          </a:solidFill>
                          <a:ea typeface="MS UI Gothic" pitchFamily="18" charset="0"/>
                        </a:rPr>
                        <a:t>0.677</a:t>
                      </a:r>
                      <a:r>
                        <a:rPr lang="en-GB" altLang="ja-JP" sz="1400" b="0" i="0" u="none" dirty="0" smtClean="0">
                          <a:solidFill>
                            <a:srgbClr val="4D4D4D"/>
                          </a:solidFill>
                          <a:ea typeface="MS UI Gothic" pitchFamily="18" charset="0"/>
                        </a:rPr>
                        <a:t>,</a:t>
                      </a:r>
                      <a:r>
                        <a:rPr lang="ja-JP" sz="1400" b="0" i="0" u="none" dirty="0" smtClean="0">
                          <a:solidFill>
                            <a:srgbClr val="4D4D4D"/>
                          </a:solidFill>
                          <a:ea typeface="MS UI Gothic" pitchFamily="18" charset="0"/>
                        </a:rPr>
                        <a:t> </a:t>
                      </a:r>
                      <a:r>
                        <a:rPr lang="ja-JP" sz="1400" b="0" i="0" u="none" dirty="0" smtClean="0">
                          <a:solidFill>
                            <a:srgbClr val="4D4D4D"/>
                          </a:solidFill>
                          <a:ea typeface="MS UI Gothic" pitchFamily="18" charset="0"/>
                        </a:rPr>
                        <a:t>0.689)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4378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altLang="ja-JP" sz="1400" b="0" i="0" u="none" dirty="0" smtClean="0">
                          <a:solidFill>
                            <a:srgbClr val="4D4D4D"/>
                          </a:solidFill>
                          <a:ea typeface="MS UI Gothic" pitchFamily="18" charset="0"/>
                        </a:rPr>
                        <a:t>p</a:t>
                      </a:r>
                      <a:r>
                        <a:rPr lang="ja-JP" sz="1400" b="0" i="0" u="none" dirty="0" smtClean="0">
                          <a:solidFill>
                            <a:srgbClr val="4D4D4D"/>
                          </a:solidFill>
                          <a:ea typeface="MS UI Gothic" pitchFamily="18" charset="0"/>
                        </a:rPr>
                        <a:t>値</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&lt;0.001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spTree>
    <p:custDataLst>
      <p:tags r:id="rId1"/>
    </p:custDataLst>
    <p:extLst>
      <p:ext uri="{BB962C8B-B14F-4D97-AF65-F5344CB8AC3E}">
        <p14:creationId xmlns:p14="http://schemas.microsoft.com/office/powerpoint/2010/main" val="2713295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3: NEOSCOPE：切除可能な食道腺癌患者において、導入化学療法後の術前レジメンとしての、オキサリプラチン／カペシタビン併用またはパクリタキセル／カルボプラチン併用をベースとする化学放射線療法について比較検討を行う、無作為化第II相試験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Mukherjee S,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研究の目的 </a:t>
            </a:r>
          </a:p>
          <a:p>
            <a:r>
              <a:rPr lang="ja-JP" sz="1600" b="0" i="0" dirty="0" smtClean="0">
                <a:solidFill>
                  <a:srgbClr val="4D4D4D"/>
                </a:solidFill>
                <a:ea typeface="MS UI Gothic" pitchFamily="18" charset="0"/>
              </a:rPr>
              <a:t>切除可能な食道腺癌を有する患者において、CarPac-RTおよびOxCap-RTについて、有効性および安全性の比較検討を行うこと</a:t>
            </a:r>
          </a:p>
        </p:txBody>
      </p:sp>
      <p:sp>
        <p:nvSpPr>
          <p:cNvPr id="14" name="Text Placeholder 13"/>
          <p:cNvSpPr>
            <a:spLocks noGrp="1"/>
          </p:cNvSpPr>
          <p:nvPr>
            <p:ph type="body" sz="quarter" idx="10"/>
          </p:nvPr>
        </p:nvSpPr>
        <p:spPr>
          <a:xfrm>
            <a:off x="365125" y="6096000"/>
            <a:ext cx="4587875" cy="487363"/>
          </a:xfrm>
        </p:spPr>
        <p:txBody>
          <a:bodyPr/>
          <a:lstStyle/>
          <a:p>
            <a:r>
              <a:rPr lang="ja-JP" sz="1200" b="0" i="0" dirty="0" smtClean="0">
                <a:solidFill>
                  <a:srgbClr val="4D4D4D"/>
                </a:solidFill>
                <a:ea typeface="MS UI Gothic" pitchFamily="18" charset="0"/>
              </a:rPr>
              <a:t>*2サイクル オキサリプラチン130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D1、カペシタビン625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D1–21、q3w；</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オキサリプラチン85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D1、15、29；カペシタビン625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bid RT施行日＋45 Gy/25回/5週間；</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カルボプラチン AUC2；パクリタキセル50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D1、8、15、22、29＋45 Gy/25回/5週間</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Mukherjee et al. J Clin Oncol 2016; 34 (suppl): abstr 3</a:t>
            </a:r>
          </a:p>
        </p:txBody>
      </p:sp>
      <p:cxnSp>
        <p:nvCxnSpPr>
          <p:cNvPr id="7" name="AutoShape 15"/>
          <p:cNvCxnSpPr>
            <a:cxnSpLocks noChangeShapeType="1"/>
            <a:stCxn id="6" idx="0"/>
            <a:endCxn id="12" idx="1"/>
          </p:cNvCxnSpPr>
          <p:nvPr/>
        </p:nvCxnSpPr>
        <p:spPr bwMode="auto">
          <a:xfrm rot="5400000" flipH="1" flipV="1">
            <a:off x="4002093" y="2655009"/>
            <a:ext cx="663905" cy="441827"/>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7548380" y="2133601"/>
            <a:ext cx="1418264" cy="820736"/>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二期的</a:t>
            </a:r>
          </a:p>
          <a:p>
            <a:pPr algn="ctr" defTabSz="892175" eaLnBrk="0" hangingPunct="0"/>
            <a:r>
              <a:rPr lang="ja-JP" b="1" i="0" dirty="0" smtClean="0">
                <a:solidFill>
                  <a:srgbClr val="FFFFFF"/>
                </a:solidFill>
                <a:ea typeface="MS UI Gothic" pitchFamily="18" charset="0"/>
              </a:rPr>
              <a:t>手術</a:t>
            </a:r>
            <a:r>
              <a:rPr lang="en" dirty="0" smtClean="0"/>
              <a:t/>
            </a:r>
            <a:br>
              <a:rPr lang="en" dirty="0" smtClean="0"/>
            </a:br>
            <a:r>
              <a:rPr lang="ja-JP" b="1" i="0" dirty="0" smtClean="0">
                <a:solidFill>
                  <a:srgbClr val="FFFFFF"/>
                </a:solidFill>
                <a:ea typeface="MS UI Gothic" pitchFamily="18" charset="0"/>
              </a:rPr>
              <a:t>(n=36)</a:t>
            </a:r>
          </a:p>
        </p:txBody>
      </p:sp>
      <p:cxnSp>
        <p:nvCxnSpPr>
          <p:cNvPr id="10" name="AutoShape 19"/>
          <p:cNvCxnSpPr>
            <a:cxnSpLocks noChangeShapeType="1"/>
          </p:cNvCxnSpPr>
          <p:nvPr/>
        </p:nvCxnSpPr>
        <p:spPr bwMode="auto">
          <a:xfrm>
            <a:off x="3532410" y="34999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12" idx="3"/>
            <a:endCxn id="8" idx="1"/>
          </p:cNvCxnSpPr>
          <p:nvPr/>
        </p:nvCxnSpPr>
        <p:spPr bwMode="auto">
          <a:xfrm>
            <a:off x="7233449" y="2543969"/>
            <a:ext cx="314931"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554959" y="21336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OxCap導入CT* </a:t>
            </a:r>
            <a:r>
              <a:rPr lang="en" dirty="0" smtClean="0"/>
              <a:t/>
            </a:r>
            <a:br>
              <a:rPr lang="en" dirty="0" smtClean="0"/>
            </a:br>
            <a:r>
              <a:rPr lang="ja-JP" b="0" i="0" dirty="0" smtClean="0">
                <a:solidFill>
                  <a:srgbClr val="FFFFFF"/>
                </a:solidFill>
                <a:ea typeface="MS UI Gothic" pitchFamily="18" charset="0"/>
              </a:rPr>
              <a:t>＋OxCap-RT</a:t>
            </a:r>
            <a:r>
              <a:rPr lang="ja-JP" b="0" i="0" baseline="30000" dirty="0" smtClean="0">
                <a:solidFill>
                  <a:srgbClr val="FFFFFF"/>
                </a:solidFill>
                <a:ea typeface="MS UI Gothic" pitchFamily="18" charset="0"/>
              </a:rPr>
              <a:t>†</a:t>
            </a:r>
          </a:p>
          <a:p>
            <a:pPr algn="ctr" defTabSz="892175" eaLnBrk="0" hangingPunct="0"/>
            <a:r>
              <a:rPr lang="ja-JP" b="0" i="0" dirty="0" smtClean="0">
                <a:solidFill>
                  <a:srgbClr val="FFFFFF"/>
                </a:solidFill>
                <a:ea typeface="MS UI Gothic" pitchFamily="18" charset="0"/>
              </a:rPr>
              <a:t>(n=42)</a:t>
            </a:r>
          </a:p>
        </p:txBody>
      </p:sp>
      <p:sp>
        <p:nvSpPr>
          <p:cNvPr id="13" name="AutoShape 9"/>
          <p:cNvSpPr>
            <a:spLocks noChangeArrowheads="1"/>
          </p:cNvSpPr>
          <p:nvPr/>
        </p:nvSpPr>
        <p:spPr bwMode="auto">
          <a:xfrm>
            <a:off x="212720" y="2628906"/>
            <a:ext cx="3319690" cy="1728037"/>
          </a:xfrm>
          <a:prstGeom prst="roundRect">
            <a:avLst>
              <a:gd name="adj" fmla="val 0"/>
            </a:avLst>
          </a:prstGeom>
          <a:solidFill>
            <a:schemeClr val="accent1"/>
          </a:solidFill>
          <a:ln w="9525" algn="ctr">
            <a:noFill/>
            <a:round/>
            <a:headEnd/>
            <a:tailEnd/>
          </a:ln>
        </p:spPr>
        <p:txBody>
          <a:bodyPr wrap="square" lIns="90488" tIns="44450" rIns="90488" bIns="44450">
            <a:normAutofit lnSpcReduction="10000"/>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切除可能な食道／GEJ腺癌</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病変全体の長さ(T+N)が&lt;8 cm</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ECOGのPSスコアが0～1</a:t>
            </a:r>
          </a:p>
          <a:p>
            <a:pPr marL="292100" indent="-292100" defTabSz="892175" eaLnBrk="0" hangingPunct="0">
              <a:spcAft>
                <a:spcPts val="0"/>
              </a:spcAft>
              <a:buFont typeface="Wingdings" pitchFamily="2" charset="2"/>
              <a:buNone/>
            </a:pPr>
            <a:r>
              <a:rPr lang="ja-JP" b="0" i="0" dirty="0" smtClean="0">
                <a:solidFill>
                  <a:srgbClr val="FFFFFF"/>
                </a:solidFill>
                <a:ea typeface="MS UI Gothic" pitchFamily="18" charset="0"/>
              </a:rPr>
              <a:t>(n=85)</a:t>
            </a:r>
          </a:p>
        </p:txBody>
      </p:sp>
      <p:sp>
        <p:nvSpPr>
          <p:cNvPr id="16" name="Rectangle 9"/>
          <p:cNvSpPr txBox="1">
            <a:spLocks noChangeArrowheads="1"/>
          </p:cNvSpPr>
          <p:nvPr/>
        </p:nvSpPr>
        <p:spPr bwMode="auto">
          <a:xfrm>
            <a:off x="212720" y="4953000"/>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pCR</a:t>
            </a:r>
          </a:p>
          <a:p>
            <a:pPr>
              <a:buClr>
                <a:srgbClr val="043882"/>
              </a:buClr>
            </a:pPr>
            <a:endParaRPr lang="en-GB" kern="0" dirty="0" smtClean="0"/>
          </a:p>
        </p:txBody>
      </p:sp>
      <p:sp>
        <p:nvSpPr>
          <p:cNvPr id="17" name="Content Placeholder 26"/>
          <p:cNvSpPr txBox="1">
            <a:spLocks/>
          </p:cNvSpPr>
          <p:nvPr/>
        </p:nvSpPr>
        <p:spPr>
          <a:xfrm>
            <a:off x="4860925" y="4953000"/>
            <a:ext cx="4283075"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R1切除率、切除率、OS</a:t>
            </a:r>
          </a:p>
          <a:p>
            <a:pPr>
              <a:buClr>
                <a:srgbClr val="043882"/>
              </a:buClr>
            </a:pPr>
            <a:r>
              <a:rPr lang="ja-JP" b="0" i="0" dirty="0" smtClean="0">
                <a:solidFill>
                  <a:srgbClr val="4D4D4D"/>
                </a:solidFill>
                <a:ea typeface="MS UI Gothic" pitchFamily="18" charset="0"/>
              </a:rPr>
              <a:t>安全性、術後の障害発生率／死亡率</a:t>
            </a:r>
          </a:p>
        </p:txBody>
      </p:sp>
      <p:cxnSp>
        <p:nvCxnSpPr>
          <p:cNvPr id="18" name="AutoShape 16"/>
          <p:cNvCxnSpPr>
            <a:cxnSpLocks noChangeShapeType="1"/>
            <a:stCxn id="6" idx="4"/>
            <a:endCxn id="21" idx="1"/>
          </p:cNvCxnSpPr>
          <p:nvPr/>
        </p:nvCxnSpPr>
        <p:spPr bwMode="auto">
          <a:xfrm rot="16200000" flipH="1">
            <a:off x="4031942" y="3937063"/>
            <a:ext cx="604206" cy="441827"/>
          </a:xfrm>
          <a:prstGeom prst="bentConnector2">
            <a:avLst/>
          </a:prstGeom>
          <a:noFill/>
          <a:ln w="57150">
            <a:solidFill>
              <a:schemeClr val="bg2">
                <a:lumMod val="60000"/>
                <a:lumOff val="40000"/>
              </a:schemeClr>
            </a:solidFill>
            <a:round/>
            <a:headEnd/>
            <a:tailEnd type="triangle" w="med" len="med"/>
          </a:ln>
        </p:spPr>
      </p:cxnSp>
      <p:cxnSp>
        <p:nvCxnSpPr>
          <p:cNvPr id="20" name="AutoShape 20"/>
          <p:cNvCxnSpPr>
            <a:cxnSpLocks noChangeShapeType="1"/>
            <a:stCxn id="21" idx="3"/>
            <a:endCxn id="23" idx="1"/>
          </p:cNvCxnSpPr>
          <p:nvPr/>
        </p:nvCxnSpPr>
        <p:spPr bwMode="auto">
          <a:xfrm>
            <a:off x="7231869" y="4460080"/>
            <a:ext cx="316511" cy="1"/>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554959" y="40497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OxCap導入CT* </a:t>
            </a:r>
            <a:r>
              <a:rPr lang="en" dirty="0" smtClean="0"/>
              <a:t/>
            </a:r>
            <a:br>
              <a:rPr lang="en" dirty="0" smtClean="0"/>
            </a:br>
            <a:r>
              <a:rPr lang="ja-JP" b="0" i="0" dirty="0" smtClean="0">
                <a:solidFill>
                  <a:srgbClr val="4D4D4D"/>
                </a:solidFill>
                <a:ea typeface="MS UI Gothic" pitchFamily="18" charset="0"/>
              </a:rPr>
              <a:t>＋CarPac-RT</a:t>
            </a: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 </a:t>
            </a:r>
          </a:p>
          <a:p>
            <a:pPr algn="ctr" defTabSz="892175" eaLnBrk="0" hangingPunct="0"/>
            <a:r>
              <a:rPr lang="ja-JP" b="0" i="0" dirty="0" smtClean="0">
                <a:solidFill>
                  <a:srgbClr val="4D4D4D"/>
                </a:solidFill>
                <a:ea typeface="MS UI Gothic" pitchFamily="18" charset="0"/>
              </a:rPr>
              <a:t>(n=43)</a:t>
            </a:r>
          </a:p>
        </p:txBody>
      </p:sp>
      <p:sp>
        <p:nvSpPr>
          <p:cNvPr id="23" name="AutoShape 12"/>
          <p:cNvSpPr>
            <a:spLocks noChangeArrowheads="1"/>
          </p:cNvSpPr>
          <p:nvPr/>
        </p:nvSpPr>
        <p:spPr bwMode="auto">
          <a:xfrm>
            <a:off x="7548380" y="4049713"/>
            <a:ext cx="1418264" cy="820736"/>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二期的</a:t>
            </a:r>
          </a:p>
          <a:p>
            <a:pPr algn="ctr" defTabSz="892175" eaLnBrk="0" hangingPunct="0"/>
            <a:r>
              <a:rPr lang="ja-JP" b="1" i="0" dirty="0" smtClean="0">
                <a:solidFill>
                  <a:srgbClr val="FFFFFF"/>
                </a:solidFill>
                <a:ea typeface="MS UI Gothic" pitchFamily="18" charset="0"/>
              </a:rPr>
              <a:t>手術</a:t>
            </a:r>
            <a:r>
              <a:rPr lang="en" dirty="0" smtClean="0"/>
              <a:t/>
            </a:r>
            <a:br>
              <a:rPr lang="en" dirty="0" smtClean="0"/>
            </a:br>
            <a:r>
              <a:rPr lang="ja-JP" b="1" i="0" dirty="0" smtClean="0">
                <a:solidFill>
                  <a:srgbClr val="FFFFFF"/>
                </a:solidFill>
                <a:ea typeface="MS UI Gothic" pitchFamily="18" charset="0"/>
              </a:rPr>
              <a:t>(n=41)</a:t>
            </a:r>
          </a:p>
        </p:txBody>
      </p:sp>
      <p:sp>
        <p:nvSpPr>
          <p:cNvPr id="6" name="Oval 14"/>
          <p:cNvSpPr>
            <a:spLocks noChangeArrowheads="1"/>
          </p:cNvSpPr>
          <p:nvPr/>
        </p:nvSpPr>
        <p:spPr bwMode="auto">
          <a:xfrm>
            <a:off x="3789132" y="3207874"/>
            <a:ext cx="648000" cy="648000"/>
          </a:xfrm>
          <a:prstGeom prst="ellipse">
            <a:avLst/>
          </a:prstGeom>
          <a:noFill/>
          <a:ln w="57150">
            <a:solidFill>
              <a:schemeClr val="bg2">
                <a:lumMod val="60000"/>
                <a:lumOff val="40000"/>
              </a:schemeClr>
            </a:solidFill>
            <a:round/>
            <a:headEnd/>
            <a:tailEnd type="triangle" w="med" len="med"/>
          </a:ln>
        </p:spPr>
        <p:txBody>
          <a:bodyPr wrap="none" tIns="144000" anchor="ctr"/>
          <a:lstStyle/>
          <a:p>
            <a:pPr algn="ctr"/>
            <a:r>
              <a:rPr lang="ja-JP" sz="1050" b="1" i="0" dirty="0" smtClean="0">
                <a:solidFill>
                  <a:srgbClr val="043882"/>
                </a:solidFill>
                <a:ea typeface="MS UI Gothic" pitchFamily="18" charset="0"/>
              </a:rPr>
              <a:t>無作為化</a:t>
            </a:r>
          </a:p>
          <a:p>
            <a:pPr algn="ctr"/>
            <a:r>
              <a:rPr lang="ja-JP" sz="1200" b="1" i="0" dirty="0" smtClean="0">
                <a:solidFill>
                  <a:srgbClr val="043882"/>
                </a:solidFill>
                <a:ea typeface="MS UI Gothic" pitchFamily="18" charset="0"/>
              </a:rPr>
              <a:t>1:1</a:t>
            </a:r>
          </a:p>
        </p:txBody>
      </p:sp>
    </p:spTree>
    <p:custDataLst>
      <p:tags r:id="rId1"/>
    </p:custDataLst>
    <p:extLst>
      <p:ext uri="{BB962C8B-B14F-4D97-AF65-F5344CB8AC3E}">
        <p14:creationId xmlns:p14="http://schemas.microsoft.com/office/powerpoint/2010/main" val="881825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3: NEOSCOPE：切除可能な食道腺癌患者において、導入化学療法後の術前レジメンとしての、オキサリプラチン／カペシタビン併用またはパクリタキセル／カルボプラチン併用をベースとする化学放射線療法について比較検討を行う、無作為化第II相試験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Mukherjee S,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r>
              <a:rPr lang="ja-JP" sz="1600" b="0" i="0" dirty="0" smtClean="0">
                <a:solidFill>
                  <a:srgbClr val="4D4D4D"/>
                </a:solidFill>
                <a:ea typeface="MS UI Gothic" pitchFamily="18" charset="0"/>
              </a:rPr>
              <a:t>CarPac-RT群では最初の38例のうち10例がpCRを達成したことにより、あらかじめ規定された奏効基準が達成された </a:t>
            </a:r>
          </a:p>
          <a:p>
            <a:pPr marL="0" indent="0">
              <a:buNone/>
            </a:pPr>
            <a:endParaRPr lang="en-GB" dirty="0"/>
          </a:p>
        </p:txBody>
      </p:sp>
      <p:sp>
        <p:nvSpPr>
          <p:cNvPr id="14" name="Text Placeholder 13"/>
          <p:cNvSpPr>
            <a:spLocks noGrp="1"/>
          </p:cNvSpPr>
          <p:nvPr>
            <p:ph type="body" sz="quarter" idx="10"/>
          </p:nvPr>
        </p:nvSpPr>
        <p:spPr>
          <a:xfrm>
            <a:off x="365125" y="6096000"/>
            <a:ext cx="4490811" cy="487363"/>
          </a:xfrm>
        </p:spPr>
        <p:txBody>
          <a:bodyPr/>
          <a:lstStyle/>
          <a:p>
            <a:r>
              <a:rPr lang="ja-JP" sz="1200" b="0" i="0" dirty="0" smtClean="0">
                <a:solidFill>
                  <a:srgbClr val="4D4D4D"/>
                </a:solidFill>
                <a:ea typeface="MS UI Gothic" pitchFamily="18" charset="0"/>
              </a:rPr>
              <a:t>*手術施行例のうち、それぞれ13.9%および29.3% </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Mukherjee et al. J Clin Oncol 2016; 34 (suppl): abstr 3</a:t>
            </a:r>
          </a:p>
        </p:txBody>
      </p:sp>
      <p:graphicFrame>
        <p:nvGraphicFramePr>
          <p:cNvPr id="6" name="Group 88"/>
          <p:cNvGraphicFramePr>
            <a:graphicFrameLocks noGrp="1"/>
          </p:cNvGraphicFramePr>
          <p:nvPr>
            <p:extLst>
              <p:ext uri="{D42A27DB-BD31-4B8C-83A1-F6EECF244321}">
                <p14:modId xmlns:p14="http://schemas.microsoft.com/office/powerpoint/2010/main" val="541505439"/>
              </p:ext>
            </p:extLst>
          </p:nvPr>
        </p:nvGraphicFramePr>
        <p:xfrm>
          <a:off x="914400" y="1676400"/>
          <a:ext cx="7162800" cy="3200403"/>
        </p:xfrm>
        <a:graphic>
          <a:graphicData uri="http://schemas.openxmlformats.org/drawingml/2006/table">
            <a:tbl>
              <a:tblPr firstRow="1" bandRow="1">
                <a:tableStyleId>{69012ECD-51FC-41F1-AA8D-1B2483CD663E}</a:tableStyleId>
              </a:tblPr>
              <a:tblGrid>
                <a:gridCol w="2044931"/>
                <a:gridCol w="1117369"/>
                <a:gridCol w="1333500"/>
                <a:gridCol w="1333500"/>
                <a:gridCol w="1333500"/>
              </a:tblGrid>
              <a:tr h="554259">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Mandardの腫瘍縮小グレード(TRG)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OxCap-RT </a:t>
                      </a:r>
                      <a:r>
                        <a:rPr lang="en" sz="1300" dirty="0" smtClean="0"/>
                        <a:t/>
                      </a:r>
                      <a:br>
                        <a:rPr lang="en" sz="1300" dirty="0" smtClean="0"/>
                      </a:br>
                      <a:r>
                        <a:rPr lang="ja-JP" sz="1300" b="1" i="0" u="none" dirty="0" smtClean="0">
                          <a:solidFill>
                            <a:srgbClr val="FFFFFF"/>
                          </a:solidFill>
                          <a:ea typeface="MS UI Gothic" pitchFamily="18" charset="0"/>
                        </a:rPr>
                        <a:t>(n=42)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CarPac-RT </a:t>
                      </a:r>
                      <a:r>
                        <a:rPr lang="en" sz="1300" dirty="0" smtClean="0"/>
                        <a:t/>
                      </a:r>
                      <a:br>
                        <a:rPr lang="en" sz="1300" dirty="0" smtClean="0"/>
                      </a:br>
                      <a:r>
                        <a:rPr lang="ja-JP" sz="1300" b="1" i="0" u="none" dirty="0" smtClean="0">
                          <a:solidFill>
                            <a:srgbClr val="FFFFFF"/>
                          </a:solidFill>
                          <a:ea typeface="MS UI Gothic" pitchFamily="18" charset="0"/>
                        </a:rPr>
                        <a:t>(n=43)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0768">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30768">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 (pCR)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30768">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30768">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30768">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30768">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30768">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TRGデータ欠測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30768">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手術なし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4271194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ja-JP" sz="1800" dirty="0" smtClean="0">
                <a:solidFill>
                  <a:srgbClr val="043882"/>
                </a:solidFill>
                <a:ea typeface="MS UI Gothic" pitchFamily="18" charset="0"/>
              </a:rPr>
              <a:t>3: NEOSCOPE</a:t>
            </a:r>
            <a:r>
              <a:rPr lang="ja-JP" altLang="en-US" sz="1800" dirty="0" smtClean="0">
                <a:solidFill>
                  <a:srgbClr val="043882"/>
                </a:solidFill>
                <a:ea typeface="MS UI Gothic" pitchFamily="18" charset="0"/>
              </a:rPr>
              <a:t>：切除可能な食道腺癌患者において、導入化学療法後の術前レジメンとしての、オキサリプラチン／カペシタビン併用またはパクリタキセル／カルボプラチン併用をベースとする化学放射線療法について比較検討を行う、無作為化第</a:t>
            </a:r>
            <a:r>
              <a:rPr lang="en-US" altLang="ja-JP" sz="1800" dirty="0" smtClean="0">
                <a:solidFill>
                  <a:srgbClr val="043882"/>
                </a:solidFill>
                <a:ea typeface="MS UI Gothic" pitchFamily="18" charset="0"/>
              </a:rPr>
              <a:t>II</a:t>
            </a:r>
            <a:r>
              <a:rPr lang="ja-JP" altLang="en-US" sz="1800" dirty="0" smtClean="0">
                <a:solidFill>
                  <a:srgbClr val="043882"/>
                </a:solidFill>
                <a:ea typeface="MS UI Gothic" pitchFamily="18" charset="0"/>
              </a:rPr>
              <a:t>相試験 </a:t>
            </a:r>
            <a:r>
              <a:rPr lang="en-GB" altLang="ja-JP" sz="1800" dirty="0" smtClean="0">
                <a:solidFill>
                  <a:srgbClr val="043882"/>
                </a:solidFill>
                <a:ea typeface="MS UI Gothic" pitchFamily="18" charset="0"/>
              </a:rPr>
              <a:t/>
            </a:r>
            <a:br>
              <a:rPr lang="en-GB" altLang="ja-JP" sz="1800" dirty="0" smtClean="0">
                <a:solidFill>
                  <a:srgbClr val="043882"/>
                </a:solidFill>
                <a:ea typeface="MS UI Gothic" pitchFamily="18" charset="0"/>
              </a:rPr>
            </a:br>
            <a:r>
              <a:rPr lang="en-US" altLang="ja-JP" sz="1800" dirty="0" smtClean="0">
                <a:solidFill>
                  <a:srgbClr val="043882"/>
                </a:solidFill>
                <a:ea typeface="MS UI Gothic" pitchFamily="18" charset="0"/>
              </a:rPr>
              <a:t>– </a:t>
            </a:r>
            <a:r>
              <a:rPr lang="en-US" altLang="ja-JP" sz="1800" dirty="0" smtClean="0">
                <a:solidFill>
                  <a:srgbClr val="043882"/>
                </a:solidFill>
                <a:ea typeface="MS UI Gothic" pitchFamily="18" charset="0"/>
              </a:rPr>
              <a:t>Mukherjee S, et al</a:t>
            </a:r>
            <a:endParaRPr lang="ja-JP" sz="1800" b="1" i="0" dirty="0" smtClean="0">
              <a:solidFill>
                <a:srgbClr val="043882"/>
              </a:solidFill>
              <a:ea typeface="MS UI Gothic" pitchFamily="18" charset="0"/>
            </a:endParaRP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 </a:t>
            </a:r>
          </a:p>
          <a:p>
            <a:pPr marL="0" indent="0">
              <a:buNone/>
            </a:pPr>
            <a:endParaRPr lang="en-GB" dirty="0"/>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Mukherjee et al. J Clin Oncol 2016; 34 (suppl): abstr 3</a:t>
            </a:r>
          </a:p>
        </p:txBody>
      </p:sp>
      <p:graphicFrame>
        <p:nvGraphicFramePr>
          <p:cNvPr id="9" name="Group 88"/>
          <p:cNvGraphicFramePr>
            <a:graphicFrameLocks noGrp="1"/>
          </p:cNvGraphicFramePr>
          <p:nvPr>
            <p:extLst>
              <p:ext uri="{D42A27DB-BD31-4B8C-83A1-F6EECF244321}">
                <p14:modId xmlns:p14="http://schemas.microsoft.com/office/powerpoint/2010/main" val="2760071556"/>
              </p:ext>
            </p:extLst>
          </p:nvPr>
        </p:nvGraphicFramePr>
        <p:xfrm>
          <a:off x="533401" y="1676400"/>
          <a:ext cx="8153403" cy="3478149"/>
        </p:xfrm>
        <a:graphic>
          <a:graphicData uri="http://schemas.openxmlformats.org/drawingml/2006/table">
            <a:tbl>
              <a:tblPr firstRow="1" bandRow="1">
                <a:tableStyleId>{69012ECD-51FC-41F1-AA8D-1B2483CD663E}</a:tableStyleId>
              </a:tblPr>
              <a:tblGrid>
                <a:gridCol w="2590799"/>
                <a:gridCol w="1981200"/>
                <a:gridCol w="895351"/>
                <a:gridCol w="895351"/>
                <a:gridCol w="895351"/>
                <a:gridCol w="895351"/>
              </a:tblGrid>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術後30日以内の合併症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OxCap-RT </a:t>
                      </a:r>
                    </a:p>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(n=36)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CarPac-RT </a:t>
                      </a:r>
                    </a:p>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(n=41)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術後30日以内の死亡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31470">
                <a:tc rowSpan="2">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術後30日以内の合併症（種類を問わない）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あり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52.8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51.2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31470">
                <a:tc vMerge="1">
                  <a:txBody>
                    <a:bodyPr/>
                    <a:lstStyle/>
                    <a:p>
                      <a:endParaRPr lang="en-GB"/>
                    </a:p>
                  </a:txBody>
                  <a:tcPr/>
                </a:tc>
                <a:tc>
                  <a:txBody>
                    <a:bodyPr/>
                    <a:lstStyle/>
                    <a:p>
                      <a:pPr marL="0" marR="0" lvl="0" indent="0" algn="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欠測データ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心合併症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呼吸器合併症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治療を要した乳糜胸症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創感染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29565">
                <a:tc rowSpan="2">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吻合部からの漏出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放射線学的／内視鏡的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36220">
                <a:tc vMerge="1">
                  <a:txBody>
                    <a:bodyPr/>
                    <a:lstStyle/>
                    <a:p>
                      <a:endParaRPr lang="en-GB"/>
                    </a:p>
                  </a:txBody>
                  <a:tcPr/>
                </a:tc>
                <a:tc>
                  <a:txBody>
                    <a:bodyPr/>
                    <a:lstStyle/>
                    <a:p>
                      <a:pPr marL="0" marR="0" lvl="0" indent="0" algn="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欠測データ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custDataLst>
      <p:tags r:id="rId1"/>
    </p:custDataLst>
    <p:extLst>
      <p:ext uri="{BB962C8B-B14F-4D97-AF65-F5344CB8AC3E}">
        <p14:creationId xmlns:p14="http://schemas.microsoft.com/office/powerpoint/2010/main" val="3487349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ja-JP" sz="2000" b="1" i="0" dirty="0" smtClean="0">
                <a:solidFill>
                  <a:srgbClr val="043882"/>
                </a:solidFill>
                <a:ea typeface="MS UI Gothic" pitchFamily="18" charset="0"/>
              </a:rPr>
              <a:t>ESDOからの書簡</a:t>
            </a:r>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spcBef>
                <a:spcPts val="0"/>
              </a:spcBef>
              <a:buFontTx/>
              <a:buNone/>
              <a:tabLst>
                <a:tab pos="441325" algn="l"/>
              </a:tabLst>
              <a:defRPr/>
            </a:pPr>
            <a:r>
              <a:rPr lang="ja-JP" sz="1400" b="1" i="0" dirty="0" smtClean="0">
                <a:solidFill>
                  <a:srgbClr val="A0A0A0"/>
                </a:solidFill>
                <a:ea typeface="MS UI Gothic" pitchFamily="18" charset="0"/>
              </a:rPr>
              <a:t>親愛なる会員の皆様</a:t>
            </a:r>
          </a:p>
          <a:p>
            <a:pPr marL="0" indent="0">
              <a:buNone/>
              <a:tabLst>
                <a:tab pos="441325" algn="l"/>
              </a:tabLst>
              <a:defRPr/>
            </a:pPr>
            <a:r>
              <a:rPr lang="ja-JP" sz="1400" b="0" i="0" dirty="0" smtClean="0">
                <a:solidFill>
                  <a:srgbClr val="4D4D4D"/>
                </a:solidFill>
                <a:ea typeface="MS UI Gothic" pitchFamily="18" charset="0"/>
              </a:rPr>
              <a:t>今回、このESDOスライドセットをご紹介できることを大変光栄に思います。このスライドセットは、2016年に開催された主要学会で発表された、消化器癌に関する重要な所見を強調・要約することを企図したものです。このスライドは特に</a:t>
            </a:r>
            <a:r>
              <a:rPr lang="ja-JP" sz="1400" b="1" i="0" dirty="0" smtClean="0">
                <a:solidFill>
                  <a:srgbClr val="4D4D4D"/>
                </a:solidFill>
                <a:ea typeface="MS UI Gothic" pitchFamily="18" charset="0"/>
              </a:rPr>
              <a:t>2016年 消化器癌シンポジウム</a:t>
            </a:r>
            <a:r>
              <a:rPr lang="ja-JP" sz="1400" b="0" i="0" dirty="0" smtClean="0">
                <a:solidFill>
                  <a:srgbClr val="4D4D4D"/>
                </a:solidFill>
                <a:ea typeface="MS UI Gothic" pitchFamily="18" charset="0"/>
              </a:rPr>
              <a:t>に重点を置いており、英語および日本語でご利用いただけます。</a:t>
            </a:r>
          </a:p>
          <a:p>
            <a:pPr marL="0" indent="0">
              <a:buNone/>
              <a:tabLst>
                <a:tab pos="441325" algn="l"/>
              </a:tabLst>
              <a:defRPr/>
            </a:pPr>
            <a:r>
              <a:rPr lang="ja-JP" sz="1400" b="0" i="0" dirty="0" smtClean="0">
                <a:solidFill>
                  <a:srgbClr val="4D4D4D"/>
                </a:solidFill>
                <a:ea typeface="MS UI Gothic" pitchFamily="18" charset="0"/>
              </a:rPr>
              <a:t>腫瘍学における臨床研究の分野は、絶えず変化し続ける、厳しい環境下にあります。そうした環境下において、我々は皆、科学者、臨床医および教育者としての役割において、知識の深化を促進し、さらなる進歩の契機をもたらしてくれる、科学的なデータや研究所見の入手の機会を貴重なものであると考えています。消化器癌の領域における最新情報に関する今回のレビューが、皆さまの臨床診療にとって有益なものとなることを期待しています。本件につきましてご意見・ご感想などございましたら、是非お聞かせ下さい。お問い合わせは</a:t>
            </a:r>
            <a:r>
              <a:rPr lang="ja-JP" sz="1400" b="0" i="0" dirty="0" smtClean="0">
                <a:solidFill>
                  <a:srgbClr val="4D4D4D"/>
                </a:solidFill>
                <a:ea typeface="MS UI Gothic" pitchFamily="18" charset="0"/>
                <a:hlinkClick r:id="rId3"/>
              </a:rPr>
              <a:t>info@esdo.eu</a:t>
            </a:r>
            <a:r>
              <a:rPr lang="ja-JP" sz="1400" dirty="0" smtClean="0">
                <a:ea typeface="MS UI Gothic" pitchFamily="18" charset="0"/>
              </a:rPr>
              <a:t>までお送りください。</a:t>
            </a:r>
          </a:p>
          <a:p>
            <a:pPr marL="0" indent="0">
              <a:spcBef>
                <a:spcPts val="0"/>
              </a:spcBef>
              <a:spcAft>
                <a:spcPts val="1200"/>
              </a:spcAft>
              <a:buFontTx/>
              <a:buNone/>
              <a:tabLst>
                <a:tab pos="441325" algn="l"/>
              </a:tabLst>
              <a:defRPr/>
            </a:pPr>
            <a:r>
              <a:rPr lang="ja-JP" sz="1400" b="0" i="0" dirty="0" smtClean="0">
                <a:solidFill>
                  <a:srgbClr val="4D4D4D"/>
                </a:solidFill>
                <a:ea typeface="MS UI Gothic" pitchFamily="18" charset="0"/>
              </a:rPr>
              <a:t>最後に、このような活動の実現に際し、資金、運営管理および物流管理の面においてご支援いただいたLilly Oncology社様に心より御礼申し上げます。</a:t>
            </a:r>
          </a:p>
          <a:p>
            <a:pPr marL="0" indent="0">
              <a:buNone/>
              <a:tabLst>
                <a:tab pos="441325" algn="l"/>
              </a:tabLst>
              <a:defRPr/>
            </a:pPr>
            <a:r>
              <a:rPr lang="ja-JP" sz="1400" b="0" i="0" dirty="0" smtClean="0">
                <a:solidFill>
                  <a:srgbClr val="4D4D4D"/>
                </a:solidFill>
                <a:ea typeface="MS UI Gothic" pitchFamily="18" charset="0"/>
              </a:rPr>
              <a:t>敬具 </a:t>
            </a:r>
          </a:p>
          <a:p>
            <a:pPr marL="0" indent="0">
              <a:buNone/>
              <a:tabLst>
                <a:tab pos="441325" algn="l"/>
              </a:tabLst>
              <a:defRPr/>
            </a:pPr>
            <a:r>
              <a:rPr lang="ja-JP" sz="1400" b="1" i="0" dirty="0" smtClean="0">
                <a:solidFill>
                  <a:srgbClr val="4D4D4D"/>
                </a:solidFill>
                <a:ea typeface="MS UI Gothic" pitchFamily="18" charset="0"/>
              </a:rPr>
              <a:t>Eric Van Cutsem</a:t>
            </a:r>
            <a:r>
              <a:rPr lang="en" sz="1400" dirty="0" smtClean="0"/>
              <a:t/>
            </a:r>
            <a:br>
              <a:rPr lang="en" sz="1400" dirty="0" smtClean="0"/>
            </a:br>
            <a:r>
              <a:rPr lang="ja-JP" sz="1400" b="1" i="0" dirty="0" smtClean="0">
                <a:solidFill>
                  <a:srgbClr val="4D4D4D"/>
                </a:solidFill>
                <a:ea typeface="MS UI Gothic" pitchFamily="18" charset="0"/>
              </a:rPr>
              <a:t>Wolff Schmiegel</a:t>
            </a:r>
            <a:r>
              <a:rPr lang="en" sz="1400" dirty="0" smtClean="0"/>
              <a:t/>
            </a:r>
            <a:br>
              <a:rPr lang="en" sz="1400" dirty="0" smtClean="0"/>
            </a:br>
            <a:r>
              <a:rPr lang="ja-JP" sz="1400" b="1" i="0" dirty="0" smtClean="0">
                <a:solidFill>
                  <a:srgbClr val="4D4D4D"/>
                </a:solidFill>
                <a:ea typeface="MS UI Gothic" pitchFamily="18" charset="0"/>
              </a:rPr>
              <a:t>Phillippe Rougier</a:t>
            </a:r>
            <a:r>
              <a:rPr lang="en" sz="1400" dirty="0" smtClean="0"/>
              <a:t/>
            </a:r>
            <a:br>
              <a:rPr lang="en" sz="1400" dirty="0" smtClean="0"/>
            </a:br>
            <a:r>
              <a:rPr lang="ja-JP" sz="1400" b="1" i="0" dirty="0" smtClean="0">
                <a:solidFill>
                  <a:srgbClr val="4D4D4D"/>
                </a:solidFill>
                <a:ea typeface="MS UI Gothic" pitchFamily="18" charset="0"/>
              </a:rPr>
              <a:t>Thomas Seufferlein</a:t>
            </a:r>
          </a:p>
          <a:p>
            <a:pPr marL="0" indent="0">
              <a:buNone/>
              <a:tabLst>
                <a:tab pos="441325" algn="l"/>
              </a:tabLst>
              <a:defRPr/>
            </a:pPr>
            <a:r>
              <a:rPr lang="ja-JP" sz="1400" b="0" i="0" dirty="0" smtClean="0">
                <a:solidFill>
                  <a:srgbClr val="4D4D4D"/>
                </a:solidFill>
                <a:ea typeface="MS UI Gothic" pitchFamily="18" charset="0"/>
              </a:rPr>
              <a:t>（ESDO運営委員会）</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5079" y="4644541"/>
            <a:ext cx="1500059" cy="1403328"/>
          </a:xfrm>
          <a:prstGeom prst="rect">
            <a:avLst/>
          </a:prstGeom>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ja-JP" sz="1800" dirty="0" smtClean="0">
                <a:solidFill>
                  <a:srgbClr val="043882"/>
                </a:solidFill>
                <a:ea typeface="MS UI Gothic" pitchFamily="18" charset="0"/>
              </a:rPr>
              <a:t>3: NEOSCOPE</a:t>
            </a:r>
            <a:r>
              <a:rPr lang="ja-JP" altLang="en-US" sz="1800" dirty="0" smtClean="0">
                <a:solidFill>
                  <a:srgbClr val="043882"/>
                </a:solidFill>
                <a:ea typeface="MS UI Gothic" pitchFamily="18" charset="0"/>
              </a:rPr>
              <a:t>：切除可能な食道腺癌患者において、導入化学療法後の術前レジメンとしての、オキサリプラチン／カペシタビン併用またはパクリタキセル／カルボプラチン併用をベースとする化学放射線療法について比較検討を行う、無作為化第</a:t>
            </a:r>
            <a:r>
              <a:rPr lang="en-US" altLang="ja-JP" sz="1800" dirty="0" smtClean="0">
                <a:solidFill>
                  <a:srgbClr val="043882"/>
                </a:solidFill>
                <a:ea typeface="MS UI Gothic" pitchFamily="18" charset="0"/>
              </a:rPr>
              <a:t>II</a:t>
            </a:r>
            <a:r>
              <a:rPr lang="ja-JP" altLang="en-US" sz="1800" dirty="0" smtClean="0">
                <a:solidFill>
                  <a:srgbClr val="043882"/>
                </a:solidFill>
                <a:ea typeface="MS UI Gothic" pitchFamily="18" charset="0"/>
              </a:rPr>
              <a:t>相試験 </a:t>
            </a:r>
            <a:r>
              <a:rPr lang="en-GB" altLang="ja-JP" sz="1800" dirty="0" smtClean="0">
                <a:solidFill>
                  <a:srgbClr val="043882"/>
                </a:solidFill>
                <a:ea typeface="MS UI Gothic" pitchFamily="18" charset="0"/>
              </a:rPr>
              <a:t/>
            </a:r>
            <a:br>
              <a:rPr lang="en-GB" altLang="ja-JP" sz="1800" dirty="0" smtClean="0">
                <a:solidFill>
                  <a:srgbClr val="043882"/>
                </a:solidFill>
                <a:ea typeface="MS UI Gothic" pitchFamily="18" charset="0"/>
              </a:rPr>
            </a:br>
            <a:r>
              <a:rPr lang="en-US" altLang="ja-JP" sz="1800" dirty="0" smtClean="0">
                <a:solidFill>
                  <a:srgbClr val="043882"/>
                </a:solidFill>
                <a:ea typeface="MS UI Gothic" pitchFamily="18" charset="0"/>
              </a:rPr>
              <a:t>– </a:t>
            </a:r>
            <a:r>
              <a:rPr lang="en-US" altLang="ja-JP" sz="1800" dirty="0" smtClean="0">
                <a:solidFill>
                  <a:srgbClr val="043882"/>
                </a:solidFill>
                <a:ea typeface="MS UI Gothic" pitchFamily="18" charset="0"/>
              </a:rPr>
              <a:t>Mukherjee S, et al</a:t>
            </a:r>
            <a:endParaRPr lang="ja-JP" sz="1800" b="1" i="0" dirty="0" smtClean="0">
              <a:solidFill>
                <a:srgbClr val="043882"/>
              </a:solidFill>
              <a:ea typeface="MS UI Gothic" pitchFamily="18" charset="0"/>
            </a:endParaRP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 </a:t>
            </a:r>
          </a:p>
          <a:p>
            <a:pPr marL="0" indent="0">
              <a:buNone/>
            </a:pPr>
            <a:endParaRPr lang="en-GB" dirty="0"/>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Mukherjee et al. J Clin Oncol 2016; 34 (suppl): abstr 3</a:t>
            </a:r>
          </a:p>
        </p:txBody>
      </p:sp>
      <p:graphicFrame>
        <p:nvGraphicFramePr>
          <p:cNvPr id="6" name="Group 88"/>
          <p:cNvGraphicFramePr>
            <a:graphicFrameLocks noGrp="1"/>
          </p:cNvGraphicFramePr>
          <p:nvPr>
            <p:extLst>
              <p:ext uri="{D42A27DB-BD31-4B8C-83A1-F6EECF244321}">
                <p14:modId xmlns:p14="http://schemas.microsoft.com/office/powerpoint/2010/main" val="1637192030"/>
              </p:ext>
            </p:extLst>
          </p:nvPr>
        </p:nvGraphicFramePr>
        <p:xfrm>
          <a:off x="381000" y="1676400"/>
          <a:ext cx="8382001" cy="3803904"/>
        </p:xfrm>
        <a:graphic>
          <a:graphicData uri="http://schemas.openxmlformats.org/drawingml/2006/table">
            <a:tbl>
              <a:tblPr firstRow="1" bandRow="1">
                <a:tableStyleId>{69012ECD-51FC-41F1-AA8D-1B2483CD663E}</a:tableStyleId>
              </a:tblPr>
              <a:tblGrid>
                <a:gridCol w="1830185"/>
                <a:gridCol w="1709651"/>
                <a:gridCol w="1709651"/>
                <a:gridCol w="1709651"/>
                <a:gridCol w="1422863"/>
              </a:tblGrid>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グレード3～5の特定のAE、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導入OxCap</a:t>
                      </a:r>
                    </a:p>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(n=85)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OxCap-RT</a:t>
                      </a:r>
                      <a:r>
                        <a:rPr lang="en" sz="1300" dirty="0" smtClean="0"/>
                        <a:t/>
                      </a:r>
                      <a:br>
                        <a:rPr lang="en" sz="1300" dirty="0" smtClean="0"/>
                      </a:br>
                      <a:r>
                        <a:rPr lang="ja-JP" sz="1300" b="1" i="0" u="none" dirty="0" smtClean="0">
                          <a:solidFill>
                            <a:srgbClr val="FFFFFF"/>
                          </a:solidFill>
                          <a:ea typeface="MS UI Gothic" pitchFamily="18" charset="0"/>
                        </a:rPr>
                        <a:t>(n=38)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CarPac-RT</a:t>
                      </a:r>
                      <a:r>
                        <a:rPr lang="en" sz="1300" dirty="0" smtClean="0"/>
                        <a:t/>
                      </a:r>
                      <a:br>
                        <a:rPr lang="en" sz="1300" dirty="0" smtClean="0"/>
                      </a:br>
                      <a:r>
                        <a:rPr lang="ja-JP" sz="1300" b="1" i="0" u="none" dirty="0" smtClean="0">
                          <a:solidFill>
                            <a:srgbClr val="FFFFFF"/>
                          </a:solidFill>
                          <a:ea typeface="MS UI Gothic" pitchFamily="18" charset="0"/>
                        </a:rPr>
                        <a:t>(n=42)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en-GB" altLang="ja-JP" sz="1300" b="1" i="0" u="none" dirty="0" smtClean="0">
                          <a:solidFill>
                            <a:srgbClr val="FFFFFF"/>
                          </a:solidFill>
                          <a:ea typeface="MS UI Gothic" pitchFamily="18" charset="0"/>
                        </a:rPr>
                        <a:t>p</a:t>
                      </a:r>
                      <a:r>
                        <a:rPr lang="ja-JP" sz="1300" b="1" i="0" u="none" dirty="0" smtClean="0">
                          <a:solidFill>
                            <a:srgbClr val="FFFFFF"/>
                          </a:solidFill>
                          <a:ea typeface="MS UI Gothic" pitchFamily="18" charset="0"/>
                        </a:rPr>
                        <a:t>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毒性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42.1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52.4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0.358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致死的毒性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血液学的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0.172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好中球減少症(発熱性)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好中球減少症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0.0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0.011 (ポストホック解析)</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悪心/嘔吐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食道炎</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疲労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神経学的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血栓塞栓性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
        <p:nvSpPr>
          <p:cNvPr id="2" name="Oval 1"/>
          <p:cNvSpPr/>
          <p:nvPr/>
        </p:nvSpPr>
        <p:spPr>
          <a:xfrm>
            <a:off x="4319859" y="3348397"/>
            <a:ext cx="2590800" cy="3927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custDataLst>
      <p:tags r:id="rId1"/>
    </p:custDataLst>
    <p:extLst>
      <p:ext uri="{BB962C8B-B14F-4D97-AF65-F5344CB8AC3E}">
        <p14:creationId xmlns:p14="http://schemas.microsoft.com/office/powerpoint/2010/main" val="3827979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ja-JP" sz="1800" dirty="0" smtClean="0">
                <a:solidFill>
                  <a:srgbClr val="043882"/>
                </a:solidFill>
                <a:ea typeface="MS UI Gothic" pitchFamily="18" charset="0"/>
              </a:rPr>
              <a:t>3: NEOSCOPE</a:t>
            </a:r>
            <a:r>
              <a:rPr lang="ja-JP" altLang="en-US" sz="1800" dirty="0" smtClean="0">
                <a:solidFill>
                  <a:srgbClr val="043882"/>
                </a:solidFill>
                <a:ea typeface="MS UI Gothic" pitchFamily="18" charset="0"/>
              </a:rPr>
              <a:t>：切除可能な食道腺癌患者において、導入化学療法後の術前レジメンとしての、オキサリプラチン／カペシタビン併用またはパクリタキセル／カルボプラチン併用をベースとする化学放射線療法について比較検討を行う、無作為化第</a:t>
            </a:r>
            <a:r>
              <a:rPr lang="en-US" altLang="ja-JP" sz="1800" dirty="0" smtClean="0">
                <a:solidFill>
                  <a:srgbClr val="043882"/>
                </a:solidFill>
                <a:ea typeface="MS UI Gothic" pitchFamily="18" charset="0"/>
              </a:rPr>
              <a:t>II</a:t>
            </a:r>
            <a:r>
              <a:rPr lang="ja-JP" altLang="en-US" sz="1800" dirty="0" smtClean="0">
                <a:solidFill>
                  <a:srgbClr val="043882"/>
                </a:solidFill>
                <a:ea typeface="MS UI Gothic" pitchFamily="18" charset="0"/>
              </a:rPr>
              <a:t>相試験 </a:t>
            </a:r>
            <a:r>
              <a:rPr lang="en-GB" altLang="ja-JP" sz="1800" dirty="0" smtClean="0">
                <a:solidFill>
                  <a:srgbClr val="043882"/>
                </a:solidFill>
                <a:ea typeface="MS UI Gothic" pitchFamily="18" charset="0"/>
              </a:rPr>
              <a:t/>
            </a:r>
            <a:br>
              <a:rPr lang="en-GB" altLang="ja-JP" sz="1800" dirty="0" smtClean="0">
                <a:solidFill>
                  <a:srgbClr val="043882"/>
                </a:solidFill>
                <a:ea typeface="MS UI Gothic" pitchFamily="18" charset="0"/>
              </a:rPr>
            </a:br>
            <a:r>
              <a:rPr lang="en-US" altLang="ja-JP" sz="1800" dirty="0" smtClean="0">
                <a:solidFill>
                  <a:srgbClr val="043882"/>
                </a:solidFill>
                <a:ea typeface="MS UI Gothic" pitchFamily="18" charset="0"/>
              </a:rPr>
              <a:t>– </a:t>
            </a:r>
            <a:r>
              <a:rPr lang="en-US" altLang="ja-JP" sz="1800" dirty="0" smtClean="0">
                <a:solidFill>
                  <a:srgbClr val="043882"/>
                </a:solidFill>
                <a:ea typeface="MS UI Gothic" pitchFamily="18" charset="0"/>
              </a:rPr>
              <a:t>Mukherjee S, et al</a:t>
            </a:r>
            <a:endParaRPr lang="ja-JP" sz="1800" b="1" i="0" dirty="0" smtClean="0">
              <a:solidFill>
                <a:srgbClr val="043882"/>
              </a:solidFill>
              <a:ea typeface="MS UI Gothic" pitchFamily="18" charset="0"/>
            </a:endParaRP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 </a:t>
            </a:r>
          </a:p>
          <a:p>
            <a:endParaRPr lang="en-GB" dirty="0" smtClean="0"/>
          </a:p>
          <a:p>
            <a:endParaRPr lang="en-GB" dirty="0"/>
          </a:p>
          <a:p>
            <a:endParaRPr lang="en-GB" dirty="0" smtClean="0"/>
          </a:p>
          <a:p>
            <a:endParaRPr lang="en-GB" dirty="0"/>
          </a:p>
          <a:p>
            <a:endParaRPr lang="en-GB" dirty="0" smtClean="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切除可能な食道腺癌を有する患者において、CarPac-RTまたはOxCap-RTを施行したところ、術後死亡率は低く、また術後合併症の発生率は予測通りであった</a:t>
            </a:r>
          </a:p>
          <a:p>
            <a:r>
              <a:rPr lang="ja-JP" sz="1600" b="1" i="0" dirty="0" smtClean="0">
                <a:solidFill>
                  <a:srgbClr val="4D4D4D"/>
                </a:solidFill>
                <a:ea typeface="MS UI Gothic" pitchFamily="18" charset="0"/>
              </a:rPr>
              <a:t>両レジメンとも忍容性は良好であった</a:t>
            </a:r>
          </a:p>
          <a:p>
            <a:pPr lvl="1"/>
            <a:r>
              <a:rPr lang="ja-JP" sz="1600" b="1" i="0" dirty="0" smtClean="0">
                <a:solidFill>
                  <a:srgbClr val="4D4D4D"/>
                </a:solidFill>
                <a:ea typeface="MS UI Gothic" pitchFamily="18" charset="0"/>
              </a:rPr>
              <a:t>CarPac-RT群ではグレード3/4の好中球減少症の発現を高頻度に認めたが、導入CTが一因となった可能性がある</a:t>
            </a:r>
          </a:p>
          <a:p>
            <a:r>
              <a:rPr lang="ja-JP" sz="1600" b="1" i="0" dirty="0" smtClean="0">
                <a:solidFill>
                  <a:srgbClr val="4D4D4D"/>
                </a:solidFill>
                <a:ea typeface="MS UI Gothic" pitchFamily="18" charset="0"/>
              </a:rPr>
              <a:t>CarPac-RTは、あらかじめ規定された第III相試験への移行基準を満たしたが、OxCap-RTでは基準は達成されなかった</a:t>
            </a:r>
          </a:p>
          <a:p>
            <a:endParaRPr lang="en-GB" dirty="0"/>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Mukherjee et al. J Clin Oncol 2016; 34 (suppl): abstr 3</a:t>
            </a:r>
          </a:p>
        </p:txBody>
      </p:sp>
      <p:graphicFrame>
        <p:nvGraphicFramePr>
          <p:cNvPr id="6" name="Group 88"/>
          <p:cNvGraphicFramePr>
            <a:graphicFrameLocks noGrp="1"/>
          </p:cNvGraphicFramePr>
          <p:nvPr>
            <p:extLst>
              <p:ext uri="{D42A27DB-BD31-4B8C-83A1-F6EECF244321}">
                <p14:modId xmlns:p14="http://schemas.microsoft.com/office/powerpoint/2010/main" val="4294121609"/>
              </p:ext>
            </p:extLst>
          </p:nvPr>
        </p:nvGraphicFramePr>
        <p:xfrm>
          <a:off x="914401" y="1643148"/>
          <a:ext cx="7239000" cy="1318260"/>
        </p:xfrm>
        <a:graphic>
          <a:graphicData uri="http://schemas.openxmlformats.org/drawingml/2006/table">
            <a:tbl>
              <a:tblPr firstRow="1" bandRow="1">
                <a:tableStyleId>{69012ECD-51FC-41F1-AA8D-1B2483CD663E}</a:tableStyleId>
              </a:tblPr>
              <a:tblGrid>
                <a:gridCol w="1523592"/>
                <a:gridCol w="1462649"/>
                <a:gridCol w="1480377"/>
                <a:gridCol w="1386191"/>
                <a:gridCol w="1386191"/>
              </a:tblGrid>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lang="ja-JP" sz="1300" b="1" i="0" u="none" dirty="0" smtClean="0">
                          <a:solidFill>
                            <a:srgbClr val="FFFFFF"/>
                          </a:solidFill>
                          <a:ea typeface="MS UI Gothic" pitchFamily="18" charset="0"/>
                        </a:rPr>
                        <a:t>R0切除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OxCap-RT </a:t>
                      </a:r>
                      <a:r>
                        <a:rPr lang="en" sz="1300" dirty="0" smtClean="0"/>
                        <a:t/>
                      </a:r>
                      <a:br>
                        <a:rPr lang="en" sz="1300" dirty="0" smtClean="0"/>
                      </a:br>
                      <a:r>
                        <a:rPr lang="ja-JP" sz="1300" b="1" i="0" u="none" dirty="0" smtClean="0">
                          <a:solidFill>
                            <a:srgbClr val="FFFFFF"/>
                          </a:solidFill>
                          <a:ea typeface="MS UI Gothic" pitchFamily="18" charset="0"/>
                        </a:rPr>
                        <a:t>(n=36)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CarPac-RT </a:t>
                      </a:r>
                      <a:r>
                        <a:rPr lang="en" sz="1300" dirty="0" smtClean="0"/>
                        <a:t/>
                      </a:r>
                      <a:br>
                        <a:rPr lang="en" sz="1300" dirty="0" smtClean="0"/>
                      </a:br>
                      <a:r>
                        <a:rPr lang="ja-JP" sz="1300" b="1" i="0" u="none" dirty="0" smtClean="0">
                          <a:solidFill>
                            <a:srgbClr val="FFFFFF"/>
                          </a:solidFill>
                          <a:ea typeface="MS UI Gothic" pitchFamily="18" charset="0"/>
                        </a:rPr>
                        <a:t>(n=41)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R0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72.2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80.5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R1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2702862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a:t>
            </a:r>
            <a:r>
              <a:rPr lang="ja-JP" altLang="es-ES" sz="1800" dirty="0">
                <a:solidFill>
                  <a:srgbClr val="043882"/>
                </a:solidFill>
                <a:ea typeface="MS UI Gothic" pitchFamily="18" charset="0"/>
              </a:rPr>
              <a:t>：多施設共同無作為化二重盲検第</a:t>
            </a:r>
            <a:r>
              <a:rPr lang="es-ES" altLang="ja-JP" sz="1800" dirty="0">
                <a:solidFill>
                  <a:srgbClr val="043882"/>
                </a:solidFill>
                <a:ea typeface="MS UI Gothic" pitchFamily="18" charset="0"/>
              </a:rPr>
              <a:t>II</a:t>
            </a:r>
            <a:r>
              <a:rPr lang="ja-JP" altLang="es-ES" sz="1800" dirty="0">
                <a:solidFill>
                  <a:srgbClr val="043882"/>
                </a:solidFill>
                <a:ea typeface="MS UI Gothic" pitchFamily="18" charset="0"/>
              </a:rPr>
              <a:t>相試験：</a:t>
            </a:r>
            <a:r>
              <a:rPr lang="ja-JP" sz="1800" b="1" i="0" dirty="0" smtClean="0">
                <a:solidFill>
                  <a:srgbClr val="043882"/>
                </a:solidFill>
                <a:ea typeface="MS UI Gothic" pitchFamily="18" charset="0"/>
              </a:rPr>
              <a:t>化学療法歴のない転移性胃食道腺癌（MEGA）患者に対するFOLFOX＋ziv-アフリベルセプト／プラセボ併</a:t>
            </a:r>
            <a:r>
              <a:rPr lang="ja-JP" sz="1800" b="1" i="0" dirty="0" smtClean="0">
                <a:solidFill>
                  <a:srgbClr val="043882"/>
                </a:solidFill>
                <a:ea typeface="MS UI Gothic" pitchFamily="18" charset="0"/>
              </a:rPr>
              <a:t>用</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Enzinger PC,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CT施行歴のない転移性GEC患者において、FOLFOX＋ziv-アフリベルセプト（VEGF阻害剤）併用療法の有効性と安全性について、FOLFOX＋プラセボ併用との比較検討を行うこと</a:t>
            </a:r>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*オキサリプラチン85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、5-FU 400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のボーラス投与後に2400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の持続投与、ロイコボリン400 mg/m</a:t>
            </a:r>
            <a:r>
              <a:rPr lang="ja-JP" sz="1200" b="0" i="0" baseline="30000" dirty="0" smtClean="0">
                <a:solidFill>
                  <a:srgbClr val="4D4D4D"/>
                </a:solidFill>
                <a:ea typeface="MS UI Gothic" pitchFamily="18" charset="0"/>
              </a:rPr>
              <a:t>2</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Enzinger et al. J Clin Oncol 2016; 34 (suppl): abstr 4</a:t>
            </a:r>
          </a:p>
        </p:txBody>
      </p:sp>
      <p:cxnSp>
        <p:nvCxnSpPr>
          <p:cNvPr id="7" name="AutoShape 15"/>
          <p:cNvCxnSpPr>
            <a:cxnSpLocks noChangeShapeType="1"/>
            <a:stCxn id="6" idx="0"/>
            <a:endCxn id="12" idx="1"/>
          </p:cNvCxnSpPr>
          <p:nvPr/>
        </p:nvCxnSpPr>
        <p:spPr bwMode="auto">
          <a:xfrm rot="5400000" flipH="1" flipV="1">
            <a:off x="4222838" y="2794002"/>
            <a:ext cx="663905" cy="621040"/>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5082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9" name="Content Placeholder 26"/>
          <p:cNvSpPr txBox="1">
            <a:spLocks/>
          </p:cNvSpPr>
          <p:nvPr/>
        </p:nvSpPr>
        <p:spPr bwMode="auto">
          <a:xfrm>
            <a:off x="4855936" y="3266706"/>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ja-JP" sz="1600" b="1" i="0" dirty="0" smtClean="0">
                <a:solidFill>
                  <a:srgbClr val="043882"/>
                </a:solidFill>
                <a:ea typeface="MS UI Gothic" pitchFamily="18" charset="0"/>
              </a:rPr>
              <a:t>層別化</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PS 1 vs 2</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食道／GEJ vs GC</a:t>
            </a:r>
          </a:p>
        </p:txBody>
      </p:sp>
      <p:cxnSp>
        <p:nvCxnSpPr>
          <p:cNvPr id="10" name="AutoShape 19"/>
          <p:cNvCxnSpPr>
            <a:cxnSpLocks noChangeShapeType="1"/>
          </p:cNvCxnSpPr>
          <p:nvPr/>
        </p:nvCxnSpPr>
        <p:spPr bwMode="auto">
          <a:xfrm>
            <a:off x="3684814" y="37285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7725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362200"/>
            <a:ext cx="281198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FOLFOX* q2w＋</a:t>
            </a:r>
            <a:r>
              <a:rPr lang="en" sz="1600" dirty="0" smtClean="0"/>
              <a:t/>
            </a:r>
            <a:br>
              <a:rPr lang="en" sz="1600" dirty="0" smtClean="0"/>
            </a:br>
            <a:r>
              <a:rPr lang="ja-JP" sz="1600" b="0" i="0" dirty="0" smtClean="0">
                <a:solidFill>
                  <a:srgbClr val="FFFFFF"/>
                </a:solidFill>
                <a:ea typeface="MS UI Gothic" pitchFamily="18" charset="0"/>
              </a:rPr>
              <a:t>ziv-アフリベルセプト 4 mg/kg D1 </a:t>
            </a:r>
          </a:p>
          <a:p>
            <a:pPr algn="ctr" defTabSz="892175" eaLnBrk="0" hangingPunct="0"/>
            <a:r>
              <a:rPr lang="ja-JP" sz="1600" b="0" i="0" dirty="0" smtClean="0">
                <a:solidFill>
                  <a:srgbClr val="FFFFFF"/>
                </a:solidFill>
                <a:ea typeface="MS UI Gothic" pitchFamily="18" charset="0"/>
              </a:rPr>
              <a:t>(n=43)</a:t>
            </a:r>
          </a:p>
        </p:txBody>
      </p:sp>
      <p:sp>
        <p:nvSpPr>
          <p:cNvPr id="13" name="AutoShape 9"/>
          <p:cNvSpPr>
            <a:spLocks noChangeArrowheads="1"/>
          </p:cNvSpPr>
          <p:nvPr/>
        </p:nvSpPr>
        <p:spPr bwMode="auto">
          <a:xfrm>
            <a:off x="365124" y="2374722"/>
            <a:ext cx="3319690" cy="2709947"/>
          </a:xfrm>
          <a:prstGeom prst="roundRect">
            <a:avLst>
              <a:gd name="adj" fmla="val 0"/>
            </a:avLst>
          </a:prstGeom>
          <a:solidFill>
            <a:schemeClr val="accent1"/>
          </a:solidFill>
          <a:ln w="9525" algn="ctr">
            <a:noFill/>
            <a:round/>
            <a:headEnd/>
            <a:tailEnd/>
          </a:ln>
        </p:spPr>
        <p:txBody>
          <a:bodyPr wrap="square" lIns="90488" tIns="44450" rIns="90488" bIns="44450">
            <a:norm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組織学的検査で確定診断された、切除不能な食道、GEJもしくは胃腺癌</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CT施行歴なし</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 PSスコアが≦1</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測定可能病変は必須としない</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(n=64)</a:t>
            </a:r>
          </a:p>
        </p:txBody>
      </p:sp>
      <p:sp>
        <p:nvSpPr>
          <p:cNvPr id="16" name="Rectangle 9"/>
          <p:cNvSpPr txBox="1">
            <a:spLocks noChangeArrowheads="1"/>
          </p:cNvSpPr>
          <p:nvPr/>
        </p:nvSpPr>
        <p:spPr bwMode="auto">
          <a:xfrm>
            <a:off x="365124" y="5254624"/>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PFS（6ヶ月）</a:t>
            </a:r>
          </a:p>
          <a:p>
            <a:pPr>
              <a:buClr>
                <a:srgbClr val="043882"/>
              </a:buClr>
            </a:pPr>
            <a:endParaRPr lang="en-GB" kern="0" dirty="0" smtClean="0"/>
          </a:p>
        </p:txBody>
      </p:sp>
      <p:sp>
        <p:nvSpPr>
          <p:cNvPr id="17" name="Content Placeholder 26"/>
          <p:cNvSpPr txBox="1">
            <a:spLocks/>
          </p:cNvSpPr>
          <p:nvPr/>
        </p:nvSpPr>
        <p:spPr>
          <a:xfrm>
            <a:off x="4648200" y="5254624"/>
            <a:ext cx="4130675"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OS、奏効率（RECIST規準 v1.1に基づく）</a:t>
            </a:r>
          </a:p>
          <a:p>
            <a:pPr>
              <a:buClr>
                <a:srgbClr val="043882"/>
              </a:buClr>
            </a:pPr>
            <a:r>
              <a:rPr lang="ja-JP" b="0" i="0" dirty="0" smtClean="0">
                <a:solidFill>
                  <a:srgbClr val="4D4D4D"/>
                </a:solidFill>
                <a:ea typeface="MS UI Gothic" pitchFamily="18" charset="0"/>
              </a:rPr>
              <a:t>TEAE</a:t>
            </a:r>
          </a:p>
        </p:txBody>
      </p:sp>
      <p:cxnSp>
        <p:nvCxnSpPr>
          <p:cNvPr id="18" name="AutoShape 16"/>
          <p:cNvCxnSpPr>
            <a:cxnSpLocks noChangeShapeType="1"/>
            <a:endCxn id="21" idx="1"/>
          </p:cNvCxnSpPr>
          <p:nvPr/>
        </p:nvCxnSpPr>
        <p:spPr bwMode="auto">
          <a:xfrm rot="16200000" flipH="1">
            <a:off x="4243321" y="4066692"/>
            <a:ext cx="612000" cy="631976"/>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16435" y="44243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0" name="AutoShape 20"/>
          <p:cNvCxnSpPr>
            <a:cxnSpLocks noChangeShapeType="1"/>
          </p:cNvCxnSpPr>
          <p:nvPr/>
        </p:nvCxnSpPr>
        <p:spPr bwMode="auto">
          <a:xfrm>
            <a:off x="7542220" y="46886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865309" y="4278312"/>
            <a:ext cx="2810329"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FOLFOX* q2w ＋ </a:t>
            </a:r>
          </a:p>
          <a:p>
            <a:pPr algn="ctr" defTabSz="892175" eaLnBrk="0" hangingPunct="0"/>
            <a:r>
              <a:rPr lang="ja-JP" b="0" i="0" dirty="0" smtClean="0">
                <a:solidFill>
                  <a:srgbClr val="4D4D4D"/>
                </a:solidFill>
                <a:ea typeface="MS UI Gothic" pitchFamily="18" charset="0"/>
              </a:rPr>
              <a:t>プラセボ</a:t>
            </a:r>
          </a:p>
          <a:p>
            <a:pPr algn="ctr" defTabSz="892175" eaLnBrk="0" hangingPunct="0"/>
            <a:r>
              <a:rPr lang="ja-JP" b="0" i="0" dirty="0" smtClean="0">
                <a:solidFill>
                  <a:srgbClr val="4D4D4D"/>
                </a:solidFill>
                <a:ea typeface="MS UI Gothic" pitchFamily="18" charset="0"/>
              </a:rPr>
              <a:t>(n=21)</a:t>
            </a:r>
          </a:p>
        </p:txBody>
      </p:sp>
      <p:sp>
        <p:nvSpPr>
          <p:cNvPr id="6" name="Oval 14"/>
          <p:cNvSpPr>
            <a:spLocks noChangeArrowheads="1"/>
          </p:cNvSpPr>
          <p:nvPr/>
        </p:nvSpPr>
        <p:spPr bwMode="auto">
          <a:xfrm>
            <a:off x="3920270" y="3436474"/>
            <a:ext cx="648000" cy="648000"/>
          </a:xfrm>
          <a:prstGeom prst="ellipse">
            <a:avLst/>
          </a:prstGeom>
          <a:noFill/>
          <a:ln w="57150">
            <a:solidFill>
              <a:schemeClr val="bg2">
                <a:lumMod val="60000"/>
                <a:lumOff val="40000"/>
              </a:schemeClr>
            </a:solidFill>
            <a:round/>
            <a:headEnd/>
            <a:tailEnd type="triangle" w="med" len="med"/>
          </a:ln>
        </p:spPr>
        <p:txBody>
          <a:bodyPr wrap="none" tIns="108000" anchor="t"/>
          <a:lstStyle/>
          <a:p>
            <a:pPr algn="ctr"/>
            <a:r>
              <a:rPr lang="ja-JP" sz="1050" b="1" i="0" dirty="0" smtClean="0">
                <a:solidFill>
                  <a:srgbClr val="043882"/>
                </a:solidFill>
                <a:ea typeface="MS UI Gothic" pitchFamily="18" charset="0"/>
              </a:rPr>
              <a:t>無作為化</a:t>
            </a:r>
          </a:p>
          <a:p>
            <a:pPr algn="ctr"/>
            <a:r>
              <a:rPr lang="ja-JP" sz="1200" b="1" i="0" dirty="0" smtClean="0">
                <a:solidFill>
                  <a:srgbClr val="043882"/>
                </a:solidFill>
                <a:ea typeface="MS UI Gothic" pitchFamily="18" charset="0"/>
              </a:rPr>
              <a:t>2:1</a:t>
            </a:r>
          </a:p>
        </p:txBody>
      </p:sp>
    </p:spTree>
    <p:custDataLst>
      <p:tags r:id="rId1"/>
    </p:custDataLst>
    <p:extLst>
      <p:ext uri="{BB962C8B-B14F-4D97-AF65-F5344CB8AC3E}">
        <p14:creationId xmlns:p14="http://schemas.microsoft.com/office/powerpoint/2010/main" val="2055918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4：多施設共同無作為化二重盲検第II相試験：化学療法歴のない転移性胃食道腺癌（MEGA）患者に対するFOLFOX＋ziv-アフリベルセプト／プラセボ併</a:t>
            </a:r>
            <a:r>
              <a:rPr lang="ja-JP" sz="1800" b="1" i="0" dirty="0" smtClean="0">
                <a:solidFill>
                  <a:srgbClr val="043882"/>
                </a:solidFill>
                <a:ea typeface="MS UI Gothic" pitchFamily="18" charset="0"/>
              </a:rPr>
              <a:t>用</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Enzinger PC,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Enzinger et al. J Clin Oncol 2016; 34 (suppl): abstr 4</a:t>
            </a:r>
          </a:p>
        </p:txBody>
      </p:sp>
      <p:graphicFrame>
        <p:nvGraphicFramePr>
          <p:cNvPr id="6" name="Group 88"/>
          <p:cNvGraphicFramePr>
            <a:graphicFrameLocks noGrp="1"/>
          </p:cNvGraphicFramePr>
          <p:nvPr>
            <p:extLst>
              <p:ext uri="{D42A27DB-BD31-4B8C-83A1-F6EECF244321}">
                <p14:modId xmlns:p14="http://schemas.microsoft.com/office/powerpoint/2010/main" val="3170839581"/>
              </p:ext>
            </p:extLst>
          </p:nvPr>
        </p:nvGraphicFramePr>
        <p:xfrm>
          <a:off x="369888" y="1676401"/>
          <a:ext cx="8408988" cy="1475232"/>
        </p:xfrm>
        <a:graphic>
          <a:graphicData uri="http://schemas.openxmlformats.org/drawingml/2006/table">
            <a:tbl>
              <a:tblPr firstRow="1" bandRow="1">
                <a:tableStyleId>{69012ECD-51FC-41F1-AA8D-1B2483CD663E}</a:tableStyleId>
              </a:tblPr>
              <a:tblGrid>
                <a:gridCol w="3592512">
                  <a:extLst>
                    <a:ext uri="{9D8B030D-6E8A-4147-A177-3AD203B41FA5}">
                      <a16:colId xmlns:a16="http://schemas.microsoft.com/office/drawing/2014/main" xmlns="" val="20000"/>
                    </a:ext>
                  </a:extLst>
                </a:gridCol>
                <a:gridCol w="1605492">
                  <a:extLst>
                    <a:ext uri="{9D8B030D-6E8A-4147-A177-3AD203B41FA5}">
                      <a16:colId xmlns:a16="http://schemas.microsoft.com/office/drawing/2014/main" xmlns="" val="20001"/>
                    </a:ext>
                  </a:extLst>
                </a:gridCol>
                <a:gridCol w="1605492">
                  <a:extLst>
                    <a:ext uri="{9D8B030D-6E8A-4147-A177-3AD203B41FA5}">
                      <a16:colId xmlns:a16="http://schemas.microsoft.com/office/drawing/2014/main" xmlns="" val="20002"/>
                    </a:ext>
                  </a:extLst>
                </a:gridCol>
                <a:gridCol w="1605492">
                  <a:extLst>
                    <a:ext uri="{9D8B030D-6E8A-4147-A177-3AD203B41FA5}">
                      <a16:colId xmlns:a16="http://schemas.microsoft.com/office/drawing/2014/main" xmlns="" val="20003"/>
                    </a:ext>
                  </a:extLst>
                </a:gridCol>
              </a:tblGrid>
              <a:tr h="1448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dirty="0" smtClean="0">
                          <a:solidFill>
                            <a:srgbClr val="FFFFFF"/>
                          </a:solidFill>
                          <a:ea typeface="MS UI Gothic" pitchFamily="18" charset="0"/>
                        </a:rPr>
                        <a:t>Ziv-アフリベルセプト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プラセボ</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ja-JP" sz="1400" b="1" i="0" u="none" dirty="0" smtClean="0">
                          <a:solidFill>
                            <a:srgbClr val="FFFFFF"/>
                          </a:solidFill>
                          <a:ea typeface="MS UI Gothic" pitchFamily="18" charset="0"/>
                        </a:rPr>
                        <a:t>p</a:t>
                      </a:r>
                      <a:r>
                        <a:rPr lang="ja-JP" sz="1400" b="1" i="0" u="none" dirty="0" smtClean="0">
                          <a:solidFill>
                            <a:srgbClr val="FFFFFF"/>
                          </a:solidFill>
                          <a:ea typeface="MS UI Gothic" pitchFamily="18" charset="0"/>
                        </a:rPr>
                        <a:t>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6ヶ月PFS、%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1年OS、%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主要奏効率、n/N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22/36 (61.1)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12/16 (75.0)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3"/>
                  </a:ext>
                </a:extLst>
              </a:tr>
            </a:tbl>
          </a:graphicData>
        </a:graphic>
      </p:graphicFrame>
      <p:sp>
        <p:nvSpPr>
          <p:cNvPr id="10" name="TextBox 9"/>
          <p:cNvSpPr txBox="1"/>
          <p:nvPr/>
        </p:nvSpPr>
        <p:spPr>
          <a:xfrm>
            <a:off x="2301670" y="3288268"/>
            <a:ext cx="4456803"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PFS</a:t>
            </a:r>
          </a:p>
        </p:txBody>
      </p:sp>
      <p:grpSp>
        <p:nvGrpSpPr>
          <p:cNvPr id="11" name="Group 10"/>
          <p:cNvGrpSpPr/>
          <p:nvPr/>
        </p:nvGrpSpPr>
        <p:grpSpPr>
          <a:xfrm>
            <a:off x="1314023" y="3596623"/>
            <a:ext cx="6364771" cy="2880377"/>
            <a:chOff x="2089903" y="3528263"/>
            <a:chExt cx="6364771" cy="2880377"/>
          </a:xfrm>
        </p:grpSpPr>
        <p:sp>
          <p:nvSpPr>
            <p:cNvPr id="12" name="Freeform 11"/>
            <p:cNvSpPr>
              <a:spLocks/>
            </p:cNvSpPr>
            <p:nvPr/>
          </p:nvSpPr>
          <p:spPr bwMode="auto">
            <a:xfrm>
              <a:off x="2765589" y="3818838"/>
              <a:ext cx="391961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 name="Line 6"/>
            <p:cNvSpPr>
              <a:spLocks noChangeShapeType="1"/>
            </p:cNvSpPr>
            <p:nvPr/>
          </p:nvSpPr>
          <p:spPr bwMode="auto">
            <a:xfrm>
              <a:off x="2674197" y="3818837"/>
              <a:ext cx="91391"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 name="Line 7"/>
            <p:cNvSpPr>
              <a:spLocks noChangeShapeType="1"/>
            </p:cNvSpPr>
            <p:nvPr/>
          </p:nvSpPr>
          <p:spPr bwMode="auto">
            <a:xfrm>
              <a:off x="2674197" y="4226136"/>
              <a:ext cx="91391"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 name="Line 8"/>
            <p:cNvSpPr>
              <a:spLocks noChangeShapeType="1"/>
            </p:cNvSpPr>
            <p:nvPr/>
          </p:nvSpPr>
          <p:spPr bwMode="auto">
            <a:xfrm>
              <a:off x="2674197" y="4632577"/>
              <a:ext cx="91391"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 name="Line 9"/>
            <p:cNvSpPr>
              <a:spLocks noChangeShapeType="1"/>
            </p:cNvSpPr>
            <p:nvPr/>
          </p:nvSpPr>
          <p:spPr bwMode="auto">
            <a:xfrm>
              <a:off x="2674197" y="5031065"/>
              <a:ext cx="91391"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 name="Line 10"/>
            <p:cNvSpPr>
              <a:spLocks noChangeShapeType="1"/>
            </p:cNvSpPr>
            <p:nvPr/>
          </p:nvSpPr>
          <p:spPr bwMode="auto">
            <a:xfrm>
              <a:off x="2674197" y="5438179"/>
              <a:ext cx="91391"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 name="Line 11"/>
            <p:cNvSpPr>
              <a:spLocks noChangeShapeType="1"/>
            </p:cNvSpPr>
            <p:nvPr/>
          </p:nvSpPr>
          <p:spPr bwMode="auto">
            <a:xfrm>
              <a:off x="2674197" y="5845293"/>
              <a:ext cx="91391"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 name="Line 12"/>
            <p:cNvSpPr>
              <a:spLocks noChangeShapeType="1"/>
            </p:cNvSpPr>
            <p:nvPr/>
          </p:nvSpPr>
          <p:spPr bwMode="auto">
            <a:xfrm>
              <a:off x="5440638" y="5898462"/>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 name="Line 13"/>
            <p:cNvSpPr>
              <a:spLocks noChangeShapeType="1"/>
            </p:cNvSpPr>
            <p:nvPr/>
          </p:nvSpPr>
          <p:spPr bwMode="auto">
            <a:xfrm>
              <a:off x="4835641" y="5898462"/>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 name="Line 14"/>
            <p:cNvSpPr>
              <a:spLocks noChangeShapeType="1"/>
            </p:cNvSpPr>
            <p:nvPr/>
          </p:nvSpPr>
          <p:spPr bwMode="auto">
            <a:xfrm>
              <a:off x="6067966" y="5898462"/>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 name="Line 17"/>
            <p:cNvSpPr>
              <a:spLocks noChangeShapeType="1"/>
            </p:cNvSpPr>
            <p:nvPr/>
          </p:nvSpPr>
          <p:spPr bwMode="auto">
            <a:xfrm>
              <a:off x="6693531" y="5898462"/>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 name="Line 18"/>
            <p:cNvSpPr>
              <a:spLocks noChangeShapeType="1"/>
            </p:cNvSpPr>
            <p:nvPr/>
          </p:nvSpPr>
          <p:spPr bwMode="auto">
            <a:xfrm>
              <a:off x="4187514" y="5898462"/>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 name="Line 19"/>
            <p:cNvSpPr>
              <a:spLocks noChangeShapeType="1"/>
            </p:cNvSpPr>
            <p:nvPr/>
          </p:nvSpPr>
          <p:spPr bwMode="auto">
            <a:xfrm>
              <a:off x="3587412" y="5898462"/>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 name="Line 20"/>
            <p:cNvSpPr>
              <a:spLocks noChangeShapeType="1"/>
            </p:cNvSpPr>
            <p:nvPr/>
          </p:nvSpPr>
          <p:spPr bwMode="auto">
            <a:xfrm>
              <a:off x="2973789" y="5898462"/>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 name="TextBox 28"/>
            <p:cNvSpPr txBox="1"/>
            <p:nvPr/>
          </p:nvSpPr>
          <p:spPr>
            <a:xfrm rot="16200000">
              <a:off x="1493266" y="4726134"/>
              <a:ext cx="147027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生存率</a:t>
              </a:r>
            </a:p>
          </p:txBody>
        </p:sp>
        <p:sp>
          <p:nvSpPr>
            <p:cNvPr id="30" name="TextBox 29"/>
            <p:cNvSpPr txBox="1"/>
            <p:nvPr/>
          </p:nvSpPr>
          <p:spPr>
            <a:xfrm>
              <a:off x="4258501" y="6131641"/>
              <a:ext cx="1169616"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ベースラインからの経過時間(ヶ月)</a:t>
              </a:r>
            </a:p>
          </p:txBody>
        </p:sp>
        <p:sp>
          <p:nvSpPr>
            <p:cNvPr id="31" name="TextBox 30"/>
            <p:cNvSpPr txBox="1"/>
            <p:nvPr/>
          </p:nvSpPr>
          <p:spPr>
            <a:xfrm>
              <a:off x="2335963" y="3687165"/>
              <a:ext cx="40901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32" name="TextBox 31"/>
            <p:cNvSpPr txBox="1"/>
            <p:nvPr/>
          </p:nvSpPr>
          <p:spPr>
            <a:xfrm>
              <a:off x="2335963" y="4086964"/>
              <a:ext cx="40901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33" name="TextBox 32"/>
            <p:cNvSpPr txBox="1"/>
            <p:nvPr/>
          </p:nvSpPr>
          <p:spPr>
            <a:xfrm>
              <a:off x="2335963" y="4494078"/>
              <a:ext cx="40901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34" name="TextBox 33"/>
            <p:cNvSpPr txBox="1"/>
            <p:nvPr/>
          </p:nvSpPr>
          <p:spPr>
            <a:xfrm>
              <a:off x="2335963" y="4892566"/>
              <a:ext cx="40901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35" name="TextBox 34"/>
            <p:cNvSpPr txBox="1"/>
            <p:nvPr/>
          </p:nvSpPr>
          <p:spPr>
            <a:xfrm>
              <a:off x="2335963" y="5299680"/>
              <a:ext cx="40901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36" name="TextBox 35"/>
            <p:cNvSpPr txBox="1"/>
            <p:nvPr/>
          </p:nvSpPr>
          <p:spPr>
            <a:xfrm>
              <a:off x="2347110" y="5706794"/>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0.0</a:t>
              </a:r>
            </a:p>
          </p:txBody>
        </p:sp>
        <p:sp>
          <p:nvSpPr>
            <p:cNvPr id="37" name="TextBox 36"/>
            <p:cNvSpPr txBox="1"/>
            <p:nvPr/>
          </p:nvSpPr>
          <p:spPr>
            <a:xfrm>
              <a:off x="2834878" y="5945120"/>
              <a:ext cx="277180"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38" name="TextBox 37"/>
            <p:cNvSpPr txBox="1"/>
            <p:nvPr/>
          </p:nvSpPr>
          <p:spPr>
            <a:xfrm>
              <a:off x="3450711" y="5945120"/>
              <a:ext cx="277180"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5</a:t>
              </a:r>
            </a:p>
          </p:txBody>
        </p:sp>
        <p:sp>
          <p:nvSpPr>
            <p:cNvPr id="39" name="TextBox 38"/>
            <p:cNvSpPr txBox="1"/>
            <p:nvPr/>
          </p:nvSpPr>
          <p:spPr>
            <a:xfrm>
              <a:off x="4019216" y="5945120"/>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10</a:t>
              </a:r>
            </a:p>
          </p:txBody>
        </p:sp>
        <p:sp>
          <p:nvSpPr>
            <p:cNvPr id="40" name="TextBox 39"/>
            <p:cNvSpPr txBox="1"/>
            <p:nvPr/>
          </p:nvSpPr>
          <p:spPr>
            <a:xfrm>
              <a:off x="4654514" y="5945120"/>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15</a:t>
              </a:r>
            </a:p>
          </p:txBody>
        </p:sp>
        <p:sp>
          <p:nvSpPr>
            <p:cNvPr id="41" name="TextBox 40"/>
            <p:cNvSpPr txBox="1"/>
            <p:nvPr/>
          </p:nvSpPr>
          <p:spPr>
            <a:xfrm>
              <a:off x="5269241" y="5945120"/>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20</a:t>
              </a:r>
            </a:p>
          </p:txBody>
        </p:sp>
        <p:sp>
          <p:nvSpPr>
            <p:cNvPr id="42" name="TextBox 41"/>
            <p:cNvSpPr txBox="1"/>
            <p:nvPr/>
          </p:nvSpPr>
          <p:spPr>
            <a:xfrm>
              <a:off x="5890674" y="5945120"/>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25</a:t>
              </a:r>
            </a:p>
          </p:txBody>
        </p:sp>
        <p:sp>
          <p:nvSpPr>
            <p:cNvPr id="43" name="TextBox 42"/>
            <p:cNvSpPr txBox="1"/>
            <p:nvPr/>
          </p:nvSpPr>
          <p:spPr>
            <a:xfrm>
              <a:off x="6516239" y="5945120"/>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30</a:t>
              </a:r>
            </a:p>
          </p:txBody>
        </p:sp>
        <p:grpSp>
          <p:nvGrpSpPr>
            <p:cNvPr id="44" name="Group 43"/>
            <p:cNvGrpSpPr/>
            <p:nvPr/>
          </p:nvGrpSpPr>
          <p:grpSpPr>
            <a:xfrm>
              <a:off x="2973788" y="3807655"/>
              <a:ext cx="4068000" cy="1728000"/>
              <a:chOff x="2973788" y="3807655"/>
              <a:chExt cx="4068000" cy="1728000"/>
            </a:xfrm>
          </p:grpSpPr>
          <p:sp>
            <p:nvSpPr>
              <p:cNvPr id="65" name="Freeform 2"/>
              <p:cNvSpPr>
                <a:spLocks/>
              </p:cNvSpPr>
              <p:nvPr/>
            </p:nvSpPr>
            <p:spPr bwMode="auto">
              <a:xfrm>
                <a:off x="2973788" y="3807655"/>
                <a:ext cx="4068000" cy="1702400"/>
              </a:xfrm>
              <a:custGeom>
                <a:avLst/>
                <a:gdLst>
                  <a:gd name="T0" fmla="*/ 321 w 321"/>
                  <a:gd name="T1" fmla="*/ 133 h 133"/>
                  <a:gd name="T2" fmla="*/ 174 w 321"/>
                  <a:gd name="T3" fmla="*/ 133 h 133"/>
                  <a:gd name="T4" fmla="*/ 174 w 321"/>
                  <a:gd name="T5" fmla="*/ 120 h 133"/>
                  <a:gd name="T6" fmla="*/ 129 w 321"/>
                  <a:gd name="T7" fmla="*/ 120 h 133"/>
                  <a:gd name="T8" fmla="*/ 129 w 321"/>
                  <a:gd name="T9" fmla="*/ 110 h 133"/>
                  <a:gd name="T10" fmla="*/ 123 w 321"/>
                  <a:gd name="T11" fmla="*/ 110 h 133"/>
                  <a:gd name="T12" fmla="*/ 123 w 321"/>
                  <a:gd name="T13" fmla="*/ 100 h 133"/>
                  <a:gd name="T14" fmla="*/ 95 w 321"/>
                  <a:gd name="T15" fmla="*/ 100 h 133"/>
                  <a:gd name="T16" fmla="*/ 95 w 321"/>
                  <a:gd name="T17" fmla="*/ 91 h 133"/>
                  <a:gd name="T18" fmla="*/ 75 w 321"/>
                  <a:gd name="T19" fmla="*/ 91 h 133"/>
                  <a:gd name="T20" fmla="*/ 75 w 321"/>
                  <a:gd name="T21" fmla="*/ 84 h 133"/>
                  <a:gd name="T22" fmla="*/ 71 w 321"/>
                  <a:gd name="T23" fmla="*/ 84 h 133"/>
                  <a:gd name="T24" fmla="*/ 71 w 321"/>
                  <a:gd name="T25" fmla="*/ 76 h 133"/>
                  <a:gd name="T26" fmla="*/ 69 w 321"/>
                  <a:gd name="T27" fmla="*/ 76 h 133"/>
                  <a:gd name="T28" fmla="*/ 69 w 321"/>
                  <a:gd name="T29" fmla="*/ 69 h 133"/>
                  <a:gd name="T30" fmla="*/ 53 w 321"/>
                  <a:gd name="T31" fmla="*/ 69 h 133"/>
                  <a:gd name="T32" fmla="*/ 53 w 321"/>
                  <a:gd name="T33" fmla="*/ 61 h 133"/>
                  <a:gd name="T34" fmla="*/ 52 w 321"/>
                  <a:gd name="T35" fmla="*/ 61 h 133"/>
                  <a:gd name="T36" fmla="*/ 52 w 321"/>
                  <a:gd name="T37" fmla="*/ 54 h 133"/>
                  <a:gd name="T38" fmla="*/ 52 w 321"/>
                  <a:gd name="T39" fmla="*/ 54 h 133"/>
                  <a:gd name="T40" fmla="*/ 52 w 321"/>
                  <a:gd name="T41" fmla="*/ 45 h 133"/>
                  <a:gd name="T42" fmla="*/ 43 w 321"/>
                  <a:gd name="T43" fmla="*/ 45 h 133"/>
                  <a:gd name="T44" fmla="*/ 43 w 321"/>
                  <a:gd name="T45" fmla="*/ 38 h 133"/>
                  <a:gd name="T46" fmla="*/ 38 w 321"/>
                  <a:gd name="T47" fmla="*/ 38 h 133"/>
                  <a:gd name="T48" fmla="*/ 38 w 321"/>
                  <a:gd name="T49" fmla="*/ 31 h 133"/>
                  <a:gd name="T50" fmla="*/ 28 w 321"/>
                  <a:gd name="T51" fmla="*/ 31 h 133"/>
                  <a:gd name="T52" fmla="*/ 28 w 321"/>
                  <a:gd name="T53" fmla="*/ 23 h 133"/>
                  <a:gd name="T54" fmla="*/ 27 w 321"/>
                  <a:gd name="T55" fmla="*/ 23 h 133"/>
                  <a:gd name="T56" fmla="*/ 27 w 321"/>
                  <a:gd name="T57" fmla="*/ 15 h 133"/>
                  <a:gd name="T58" fmla="*/ 18 w 321"/>
                  <a:gd name="T59" fmla="*/ 15 h 133"/>
                  <a:gd name="T60" fmla="*/ 18 w 321"/>
                  <a:gd name="T61" fmla="*/ 8 h 133"/>
                  <a:gd name="T62" fmla="*/ 5 w 321"/>
                  <a:gd name="T63" fmla="*/ 8 h 133"/>
                  <a:gd name="T64" fmla="*/ 5 w 321"/>
                  <a:gd name="T65" fmla="*/ 0 h 133"/>
                  <a:gd name="T66" fmla="*/ 0 w 321"/>
                  <a:gd name="T6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1" h="133">
                    <a:moveTo>
                      <a:pt x="321" y="133"/>
                    </a:moveTo>
                    <a:lnTo>
                      <a:pt x="174" y="133"/>
                    </a:lnTo>
                    <a:lnTo>
                      <a:pt x="174" y="120"/>
                    </a:lnTo>
                    <a:lnTo>
                      <a:pt x="129" y="120"/>
                    </a:lnTo>
                    <a:lnTo>
                      <a:pt x="129" y="110"/>
                    </a:lnTo>
                    <a:lnTo>
                      <a:pt x="123" y="110"/>
                    </a:lnTo>
                    <a:lnTo>
                      <a:pt x="123" y="100"/>
                    </a:lnTo>
                    <a:lnTo>
                      <a:pt x="95" y="100"/>
                    </a:lnTo>
                    <a:lnTo>
                      <a:pt x="95" y="91"/>
                    </a:lnTo>
                    <a:lnTo>
                      <a:pt x="75" y="91"/>
                    </a:lnTo>
                    <a:lnTo>
                      <a:pt x="75" y="84"/>
                    </a:lnTo>
                    <a:lnTo>
                      <a:pt x="71" y="84"/>
                    </a:lnTo>
                    <a:lnTo>
                      <a:pt x="71" y="76"/>
                    </a:lnTo>
                    <a:lnTo>
                      <a:pt x="69" y="76"/>
                    </a:lnTo>
                    <a:lnTo>
                      <a:pt x="69" y="69"/>
                    </a:lnTo>
                    <a:lnTo>
                      <a:pt x="53" y="69"/>
                    </a:lnTo>
                    <a:lnTo>
                      <a:pt x="53" y="61"/>
                    </a:lnTo>
                    <a:lnTo>
                      <a:pt x="52" y="61"/>
                    </a:lnTo>
                    <a:lnTo>
                      <a:pt x="52" y="54"/>
                    </a:lnTo>
                    <a:lnTo>
                      <a:pt x="52" y="54"/>
                    </a:lnTo>
                    <a:lnTo>
                      <a:pt x="52" y="45"/>
                    </a:lnTo>
                    <a:lnTo>
                      <a:pt x="43" y="45"/>
                    </a:lnTo>
                    <a:lnTo>
                      <a:pt x="43" y="38"/>
                    </a:lnTo>
                    <a:lnTo>
                      <a:pt x="38" y="38"/>
                    </a:lnTo>
                    <a:lnTo>
                      <a:pt x="38" y="31"/>
                    </a:lnTo>
                    <a:lnTo>
                      <a:pt x="28" y="31"/>
                    </a:lnTo>
                    <a:lnTo>
                      <a:pt x="28" y="23"/>
                    </a:lnTo>
                    <a:lnTo>
                      <a:pt x="27" y="23"/>
                    </a:lnTo>
                    <a:lnTo>
                      <a:pt x="27" y="15"/>
                    </a:lnTo>
                    <a:lnTo>
                      <a:pt x="18" y="15"/>
                    </a:lnTo>
                    <a:lnTo>
                      <a:pt x="18" y="8"/>
                    </a:lnTo>
                    <a:lnTo>
                      <a:pt x="5" y="8"/>
                    </a:lnTo>
                    <a:lnTo>
                      <a:pt x="5"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3"/>
              <p:cNvSpPr>
                <a:spLocks noChangeShapeType="1"/>
              </p:cNvSpPr>
              <p:nvPr/>
            </p:nvSpPr>
            <p:spPr bwMode="auto">
              <a:xfrm>
                <a:off x="7029115" y="5497255"/>
                <a:ext cx="0" cy="384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4"/>
              <p:cNvSpPr>
                <a:spLocks noChangeShapeType="1"/>
              </p:cNvSpPr>
              <p:nvPr/>
            </p:nvSpPr>
            <p:spPr bwMode="auto">
              <a:xfrm>
                <a:off x="5508367" y="5497255"/>
                <a:ext cx="0" cy="384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5"/>
              <p:cNvSpPr>
                <a:spLocks noChangeShapeType="1"/>
              </p:cNvSpPr>
              <p:nvPr/>
            </p:nvSpPr>
            <p:spPr bwMode="auto">
              <a:xfrm>
                <a:off x="4747994" y="5318055"/>
                <a:ext cx="0" cy="384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6"/>
              <p:cNvSpPr>
                <a:spLocks noChangeShapeType="1"/>
              </p:cNvSpPr>
              <p:nvPr/>
            </p:nvSpPr>
            <p:spPr bwMode="auto">
              <a:xfrm>
                <a:off x="4291769" y="5062055"/>
                <a:ext cx="0" cy="512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7"/>
              <p:cNvSpPr>
                <a:spLocks noChangeShapeType="1"/>
              </p:cNvSpPr>
              <p:nvPr/>
            </p:nvSpPr>
            <p:spPr bwMode="auto">
              <a:xfrm>
                <a:off x="3936928" y="4959655"/>
                <a:ext cx="0" cy="1920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45" name="Group 44"/>
            <p:cNvGrpSpPr/>
            <p:nvPr/>
          </p:nvGrpSpPr>
          <p:grpSpPr>
            <a:xfrm>
              <a:off x="3755685" y="3995936"/>
              <a:ext cx="231904" cy="82147"/>
              <a:chOff x="5508367" y="5098971"/>
              <a:chExt cx="231904" cy="82147"/>
            </a:xfrm>
          </p:grpSpPr>
          <p:sp>
            <p:nvSpPr>
              <p:cNvPr id="61" name="Line 3"/>
              <p:cNvSpPr>
                <a:spLocks noChangeShapeType="1"/>
              </p:cNvSpPr>
              <p:nvPr/>
            </p:nvSpPr>
            <p:spPr bwMode="auto">
              <a:xfrm flipH="1" flipV="1">
                <a:off x="5549323" y="5098971"/>
                <a:ext cx="0" cy="8191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Line 3"/>
              <p:cNvSpPr>
                <a:spLocks noChangeShapeType="1"/>
              </p:cNvSpPr>
              <p:nvPr/>
            </p:nvSpPr>
            <p:spPr bwMode="auto">
              <a:xfrm rot="5400000" flipH="1" flipV="1">
                <a:off x="5549323" y="5098972"/>
                <a:ext cx="0" cy="8191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3"/>
              <p:cNvSpPr>
                <a:spLocks noChangeShapeType="1"/>
              </p:cNvSpPr>
              <p:nvPr/>
            </p:nvSpPr>
            <p:spPr bwMode="auto">
              <a:xfrm flipH="1" flipV="1">
                <a:off x="5699316" y="5099207"/>
                <a:ext cx="0" cy="81911"/>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3"/>
              <p:cNvSpPr>
                <a:spLocks noChangeShapeType="1"/>
              </p:cNvSpPr>
              <p:nvPr/>
            </p:nvSpPr>
            <p:spPr bwMode="auto">
              <a:xfrm rot="5400000" flipH="1" flipV="1">
                <a:off x="5699316" y="5099206"/>
                <a:ext cx="0" cy="81911"/>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46" name="Straight Connector 45"/>
            <p:cNvCxnSpPr/>
            <p:nvPr/>
          </p:nvCxnSpPr>
          <p:spPr>
            <a:xfrm>
              <a:off x="3706314" y="3846231"/>
              <a:ext cx="290033"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47" name="TextBox 46"/>
            <p:cNvSpPr txBox="1"/>
            <p:nvPr/>
          </p:nvSpPr>
          <p:spPr>
            <a:xfrm>
              <a:off x="4052645" y="3528263"/>
              <a:ext cx="1923925" cy="646331"/>
            </a:xfrm>
            <a:prstGeom prst="rect">
              <a:avLst/>
            </a:prstGeom>
            <a:noFill/>
          </p:spPr>
          <p:txBody>
            <a:bodyPr wrap="none" rtlCol="0">
              <a:spAutoFit/>
            </a:bodyPr>
            <a:lstStyle/>
            <a:p>
              <a:r>
                <a:rPr lang="ja-JP" sz="1200" b="0" i="0" dirty="0" smtClean="0">
                  <a:solidFill>
                    <a:srgbClr val="4D4D4D"/>
                  </a:solidFill>
                  <a:ea typeface="MS UI Gothic" pitchFamily="18" charset="0"/>
                </a:rPr>
                <a:t>FOLFOX＋ziv-アフリベルセプト</a:t>
              </a:r>
            </a:p>
            <a:p>
              <a:r>
                <a:rPr lang="ja-JP" sz="1200" b="0" i="0" dirty="0" smtClean="0">
                  <a:solidFill>
                    <a:srgbClr val="4D4D4D"/>
                  </a:solidFill>
                  <a:ea typeface="MS UI Gothic" pitchFamily="18" charset="0"/>
                </a:rPr>
                <a:t>FOLFOX＋プラセボ</a:t>
              </a:r>
            </a:p>
            <a:p>
              <a:r>
                <a:rPr lang="ja-JP" sz="1200" b="0" i="0" dirty="0" smtClean="0">
                  <a:solidFill>
                    <a:srgbClr val="4D4D4D"/>
                  </a:solidFill>
                  <a:ea typeface="MS UI Gothic" pitchFamily="18" charset="0"/>
                </a:rPr>
                <a:t>打ち切り時点</a:t>
              </a:r>
            </a:p>
          </p:txBody>
        </p:sp>
        <p:cxnSp>
          <p:nvCxnSpPr>
            <p:cNvPr id="48" name="Straight Connector 47"/>
            <p:cNvCxnSpPr/>
            <p:nvPr/>
          </p:nvCxnSpPr>
          <p:spPr>
            <a:xfrm>
              <a:off x="3706314" y="3662870"/>
              <a:ext cx="290033" cy="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49" name="Group 48"/>
            <p:cNvGrpSpPr/>
            <p:nvPr/>
          </p:nvGrpSpPr>
          <p:grpSpPr>
            <a:xfrm>
              <a:off x="2999208" y="3807655"/>
              <a:ext cx="2891466" cy="2037638"/>
              <a:chOff x="3048000" y="2663825"/>
              <a:chExt cx="2181225" cy="1524000"/>
            </a:xfrm>
          </p:grpSpPr>
          <p:sp>
            <p:nvSpPr>
              <p:cNvPr id="54" name="Line 8"/>
              <p:cNvSpPr>
                <a:spLocks noChangeShapeType="1"/>
              </p:cNvSpPr>
              <p:nvPr/>
            </p:nvSpPr>
            <p:spPr bwMode="auto">
              <a:xfrm>
                <a:off x="4867275" y="4035425"/>
                <a:ext cx="0" cy="28575"/>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Line 9"/>
              <p:cNvSpPr>
                <a:spLocks noChangeShapeType="1"/>
              </p:cNvSpPr>
              <p:nvPr/>
            </p:nvSpPr>
            <p:spPr bwMode="auto">
              <a:xfrm>
                <a:off x="4124325" y="3759200"/>
                <a:ext cx="0" cy="3810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Line 10"/>
              <p:cNvSpPr>
                <a:spLocks noChangeShapeType="1"/>
              </p:cNvSpPr>
              <p:nvPr/>
            </p:nvSpPr>
            <p:spPr bwMode="auto">
              <a:xfrm>
                <a:off x="3914775" y="3397250"/>
                <a:ext cx="0" cy="3810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Line 11"/>
              <p:cNvSpPr>
                <a:spLocks noChangeShapeType="1"/>
              </p:cNvSpPr>
              <p:nvPr/>
            </p:nvSpPr>
            <p:spPr bwMode="auto">
              <a:xfrm>
                <a:off x="3781425" y="3282950"/>
                <a:ext cx="0" cy="3810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Line 12"/>
              <p:cNvSpPr>
                <a:spLocks noChangeShapeType="1"/>
              </p:cNvSpPr>
              <p:nvPr/>
            </p:nvSpPr>
            <p:spPr bwMode="auto">
              <a:xfrm>
                <a:off x="3743325" y="3282950"/>
                <a:ext cx="0" cy="3810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13"/>
              <p:cNvSpPr>
                <a:spLocks noChangeShapeType="1"/>
              </p:cNvSpPr>
              <p:nvPr/>
            </p:nvSpPr>
            <p:spPr bwMode="auto">
              <a:xfrm>
                <a:off x="4038600" y="3606800"/>
                <a:ext cx="0" cy="28575"/>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Freeform 14"/>
              <p:cNvSpPr>
                <a:spLocks/>
              </p:cNvSpPr>
              <p:nvPr/>
            </p:nvSpPr>
            <p:spPr bwMode="auto">
              <a:xfrm>
                <a:off x="3048000" y="2663825"/>
                <a:ext cx="2181225" cy="1524000"/>
              </a:xfrm>
              <a:custGeom>
                <a:avLst/>
                <a:gdLst>
                  <a:gd name="T0" fmla="*/ 229 w 229"/>
                  <a:gd name="T1" fmla="*/ 152 h 160"/>
                  <a:gd name="T2" fmla="*/ 191 w 229"/>
                  <a:gd name="T3" fmla="*/ 146 h 160"/>
                  <a:gd name="T4" fmla="*/ 190 w 229"/>
                  <a:gd name="T5" fmla="*/ 141 h 160"/>
                  <a:gd name="T6" fmla="*/ 185 w 229"/>
                  <a:gd name="T7" fmla="*/ 136 h 160"/>
                  <a:gd name="T8" fmla="*/ 172 w 229"/>
                  <a:gd name="T9" fmla="*/ 132 h 160"/>
                  <a:gd name="T10" fmla="*/ 127 w 229"/>
                  <a:gd name="T11" fmla="*/ 127 h 160"/>
                  <a:gd name="T12" fmla="*/ 127 w 229"/>
                  <a:gd name="T13" fmla="*/ 122 h 160"/>
                  <a:gd name="T14" fmla="*/ 120 w 229"/>
                  <a:gd name="T15" fmla="*/ 117 h 160"/>
                  <a:gd name="T16" fmla="*/ 112 w 229"/>
                  <a:gd name="T17" fmla="*/ 113 h 160"/>
                  <a:gd name="T18" fmla="*/ 111 w 229"/>
                  <a:gd name="T19" fmla="*/ 109 h 160"/>
                  <a:gd name="T20" fmla="*/ 108 w 229"/>
                  <a:gd name="T21" fmla="*/ 105 h 160"/>
                  <a:gd name="T22" fmla="*/ 106 w 229"/>
                  <a:gd name="T23" fmla="*/ 100 h 160"/>
                  <a:gd name="T24" fmla="*/ 102 w 229"/>
                  <a:gd name="T25" fmla="*/ 96 h 160"/>
                  <a:gd name="T26" fmla="*/ 101 w 229"/>
                  <a:gd name="T27" fmla="*/ 91 h 160"/>
                  <a:gd name="T28" fmla="*/ 100 w 229"/>
                  <a:gd name="T29" fmla="*/ 88 h 160"/>
                  <a:gd name="T30" fmla="*/ 97 w 229"/>
                  <a:gd name="T31" fmla="*/ 83 h 160"/>
                  <a:gd name="T32" fmla="*/ 96 w 229"/>
                  <a:gd name="T33" fmla="*/ 79 h 160"/>
                  <a:gd name="T34" fmla="*/ 88 w 229"/>
                  <a:gd name="T35" fmla="*/ 75 h 160"/>
                  <a:gd name="T36" fmla="*/ 86 w 229"/>
                  <a:gd name="T37" fmla="*/ 71 h 160"/>
                  <a:gd name="T38" fmla="*/ 83 w 229"/>
                  <a:gd name="T39" fmla="*/ 67 h 160"/>
                  <a:gd name="T40" fmla="*/ 72 w 229"/>
                  <a:gd name="T41" fmla="*/ 63 h 160"/>
                  <a:gd name="T42" fmla="*/ 56 w 229"/>
                  <a:gd name="T43" fmla="*/ 56 h 160"/>
                  <a:gd name="T44" fmla="*/ 55 w 229"/>
                  <a:gd name="T45" fmla="*/ 52 h 160"/>
                  <a:gd name="T46" fmla="*/ 54 w 229"/>
                  <a:gd name="T47" fmla="*/ 45 h 160"/>
                  <a:gd name="T48" fmla="*/ 53 w 229"/>
                  <a:gd name="T49" fmla="*/ 41 h 160"/>
                  <a:gd name="T50" fmla="*/ 50 w 229"/>
                  <a:gd name="T51" fmla="*/ 38 h 160"/>
                  <a:gd name="T52" fmla="*/ 46 w 229"/>
                  <a:gd name="T53" fmla="*/ 34 h 160"/>
                  <a:gd name="T54" fmla="*/ 44 w 229"/>
                  <a:gd name="T55" fmla="*/ 26 h 160"/>
                  <a:gd name="T56" fmla="*/ 39 w 229"/>
                  <a:gd name="T57" fmla="*/ 22 h 160"/>
                  <a:gd name="T58" fmla="*/ 38 w 229"/>
                  <a:gd name="T59" fmla="*/ 19 h 160"/>
                  <a:gd name="T60" fmla="*/ 36 w 229"/>
                  <a:gd name="T61" fmla="*/ 15 h 160"/>
                  <a:gd name="T62" fmla="*/ 34 w 229"/>
                  <a:gd name="T63" fmla="*/ 12 h 160"/>
                  <a:gd name="T64" fmla="*/ 25 w 229"/>
                  <a:gd name="T65" fmla="*/ 8 h 160"/>
                  <a:gd name="T66" fmla="*/ 10 w 229"/>
                  <a:gd name="T67" fmla="*/ 4 h 160"/>
                  <a:gd name="T68" fmla="*/ 8 w 229"/>
                  <a:gd name="T6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9" h="160">
                    <a:moveTo>
                      <a:pt x="229" y="160"/>
                    </a:moveTo>
                    <a:lnTo>
                      <a:pt x="229" y="152"/>
                    </a:lnTo>
                    <a:lnTo>
                      <a:pt x="191" y="152"/>
                    </a:lnTo>
                    <a:lnTo>
                      <a:pt x="191" y="146"/>
                    </a:lnTo>
                    <a:lnTo>
                      <a:pt x="190" y="146"/>
                    </a:lnTo>
                    <a:lnTo>
                      <a:pt x="190" y="141"/>
                    </a:lnTo>
                    <a:lnTo>
                      <a:pt x="185" y="141"/>
                    </a:lnTo>
                    <a:lnTo>
                      <a:pt x="185" y="136"/>
                    </a:lnTo>
                    <a:lnTo>
                      <a:pt x="172" y="136"/>
                    </a:lnTo>
                    <a:lnTo>
                      <a:pt x="172" y="132"/>
                    </a:lnTo>
                    <a:lnTo>
                      <a:pt x="127" y="132"/>
                    </a:lnTo>
                    <a:lnTo>
                      <a:pt x="127" y="127"/>
                    </a:lnTo>
                    <a:lnTo>
                      <a:pt x="127" y="127"/>
                    </a:lnTo>
                    <a:lnTo>
                      <a:pt x="127" y="122"/>
                    </a:lnTo>
                    <a:lnTo>
                      <a:pt x="120" y="122"/>
                    </a:lnTo>
                    <a:lnTo>
                      <a:pt x="120" y="117"/>
                    </a:lnTo>
                    <a:lnTo>
                      <a:pt x="112" y="117"/>
                    </a:lnTo>
                    <a:lnTo>
                      <a:pt x="112" y="113"/>
                    </a:lnTo>
                    <a:lnTo>
                      <a:pt x="111" y="113"/>
                    </a:lnTo>
                    <a:lnTo>
                      <a:pt x="111" y="109"/>
                    </a:lnTo>
                    <a:lnTo>
                      <a:pt x="108" y="109"/>
                    </a:lnTo>
                    <a:lnTo>
                      <a:pt x="108" y="105"/>
                    </a:lnTo>
                    <a:lnTo>
                      <a:pt x="106" y="105"/>
                    </a:lnTo>
                    <a:lnTo>
                      <a:pt x="106" y="100"/>
                    </a:lnTo>
                    <a:lnTo>
                      <a:pt x="102" y="100"/>
                    </a:lnTo>
                    <a:lnTo>
                      <a:pt x="102" y="96"/>
                    </a:lnTo>
                    <a:lnTo>
                      <a:pt x="101" y="96"/>
                    </a:lnTo>
                    <a:lnTo>
                      <a:pt x="101" y="91"/>
                    </a:lnTo>
                    <a:lnTo>
                      <a:pt x="100" y="91"/>
                    </a:lnTo>
                    <a:lnTo>
                      <a:pt x="100" y="88"/>
                    </a:lnTo>
                    <a:lnTo>
                      <a:pt x="97" y="88"/>
                    </a:lnTo>
                    <a:lnTo>
                      <a:pt x="97" y="83"/>
                    </a:lnTo>
                    <a:lnTo>
                      <a:pt x="96" y="83"/>
                    </a:lnTo>
                    <a:lnTo>
                      <a:pt x="96" y="79"/>
                    </a:lnTo>
                    <a:lnTo>
                      <a:pt x="88" y="79"/>
                    </a:lnTo>
                    <a:lnTo>
                      <a:pt x="88" y="75"/>
                    </a:lnTo>
                    <a:lnTo>
                      <a:pt x="86" y="75"/>
                    </a:lnTo>
                    <a:lnTo>
                      <a:pt x="86" y="71"/>
                    </a:lnTo>
                    <a:lnTo>
                      <a:pt x="83" y="71"/>
                    </a:lnTo>
                    <a:lnTo>
                      <a:pt x="83" y="67"/>
                    </a:lnTo>
                    <a:lnTo>
                      <a:pt x="72" y="67"/>
                    </a:lnTo>
                    <a:lnTo>
                      <a:pt x="72" y="63"/>
                    </a:lnTo>
                    <a:cubicBezTo>
                      <a:pt x="72" y="63"/>
                      <a:pt x="56" y="63"/>
                      <a:pt x="56" y="63"/>
                    </a:cubicBezTo>
                    <a:lnTo>
                      <a:pt x="56" y="56"/>
                    </a:lnTo>
                    <a:lnTo>
                      <a:pt x="55" y="56"/>
                    </a:lnTo>
                    <a:lnTo>
                      <a:pt x="55" y="52"/>
                    </a:lnTo>
                    <a:lnTo>
                      <a:pt x="54" y="52"/>
                    </a:lnTo>
                    <a:lnTo>
                      <a:pt x="54" y="45"/>
                    </a:lnTo>
                    <a:lnTo>
                      <a:pt x="53" y="45"/>
                    </a:lnTo>
                    <a:lnTo>
                      <a:pt x="53" y="41"/>
                    </a:lnTo>
                    <a:lnTo>
                      <a:pt x="50" y="41"/>
                    </a:lnTo>
                    <a:lnTo>
                      <a:pt x="50" y="38"/>
                    </a:lnTo>
                    <a:lnTo>
                      <a:pt x="46" y="38"/>
                    </a:lnTo>
                    <a:lnTo>
                      <a:pt x="46" y="34"/>
                    </a:lnTo>
                    <a:lnTo>
                      <a:pt x="44" y="34"/>
                    </a:lnTo>
                    <a:lnTo>
                      <a:pt x="44" y="26"/>
                    </a:lnTo>
                    <a:lnTo>
                      <a:pt x="39" y="26"/>
                    </a:lnTo>
                    <a:lnTo>
                      <a:pt x="39" y="22"/>
                    </a:lnTo>
                    <a:lnTo>
                      <a:pt x="38" y="22"/>
                    </a:lnTo>
                    <a:lnTo>
                      <a:pt x="38" y="19"/>
                    </a:lnTo>
                    <a:lnTo>
                      <a:pt x="36" y="19"/>
                    </a:lnTo>
                    <a:lnTo>
                      <a:pt x="36" y="15"/>
                    </a:lnTo>
                    <a:lnTo>
                      <a:pt x="34" y="15"/>
                    </a:lnTo>
                    <a:lnTo>
                      <a:pt x="34" y="12"/>
                    </a:lnTo>
                    <a:lnTo>
                      <a:pt x="25" y="12"/>
                    </a:lnTo>
                    <a:lnTo>
                      <a:pt x="25" y="8"/>
                    </a:lnTo>
                    <a:lnTo>
                      <a:pt x="10" y="8"/>
                    </a:lnTo>
                    <a:lnTo>
                      <a:pt x="10" y="4"/>
                    </a:lnTo>
                    <a:lnTo>
                      <a:pt x="8" y="4"/>
                    </a:lnTo>
                    <a:lnTo>
                      <a:pt x="8"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50" name="TextBox 49"/>
            <p:cNvSpPr txBox="1"/>
            <p:nvPr/>
          </p:nvSpPr>
          <p:spPr>
            <a:xfrm>
              <a:off x="5772529" y="3996172"/>
              <a:ext cx="2682145" cy="1384995"/>
            </a:xfrm>
            <a:prstGeom prst="rect">
              <a:avLst/>
            </a:prstGeom>
            <a:noFill/>
          </p:spPr>
          <p:txBody>
            <a:bodyPr wrap="none" rtlCol="0">
              <a:spAutoFit/>
            </a:bodyPr>
            <a:lstStyle/>
            <a:p>
              <a:r>
                <a:rPr lang="ja-JP" sz="1200" b="0" i="0" dirty="0" smtClean="0">
                  <a:solidFill>
                    <a:srgbClr val="4D4D4D"/>
                  </a:solidFill>
                  <a:ea typeface="MS UI Gothic" pitchFamily="18" charset="0"/>
                </a:rPr>
                <a:t>FOLFOX＋ziv-アフリベルセプト</a:t>
              </a:r>
            </a:p>
            <a:p>
              <a:r>
                <a:rPr lang="ja-JP" sz="1200" b="0" i="0" dirty="0" smtClean="0">
                  <a:solidFill>
                    <a:srgbClr val="4D4D4D"/>
                  </a:solidFill>
                  <a:ea typeface="MS UI Gothic" pitchFamily="18" charset="0"/>
                </a:rPr>
                <a:t>mPFS 9.9ヶ月</a:t>
              </a:r>
              <a:r>
                <a:rPr lang="zh-CN" altLang="en-US" sz="1200" dirty="0" smtClean="0"/>
                <a:t>間</a:t>
              </a:r>
              <a:r>
                <a:rPr lang="ja-JP" sz="1200" b="0" i="0" dirty="0" smtClean="0">
                  <a:solidFill>
                    <a:srgbClr val="4D4D4D"/>
                  </a:solidFill>
                  <a:ea typeface="MS UI Gothic" pitchFamily="18" charset="0"/>
                </a:rPr>
                <a:t> (95% CI </a:t>
              </a:r>
              <a:r>
                <a:rPr lang="ja-JP" sz="1200" b="0" i="0" dirty="0" smtClean="0">
                  <a:solidFill>
                    <a:srgbClr val="4D4D4D"/>
                  </a:solidFill>
                  <a:ea typeface="MS UI Gothic" pitchFamily="18" charset="0"/>
                </a:rPr>
                <a:t>5.7, </a:t>
              </a:r>
              <a:r>
                <a:rPr lang="ja-JP" sz="1200" b="0" i="0" dirty="0" smtClean="0">
                  <a:solidFill>
                    <a:srgbClr val="4D4D4D"/>
                  </a:solidFill>
                  <a:ea typeface="MS UI Gothic" pitchFamily="18" charset="0"/>
                </a:rPr>
                <a:t>10.9)</a:t>
              </a:r>
            </a:p>
            <a:p>
              <a:endParaRPr lang="en-GB" sz="1200" dirty="0">
                <a:solidFill>
                  <a:srgbClr val="4D4D4D"/>
                </a:solidFill>
              </a:endParaRPr>
            </a:p>
            <a:p>
              <a:r>
                <a:rPr lang="ja-JP" sz="1200" b="0" i="0" dirty="0" smtClean="0">
                  <a:solidFill>
                    <a:srgbClr val="4D4D4D"/>
                  </a:solidFill>
                  <a:ea typeface="MS UI Gothic" pitchFamily="18" charset="0"/>
                </a:rPr>
                <a:t>FOLFOX＋プラセボ</a:t>
              </a:r>
            </a:p>
            <a:p>
              <a:r>
                <a:rPr lang="ja-JP" sz="1200" b="0" i="0" dirty="0" smtClean="0">
                  <a:solidFill>
                    <a:srgbClr val="4D4D4D"/>
                  </a:solidFill>
                  <a:ea typeface="MS UI Gothic" pitchFamily="18" charset="0"/>
                </a:rPr>
                <a:t>mPFS 7.3ヶ月</a:t>
              </a:r>
              <a:r>
                <a:rPr lang="zh-CN" altLang="en-US" sz="1200" dirty="0" smtClean="0"/>
                <a:t>間 </a:t>
              </a:r>
              <a:r>
                <a:rPr lang="ja-JP" sz="1200" b="0" i="0" dirty="0" smtClean="0">
                  <a:solidFill>
                    <a:srgbClr val="4D4D4D"/>
                  </a:solidFill>
                  <a:ea typeface="MS UI Gothic" pitchFamily="18" charset="0"/>
                </a:rPr>
                <a:t>(95% CI 4.4, 13.2)</a:t>
              </a:r>
            </a:p>
            <a:p>
              <a:endParaRPr lang="en-GB" sz="1200" dirty="0">
                <a:solidFill>
                  <a:srgbClr val="4D4D4D"/>
                </a:solidFill>
              </a:endParaRPr>
            </a:p>
            <a:p>
              <a:r>
                <a:rPr lang="ja-JP" sz="1200" b="0" i="0" dirty="0" smtClean="0">
                  <a:solidFill>
                    <a:srgbClr val="4D4D4D"/>
                  </a:solidFill>
                  <a:ea typeface="MS UI Gothic" pitchFamily="18" charset="0"/>
                </a:rPr>
                <a:t>HR 0.88 (95% CI 0.49, 1.59); p=0.69</a:t>
              </a:r>
            </a:p>
          </p:txBody>
        </p:sp>
        <p:cxnSp>
          <p:nvCxnSpPr>
            <p:cNvPr id="51" name="Straight Connector 50"/>
            <p:cNvCxnSpPr/>
            <p:nvPr/>
          </p:nvCxnSpPr>
          <p:spPr>
            <a:xfrm>
              <a:off x="2765589" y="4813738"/>
              <a:ext cx="14309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905678" y="4813738"/>
              <a:ext cx="0" cy="108472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194166" y="4814093"/>
              <a:ext cx="0" cy="1084724"/>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8924241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4：多施設共同無作為化二重盲検第II相試験：化学療法歴のない転移性胃食道腺癌（MEGA）患者に対するFOLFOX＋ziv-アフリベルセプト／プラセボ併</a:t>
            </a:r>
            <a:r>
              <a:rPr lang="ja-JP" sz="1800" b="1" i="0" dirty="0" smtClean="0">
                <a:solidFill>
                  <a:srgbClr val="043882"/>
                </a:solidFill>
                <a:ea typeface="MS UI Gothic" pitchFamily="18" charset="0"/>
              </a:rPr>
              <a:t>用</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Enzinger PC,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HTN：高血圧</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Enzinger et al. J Clin Oncol 2016; 34 (suppl): abstr 4</a:t>
            </a:r>
          </a:p>
        </p:txBody>
      </p:sp>
      <p:grpSp>
        <p:nvGrpSpPr>
          <p:cNvPr id="9" name="Group 8"/>
          <p:cNvGrpSpPr/>
          <p:nvPr/>
        </p:nvGrpSpPr>
        <p:grpSpPr>
          <a:xfrm>
            <a:off x="615675" y="1600200"/>
            <a:ext cx="8358975" cy="4340351"/>
            <a:chOff x="615675" y="1600200"/>
            <a:chExt cx="8358975" cy="4340351"/>
          </a:xfrm>
        </p:grpSpPr>
        <p:sp>
          <p:nvSpPr>
            <p:cNvPr id="10" name="TextBox 9"/>
            <p:cNvSpPr txBox="1"/>
            <p:nvPr/>
          </p:nvSpPr>
          <p:spPr>
            <a:xfrm>
              <a:off x="3276600" y="1600200"/>
              <a:ext cx="3172663" cy="369332"/>
            </a:xfrm>
            <a:prstGeom prst="rect">
              <a:avLst/>
            </a:prstGeom>
            <a:noFill/>
          </p:spPr>
          <p:txBody>
            <a:bodyPr wrap="none" rtlCol="0">
              <a:spAutoFit/>
            </a:bodyPr>
            <a:lstStyle/>
            <a:p>
              <a:r>
                <a:rPr lang="ja-JP" b="1" i="0" dirty="0" smtClean="0">
                  <a:solidFill>
                    <a:srgbClr val="4D4D4D"/>
                  </a:solidFill>
                  <a:ea typeface="MS UI Gothic" pitchFamily="18" charset="0"/>
                </a:rPr>
                <a:t>高血圧のグレード別PFS</a:t>
              </a:r>
            </a:p>
          </p:txBody>
        </p:sp>
        <p:sp>
          <p:nvSpPr>
            <p:cNvPr id="11" name="Freeform 10"/>
            <p:cNvSpPr>
              <a:spLocks/>
            </p:cNvSpPr>
            <p:nvPr/>
          </p:nvSpPr>
          <p:spPr bwMode="auto">
            <a:xfrm>
              <a:off x="1381990" y="2754768"/>
              <a:ext cx="4797375" cy="25449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12" name="Line 6"/>
            <p:cNvSpPr>
              <a:spLocks noChangeShapeType="1"/>
            </p:cNvSpPr>
            <p:nvPr/>
          </p:nvSpPr>
          <p:spPr bwMode="auto">
            <a:xfrm>
              <a:off x="1270132" y="2754767"/>
              <a:ext cx="11185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16" name="Line 7"/>
            <p:cNvSpPr>
              <a:spLocks noChangeShapeType="1"/>
            </p:cNvSpPr>
            <p:nvPr/>
          </p:nvSpPr>
          <p:spPr bwMode="auto">
            <a:xfrm>
              <a:off x="1270132" y="3253277"/>
              <a:ext cx="11185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17" name="Line 8"/>
            <p:cNvSpPr>
              <a:spLocks noChangeShapeType="1"/>
            </p:cNvSpPr>
            <p:nvPr/>
          </p:nvSpPr>
          <p:spPr bwMode="auto">
            <a:xfrm>
              <a:off x="1270132" y="3750736"/>
              <a:ext cx="11185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18" name="Line 9"/>
            <p:cNvSpPr>
              <a:spLocks noChangeShapeType="1"/>
            </p:cNvSpPr>
            <p:nvPr/>
          </p:nvSpPr>
          <p:spPr bwMode="auto">
            <a:xfrm>
              <a:off x="1270132" y="4238462"/>
              <a:ext cx="11185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19" name="Line 10"/>
            <p:cNvSpPr>
              <a:spLocks noChangeShapeType="1"/>
            </p:cNvSpPr>
            <p:nvPr/>
          </p:nvSpPr>
          <p:spPr bwMode="auto">
            <a:xfrm>
              <a:off x="1270132" y="4736745"/>
              <a:ext cx="11185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20" name="Line 11"/>
            <p:cNvSpPr>
              <a:spLocks noChangeShapeType="1"/>
            </p:cNvSpPr>
            <p:nvPr/>
          </p:nvSpPr>
          <p:spPr bwMode="auto">
            <a:xfrm>
              <a:off x="1270132" y="5235028"/>
              <a:ext cx="11185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21" name="Line 12"/>
            <p:cNvSpPr>
              <a:spLocks noChangeShapeType="1"/>
            </p:cNvSpPr>
            <p:nvPr/>
          </p:nvSpPr>
          <p:spPr bwMode="auto">
            <a:xfrm>
              <a:off x="4352980" y="5300103"/>
              <a:ext cx="0" cy="11269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22" name="Line 14"/>
            <p:cNvSpPr>
              <a:spLocks noChangeShapeType="1"/>
            </p:cNvSpPr>
            <p:nvPr/>
          </p:nvSpPr>
          <p:spPr bwMode="auto">
            <a:xfrm>
              <a:off x="5276232" y="5300103"/>
              <a:ext cx="0" cy="11269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23" name="Line 17"/>
            <p:cNvSpPr>
              <a:spLocks noChangeShapeType="1"/>
            </p:cNvSpPr>
            <p:nvPr/>
          </p:nvSpPr>
          <p:spPr bwMode="auto">
            <a:xfrm>
              <a:off x="6181241" y="5300103"/>
              <a:ext cx="0" cy="11269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24" name="Line 18"/>
            <p:cNvSpPr>
              <a:spLocks noChangeShapeType="1"/>
            </p:cNvSpPr>
            <p:nvPr/>
          </p:nvSpPr>
          <p:spPr bwMode="auto">
            <a:xfrm>
              <a:off x="3440993" y="5300103"/>
              <a:ext cx="0" cy="11269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25" name="Line 19"/>
            <p:cNvSpPr>
              <a:spLocks noChangeShapeType="1"/>
            </p:cNvSpPr>
            <p:nvPr/>
          </p:nvSpPr>
          <p:spPr bwMode="auto">
            <a:xfrm>
              <a:off x="2512204" y="5300103"/>
              <a:ext cx="0" cy="11269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26" name="Line 20"/>
            <p:cNvSpPr>
              <a:spLocks noChangeShapeType="1"/>
            </p:cNvSpPr>
            <p:nvPr/>
          </p:nvSpPr>
          <p:spPr bwMode="auto">
            <a:xfrm>
              <a:off x="1636814" y="5300103"/>
              <a:ext cx="0" cy="11269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27" name="TextBox 26"/>
            <p:cNvSpPr txBox="1"/>
            <p:nvPr/>
          </p:nvSpPr>
          <p:spPr>
            <a:xfrm rot="16200000">
              <a:off x="-74578" y="3880870"/>
              <a:ext cx="1688283"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生存率</a:t>
              </a:r>
            </a:p>
          </p:txBody>
        </p:sp>
        <p:sp>
          <p:nvSpPr>
            <p:cNvPr id="28" name="TextBox 27"/>
            <p:cNvSpPr txBox="1"/>
            <p:nvPr/>
          </p:nvSpPr>
          <p:spPr>
            <a:xfrm>
              <a:off x="3205927" y="5632774"/>
              <a:ext cx="1330556"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ベースラインからの経過時間(ヶ月)</a:t>
              </a:r>
            </a:p>
          </p:txBody>
        </p:sp>
        <p:sp>
          <p:nvSpPr>
            <p:cNvPr id="29" name="TextBox 28"/>
            <p:cNvSpPr txBox="1"/>
            <p:nvPr/>
          </p:nvSpPr>
          <p:spPr>
            <a:xfrm>
              <a:off x="842949" y="2609235"/>
              <a:ext cx="433131"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1.0</a:t>
              </a:r>
            </a:p>
          </p:txBody>
        </p:sp>
        <p:sp>
          <p:nvSpPr>
            <p:cNvPr id="30" name="TextBox 29"/>
            <p:cNvSpPr txBox="1"/>
            <p:nvPr/>
          </p:nvSpPr>
          <p:spPr>
            <a:xfrm>
              <a:off x="842949" y="3098565"/>
              <a:ext cx="433131"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0.8</a:t>
              </a:r>
            </a:p>
          </p:txBody>
        </p:sp>
        <p:sp>
          <p:nvSpPr>
            <p:cNvPr id="31" name="TextBox 30"/>
            <p:cNvSpPr txBox="1"/>
            <p:nvPr/>
          </p:nvSpPr>
          <p:spPr>
            <a:xfrm>
              <a:off x="842949" y="3596848"/>
              <a:ext cx="433131"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0.6</a:t>
              </a:r>
            </a:p>
          </p:txBody>
        </p:sp>
        <p:sp>
          <p:nvSpPr>
            <p:cNvPr id="32" name="TextBox 31"/>
            <p:cNvSpPr txBox="1"/>
            <p:nvPr/>
          </p:nvSpPr>
          <p:spPr>
            <a:xfrm>
              <a:off x="842949" y="4084573"/>
              <a:ext cx="433131"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0.4</a:t>
              </a:r>
            </a:p>
          </p:txBody>
        </p:sp>
        <p:sp>
          <p:nvSpPr>
            <p:cNvPr id="33" name="TextBox 32"/>
            <p:cNvSpPr txBox="1"/>
            <p:nvPr/>
          </p:nvSpPr>
          <p:spPr>
            <a:xfrm>
              <a:off x="842949" y="4582856"/>
              <a:ext cx="433131"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0.2</a:t>
              </a:r>
            </a:p>
          </p:txBody>
        </p:sp>
        <p:sp>
          <p:nvSpPr>
            <p:cNvPr id="34" name="TextBox 33"/>
            <p:cNvSpPr txBox="1"/>
            <p:nvPr/>
          </p:nvSpPr>
          <p:spPr>
            <a:xfrm>
              <a:off x="842947" y="5081139"/>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0.0</a:t>
              </a:r>
            </a:p>
          </p:txBody>
        </p:sp>
        <p:sp>
          <p:nvSpPr>
            <p:cNvPr id="35" name="TextBox 34"/>
            <p:cNvSpPr txBox="1"/>
            <p:nvPr/>
          </p:nvSpPr>
          <p:spPr>
            <a:xfrm>
              <a:off x="1494395" y="5372836"/>
              <a:ext cx="284052" cy="307777"/>
            </a:xfrm>
            <a:prstGeom prst="rect">
              <a:avLst/>
            </a:prstGeom>
            <a:noFill/>
          </p:spPr>
          <p:txBody>
            <a:bodyPr wrap="none" rtlCol="0" anchor="ctr" anchorCtr="0">
              <a:spAutoFit/>
            </a:bodyPr>
            <a:lstStyle/>
            <a:p>
              <a:pPr algn="ctr"/>
              <a:r>
                <a:rPr lang="ja-JP" sz="1400" b="0" i="0" dirty="0" smtClean="0">
                  <a:solidFill>
                    <a:srgbClr val="4D4D4D"/>
                  </a:solidFill>
                  <a:ea typeface="MS UI Gothic" pitchFamily="18" charset="0"/>
                </a:rPr>
                <a:t>0</a:t>
              </a:r>
            </a:p>
          </p:txBody>
        </p:sp>
        <p:sp>
          <p:nvSpPr>
            <p:cNvPr id="36" name="TextBox 35"/>
            <p:cNvSpPr txBox="1"/>
            <p:nvPr/>
          </p:nvSpPr>
          <p:spPr>
            <a:xfrm>
              <a:off x="2372490" y="5372836"/>
              <a:ext cx="284052" cy="307777"/>
            </a:xfrm>
            <a:prstGeom prst="rect">
              <a:avLst/>
            </a:prstGeom>
            <a:noFill/>
          </p:spPr>
          <p:txBody>
            <a:bodyPr wrap="none" rtlCol="0" anchor="ctr" anchorCtr="0">
              <a:spAutoFit/>
            </a:bodyPr>
            <a:lstStyle/>
            <a:p>
              <a:pPr algn="ctr"/>
              <a:r>
                <a:rPr lang="ja-JP" sz="1400" b="0" i="0" dirty="0" smtClean="0">
                  <a:solidFill>
                    <a:srgbClr val="4D4D4D"/>
                  </a:solidFill>
                  <a:ea typeface="MS UI Gothic" pitchFamily="18" charset="0"/>
                </a:rPr>
                <a:t>5</a:t>
              </a:r>
            </a:p>
          </p:txBody>
        </p:sp>
        <p:sp>
          <p:nvSpPr>
            <p:cNvPr id="37" name="TextBox 36"/>
            <p:cNvSpPr txBox="1"/>
            <p:nvPr/>
          </p:nvSpPr>
          <p:spPr>
            <a:xfrm>
              <a:off x="3244738" y="5372836"/>
              <a:ext cx="383438" cy="307777"/>
            </a:xfrm>
            <a:prstGeom prst="rect">
              <a:avLst/>
            </a:prstGeom>
            <a:noFill/>
          </p:spPr>
          <p:txBody>
            <a:bodyPr wrap="none" rtlCol="0" anchor="ctr" anchorCtr="0">
              <a:spAutoFit/>
            </a:bodyPr>
            <a:lstStyle/>
            <a:p>
              <a:pPr algn="ctr"/>
              <a:r>
                <a:rPr lang="ja-JP" sz="1400" b="0" i="0" dirty="0" smtClean="0">
                  <a:solidFill>
                    <a:srgbClr val="4D4D4D"/>
                  </a:solidFill>
                  <a:ea typeface="MS UI Gothic" pitchFamily="18" charset="0"/>
                </a:rPr>
                <a:t>10</a:t>
              </a:r>
            </a:p>
          </p:txBody>
        </p:sp>
        <p:sp>
          <p:nvSpPr>
            <p:cNvPr id="38" name="TextBox 37"/>
            <p:cNvSpPr txBox="1"/>
            <p:nvPr/>
          </p:nvSpPr>
          <p:spPr>
            <a:xfrm>
              <a:off x="4168476" y="5372836"/>
              <a:ext cx="383438" cy="307777"/>
            </a:xfrm>
            <a:prstGeom prst="rect">
              <a:avLst/>
            </a:prstGeom>
            <a:noFill/>
          </p:spPr>
          <p:txBody>
            <a:bodyPr wrap="none" rtlCol="0" anchor="ctr" anchorCtr="0">
              <a:spAutoFit/>
            </a:bodyPr>
            <a:lstStyle/>
            <a:p>
              <a:pPr algn="ctr"/>
              <a:r>
                <a:rPr lang="ja-JP" sz="1400" b="0" i="0" dirty="0" smtClean="0">
                  <a:solidFill>
                    <a:srgbClr val="4D4D4D"/>
                  </a:solidFill>
                  <a:ea typeface="MS UI Gothic" pitchFamily="18" charset="0"/>
                </a:rPr>
                <a:t>15</a:t>
              </a:r>
            </a:p>
          </p:txBody>
        </p:sp>
        <p:sp>
          <p:nvSpPr>
            <p:cNvPr id="39" name="TextBox 38"/>
            <p:cNvSpPr txBox="1"/>
            <p:nvPr/>
          </p:nvSpPr>
          <p:spPr>
            <a:xfrm>
              <a:off x="5084513" y="5372836"/>
              <a:ext cx="383438" cy="307777"/>
            </a:xfrm>
            <a:prstGeom prst="rect">
              <a:avLst/>
            </a:prstGeom>
            <a:noFill/>
          </p:spPr>
          <p:txBody>
            <a:bodyPr wrap="none" rtlCol="0" anchor="ctr" anchorCtr="0">
              <a:spAutoFit/>
            </a:bodyPr>
            <a:lstStyle/>
            <a:p>
              <a:pPr algn="ctr"/>
              <a:r>
                <a:rPr lang="ja-JP" sz="1400" b="0" i="0" dirty="0" smtClean="0">
                  <a:solidFill>
                    <a:srgbClr val="4D4D4D"/>
                  </a:solidFill>
                  <a:ea typeface="MS UI Gothic" pitchFamily="18" charset="0"/>
                </a:rPr>
                <a:t>20</a:t>
              </a:r>
            </a:p>
          </p:txBody>
        </p:sp>
        <p:sp>
          <p:nvSpPr>
            <p:cNvPr id="40" name="TextBox 39"/>
            <p:cNvSpPr txBox="1"/>
            <p:nvPr/>
          </p:nvSpPr>
          <p:spPr>
            <a:xfrm>
              <a:off x="5997835" y="5372836"/>
              <a:ext cx="383438" cy="307777"/>
            </a:xfrm>
            <a:prstGeom prst="rect">
              <a:avLst/>
            </a:prstGeom>
            <a:noFill/>
          </p:spPr>
          <p:txBody>
            <a:bodyPr wrap="none" rtlCol="0" anchor="ctr" anchorCtr="0">
              <a:spAutoFit/>
            </a:bodyPr>
            <a:lstStyle/>
            <a:p>
              <a:pPr algn="ctr"/>
              <a:r>
                <a:rPr lang="ja-JP" sz="1400" b="0" i="0" dirty="0" smtClean="0">
                  <a:solidFill>
                    <a:srgbClr val="4D4D4D"/>
                  </a:solidFill>
                  <a:ea typeface="MS UI Gothic" pitchFamily="18" charset="0"/>
                </a:rPr>
                <a:t>25</a:t>
              </a:r>
            </a:p>
          </p:txBody>
        </p:sp>
        <p:grpSp>
          <p:nvGrpSpPr>
            <p:cNvPr id="41" name="Group 40"/>
            <p:cNvGrpSpPr/>
            <p:nvPr/>
          </p:nvGrpSpPr>
          <p:grpSpPr>
            <a:xfrm>
              <a:off x="2808960" y="2971526"/>
              <a:ext cx="283836" cy="100543"/>
              <a:chOff x="5508367" y="5098971"/>
              <a:chExt cx="231904" cy="82147"/>
            </a:xfrm>
          </p:grpSpPr>
          <p:sp>
            <p:nvSpPr>
              <p:cNvPr id="57" name="Line 3"/>
              <p:cNvSpPr>
                <a:spLocks noChangeShapeType="1"/>
              </p:cNvSpPr>
              <p:nvPr/>
            </p:nvSpPr>
            <p:spPr bwMode="auto">
              <a:xfrm flipH="1" flipV="1">
                <a:off x="5549323" y="5098971"/>
                <a:ext cx="0" cy="8191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58" name="Line 3"/>
              <p:cNvSpPr>
                <a:spLocks noChangeShapeType="1"/>
              </p:cNvSpPr>
              <p:nvPr/>
            </p:nvSpPr>
            <p:spPr bwMode="auto">
              <a:xfrm rot="5400000" flipH="1" flipV="1">
                <a:off x="5549323" y="5098972"/>
                <a:ext cx="0" cy="8191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59" name="Line 3"/>
              <p:cNvSpPr>
                <a:spLocks noChangeShapeType="1"/>
              </p:cNvSpPr>
              <p:nvPr/>
            </p:nvSpPr>
            <p:spPr bwMode="auto">
              <a:xfrm flipH="1" flipV="1">
                <a:off x="5699316" y="5099207"/>
                <a:ext cx="0" cy="81911"/>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60" name="Line 3"/>
              <p:cNvSpPr>
                <a:spLocks noChangeShapeType="1"/>
              </p:cNvSpPr>
              <p:nvPr/>
            </p:nvSpPr>
            <p:spPr bwMode="auto">
              <a:xfrm rot="5400000" flipH="1" flipV="1">
                <a:off x="5699316" y="5099206"/>
                <a:ext cx="0" cy="81911"/>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grpSp>
        <p:cxnSp>
          <p:nvCxnSpPr>
            <p:cNvPr id="42" name="Straight Connector 41"/>
            <p:cNvCxnSpPr/>
            <p:nvPr/>
          </p:nvCxnSpPr>
          <p:spPr>
            <a:xfrm>
              <a:off x="2748532" y="2788296"/>
              <a:ext cx="354983" cy="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43" name="TextBox 42"/>
            <p:cNvSpPr txBox="1"/>
            <p:nvPr/>
          </p:nvSpPr>
          <p:spPr>
            <a:xfrm>
              <a:off x="3172421" y="2399122"/>
              <a:ext cx="3482043" cy="738664"/>
            </a:xfrm>
            <a:prstGeom prst="rect">
              <a:avLst/>
            </a:prstGeom>
            <a:noFill/>
          </p:spPr>
          <p:txBody>
            <a:bodyPr wrap="none" rtlCol="0">
              <a:spAutoFit/>
            </a:bodyPr>
            <a:lstStyle/>
            <a:p>
              <a:r>
                <a:rPr lang="ja-JP" sz="1400" b="0" i="0" dirty="0" smtClean="0">
                  <a:solidFill>
                    <a:srgbClr val="4D4D4D"/>
                  </a:solidFill>
                  <a:ea typeface="MS UI Gothic" pitchFamily="18" charset="0"/>
                </a:rPr>
                <a:t>FOLFOX/ziv-アフリベルセプト＋グレード0～2 HTN</a:t>
              </a:r>
            </a:p>
            <a:p>
              <a:r>
                <a:rPr lang="ja-JP" sz="1400" b="0" i="0" dirty="0" smtClean="0">
                  <a:solidFill>
                    <a:srgbClr val="4D4D4D"/>
                  </a:solidFill>
                  <a:ea typeface="MS UI Gothic" pitchFamily="18" charset="0"/>
                </a:rPr>
                <a:t>FOLFOX/ziv-アフリベルセプト＋グレード3 HTN</a:t>
              </a:r>
            </a:p>
            <a:p>
              <a:r>
                <a:rPr lang="ja-JP" sz="1400" b="0" i="0" dirty="0" smtClean="0">
                  <a:solidFill>
                    <a:srgbClr val="4D4D4D"/>
                  </a:solidFill>
                  <a:ea typeface="MS UI Gothic" pitchFamily="18" charset="0"/>
                </a:rPr>
                <a:t>打ち切り時点</a:t>
              </a:r>
            </a:p>
          </p:txBody>
        </p:sp>
        <p:cxnSp>
          <p:nvCxnSpPr>
            <p:cNvPr id="44" name="Straight Connector 43"/>
            <p:cNvCxnSpPr/>
            <p:nvPr/>
          </p:nvCxnSpPr>
          <p:spPr>
            <a:xfrm>
              <a:off x="2748532" y="2563873"/>
              <a:ext cx="354983"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45" name="TextBox 44"/>
            <p:cNvSpPr txBox="1"/>
            <p:nvPr/>
          </p:nvSpPr>
          <p:spPr>
            <a:xfrm>
              <a:off x="5492607" y="3133179"/>
              <a:ext cx="3482043" cy="1600438"/>
            </a:xfrm>
            <a:prstGeom prst="rect">
              <a:avLst/>
            </a:prstGeom>
            <a:noFill/>
          </p:spPr>
          <p:txBody>
            <a:bodyPr wrap="none" rtlCol="0">
              <a:spAutoFit/>
            </a:bodyPr>
            <a:lstStyle/>
            <a:p>
              <a:r>
                <a:rPr lang="ja-JP" sz="1400" b="0" i="0" dirty="0" smtClean="0">
                  <a:solidFill>
                    <a:srgbClr val="4D4D4D"/>
                  </a:solidFill>
                  <a:ea typeface="MS UI Gothic" pitchFamily="18" charset="0"/>
                </a:rPr>
                <a:t>FOLFOX/ziv-アフリベルセプト＋グレード0～2 HTN</a:t>
              </a:r>
            </a:p>
            <a:p>
              <a:r>
                <a:rPr lang="ja-JP" sz="1400" b="0" i="0" dirty="0" smtClean="0">
                  <a:solidFill>
                    <a:srgbClr val="4D4D4D"/>
                  </a:solidFill>
                  <a:ea typeface="MS UI Gothic" pitchFamily="18" charset="0"/>
                </a:rPr>
                <a:t>mTTP 5.8ヶ月間(95% CI 4.5,10.3)</a:t>
              </a:r>
            </a:p>
            <a:p>
              <a:endParaRPr lang="en-GB" sz="1400" dirty="0">
                <a:solidFill>
                  <a:srgbClr val="4D4D4D"/>
                </a:solidFill>
              </a:endParaRPr>
            </a:p>
            <a:p>
              <a:r>
                <a:rPr lang="ja-JP" sz="1400" b="0" i="0" dirty="0" smtClean="0">
                  <a:solidFill>
                    <a:srgbClr val="4D4D4D"/>
                  </a:solidFill>
                  <a:ea typeface="MS UI Gothic" pitchFamily="18" charset="0"/>
                </a:rPr>
                <a:t>FOLFOX/ziv-アフリベルセプト＋グレード3 HTN</a:t>
              </a:r>
            </a:p>
            <a:p>
              <a:r>
                <a:rPr lang="ja-JP" sz="1400" b="0" i="0" dirty="0" smtClean="0">
                  <a:solidFill>
                    <a:srgbClr val="4D4D4D"/>
                  </a:solidFill>
                  <a:ea typeface="MS UI Gothic" pitchFamily="18" charset="0"/>
                </a:rPr>
                <a:t>mPFS 10.9ヶ月間 (95% CI 8.9, 19.0)</a:t>
              </a:r>
            </a:p>
            <a:p>
              <a:endParaRPr lang="en-GB" sz="1400" dirty="0">
                <a:solidFill>
                  <a:srgbClr val="4D4D4D"/>
                </a:solidFill>
              </a:endParaRPr>
            </a:p>
            <a:p>
              <a:r>
                <a:rPr lang="ja-JP" sz="1400" b="0" i="0" dirty="0" smtClean="0">
                  <a:solidFill>
                    <a:srgbClr val="4D4D4D"/>
                  </a:solidFill>
                  <a:ea typeface="MS UI Gothic" pitchFamily="18" charset="0"/>
                </a:rPr>
                <a:t>HR 0.50 (95% CI 0.25, 0.97); p=0.04</a:t>
              </a:r>
            </a:p>
          </p:txBody>
        </p:sp>
        <p:cxnSp>
          <p:nvCxnSpPr>
            <p:cNvPr id="46" name="Straight Connector 45"/>
            <p:cNvCxnSpPr>
              <a:endCxn id="52" idx="11"/>
            </p:cNvCxnSpPr>
            <p:nvPr/>
          </p:nvCxnSpPr>
          <p:spPr>
            <a:xfrm>
              <a:off x="1381990" y="4011326"/>
              <a:ext cx="2248299" cy="110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684126" y="4011326"/>
              <a:ext cx="0" cy="127779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620119" y="4011761"/>
              <a:ext cx="0" cy="1277793"/>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598906" y="2763123"/>
              <a:ext cx="3613070" cy="2471905"/>
              <a:chOff x="2166937" y="3825664"/>
              <a:chExt cx="2219325" cy="1514475"/>
            </a:xfrm>
          </p:grpSpPr>
          <p:sp>
            <p:nvSpPr>
              <p:cNvPr id="52" name="Freeform 2"/>
              <p:cNvSpPr>
                <a:spLocks/>
              </p:cNvSpPr>
              <p:nvPr/>
            </p:nvSpPr>
            <p:spPr bwMode="auto">
              <a:xfrm>
                <a:off x="2166937" y="3825664"/>
                <a:ext cx="2219325" cy="1514475"/>
              </a:xfrm>
              <a:custGeom>
                <a:avLst/>
                <a:gdLst>
                  <a:gd name="T0" fmla="*/ 233 w 233"/>
                  <a:gd name="T1" fmla="*/ 159 h 159"/>
                  <a:gd name="T2" fmla="*/ 233 w 233"/>
                  <a:gd name="T3" fmla="*/ 136 h 159"/>
                  <a:gd name="T4" fmla="*/ 230 w 233"/>
                  <a:gd name="T5" fmla="*/ 136 h 159"/>
                  <a:gd name="T6" fmla="*/ 230 w 233"/>
                  <a:gd name="T7" fmla="*/ 125 h 159"/>
                  <a:gd name="T8" fmla="*/ 224 w 233"/>
                  <a:gd name="T9" fmla="*/ 125 h 159"/>
                  <a:gd name="T10" fmla="*/ 224 w 233"/>
                  <a:gd name="T11" fmla="*/ 114 h 159"/>
                  <a:gd name="T12" fmla="*/ 154 w 233"/>
                  <a:gd name="T13" fmla="*/ 114 h 159"/>
                  <a:gd name="T14" fmla="*/ 154 w 233"/>
                  <a:gd name="T15" fmla="*/ 102 h 159"/>
                  <a:gd name="T16" fmla="*/ 146 w 233"/>
                  <a:gd name="T17" fmla="*/ 102 h 159"/>
                  <a:gd name="T18" fmla="*/ 146 w 233"/>
                  <a:gd name="T19" fmla="*/ 91 h 159"/>
                  <a:gd name="T20" fmla="*/ 131 w 233"/>
                  <a:gd name="T21" fmla="*/ 91 h 159"/>
                  <a:gd name="T22" fmla="*/ 131 w 233"/>
                  <a:gd name="T23" fmla="*/ 81 h 159"/>
                  <a:gd name="T24" fmla="*/ 129 w 233"/>
                  <a:gd name="T25" fmla="*/ 81 h 159"/>
                  <a:gd name="T26" fmla="*/ 129 w 233"/>
                  <a:gd name="T27" fmla="*/ 71 h 159"/>
                  <a:gd name="T28" fmla="*/ 124 w 233"/>
                  <a:gd name="T29" fmla="*/ 71 h 159"/>
                  <a:gd name="T30" fmla="*/ 124 w 233"/>
                  <a:gd name="T31" fmla="*/ 61 h 159"/>
                  <a:gd name="T32" fmla="*/ 119 w 233"/>
                  <a:gd name="T33" fmla="*/ 61 h 159"/>
                  <a:gd name="T34" fmla="*/ 119 w 233"/>
                  <a:gd name="T35" fmla="*/ 52 h 159"/>
                  <a:gd name="T36" fmla="*/ 107 w 233"/>
                  <a:gd name="T37" fmla="*/ 52 h 159"/>
                  <a:gd name="T38" fmla="*/ 107 w 233"/>
                  <a:gd name="T39" fmla="*/ 43 h 159"/>
                  <a:gd name="T40" fmla="*/ 105 w 233"/>
                  <a:gd name="T41" fmla="*/ 43 h 159"/>
                  <a:gd name="T42" fmla="*/ 105 w 233"/>
                  <a:gd name="T43" fmla="*/ 34 h 159"/>
                  <a:gd name="T44" fmla="*/ 68 w 233"/>
                  <a:gd name="T45" fmla="*/ 34 h 159"/>
                  <a:gd name="T46" fmla="*/ 68 w 233"/>
                  <a:gd name="T47" fmla="*/ 26 h 159"/>
                  <a:gd name="T48" fmla="*/ 65 w 233"/>
                  <a:gd name="T49" fmla="*/ 26 h 159"/>
                  <a:gd name="T50" fmla="*/ 65 w 233"/>
                  <a:gd name="T51" fmla="*/ 17 h 159"/>
                  <a:gd name="T52" fmla="*/ 56 w 233"/>
                  <a:gd name="T53" fmla="*/ 17 h 159"/>
                  <a:gd name="T54" fmla="*/ 56 w 233"/>
                  <a:gd name="T55" fmla="*/ 9 h 159"/>
                  <a:gd name="T56" fmla="*/ 30 w 233"/>
                  <a:gd name="T57" fmla="*/ 9 h 159"/>
                  <a:gd name="T58" fmla="*/ 30 w 233"/>
                  <a:gd name="T59" fmla="*/ 0 h 159"/>
                  <a:gd name="T60" fmla="*/ 0 w 233"/>
                  <a:gd name="T6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3" h="159">
                    <a:moveTo>
                      <a:pt x="233" y="159"/>
                    </a:moveTo>
                    <a:lnTo>
                      <a:pt x="233" y="136"/>
                    </a:lnTo>
                    <a:lnTo>
                      <a:pt x="230" y="136"/>
                    </a:lnTo>
                    <a:lnTo>
                      <a:pt x="230" y="125"/>
                    </a:lnTo>
                    <a:lnTo>
                      <a:pt x="224" y="125"/>
                    </a:lnTo>
                    <a:lnTo>
                      <a:pt x="224" y="114"/>
                    </a:lnTo>
                    <a:lnTo>
                      <a:pt x="154" y="114"/>
                    </a:lnTo>
                    <a:lnTo>
                      <a:pt x="154" y="102"/>
                    </a:lnTo>
                    <a:lnTo>
                      <a:pt x="146" y="102"/>
                    </a:lnTo>
                    <a:lnTo>
                      <a:pt x="146" y="91"/>
                    </a:lnTo>
                    <a:lnTo>
                      <a:pt x="131" y="91"/>
                    </a:lnTo>
                    <a:lnTo>
                      <a:pt x="131" y="81"/>
                    </a:lnTo>
                    <a:lnTo>
                      <a:pt x="129" y="81"/>
                    </a:lnTo>
                    <a:lnTo>
                      <a:pt x="129" y="71"/>
                    </a:lnTo>
                    <a:lnTo>
                      <a:pt x="124" y="71"/>
                    </a:lnTo>
                    <a:lnTo>
                      <a:pt x="124" y="61"/>
                    </a:lnTo>
                    <a:lnTo>
                      <a:pt x="119" y="61"/>
                    </a:lnTo>
                    <a:lnTo>
                      <a:pt x="119" y="52"/>
                    </a:lnTo>
                    <a:lnTo>
                      <a:pt x="107" y="52"/>
                    </a:lnTo>
                    <a:lnTo>
                      <a:pt x="107" y="43"/>
                    </a:lnTo>
                    <a:lnTo>
                      <a:pt x="105" y="43"/>
                    </a:lnTo>
                    <a:lnTo>
                      <a:pt x="105" y="34"/>
                    </a:lnTo>
                    <a:lnTo>
                      <a:pt x="68" y="34"/>
                    </a:lnTo>
                    <a:lnTo>
                      <a:pt x="68" y="26"/>
                    </a:lnTo>
                    <a:lnTo>
                      <a:pt x="65" y="26"/>
                    </a:lnTo>
                    <a:lnTo>
                      <a:pt x="65" y="17"/>
                    </a:lnTo>
                    <a:lnTo>
                      <a:pt x="56" y="17"/>
                    </a:lnTo>
                    <a:lnTo>
                      <a:pt x="56" y="9"/>
                    </a:lnTo>
                    <a:lnTo>
                      <a:pt x="30" y="9"/>
                    </a:lnTo>
                    <a:lnTo>
                      <a:pt x="30"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53" name="Line 3"/>
              <p:cNvSpPr>
                <a:spLocks noChangeShapeType="1"/>
              </p:cNvSpPr>
              <p:nvPr/>
            </p:nvSpPr>
            <p:spPr bwMode="auto">
              <a:xfrm>
                <a:off x="3014662" y="4130464"/>
                <a:ext cx="0" cy="3810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54" name="Line 4"/>
              <p:cNvSpPr>
                <a:spLocks noChangeShapeType="1"/>
              </p:cNvSpPr>
              <p:nvPr/>
            </p:nvSpPr>
            <p:spPr bwMode="auto">
              <a:xfrm>
                <a:off x="3224212" y="4301914"/>
                <a:ext cx="0" cy="28575"/>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55" name="Line 5"/>
              <p:cNvSpPr>
                <a:spLocks noChangeShapeType="1"/>
              </p:cNvSpPr>
              <p:nvPr/>
            </p:nvSpPr>
            <p:spPr bwMode="auto">
              <a:xfrm>
                <a:off x="3481387" y="4673389"/>
                <a:ext cx="0" cy="3810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56" name="Line 6"/>
              <p:cNvSpPr>
                <a:spLocks noChangeShapeType="1"/>
              </p:cNvSpPr>
              <p:nvPr/>
            </p:nvSpPr>
            <p:spPr bwMode="auto">
              <a:xfrm>
                <a:off x="4376737" y="5102014"/>
                <a:ext cx="0" cy="3810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grpSp>
        <p:sp>
          <p:nvSpPr>
            <p:cNvPr id="50" name="Line 8"/>
            <p:cNvSpPr>
              <a:spLocks noChangeShapeType="1"/>
            </p:cNvSpPr>
            <p:nvPr/>
          </p:nvSpPr>
          <p:spPr bwMode="auto">
            <a:xfrm>
              <a:off x="3060162" y="4174288"/>
              <a:ext cx="0" cy="6239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51" name="Freeform 9"/>
            <p:cNvSpPr>
              <a:spLocks/>
            </p:cNvSpPr>
            <p:nvPr/>
          </p:nvSpPr>
          <p:spPr bwMode="auto">
            <a:xfrm>
              <a:off x="1598905" y="2754768"/>
              <a:ext cx="4321590" cy="2480259"/>
            </a:xfrm>
            <a:custGeom>
              <a:avLst/>
              <a:gdLst>
                <a:gd name="T0" fmla="*/ 278 w 278"/>
                <a:gd name="T1" fmla="*/ 159 h 159"/>
                <a:gd name="T2" fmla="*/ 278 w 278"/>
                <a:gd name="T3" fmla="*/ 152 h 159"/>
                <a:gd name="T4" fmla="*/ 209 w 278"/>
                <a:gd name="T5" fmla="*/ 152 h 159"/>
                <a:gd name="T6" fmla="*/ 209 w 278"/>
                <a:gd name="T7" fmla="*/ 144 h 159"/>
                <a:gd name="T8" fmla="*/ 155 w 278"/>
                <a:gd name="T9" fmla="*/ 144 h 159"/>
                <a:gd name="T10" fmla="*/ 155 w 278"/>
                <a:gd name="T11" fmla="*/ 137 h 159"/>
                <a:gd name="T12" fmla="*/ 136 w 278"/>
                <a:gd name="T13" fmla="*/ 137 h 159"/>
                <a:gd name="T14" fmla="*/ 136 w 278"/>
                <a:gd name="T15" fmla="*/ 130 h 159"/>
                <a:gd name="T16" fmla="*/ 135 w 278"/>
                <a:gd name="T17" fmla="*/ 130 h 159"/>
                <a:gd name="T18" fmla="*/ 135 w 278"/>
                <a:gd name="T19" fmla="*/ 122 h 159"/>
                <a:gd name="T20" fmla="*/ 125 w 278"/>
                <a:gd name="T21" fmla="*/ 122 h 159"/>
                <a:gd name="T22" fmla="*/ 125 w 278"/>
                <a:gd name="T23" fmla="*/ 115 h 159"/>
                <a:gd name="T24" fmla="*/ 122 w 278"/>
                <a:gd name="T25" fmla="*/ 115 h 159"/>
                <a:gd name="T26" fmla="*/ 122 w 278"/>
                <a:gd name="T27" fmla="*/ 108 h 159"/>
                <a:gd name="T28" fmla="*/ 116 w 278"/>
                <a:gd name="T29" fmla="*/ 108 h 159"/>
                <a:gd name="T30" fmla="*/ 116 w 278"/>
                <a:gd name="T31" fmla="*/ 100 h 159"/>
                <a:gd name="T32" fmla="*/ 101 w 278"/>
                <a:gd name="T33" fmla="*/ 100 h 159"/>
                <a:gd name="T34" fmla="*/ 101 w 278"/>
                <a:gd name="T35" fmla="*/ 93 h 159"/>
                <a:gd name="T36" fmla="*/ 87 w 278"/>
                <a:gd name="T37" fmla="*/ 93 h 159"/>
                <a:gd name="T38" fmla="*/ 87 w 278"/>
                <a:gd name="T39" fmla="*/ 86 h 159"/>
                <a:gd name="T40" fmla="*/ 68 w 278"/>
                <a:gd name="T41" fmla="*/ 86 h 159"/>
                <a:gd name="T42" fmla="*/ 68 w 278"/>
                <a:gd name="T43" fmla="*/ 79 h 159"/>
                <a:gd name="T44" fmla="*/ 67 w 278"/>
                <a:gd name="T45" fmla="*/ 79 h 159"/>
                <a:gd name="T46" fmla="*/ 67 w 278"/>
                <a:gd name="T47" fmla="*/ 72 h 159"/>
                <a:gd name="T48" fmla="*/ 66 w 278"/>
                <a:gd name="T49" fmla="*/ 72 h 159"/>
                <a:gd name="T50" fmla="*/ 66 w 278"/>
                <a:gd name="T51" fmla="*/ 66 h 159"/>
                <a:gd name="T52" fmla="*/ 64 w 278"/>
                <a:gd name="T53" fmla="*/ 66 h 159"/>
                <a:gd name="T54" fmla="*/ 64 w 278"/>
                <a:gd name="T55" fmla="*/ 60 h 159"/>
                <a:gd name="T56" fmla="*/ 61 w 278"/>
                <a:gd name="T57" fmla="*/ 60 h 159"/>
                <a:gd name="T58" fmla="*/ 61 w 278"/>
                <a:gd name="T59" fmla="*/ 53 h 159"/>
                <a:gd name="T60" fmla="*/ 53 w 278"/>
                <a:gd name="T61" fmla="*/ 53 h 159"/>
                <a:gd name="T62" fmla="*/ 53 w 278"/>
                <a:gd name="T63" fmla="*/ 40 h 159"/>
                <a:gd name="T64" fmla="*/ 48 w 278"/>
                <a:gd name="T65" fmla="*/ 40 h 159"/>
                <a:gd name="T66" fmla="*/ 48 w 278"/>
                <a:gd name="T67" fmla="*/ 33 h 159"/>
                <a:gd name="T68" fmla="*/ 47 w 278"/>
                <a:gd name="T69" fmla="*/ 33 h 159"/>
                <a:gd name="T70" fmla="*/ 47 w 278"/>
                <a:gd name="T71" fmla="*/ 27 h 159"/>
                <a:gd name="T72" fmla="*/ 44 w 278"/>
                <a:gd name="T73" fmla="*/ 27 h 159"/>
                <a:gd name="T74" fmla="*/ 44 w 278"/>
                <a:gd name="T75" fmla="*/ 20 h 159"/>
                <a:gd name="T76" fmla="*/ 41 w 278"/>
                <a:gd name="T77" fmla="*/ 20 h 159"/>
                <a:gd name="T78" fmla="*/ 41 w 278"/>
                <a:gd name="T79" fmla="*/ 13 h 159"/>
                <a:gd name="T80" fmla="*/ 13 w 278"/>
                <a:gd name="T81" fmla="*/ 13 h 159"/>
                <a:gd name="T82" fmla="*/ 13 w 278"/>
                <a:gd name="T83" fmla="*/ 7 h 159"/>
                <a:gd name="T84" fmla="*/ 11 w 278"/>
                <a:gd name="T85" fmla="*/ 7 h 159"/>
                <a:gd name="T86" fmla="*/ 11 w 278"/>
                <a:gd name="T87" fmla="*/ 0 h 159"/>
                <a:gd name="T88" fmla="*/ 0 w 278"/>
                <a:gd name="T8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159">
                  <a:moveTo>
                    <a:pt x="278" y="159"/>
                  </a:moveTo>
                  <a:lnTo>
                    <a:pt x="278" y="152"/>
                  </a:lnTo>
                  <a:lnTo>
                    <a:pt x="209" y="152"/>
                  </a:lnTo>
                  <a:lnTo>
                    <a:pt x="209" y="144"/>
                  </a:lnTo>
                  <a:lnTo>
                    <a:pt x="155" y="144"/>
                  </a:lnTo>
                  <a:lnTo>
                    <a:pt x="155" y="137"/>
                  </a:lnTo>
                  <a:lnTo>
                    <a:pt x="136" y="137"/>
                  </a:lnTo>
                  <a:lnTo>
                    <a:pt x="136" y="130"/>
                  </a:lnTo>
                  <a:lnTo>
                    <a:pt x="135" y="130"/>
                  </a:lnTo>
                  <a:lnTo>
                    <a:pt x="135" y="122"/>
                  </a:lnTo>
                  <a:lnTo>
                    <a:pt x="125" y="122"/>
                  </a:lnTo>
                  <a:lnTo>
                    <a:pt x="125" y="115"/>
                  </a:lnTo>
                  <a:lnTo>
                    <a:pt x="122" y="115"/>
                  </a:lnTo>
                  <a:lnTo>
                    <a:pt x="122" y="108"/>
                  </a:lnTo>
                  <a:lnTo>
                    <a:pt x="116" y="108"/>
                  </a:lnTo>
                  <a:lnTo>
                    <a:pt x="116" y="100"/>
                  </a:lnTo>
                  <a:lnTo>
                    <a:pt x="101" y="100"/>
                  </a:lnTo>
                  <a:lnTo>
                    <a:pt x="101" y="93"/>
                  </a:lnTo>
                  <a:lnTo>
                    <a:pt x="87" y="93"/>
                  </a:lnTo>
                  <a:lnTo>
                    <a:pt x="87" y="86"/>
                  </a:lnTo>
                  <a:lnTo>
                    <a:pt x="68" y="86"/>
                  </a:lnTo>
                  <a:lnTo>
                    <a:pt x="68" y="79"/>
                  </a:lnTo>
                  <a:lnTo>
                    <a:pt x="67" y="79"/>
                  </a:lnTo>
                  <a:lnTo>
                    <a:pt x="67" y="72"/>
                  </a:lnTo>
                  <a:lnTo>
                    <a:pt x="66" y="72"/>
                  </a:lnTo>
                  <a:lnTo>
                    <a:pt x="66" y="66"/>
                  </a:lnTo>
                  <a:lnTo>
                    <a:pt x="64" y="66"/>
                  </a:lnTo>
                  <a:lnTo>
                    <a:pt x="64" y="60"/>
                  </a:lnTo>
                  <a:lnTo>
                    <a:pt x="61" y="60"/>
                  </a:lnTo>
                  <a:lnTo>
                    <a:pt x="61" y="53"/>
                  </a:lnTo>
                  <a:lnTo>
                    <a:pt x="53" y="53"/>
                  </a:lnTo>
                  <a:lnTo>
                    <a:pt x="53" y="40"/>
                  </a:lnTo>
                  <a:lnTo>
                    <a:pt x="48" y="40"/>
                  </a:lnTo>
                  <a:lnTo>
                    <a:pt x="48" y="33"/>
                  </a:lnTo>
                  <a:lnTo>
                    <a:pt x="47" y="33"/>
                  </a:lnTo>
                  <a:lnTo>
                    <a:pt x="47" y="27"/>
                  </a:lnTo>
                  <a:lnTo>
                    <a:pt x="44" y="27"/>
                  </a:lnTo>
                  <a:lnTo>
                    <a:pt x="44" y="20"/>
                  </a:lnTo>
                  <a:lnTo>
                    <a:pt x="41" y="20"/>
                  </a:lnTo>
                  <a:lnTo>
                    <a:pt x="41" y="13"/>
                  </a:lnTo>
                  <a:lnTo>
                    <a:pt x="13" y="13"/>
                  </a:lnTo>
                  <a:lnTo>
                    <a:pt x="13" y="7"/>
                  </a:lnTo>
                  <a:lnTo>
                    <a:pt x="11" y="7"/>
                  </a:lnTo>
                  <a:lnTo>
                    <a:pt x="11"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grpSp>
    </p:spTree>
    <p:custDataLst>
      <p:tags r:id="rId1"/>
    </p:custDataLst>
    <p:extLst>
      <p:ext uri="{BB962C8B-B14F-4D97-AF65-F5344CB8AC3E}">
        <p14:creationId xmlns:p14="http://schemas.microsoft.com/office/powerpoint/2010/main" val="3366427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4：多施設共同無作為化二重盲検第II相試験：化学療法歴のない転移性胃食道腺癌（MEGA）患者に対するFOLFOX＋ziv-アフリベルセプト／プラセボ併</a:t>
            </a:r>
            <a:r>
              <a:rPr lang="ja-JP" sz="1800" b="1" i="0" dirty="0" smtClean="0">
                <a:solidFill>
                  <a:srgbClr val="043882"/>
                </a:solidFill>
                <a:ea typeface="MS UI Gothic" pitchFamily="18" charset="0"/>
              </a:rPr>
              <a:t>用</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Enzinger PC,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Enzinger et al. J Clin Oncol 2016; 34 (suppl): abstr 4</a:t>
            </a:r>
          </a:p>
        </p:txBody>
      </p:sp>
      <p:graphicFrame>
        <p:nvGraphicFramePr>
          <p:cNvPr id="6" name="Group 88"/>
          <p:cNvGraphicFramePr>
            <a:graphicFrameLocks noGrp="1"/>
          </p:cNvGraphicFramePr>
          <p:nvPr>
            <p:extLst>
              <p:ext uri="{D42A27DB-BD31-4B8C-83A1-F6EECF244321}">
                <p14:modId xmlns:p14="http://schemas.microsoft.com/office/powerpoint/2010/main" val="2468189602"/>
              </p:ext>
            </p:extLst>
          </p:nvPr>
        </p:nvGraphicFramePr>
        <p:xfrm>
          <a:off x="369888" y="1676400"/>
          <a:ext cx="8408988" cy="3886200"/>
        </p:xfrm>
        <a:graphic>
          <a:graphicData uri="http://schemas.openxmlformats.org/drawingml/2006/table">
            <a:tbl>
              <a:tblPr firstRow="1" bandRow="1">
                <a:tableStyleId>{69012ECD-51FC-41F1-AA8D-1B2483CD663E}</a:tableStyleId>
              </a:tblPr>
              <a:tblGrid>
                <a:gridCol w="3592512">
                  <a:extLst>
                    <a:ext uri="{9D8B030D-6E8A-4147-A177-3AD203B41FA5}">
                      <a16:colId xmlns:a16="http://schemas.microsoft.com/office/drawing/2014/main" xmlns="" val="20000"/>
                    </a:ext>
                  </a:extLst>
                </a:gridCol>
                <a:gridCol w="1605492">
                  <a:extLst>
                    <a:ext uri="{9D8B030D-6E8A-4147-A177-3AD203B41FA5}">
                      <a16:colId xmlns:a16="http://schemas.microsoft.com/office/drawing/2014/main" xmlns="" val="20001"/>
                    </a:ext>
                  </a:extLst>
                </a:gridCol>
                <a:gridCol w="1605492">
                  <a:extLst>
                    <a:ext uri="{9D8B030D-6E8A-4147-A177-3AD203B41FA5}">
                      <a16:colId xmlns:a16="http://schemas.microsoft.com/office/drawing/2014/main" xmlns="" val="20002"/>
                    </a:ext>
                  </a:extLst>
                </a:gridCol>
                <a:gridCol w="1605492">
                  <a:extLst>
                    <a:ext uri="{9D8B030D-6E8A-4147-A177-3AD203B41FA5}">
                      <a16:colId xmlns:a16="http://schemas.microsoft.com/office/drawing/2014/main" xmlns="" val="20003"/>
                    </a:ext>
                  </a:extLst>
                </a:gridCol>
              </a:tblGrid>
              <a:tr h="7266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患者の5%以上で発生した</a:t>
                      </a:r>
                      <a:r>
                        <a:rPr lang="en" sz="1400" dirty="0" smtClean="0"/>
                        <a:t/>
                      </a:r>
                      <a:br>
                        <a:rPr lang="en" sz="1400" dirty="0" smtClean="0"/>
                      </a:br>
                      <a:r>
                        <a:rPr lang="ja-JP" sz="1400" b="1" i="0" u="none" dirty="0" smtClean="0">
                          <a:solidFill>
                            <a:srgbClr val="FFFFFF"/>
                          </a:solidFill>
                          <a:ea typeface="MS UI Gothic" pitchFamily="18" charset="0"/>
                        </a:rPr>
                        <a:t>グレード3～4のTEAE、n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dirty="0" smtClean="0">
                          <a:solidFill>
                            <a:srgbClr val="FFFFFF"/>
                          </a:solidFill>
                          <a:ea typeface="MS UI Gothic" pitchFamily="18" charset="0"/>
                        </a:rPr>
                        <a:t>Ziv-アフリベルセプト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プラセボ</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ja-JP" sz="1400" b="1" i="0" u="none" dirty="0" smtClean="0">
                          <a:solidFill>
                            <a:srgbClr val="FFFFFF"/>
                          </a:solidFill>
                          <a:ea typeface="MS UI Gothic" pitchFamily="18" charset="0"/>
                        </a:rPr>
                        <a:t>p</a:t>
                      </a:r>
                      <a:r>
                        <a:rPr lang="ja-JP" sz="1400" b="1" i="0" u="none" dirty="0" smtClean="0">
                          <a:solidFill>
                            <a:srgbClr val="FFFFFF"/>
                          </a:solidFill>
                          <a:ea typeface="MS UI Gothic" pitchFamily="18" charset="0"/>
                        </a:rPr>
                        <a:t>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949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高血圧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20 (47)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0.0006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949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絶対好中球数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 (19)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949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949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血栓塞栓性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3949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粘膜炎</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3949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末梢感覚性ニューロパチー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949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上部GI出血</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949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治療期間中の死亡</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custDataLst>
      <p:tags r:id="rId1"/>
    </p:custDataLst>
    <p:extLst>
      <p:ext uri="{BB962C8B-B14F-4D97-AF65-F5344CB8AC3E}">
        <p14:creationId xmlns:p14="http://schemas.microsoft.com/office/powerpoint/2010/main" val="2508584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4：多施設共同無作為化二重盲検第II相試験：化学療法歴のない転移性胃食道腺癌（MEGA）患者に対するFOLFOX＋ziv-アフリベルセプト／プラセボ併</a:t>
            </a:r>
            <a:r>
              <a:rPr lang="ja-JP" sz="1800" b="1" i="0" dirty="0" smtClean="0">
                <a:solidFill>
                  <a:srgbClr val="043882"/>
                </a:solidFill>
                <a:ea typeface="MS UI Gothic" pitchFamily="18" charset="0"/>
              </a:rPr>
              <a:t>用</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Enzinger PC,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CT施行歴のない転移性GEC患者において、FOLFOXにZiv-アフリベルセプトを併用した場合に、FOLFOX単独施行と比較して、有効性の有意な改善は見られなかった</a:t>
            </a:r>
          </a:p>
          <a:p>
            <a:r>
              <a:rPr lang="ja-JP" sz="1600" b="1" i="0" dirty="0" smtClean="0">
                <a:solidFill>
                  <a:srgbClr val="4D4D4D"/>
                </a:solidFill>
                <a:ea typeface="MS UI Gothic" pitchFamily="18" charset="0"/>
              </a:rPr>
              <a:t>ziv-アフリベルセプト併用群では予測通りに高血圧の発現が増加したが、両レジメンとも忍容性は良好であった </a:t>
            </a:r>
          </a:p>
          <a:p>
            <a:r>
              <a:rPr lang="ja-JP" sz="1600" b="1" i="0" dirty="0" smtClean="0">
                <a:solidFill>
                  <a:srgbClr val="4D4D4D"/>
                </a:solidFill>
                <a:ea typeface="MS UI Gothic" pitchFamily="18" charset="0"/>
              </a:rPr>
              <a:t>グレード3の高血圧を有する患者において、ziv-アフリベルセプト投与下で有効性が増強される可能性については、さらなる検討を要する</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Enzinger et al. J Clin Oncol 2016; 34 (suppl): abstr 4</a:t>
            </a:r>
          </a:p>
        </p:txBody>
      </p:sp>
    </p:spTree>
    <p:custDataLst>
      <p:tags r:id="rId1"/>
    </p:custDataLst>
    <p:extLst>
      <p:ext uri="{BB962C8B-B14F-4D97-AF65-F5344CB8AC3E}">
        <p14:creationId xmlns:p14="http://schemas.microsoft.com/office/powerpoint/2010/main" val="16690831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397876" cy="807720"/>
          </a:xfrm>
        </p:spPr>
        <p:txBody>
          <a:bodyPr/>
          <a:lstStyle/>
          <a:p>
            <a:r>
              <a:rPr lang="ja-JP" sz="1600" b="1" i="0" dirty="0" smtClean="0">
                <a:solidFill>
                  <a:srgbClr val="043882"/>
                </a:solidFill>
                <a:ea typeface="MS UI Gothic" pitchFamily="18" charset="0"/>
              </a:rPr>
              <a:t>5: 治療歴のある局所進行または転移性のHER2陽性胃／胃食道接合部腺癌（GC/GEJC）患者に</a:t>
            </a:r>
            <a:r>
              <a:rPr lang="es-ES" altLang="ja-JP" sz="1600" b="1" i="0" dirty="0" smtClean="0">
                <a:solidFill>
                  <a:srgbClr val="043882"/>
                </a:solidFill>
                <a:ea typeface="MS UI Gothic" pitchFamily="18" charset="0"/>
              </a:rPr>
              <a:t/>
            </a:r>
            <a:br>
              <a:rPr lang="es-ES" altLang="ja-JP" sz="1600" b="1" i="0" dirty="0" smtClean="0">
                <a:solidFill>
                  <a:srgbClr val="043882"/>
                </a:solidFill>
                <a:ea typeface="MS UI Gothic" pitchFamily="18" charset="0"/>
              </a:rPr>
            </a:br>
            <a:r>
              <a:rPr lang="ja-JP" sz="1600" b="1" i="0" dirty="0" smtClean="0">
                <a:solidFill>
                  <a:srgbClr val="043882"/>
                </a:solidFill>
                <a:ea typeface="MS UI Gothic" pitchFamily="18" charset="0"/>
              </a:rPr>
              <a:t>おいて、トラスツズマブ エムタンシン（T-DM1）とタキサン（TAX）を比較検討する、多施設共同無作為化</a:t>
            </a:r>
            <a:r>
              <a:rPr lang="es-ES" altLang="ja-JP" sz="1600" b="1" i="0" dirty="0" smtClean="0">
                <a:solidFill>
                  <a:srgbClr val="043882"/>
                </a:solidFill>
                <a:ea typeface="MS UI Gothic" pitchFamily="18" charset="0"/>
              </a:rPr>
              <a:t/>
            </a:r>
            <a:br>
              <a:rPr lang="es-ES" altLang="ja-JP" sz="1600" b="1" i="0" dirty="0" smtClean="0">
                <a:solidFill>
                  <a:srgbClr val="043882"/>
                </a:solidFill>
                <a:ea typeface="MS UI Gothic" pitchFamily="18" charset="0"/>
              </a:rPr>
            </a:br>
            <a:r>
              <a:rPr lang="ja-JP" sz="1600" b="1" i="0" dirty="0" smtClean="0">
                <a:solidFill>
                  <a:srgbClr val="043882"/>
                </a:solidFill>
                <a:ea typeface="MS UI Gothic" pitchFamily="18" charset="0"/>
              </a:rPr>
              <a:t>非盲検アダプティブ第II/III相試験 – Kang Y-K,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局所進行または転移性の切除不能HER2陽性GCを有する患者において、第2選択治療としてのトラスツズマブ エムタンシンとタキサンの有効性および安全性を比較評価すること</a:t>
            </a:r>
          </a:p>
        </p:txBody>
      </p:sp>
      <p:sp>
        <p:nvSpPr>
          <p:cNvPr id="14" name="Text Placeholder 13"/>
          <p:cNvSpPr>
            <a:spLocks noGrp="1"/>
          </p:cNvSpPr>
          <p:nvPr>
            <p:ph type="body" sz="quarter" idx="10"/>
          </p:nvPr>
        </p:nvSpPr>
        <p:spPr>
          <a:xfrm>
            <a:off x="365125" y="6096000"/>
            <a:ext cx="4962693" cy="487363"/>
          </a:xfrm>
        </p:spPr>
        <p:txBody>
          <a:bodyPr/>
          <a:lstStyle/>
          <a:p>
            <a:r>
              <a:rPr lang="ja-JP" sz="1200" b="0" i="0" dirty="0" smtClean="0">
                <a:solidFill>
                  <a:srgbClr val="4D4D4D"/>
                </a:solidFill>
                <a:ea typeface="MS UI Gothic" pitchFamily="18" charset="0"/>
              </a:rPr>
              <a:t>*5-FU＋プラチナ製剤；</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n、レジメン選択解析およびレジメン選択中間解析に対する臨床的カットオフまでの時間。T-DM1</a:t>
            </a:r>
            <a:r>
              <a:rPr lang="en-US" dirty="0" smtClean="0"/>
              <a:t>、</a:t>
            </a:r>
            <a:r>
              <a:rPr lang="ja-JP" sz="1200" b="0" i="0" dirty="0" smtClean="0">
                <a:solidFill>
                  <a:srgbClr val="4D4D4D"/>
                </a:solidFill>
                <a:ea typeface="MS UI Gothic" pitchFamily="18" charset="0"/>
              </a:rPr>
              <a:t>トラスツズマブ エムタンシン</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Kang et al. J Clin Oncol 2016; 34 (suppl): abstr 5</a:t>
            </a:r>
          </a:p>
        </p:txBody>
      </p:sp>
      <p:cxnSp>
        <p:nvCxnSpPr>
          <p:cNvPr id="21" name="AutoShape 15"/>
          <p:cNvCxnSpPr>
            <a:cxnSpLocks noChangeShapeType="1"/>
            <a:stCxn id="20" idx="0"/>
            <a:endCxn id="44" idx="1"/>
          </p:cNvCxnSpPr>
          <p:nvPr/>
        </p:nvCxnSpPr>
        <p:spPr bwMode="auto">
          <a:xfrm rot="5400000" flipH="1" flipV="1">
            <a:off x="3721829" y="3018780"/>
            <a:ext cx="642639" cy="621040"/>
          </a:xfrm>
          <a:prstGeom prst="bentConnector2">
            <a:avLst/>
          </a:prstGeom>
          <a:noFill/>
          <a:ln w="57150">
            <a:solidFill>
              <a:schemeClr val="bg2">
                <a:lumMod val="60000"/>
                <a:lumOff val="40000"/>
              </a:schemeClr>
            </a:solidFill>
            <a:round/>
            <a:headEnd/>
            <a:tailEnd type="triangle" w="med" len="med"/>
          </a:ln>
        </p:spPr>
      </p:cxnSp>
      <p:cxnSp>
        <p:nvCxnSpPr>
          <p:cNvPr id="22" name="AutoShape 16"/>
          <p:cNvCxnSpPr>
            <a:cxnSpLocks noChangeShapeType="1"/>
            <a:stCxn id="20" idx="4"/>
            <a:endCxn id="43" idx="1"/>
          </p:cNvCxnSpPr>
          <p:nvPr/>
        </p:nvCxnSpPr>
        <p:spPr bwMode="auto">
          <a:xfrm rot="16200000" flipH="1">
            <a:off x="3778037" y="4253210"/>
            <a:ext cx="625472" cy="716290"/>
          </a:xfrm>
          <a:prstGeom prst="bentConnector2">
            <a:avLst/>
          </a:prstGeom>
          <a:noFill/>
          <a:ln w="57150">
            <a:solidFill>
              <a:schemeClr val="bg2">
                <a:lumMod val="60000"/>
                <a:lumOff val="40000"/>
              </a:schemeClr>
            </a:solidFill>
            <a:round/>
            <a:headEnd/>
            <a:tailEnd type="triangle" w="med" len="med"/>
          </a:ln>
        </p:spPr>
      </p:cxnSp>
      <p:sp>
        <p:nvSpPr>
          <p:cNvPr id="23" name="AutoShape 12"/>
          <p:cNvSpPr>
            <a:spLocks noChangeArrowheads="1"/>
          </p:cNvSpPr>
          <p:nvPr/>
        </p:nvSpPr>
        <p:spPr bwMode="auto">
          <a:xfrm>
            <a:off x="8399471" y="4659772"/>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40" name="AutoShape 19"/>
          <p:cNvCxnSpPr>
            <a:cxnSpLocks noChangeShapeType="1"/>
          </p:cNvCxnSpPr>
          <p:nvPr/>
        </p:nvCxnSpPr>
        <p:spPr bwMode="auto">
          <a:xfrm>
            <a:off x="3173172" y="3963985"/>
            <a:ext cx="256723" cy="0"/>
          </a:xfrm>
          <a:prstGeom prst="straightConnector1">
            <a:avLst/>
          </a:prstGeom>
          <a:noFill/>
          <a:ln w="57150">
            <a:solidFill>
              <a:schemeClr val="bg2">
                <a:lumMod val="60000"/>
                <a:lumOff val="40000"/>
              </a:schemeClr>
            </a:solidFill>
            <a:round/>
            <a:headEnd/>
            <a:tailEnd type="triangle" w="med" len="med"/>
          </a:ln>
        </p:spPr>
      </p:cxnSp>
      <p:cxnSp>
        <p:nvCxnSpPr>
          <p:cNvPr id="41" name="AutoShape 20"/>
          <p:cNvCxnSpPr>
            <a:cxnSpLocks noChangeShapeType="1"/>
          </p:cNvCxnSpPr>
          <p:nvPr/>
        </p:nvCxnSpPr>
        <p:spPr bwMode="auto">
          <a:xfrm>
            <a:off x="7825256" y="4924091"/>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44" name="AutoShape 8"/>
          <p:cNvSpPr>
            <a:spLocks noChangeArrowheads="1"/>
          </p:cNvSpPr>
          <p:nvPr/>
        </p:nvSpPr>
        <p:spPr bwMode="auto">
          <a:xfrm>
            <a:off x="4353668" y="2597611"/>
            <a:ext cx="1672482"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T-DM1 </a:t>
            </a:r>
            <a:r>
              <a:rPr lang="en" dirty="0" smtClean="0"/>
              <a:t/>
            </a:r>
            <a:br>
              <a:rPr lang="en" dirty="0" smtClean="0"/>
            </a:br>
            <a:r>
              <a:rPr lang="ja-JP" b="0" i="0" dirty="0" smtClean="0">
                <a:solidFill>
                  <a:srgbClr val="FFFFFF"/>
                </a:solidFill>
                <a:ea typeface="MS UI Gothic" pitchFamily="18" charset="0"/>
              </a:rPr>
              <a:t>2.4 mg/kg qw</a:t>
            </a:r>
          </a:p>
          <a:p>
            <a:pPr algn="ctr" defTabSz="892175" eaLnBrk="0" hangingPunct="0"/>
            <a:r>
              <a:rPr lang="ja-JP" b="0" i="0" dirty="0" smtClean="0">
                <a:solidFill>
                  <a:srgbClr val="FFFFFF"/>
                </a:solidFill>
                <a:ea typeface="MS UI Gothic" pitchFamily="18" charset="0"/>
              </a:rPr>
              <a:t>(n=58+12</a:t>
            </a:r>
            <a:r>
              <a:rPr lang="ja-JP" b="0" i="0" baseline="30000" dirty="0" smtClean="0">
                <a:solidFill>
                  <a:srgbClr val="FFFFFF"/>
                </a:solidFill>
                <a:ea typeface="MS UI Gothic" pitchFamily="18" charset="0"/>
              </a:rPr>
              <a:t>†</a:t>
            </a:r>
            <a:r>
              <a:rPr lang="ja-JP" b="0" i="0" dirty="0" smtClean="0">
                <a:solidFill>
                  <a:srgbClr val="FFFFFF"/>
                </a:solidFill>
                <a:ea typeface="MS UI Gothic" pitchFamily="18" charset="0"/>
              </a:rPr>
              <a:t>)</a:t>
            </a:r>
          </a:p>
        </p:txBody>
      </p:sp>
      <p:sp>
        <p:nvSpPr>
          <p:cNvPr id="45" name="AutoShape 9"/>
          <p:cNvSpPr>
            <a:spLocks noChangeArrowheads="1"/>
          </p:cNvSpPr>
          <p:nvPr/>
        </p:nvSpPr>
        <p:spPr bwMode="auto">
          <a:xfrm>
            <a:off x="66675" y="2784049"/>
            <a:ext cx="3111948"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HER2陽性進行GC／GEJ ADC</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ECOGのPSスコアが0～1</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CT* ± HER2標的化治療による1L後のPD</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(n=415)</a:t>
            </a:r>
          </a:p>
        </p:txBody>
      </p:sp>
      <p:sp>
        <p:nvSpPr>
          <p:cNvPr id="46" name="Rectangle 9"/>
          <p:cNvSpPr txBox="1">
            <a:spLocks noChangeArrowheads="1"/>
          </p:cNvSpPr>
          <p:nvPr/>
        </p:nvSpPr>
        <p:spPr bwMode="auto">
          <a:xfrm>
            <a:off x="365124" y="5429250"/>
            <a:ext cx="4130676" cy="62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OS</a:t>
            </a:r>
          </a:p>
        </p:txBody>
      </p:sp>
      <p:sp>
        <p:nvSpPr>
          <p:cNvPr id="47" name="Content Placeholder 26"/>
          <p:cNvSpPr txBox="1">
            <a:spLocks/>
          </p:cNvSpPr>
          <p:nvPr/>
        </p:nvSpPr>
        <p:spPr>
          <a:xfrm>
            <a:off x="6419851" y="5429250"/>
            <a:ext cx="2800350" cy="62718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PFS、ORR</a:t>
            </a:r>
          </a:p>
        </p:txBody>
      </p:sp>
      <p:sp>
        <p:nvSpPr>
          <p:cNvPr id="48" name="AutoShape 12"/>
          <p:cNvSpPr>
            <a:spLocks noChangeArrowheads="1"/>
          </p:cNvSpPr>
          <p:nvPr/>
        </p:nvSpPr>
        <p:spPr bwMode="auto">
          <a:xfrm>
            <a:off x="8399471" y="323430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49" name="AutoShape 21"/>
          <p:cNvCxnSpPr>
            <a:cxnSpLocks noChangeShapeType="1"/>
          </p:cNvCxnSpPr>
          <p:nvPr/>
        </p:nvCxnSpPr>
        <p:spPr bwMode="auto">
          <a:xfrm>
            <a:off x="7788735" y="3498618"/>
            <a:ext cx="612000" cy="0"/>
          </a:xfrm>
          <a:prstGeom prst="straightConnector1">
            <a:avLst/>
          </a:prstGeom>
          <a:noFill/>
          <a:ln w="57150">
            <a:solidFill>
              <a:schemeClr val="bg2">
                <a:lumMod val="60000"/>
                <a:lumOff val="40000"/>
              </a:schemeClr>
            </a:solidFill>
            <a:round/>
            <a:headEnd/>
            <a:tailEnd type="triangle" w="med" len="med"/>
          </a:ln>
        </p:spPr>
      </p:cxnSp>
      <p:sp>
        <p:nvSpPr>
          <p:cNvPr id="50" name="AutoShape 8"/>
          <p:cNvSpPr>
            <a:spLocks noChangeArrowheads="1"/>
          </p:cNvSpPr>
          <p:nvPr/>
        </p:nvSpPr>
        <p:spPr bwMode="auto">
          <a:xfrm>
            <a:off x="4353668" y="3555667"/>
            <a:ext cx="1672482"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T-DM1 </a:t>
            </a:r>
            <a:r>
              <a:rPr lang="en" dirty="0" smtClean="0"/>
              <a:t/>
            </a:r>
            <a:br>
              <a:rPr lang="en" dirty="0" smtClean="0"/>
            </a:br>
            <a:r>
              <a:rPr lang="ja-JP" b="0" i="0" dirty="0" smtClean="0">
                <a:solidFill>
                  <a:srgbClr val="4D4D4D"/>
                </a:solidFill>
                <a:ea typeface="MS UI Gothic" pitchFamily="18" charset="0"/>
              </a:rPr>
              <a:t>3.6 mg/kg qw</a:t>
            </a:r>
            <a:r>
              <a:rPr lang="en" dirty="0" smtClean="0"/>
              <a:t/>
            </a:r>
            <a:br>
              <a:rPr lang="en" dirty="0" smtClean="0"/>
            </a:br>
            <a:r>
              <a:rPr lang="ja-JP" b="0" i="0" dirty="0" smtClean="0">
                <a:solidFill>
                  <a:srgbClr val="4D4D4D"/>
                </a:solidFill>
                <a:ea typeface="MS UI Gothic" pitchFamily="18" charset="0"/>
              </a:rPr>
              <a:t>(n=64+11</a:t>
            </a: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a:t>
            </a:r>
          </a:p>
        </p:txBody>
      </p:sp>
      <p:cxnSp>
        <p:nvCxnSpPr>
          <p:cNvPr id="51" name="AutoShape 19"/>
          <p:cNvCxnSpPr>
            <a:cxnSpLocks noChangeShapeType="1"/>
          </p:cNvCxnSpPr>
          <p:nvPr/>
        </p:nvCxnSpPr>
        <p:spPr bwMode="auto">
          <a:xfrm>
            <a:off x="4066655" y="3963985"/>
            <a:ext cx="288000" cy="1"/>
          </a:xfrm>
          <a:prstGeom prst="straightConnector1">
            <a:avLst/>
          </a:prstGeom>
          <a:noFill/>
          <a:ln w="57150">
            <a:solidFill>
              <a:schemeClr val="bg2">
                <a:lumMod val="60000"/>
                <a:lumOff val="40000"/>
              </a:schemeClr>
            </a:solidFill>
            <a:round/>
            <a:headEnd/>
            <a:tailEnd type="triangle" w="med" len="med"/>
          </a:ln>
        </p:spPr>
      </p:cxnSp>
      <p:cxnSp>
        <p:nvCxnSpPr>
          <p:cNvPr id="29" name="Straight Connector 28"/>
          <p:cNvCxnSpPr/>
          <p:nvPr/>
        </p:nvCxnSpPr>
        <p:spPr>
          <a:xfrm>
            <a:off x="6159735" y="2251969"/>
            <a:ext cx="0" cy="2864615"/>
          </a:xfrm>
          <a:prstGeom prst="line">
            <a:avLst/>
          </a:prstGeom>
          <a:ln>
            <a:solidFill>
              <a:srgbClr val="000000"/>
            </a:solidFill>
            <a:prstDash val="sysDot"/>
          </a:ln>
          <a:effectLst/>
        </p:spPr>
        <p:style>
          <a:lnRef idx="2">
            <a:schemeClr val="accent1"/>
          </a:lnRef>
          <a:fillRef idx="0">
            <a:schemeClr val="accent1"/>
          </a:fillRef>
          <a:effectRef idx="1">
            <a:schemeClr val="accent1"/>
          </a:effectRef>
          <a:fontRef idx="minor">
            <a:schemeClr val="tx1"/>
          </a:fontRef>
        </p:style>
      </p:cxnSp>
      <p:sp>
        <p:nvSpPr>
          <p:cNvPr id="30" name="Text Placeholder 13"/>
          <p:cNvSpPr txBox="1">
            <a:spLocks/>
          </p:cNvSpPr>
          <p:nvPr/>
        </p:nvSpPr>
        <p:spPr>
          <a:xfrm>
            <a:off x="4233596" y="2166766"/>
            <a:ext cx="2188445" cy="267555"/>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3200" kern="1200">
                <a:solidFill>
                  <a:srgbClr val="86786F"/>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tabLst/>
              <a:defRPr sz="2800" kern="1200">
                <a:solidFill>
                  <a:srgbClr val="86786F"/>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2400" kern="1200">
                <a:solidFill>
                  <a:srgbClr val="86786F"/>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86786F"/>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86786F"/>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ja-JP" sz="1200" b="1" i="0" dirty="0" smtClean="0">
                <a:solidFill>
                  <a:srgbClr val="000000"/>
                </a:solidFill>
                <a:ea typeface="MS UI Gothic" pitchFamily="18" charset="0"/>
              </a:rPr>
              <a:t>ステージ1</a:t>
            </a:r>
            <a:r>
              <a:rPr lang="en" sz="1200" dirty="0" smtClean="0"/>
              <a:t/>
            </a:r>
            <a:br>
              <a:rPr lang="en" sz="1200" dirty="0" smtClean="0"/>
            </a:br>
            <a:r>
              <a:rPr lang="ja-JP" sz="1200" b="0" i="0" dirty="0" smtClean="0">
                <a:solidFill>
                  <a:srgbClr val="000000"/>
                </a:solidFill>
                <a:ea typeface="MS UI Gothic" pitchFamily="18" charset="0"/>
              </a:rPr>
              <a:t>（レジメン選択前）</a:t>
            </a:r>
          </a:p>
        </p:txBody>
      </p:sp>
      <p:sp>
        <p:nvSpPr>
          <p:cNvPr id="31" name="Text Placeholder 13"/>
          <p:cNvSpPr txBox="1">
            <a:spLocks/>
          </p:cNvSpPr>
          <p:nvPr/>
        </p:nvSpPr>
        <p:spPr>
          <a:xfrm>
            <a:off x="6299571" y="2166766"/>
            <a:ext cx="2474934" cy="249767"/>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3200" kern="1200">
                <a:solidFill>
                  <a:srgbClr val="86786F"/>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tabLst/>
              <a:defRPr sz="2800" kern="1200">
                <a:solidFill>
                  <a:srgbClr val="86786F"/>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2400" kern="1200">
                <a:solidFill>
                  <a:srgbClr val="86786F"/>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86786F"/>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86786F"/>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ja-JP" sz="1200" b="1" i="0" dirty="0" smtClean="0">
                <a:solidFill>
                  <a:srgbClr val="000000"/>
                </a:solidFill>
                <a:ea typeface="MS UI Gothic" pitchFamily="18" charset="0"/>
              </a:rPr>
              <a:t>ステージ2</a:t>
            </a:r>
            <a:r>
              <a:rPr lang="en" sz="1200" dirty="0" smtClean="0"/>
              <a:t/>
            </a:r>
            <a:br>
              <a:rPr lang="en" sz="1200" dirty="0" smtClean="0"/>
            </a:br>
            <a:r>
              <a:rPr lang="ja-JP" sz="1200" b="0" i="0" dirty="0" smtClean="0">
                <a:solidFill>
                  <a:srgbClr val="000000"/>
                </a:solidFill>
                <a:ea typeface="MS UI Gothic" pitchFamily="18" charset="0"/>
              </a:rPr>
              <a:t>（レジメン選択後）</a:t>
            </a:r>
          </a:p>
        </p:txBody>
      </p:sp>
      <p:sp>
        <p:nvSpPr>
          <p:cNvPr id="43" name="AutoShape 12"/>
          <p:cNvSpPr>
            <a:spLocks noChangeArrowheads="1"/>
          </p:cNvSpPr>
          <p:nvPr/>
        </p:nvSpPr>
        <p:spPr bwMode="auto">
          <a:xfrm>
            <a:off x="4448918" y="4513723"/>
            <a:ext cx="347940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タキサン：パクリタキセル80 mg/m</a:t>
            </a:r>
            <a:r>
              <a:rPr lang="ja-JP" sz="1600" b="0" i="0" baseline="30000" dirty="0" smtClean="0">
                <a:solidFill>
                  <a:srgbClr val="4D4D4D"/>
                </a:solidFill>
                <a:ea typeface="MS UI Gothic" pitchFamily="18" charset="0"/>
              </a:rPr>
              <a:t>2</a:t>
            </a:r>
            <a:endParaRPr lang="es-ES" altLang="ja-JP" sz="1600" b="0" i="0" baseline="30000" dirty="0" smtClean="0">
              <a:solidFill>
                <a:srgbClr val="4D4D4D"/>
              </a:solidFill>
              <a:ea typeface="MS UI Gothic" pitchFamily="18" charset="0"/>
            </a:endParaRPr>
          </a:p>
          <a:p>
            <a:pPr algn="ctr" defTabSz="892175" eaLnBrk="0" hangingPunct="0"/>
            <a:r>
              <a:rPr lang="ja-JP" altLang="es-ES" sz="1600" dirty="0" smtClean="0">
                <a:solidFill>
                  <a:srgbClr val="4D4D4D"/>
                </a:solidFill>
                <a:ea typeface="MS UI Gothic" pitchFamily="18" charset="0"/>
              </a:rPr>
              <a:t>ま</a:t>
            </a:r>
            <a:r>
              <a:rPr lang="ja-JP" altLang="es-ES" sz="1600" dirty="0">
                <a:solidFill>
                  <a:srgbClr val="4D4D4D"/>
                </a:solidFill>
                <a:ea typeface="MS UI Gothic" pitchFamily="18" charset="0"/>
              </a:rPr>
              <a:t>た</a:t>
            </a:r>
            <a:r>
              <a:rPr lang="ja-JP" altLang="es-ES" sz="1600" dirty="0" smtClean="0">
                <a:solidFill>
                  <a:srgbClr val="4D4D4D"/>
                </a:solidFill>
                <a:ea typeface="MS UI Gothic" pitchFamily="18" charset="0"/>
              </a:rPr>
              <a:t>は、ド</a:t>
            </a:r>
            <a:r>
              <a:rPr lang="ja-JP" sz="1600" b="0" i="0" dirty="0" smtClean="0">
                <a:solidFill>
                  <a:srgbClr val="4D4D4D"/>
                </a:solidFill>
                <a:ea typeface="MS UI Gothic" pitchFamily="18" charset="0"/>
              </a:rPr>
              <a:t>セタキセル75 mg/m</a:t>
            </a:r>
            <a:r>
              <a:rPr lang="ja-JP" sz="1600" b="0" i="0" baseline="30000" dirty="0" smtClean="0">
                <a:solidFill>
                  <a:srgbClr val="4D4D4D"/>
                </a:solidFill>
                <a:ea typeface="MS UI Gothic" pitchFamily="18" charset="0"/>
              </a:rPr>
              <a:t>2</a:t>
            </a:r>
          </a:p>
          <a:p>
            <a:pPr algn="ctr" defTabSz="892175" eaLnBrk="0" hangingPunct="0"/>
            <a:r>
              <a:rPr lang="ja-JP" sz="1600" b="0" i="0" dirty="0" smtClean="0">
                <a:solidFill>
                  <a:srgbClr val="4D4D4D"/>
                </a:solidFill>
                <a:ea typeface="MS UI Gothic" pitchFamily="18" charset="0"/>
              </a:rPr>
              <a:t>(ステージ1、n=30+7</a:t>
            </a:r>
            <a:r>
              <a:rPr lang="ja-JP" sz="1600" b="0" i="0" baseline="30000" dirty="0" smtClean="0">
                <a:solidFill>
                  <a:srgbClr val="4D4D4D"/>
                </a:solidFill>
                <a:ea typeface="MS UI Gothic" pitchFamily="18" charset="0"/>
              </a:rPr>
              <a:t>†</a:t>
            </a:r>
            <a:r>
              <a:rPr lang="ja-JP" sz="1600" b="0" i="0" dirty="0" smtClean="0">
                <a:solidFill>
                  <a:srgbClr val="4D4D4D"/>
                </a:solidFill>
                <a:ea typeface="MS UI Gothic" pitchFamily="18" charset="0"/>
              </a:rPr>
              <a:t>；ステージ2、n=80</a:t>
            </a:r>
            <a:r>
              <a:rPr lang="ja-JP" b="0" i="0" dirty="0" smtClean="0">
                <a:solidFill>
                  <a:srgbClr val="4D4D4D"/>
                </a:solidFill>
                <a:ea typeface="MS UI Gothic" pitchFamily="18" charset="0"/>
              </a:rPr>
              <a:t>)</a:t>
            </a:r>
          </a:p>
        </p:txBody>
      </p:sp>
      <p:sp>
        <p:nvSpPr>
          <p:cNvPr id="32" name="AutoShape 8"/>
          <p:cNvSpPr>
            <a:spLocks noChangeArrowheads="1"/>
          </p:cNvSpPr>
          <p:nvPr/>
        </p:nvSpPr>
        <p:spPr bwMode="auto">
          <a:xfrm>
            <a:off x="6299571" y="3084183"/>
            <a:ext cx="1620935"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T-DM1 </a:t>
            </a:r>
            <a:r>
              <a:rPr lang="en" dirty="0" smtClean="0"/>
              <a:t/>
            </a:r>
            <a:br>
              <a:rPr lang="en" dirty="0" smtClean="0"/>
            </a:br>
            <a:r>
              <a:rPr lang="ja-JP" b="0" i="0" dirty="0" smtClean="0">
                <a:solidFill>
                  <a:srgbClr val="FFFFFF"/>
                </a:solidFill>
                <a:ea typeface="MS UI Gothic" pitchFamily="18" charset="0"/>
              </a:rPr>
              <a:t>2.4 mg/kg qw</a:t>
            </a:r>
          </a:p>
          <a:p>
            <a:pPr algn="ctr" defTabSz="892175" eaLnBrk="0" hangingPunct="0"/>
            <a:r>
              <a:rPr lang="ja-JP" b="0" i="0" dirty="0" smtClean="0">
                <a:solidFill>
                  <a:srgbClr val="FFFFFF"/>
                </a:solidFill>
                <a:ea typeface="MS UI Gothic" pitchFamily="18" charset="0"/>
              </a:rPr>
              <a:t>(n=153)</a:t>
            </a:r>
          </a:p>
        </p:txBody>
      </p:sp>
      <p:sp>
        <p:nvSpPr>
          <p:cNvPr id="53" name="Content Placeholder 26"/>
          <p:cNvSpPr txBox="1">
            <a:spLocks/>
          </p:cNvSpPr>
          <p:nvPr/>
        </p:nvSpPr>
        <p:spPr bwMode="auto">
          <a:xfrm>
            <a:off x="3036661" y="5153025"/>
            <a:ext cx="3199582" cy="892175"/>
          </a:xfrm>
          <a:prstGeom prst="rect">
            <a:avLst/>
          </a:prstGeom>
          <a:noFill/>
          <a:ln w="9525">
            <a:noFill/>
            <a:miter lim="800000"/>
            <a:headEnd/>
            <a:tailEnd/>
          </a:ln>
        </p:spPr>
        <p:txBody>
          <a:bodyPr/>
          <a:lstStyle/>
          <a:p>
            <a:pPr marL="190500" indent="-190500">
              <a:lnSpc>
                <a:spcPts val="1800"/>
              </a:lnSpc>
              <a:spcBef>
                <a:spcPts val="0"/>
              </a:spcBef>
              <a:spcAft>
                <a:spcPts val="0"/>
              </a:spcAft>
              <a:defRPr/>
            </a:pPr>
            <a:r>
              <a:rPr lang="ja-JP" sz="1600" b="1" i="0" dirty="0" smtClean="0">
                <a:solidFill>
                  <a:srgbClr val="043882"/>
                </a:solidFill>
                <a:ea typeface="MS UI Gothic" pitchFamily="18" charset="0"/>
              </a:rPr>
              <a:t>層別化</a:t>
            </a:r>
          </a:p>
          <a:p>
            <a:pPr marL="203200" indent="-203200">
              <a:lnSpc>
                <a:spcPts val="1800"/>
              </a:lnSpc>
              <a:spcBef>
                <a:spcPts val="0"/>
              </a:spcBef>
              <a:spcAft>
                <a:spcPts val="0"/>
              </a:spcAft>
              <a:buFont typeface="Arial" pitchFamily="34" charset="0"/>
              <a:buChar char="•"/>
              <a:defRPr/>
            </a:pPr>
            <a:r>
              <a:rPr lang="ja-JP" sz="1600" b="0" i="0" dirty="0" smtClean="0">
                <a:solidFill>
                  <a:srgbClr val="4D4D4D"/>
                </a:solidFill>
                <a:ea typeface="MS UI Gothic" pitchFamily="18" charset="0"/>
              </a:rPr>
              <a:t>地理的地域</a:t>
            </a:r>
          </a:p>
          <a:p>
            <a:pPr marL="203200" indent="-203200">
              <a:lnSpc>
                <a:spcPts val="1800"/>
              </a:lnSpc>
              <a:spcBef>
                <a:spcPts val="0"/>
              </a:spcBef>
              <a:spcAft>
                <a:spcPts val="0"/>
              </a:spcAft>
              <a:buFont typeface="Arial" pitchFamily="34" charset="0"/>
              <a:buChar char="•"/>
              <a:defRPr/>
            </a:pPr>
            <a:r>
              <a:rPr lang="ja-JP" sz="1600" b="0" i="0" dirty="0" smtClean="0">
                <a:solidFill>
                  <a:srgbClr val="4D4D4D"/>
                </a:solidFill>
                <a:ea typeface="MS UI Gothic" pitchFamily="18" charset="0"/>
              </a:rPr>
              <a:t>HER2標的化療法の施行歴</a:t>
            </a:r>
          </a:p>
          <a:p>
            <a:pPr marL="203200" indent="-203200">
              <a:lnSpc>
                <a:spcPts val="1800"/>
              </a:lnSpc>
              <a:spcBef>
                <a:spcPts val="0"/>
              </a:spcBef>
              <a:spcAft>
                <a:spcPts val="0"/>
              </a:spcAft>
              <a:buFont typeface="Arial" pitchFamily="34" charset="0"/>
              <a:buChar char="•"/>
              <a:defRPr/>
            </a:pPr>
            <a:r>
              <a:rPr lang="ja-JP" sz="1600" b="0" i="0" dirty="0" smtClean="0">
                <a:solidFill>
                  <a:srgbClr val="4D4D4D"/>
                </a:solidFill>
                <a:ea typeface="MS UI Gothic" pitchFamily="18" charset="0"/>
              </a:rPr>
              <a:t>胃切除術の施行歴</a:t>
            </a:r>
          </a:p>
        </p:txBody>
      </p:sp>
      <p:sp>
        <p:nvSpPr>
          <p:cNvPr id="20" name="Oval 14"/>
          <p:cNvSpPr>
            <a:spLocks noChangeArrowheads="1"/>
          </p:cNvSpPr>
          <p:nvPr/>
        </p:nvSpPr>
        <p:spPr bwMode="auto">
          <a:xfrm>
            <a:off x="3408628" y="3650619"/>
            <a:ext cx="648000" cy="648000"/>
          </a:xfrm>
          <a:prstGeom prst="ellipse">
            <a:avLst/>
          </a:prstGeom>
          <a:noFill/>
          <a:ln w="57150">
            <a:solidFill>
              <a:schemeClr val="bg2">
                <a:lumMod val="60000"/>
                <a:lumOff val="40000"/>
              </a:schemeClr>
            </a:solidFill>
            <a:round/>
            <a:headEnd/>
            <a:tailEnd type="triangle" w="med" len="med"/>
          </a:ln>
        </p:spPr>
        <p:txBody>
          <a:bodyPr wrap="none" tIns="108000" anchor="ctr"/>
          <a:lstStyle/>
          <a:p>
            <a:pPr algn="ctr"/>
            <a:r>
              <a:rPr lang="ja-JP" sz="1050" b="1" i="0" dirty="0" smtClean="0">
                <a:solidFill>
                  <a:srgbClr val="043882"/>
                </a:solidFill>
                <a:ea typeface="MS UI Gothic" pitchFamily="18" charset="0"/>
              </a:rPr>
              <a:t>無作為化</a:t>
            </a:r>
          </a:p>
          <a:p>
            <a:pPr algn="ctr"/>
            <a:r>
              <a:rPr lang="ja-JP" sz="1200" b="1" i="0" dirty="0" smtClean="0">
                <a:solidFill>
                  <a:srgbClr val="043882"/>
                </a:solidFill>
                <a:ea typeface="MS UI Gothic" pitchFamily="18" charset="0"/>
              </a:rPr>
              <a:t>2:1</a:t>
            </a:r>
          </a:p>
        </p:txBody>
      </p:sp>
    </p:spTree>
    <p:custDataLst>
      <p:tags r:id="rId1"/>
    </p:custDataLst>
    <p:extLst>
      <p:ext uri="{BB962C8B-B14F-4D97-AF65-F5344CB8AC3E}">
        <p14:creationId xmlns:p14="http://schemas.microsoft.com/office/powerpoint/2010/main" val="18930625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397876" cy="807720"/>
          </a:xfrm>
        </p:spPr>
        <p:txBody>
          <a:bodyPr/>
          <a:lstStyle/>
          <a:p>
            <a:r>
              <a:rPr lang="ja-JP" sz="1600" b="1" i="0" dirty="0" smtClean="0">
                <a:solidFill>
                  <a:srgbClr val="043882"/>
                </a:solidFill>
                <a:ea typeface="MS UI Gothic" pitchFamily="18" charset="0"/>
              </a:rPr>
              <a:t>5: 治療歴のある局所進行または転移性のHER2陽性胃／胃食道接合部腺癌（GC/GEJC）患者に</a:t>
            </a:r>
            <a:r>
              <a:rPr lang="es-ES" altLang="ja-JP" sz="1600" b="1" i="0" dirty="0" smtClean="0">
                <a:solidFill>
                  <a:srgbClr val="043882"/>
                </a:solidFill>
                <a:ea typeface="MS UI Gothic" pitchFamily="18" charset="0"/>
              </a:rPr>
              <a:t/>
            </a:r>
            <a:br>
              <a:rPr lang="es-ES" altLang="ja-JP" sz="1600" b="1" i="0" dirty="0" smtClean="0">
                <a:solidFill>
                  <a:srgbClr val="043882"/>
                </a:solidFill>
                <a:ea typeface="MS UI Gothic" pitchFamily="18" charset="0"/>
              </a:rPr>
            </a:br>
            <a:r>
              <a:rPr lang="ja-JP" sz="1600" b="1" i="0" dirty="0" smtClean="0">
                <a:solidFill>
                  <a:srgbClr val="043882"/>
                </a:solidFill>
                <a:ea typeface="MS UI Gothic" pitchFamily="18" charset="0"/>
              </a:rPr>
              <a:t>おいて、トラスツズマブ エムタンシン（T-DM1）とタキサン（TAX）を比較検討する、多施設共同無作為化</a:t>
            </a:r>
            <a:r>
              <a:rPr lang="es-ES" altLang="ja-JP" sz="1600" b="1" i="0" dirty="0" smtClean="0">
                <a:solidFill>
                  <a:srgbClr val="043882"/>
                </a:solidFill>
                <a:ea typeface="MS UI Gothic" pitchFamily="18" charset="0"/>
              </a:rPr>
              <a:t/>
            </a:r>
            <a:br>
              <a:rPr lang="es-ES" altLang="ja-JP" sz="1600" b="1" i="0" dirty="0" smtClean="0">
                <a:solidFill>
                  <a:srgbClr val="043882"/>
                </a:solidFill>
                <a:ea typeface="MS UI Gothic" pitchFamily="18" charset="0"/>
              </a:rPr>
            </a:br>
            <a:r>
              <a:rPr lang="ja-JP" sz="1600" b="1" i="0" dirty="0" smtClean="0">
                <a:solidFill>
                  <a:srgbClr val="043882"/>
                </a:solidFill>
                <a:ea typeface="MS UI Gothic" pitchFamily="18" charset="0"/>
              </a:rPr>
              <a:t>非盲検アダプティブ第II/III相試験 – Kang Y-K,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結果</a:t>
            </a:r>
          </a:p>
          <a:p>
            <a:endParaRPr lang="en-GB" dirty="0"/>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T-DM1、トラスツズマブ エムタンシン</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Kang et al. J Clin Oncol 2016; 34 (suppl): abstr 5</a:t>
            </a:r>
          </a:p>
        </p:txBody>
      </p:sp>
      <p:sp>
        <p:nvSpPr>
          <p:cNvPr id="8" name="TextBox 7"/>
          <p:cNvSpPr txBox="1"/>
          <p:nvPr/>
        </p:nvSpPr>
        <p:spPr>
          <a:xfrm>
            <a:off x="908442" y="1671008"/>
            <a:ext cx="518091" cy="369332"/>
          </a:xfrm>
          <a:prstGeom prst="rect">
            <a:avLst/>
          </a:prstGeom>
          <a:noFill/>
        </p:spPr>
        <p:txBody>
          <a:bodyPr wrap="none" rtlCol="0">
            <a:spAutoFit/>
          </a:bodyPr>
          <a:lstStyle/>
          <a:p>
            <a:r>
              <a:rPr lang="ja-JP" b="1" i="0" dirty="0" smtClean="0">
                <a:solidFill>
                  <a:srgbClr val="4D4D4D"/>
                </a:solidFill>
                <a:ea typeface="MS UI Gothic" pitchFamily="18" charset="0"/>
              </a:rPr>
              <a:t>OS</a:t>
            </a:r>
          </a:p>
        </p:txBody>
      </p:sp>
      <p:sp>
        <p:nvSpPr>
          <p:cNvPr id="9" name="Freeform 8"/>
          <p:cNvSpPr>
            <a:spLocks/>
          </p:cNvSpPr>
          <p:nvPr/>
        </p:nvSpPr>
        <p:spPr bwMode="auto">
          <a:xfrm>
            <a:off x="2221055" y="3105734"/>
            <a:ext cx="4786690" cy="211279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 name="Line 6"/>
          <p:cNvSpPr>
            <a:spLocks noChangeShapeType="1"/>
          </p:cNvSpPr>
          <p:nvPr/>
        </p:nvSpPr>
        <p:spPr bwMode="auto">
          <a:xfrm>
            <a:off x="2109446" y="3105733"/>
            <a:ext cx="111608"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 name="Line 7"/>
          <p:cNvSpPr>
            <a:spLocks noChangeShapeType="1"/>
          </p:cNvSpPr>
          <p:nvPr/>
        </p:nvSpPr>
        <p:spPr bwMode="auto">
          <a:xfrm>
            <a:off x="2109446" y="3528363"/>
            <a:ext cx="111608"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 name="Line 8"/>
          <p:cNvSpPr>
            <a:spLocks noChangeShapeType="1"/>
          </p:cNvSpPr>
          <p:nvPr/>
        </p:nvSpPr>
        <p:spPr bwMode="auto">
          <a:xfrm>
            <a:off x="2109446" y="3950992"/>
            <a:ext cx="111608"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 name="Line 9"/>
          <p:cNvSpPr>
            <a:spLocks noChangeShapeType="1"/>
          </p:cNvSpPr>
          <p:nvPr/>
        </p:nvSpPr>
        <p:spPr bwMode="auto">
          <a:xfrm>
            <a:off x="2109446" y="4373622"/>
            <a:ext cx="111608"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 name="Line 10"/>
          <p:cNvSpPr>
            <a:spLocks noChangeShapeType="1"/>
          </p:cNvSpPr>
          <p:nvPr/>
        </p:nvSpPr>
        <p:spPr bwMode="auto">
          <a:xfrm>
            <a:off x="2109446" y="4796251"/>
            <a:ext cx="111608"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 name="Line 11"/>
          <p:cNvSpPr>
            <a:spLocks noChangeShapeType="1"/>
          </p:cNvSpPr>
          <p:nvPr/>
        </p:nvSpPr>
        <p:spPr bwMode="auto">
          <a:xfrm>
            <a:off x="2109446" y="5217445"/>
            <a:ext cx="111608"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 name="Line 12"/>
          <p:cNvSpPr>
            <a:spLocks noChangeShapeType="1"/>
          </p:cNvSpPr>
          <p:nvPr/>
        </p:nvSpPr>
        <p:spPr bwMode="auto">
          <a:xfrm>
            <a:off x="5275711" y="5217445"/>
            <a:ext cx="0" cy="93559"/>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 name="Line 13"/>
          <p:cNvSpPr>
            <a:spLocks noChangeShapeType="1"/>
          </p:cNvSpPr>
          <p:nvPr/>
        </p:nvSpPr>
        <p:spPr bwMode="auto">
          <a:xfrm>
            <a:off x="4410485" y="5217445"/>
            <a:ext cx="0" cy="93559"/>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 name="Line 14"/>
          <p:cNvSpPr>
            <a:spLocks noChangeShapeType="1"/>
          </p:cNvSpPr>
          <p:nvPr/>
        </p:nvSpPr>
        <p:spPr bwMode="auto">
          <a:xfrm>
            <a:off x="6599852" y="5217445"/>
            <a:ext cx="0" cy="93559"/>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 name="Line 15"/>
          <p:cNvSpPr>
            <a:spLocks noChangeShapeType="1"/>
          </p:cNvSpPr>
          <p:nvPr/>
        </p:nvSpPr>
        <p:spPr bwMode="auto">
          <a:xfrm>
            <a:off x="5719996" y="5217445"/>
            <a:ext cx="0" cy="93559"/>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 name="Line 17"/>
          <p:cNvSpPr>
            <a:spLocks noChangeShapeType="1"/>
          </p:cNvSpPr>
          <p:nvPr/>
        </p:nvSpPr>
        <p:spPr bwMode="auto">
          <a:xfrm>
            <a:off x="7014095" y="5217445"/>
            <a:ext cx="0" cy="93559"/>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 name="Line 18"/>
          <p:cNvSpPr>
            <a:spLocks noChangeShapeType="1"/>
          </p:cNvSpPr>
          <p:nvPr/>
        </p:nvSpPr>
        <p:spPr bwMode="auto">
          <a:xfrm>
            <a:off x="3969529" y="5217445"/>
            <a:ext cx="0" cy="93559"/>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 name="Line 19"/>
          <p:cNvSpPr>
            <a:spLocks noChangeShapeType="1"/>
          </p:cNvSpPr>
          <p:nvPr/>
        </p:nvSpPr>
        <p:spPr bwMode="auto">
          <a:xfrm>
            <a:off x="3095651" y="5217445"/>
            <a:ext cx="0" cy="93559"/>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 name="Line 20"/>
          <p:cNvSpPr>
            <a:spLocks noChangeShapeType="1"/>
          </p:cNvSpPr>
          <p:nvPr/>
        </p:nvSpPr>
        <p:spPr bwMode="auto">
          <a:xfrm>
            <a:off x="2654695" y="5217445"/>
            <a:ext cx="0" cy="93559"/>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 name="Line 21"/>
          <p:cNvSpPr>
            <a:spLocks noChangeShapeType="1"/>
          </p:cNvSpPr>
          <p:nvPr/>
        </p:nvSpPr>
        <p:spPr bwMode="auto">
          <a:xfrm>
            <a:off x="2221054" y="5217445"/>
            <a:ext cx="0" cy="93559"/>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 name="TextBox 26"/>
          <p:cNvSpPr txBox="1"/>
          <p:nvPr/>
        </p:nvSpPr>
        <p:spPr>
          <a:xfrm rot="16200000">
            <a:off x="1220227" y="4029887"/>
            <a:ext cx="689612"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OS (%)</a:t>
            </a:r>
          </a:p>
        </p:txBody>
      </p:sp>
      <p:sp>
        <p:nvSpPr>
          <p:cNvPr id="28" name="TextBox 27"/>
          <p:cNvSpPr txBox="1"/>
          <p:nvPr/>
        </p:nvSpPr>
        <p:spPr>
          <a:xfrm>
            <a:off x="4093630" y="5498474"/>
            <a:ext cx="1169616"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ベースラインからの経過時間(ヶ月)</a:t>
            </a:r>
          </a:p>
        </p:txBody>
      </p:sp>
      <p:sp>
        <p:nvSpPr>
          <p:cNvPr id="29" name="TextBox 28"/>
          <p:cNvSpPr txBox="1"/>
          <p:nvPr/>
        </p:nvSpPr>
        <p:spPr>
          <a:xfrm>
            <a:off x="1756339" y="2974170"/>
            <a:ext cx="43954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sp>
        <p:nvSpPr>
          <p:cNvPr id="30" name="TextBox 29"/>
          <p:cNvSpPr txBox="1"/>
          <p:nvPr/>
        </p:nvSpPr>
        <p:spPr>
          <a:xfrm>
            <a:off x="1841299" y="3389179"/>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80</a:t>
            </a:r>
          </a:p>
        </p:txBody>
      </p:sp>
      <p:sp>
        <p:nvSpPr>
          <p:cNvPr id="31" name="TextBox 30"/>
          <p:cNvSpPr txBox="1"/>
          <p:nvPr/>
        </p:nvSpPr>
        <p:spPr>
          <a:xfrm>
            <a:off x="1841299" y="3811620"/>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60</a:t>
            </a:r>
          </a:p>
        </p:txBody>
      </p:sp>
      <p:sp>
        <p:nvSpPr>
          <p:cNvPr id="32" name="TextBox 31"/>
          <p:cNvSpPr txBox="1"/>
          <p:nvPr/>
        </p:nvSpPr>
        <p:spPr>
          <a:xfrm>
            <a:off x="1841299" y="4234062"/>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40</a:t>
            </a:r>
          </a:p>
        </p:txBody>
      </p:sp>
      <p:sp>
        <p:nvSpPr>
          <p:cNvPr id="33" name="TextBox 32"/>
          <p:cNvSpPr txBox="1"/>
          <p:nvPr/>
        </p:nvSpPr>
        <p:spPr>
          <a:xfrm>
            <a:off x="1841299" y="4656503"/>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20</a:t>
            </a:r>
          </a:p>
        </p:txBody>
      </p:sp>
      <p:sp>
        <p:nvSpPr>
          <p:cNvPr id="34" name="TextBox 33"/>
          <p:cNvSpPr txBox="1"/>
          <p:nvPr/>
        </p:nvSpPr>
        <p:spPr>
          <a:xfrm>
            <a:off x="1857387" y="5076713"/>
            <a:ext cx="338496" cy="281464"/>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35" name="Line 18"/>
          <p:cNvSpPr>
            <a:spLocks noChangeShapeType="1"/>
          </p:cNvSpPr>
          <p:nvPr/>
        </p:nvSpPr>
        <p:spPr bwMode="auto">
          <a:xfrm>
            <a:off x="3524100" y="5217445"/>
            <a:ext cx="0" cy="93559"/>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 name="Line 12"/>
          <p:cNvSpPr>
            <a:spLocks noChangeShapeType="1"/>
          </p:cNvSpPr>
          <p:nvPr/>
        </p:nvSpPr>
        <p:spPr bwMode="auto">
          <a:xfrm>
            <a:off x="4838479" y="5217445"/>
            <a:ext cx="0" cy="93559"/>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 name="Line 15"/>
          <p:cNvSpPr>
            <a:spLocks noChangeShapeType="1"/>
          </p:cNvSpPr>
          <p:nvPr/>
        </p:nvSpPr>
        <p:spPr bwMode="auto">
          <a:xfrm>
            <a:off x="6150374" y="5217445"/>
            <a:ext cx="0" cy="93559"/>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 name="TextBox 37"/>
          <p:cNvSpPr txBox="1"/>
          <p:nvPr/>
        </p:nvSpPr>
        <p:spPr>
          <a:xfrm>
            <a:off x="2059223" y="5266064"/>
            <a:ext cx="338496" cy="281464"/>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39" name="TextBox 38"/>
          <p:cNvSpPr txBox="1"/>
          <p:nvPr/>
        </p:nvSpPr>
        <p:spPr>
          <a:xfrm>
            <a:off x="2515204" y="5268296"/>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a:t>
            </a:r>
          </a:p>
        </p:txBody>
      </p:sp>
      <p:sp>
        <p:nvSpPr>
          <p:cNvPr id="40" name="TextBox 39"/>
          <p:cNvSpPr txBox="1"/>
          <p:nvPr/>
        </p:nvSpPr>
        <p:spPr>
          <a:xfrm>
            <a:off x="2964469" y="5268296"/>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6</a:t>
            </a:r>
          </a:p>
        </p:txBody>
      </p:sp>
      <p:sp>
        <p:nvSpPr>
          <p:cNvPr id="41" name="TextBox 40"/>
          <p:cNvSpPr txBox="1"/>
          <p:nvPr/>
        </p:nvSpPr>
        <p:spPr>
          <a:xfrm>
            <a:off x="3798937" y="5268296"/>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12</a:t>
            </a:r>
          </a:p>
        </p:txBody>
      </p:sp>
      <p:sp>
        <p:nvSpPr>
          <p:cNvPr id="42" name="TextBox 41"/>
          <p:cNvSpPr txBox="1"/>
          <p:nvPr/>
        </p:nvSpPr>
        <p:spPr>
          <a:xfrm>
            <a:off x="4235445" y="5268296"/>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15</a:t>
            </a:r>
          </a:p>
        </p:txBody>
      </p:sp>
      <p:sp>
        <p:nvSpPr>
          <p:cNvPr id="43" name="TextBox 42"/>
          <p:cNvSpPr txBox="1"/>
          <p:nvPr/>
        </p:nvSpPr>
        <p:spPr>
          <a:xfrm>
            <a:off x="5095724" y="5268296"/>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21</a:t>
            </a:r>
          </a:p>
        </p:txBody>
      </p:sp>
      <p:sp>
        <p:nvSpPr>
          <p:cNvPr id="44" name="TextBox 43"/>
          <p:cNvSpPr txBox="1"/>
          <p:nvPr/>
        </p:nvSpPr>
        <p:spPr>
          <a:xfrm>
            <a:off x="5554340" y="5268296"/>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24</a:t>
            </a:r>
          </a:p>
        </p:txBody>
      </p:sp>
      <p:sp>
        <p:nvSpPr>
          <p:cNvPr id="45" name="TextBox 44"/>
          <p:cNvSpPr txBox="1"/>
          <p:nvPr/>
        </p:nvSpPr>
        <p:spPr>
          <a:xfrm>
            <a:off x="6427712" y="5268296"/>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30</a:t>
            </a:r>
          </a:p>
        </p:txBody>
      </p:sp>
      <p:sp>
        <p:nvSpPr>
          <p:cNvPr id="46" name="TextBox 45"/>
          <p:cNvSpPr txBox="1"/>
          <p:nvPr/>
        </p:nvSpPr>
        <p:spPr>
          <a:xfrm>
            <a:off x="6847554" y="5268296"/>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33</a:t>
            </a:r>
          </a:p>
        </p:txBody>
      </p:sp>
      <p:sp>
        <p:nvSpPr>
          <p:cNvPr id="47" name="TextBox 46"/>
          <p:cNvSpPr txBox="1"/>
          <p:nvPr/>
        </p:nvSpPr>
        <p:spPr>
          <a:xfrm>
            <a:off x="3390558" y="5268296"/>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9</a:t>
            </a:r>
          </a:p>
        </p:txBody>
      </p:sp>
      <p:sp>
        <p:nvSpPr>
          <p:cNvPr id="48" name="TextBox 47"/>
          <p:cNvSpPr txBox="1"/>
          <p:nvPr/>
        </p:nvSpPr>
        <p:spPr>
          <a:xfrm>
            <a:off x="4664102" y="5268296"/>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18</a:t>
            </a:r>
          </a:p>
        </p:txBody>
      </p:sp>
      <p:sp>
        <p:nvSpPr>
          <p:cNvPr id="49" name="TextBox 48"/>
          <p:cNvSpPr txBox="1"/>
          <p:nvPr/>
        </p:nvSpPr>
        <p:spPr>
          <a:xfrm>
            <a:off x="5984718" y="5268296"/>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27</a:t>
            </a:r>
          </a:p>
        </p:txBody>
      </p:sp>
      <p:sp>
        <p:nvSpPr>
          <p:cNvPr id="50" name="TextBox 49"/>
          <p:cNvSpPr txBox="1"/>
          <p:nvPr/>
        </p:nvSpPr>
        <p:spPr>
          <a:xfrm>
            <a:off x="2008699" y="5685911"/>
            <a:ext cx="439543" cy="46166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228</a:t>
            </a:r>
          </a:p>
          <a:p>
            <a:pPr algn="r"/>
            <a:r>
              <a:rPr lang="ja-JP" sz="1200" b="0" i="0" dirty="0" smtClean="0">
                <a:solidFill>
                  <a:srgbClr val="4D4D4D"/>
                </a:solidFill>
                <a:ea typeface="MS UI Gothic" pitchFamily="18" charset="0"/>
              </a:rPr>
              <a:t>117</a:t>
            </a:r>
          </a:p>
        </p:txBody>
      </p:sp>
      <p:sp>
        <p:nvSpPr>
          <p:cNvPr id="51" name="TextBox 50"/>
          <p:cNvSpPr txBox="1"/>
          <p:nvPr/>
        </p:nvSpPr>
        <p:spPr>
          <a:xfrm>
            <a:off x="2430246" y="5685911"/>
            <a:ext cx="439543" cy="46166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181</a:t>
            </a:r>
          </a:p>
          <a:p>
            <a:pPr algn="r"/>
            <a:r>
              <a:rPr lang="ja-JP" sz="1200" b="0" i="0" dirty="0" smtClean="0">
                <a:solidFill>
                  <a:srgbClr val="4D4D4D"/>
                </a:solidFill>
                <a:ea typeface="MS UI Gothic" pitchFamily="18" charset="0"/>
              </a:rPr>
              <a:t>96</a:t>
            </a:r>
          </a:p>
        </p:txBody>
      </p:sp>
      <p:sp>
        <p:nvSpPr>
          <p:cNvPr id="52" name="TextBox 51"/>
          <p:cNvSpPr txBox="1"/>
          <p:nvPr/>
        </p:nvSpPr>
        <p:spPr>
          <a:xfrm>
            <a:off x="2879511" y="5685911"/>
            <a:ext cx="439543" cy="46166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134</a:t>
            </a:r>
          </a:p>
          <a:p>
            <a:pPr algn="r"/>
            <a:r>
              <a:rPr lang="ja-JP" sz="1200" b="0" i="0" dirty="0" smtClean="0">
                <a:solidFill>
                  <a:srgbClr val="4D4D4D"/>
                </a:solidFill>
                <a:ea typeface="MS UI Gothic" pitchFamily="18" charset="0"/>
              </a:rPr>
              <a:t>68</a:t>
            </a:r>
          </a:p>
        </p:txBody>
      </p:sp>
      <p:sp>
        <p:nvSpPr>
          <p:cNvPr id="53" name="TextBox 52"/>
          <p:cNvSpPr txBox="1"/>
          <p:nvPr/>
        </p:nvSpPr>
        <p:spPr>
          <a:xfrm>
            <a:off x="3798937" y="5685911"/>
            <a:ext cx="354584" cy="46166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57</a:t>
            </a:r>
          </a:p>
          <a:p>
            <a:pPr algn="r"/>
            <a:r>
              <a:rPr lang="ja-JP" sz="1200" b="0" i="0" dirty="0" smtClean="0">
                <a:solidFill>
                  <a:srgbClr val="4D4D4D"/>
                </a:solidFill>
                <a:ea typeface="MS UI Gothic" pitchFamily="18" charset="0"/>
              </a:rPr>
              <a:t>26</a:t>
            </a:r>
          </a:p>
        </p:txBody>
      </p:sp>
      <p:sp>
        <p:nvSpPr>
          <p:cNvPr id="54" name="TextBox 53"/>
          <p:cNvSpPr txBox="1"/>
          <p:nvPr/>
        </p:nvSpPr>
        <p:spPr>
          <a:xfrm>
            <a:off x="4235445" y="5685911"/>
            <a:ext cx="354584" cy="46166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30</a:t>
            </a:r>
          </a:p>
          <a:p>
            <a:pPr algn="r"/>
            <a:r>
              <a:rPr lang="ja-JP" sz="1200" b="0" i="0" dirty="0" smtClean="0">
                <a:solidFill>
                  <a:srgbClr val="4D4D4D"/>
                </a:solidFill>
                <a:ea typeface="MS UI Gothic" pitchFamily="18" charset="0"/>
              </a:rPr>
              <a:t>16</a:t>
            </a:r>
          </a:p>
        </p:txBody>
      </p:sp>
      <p:sp>
        <p:nvSpPr>
          <p:cNvPr id="55" name="TextBox 54"/>
          <p:cNvSpPr txBox="1"/>
          <p:nvPr/>
        </p:nvSpPr>
        <p:spPr>
          <a:xfrm>
            <a:off x="5095724" y="5685911"/>
            <a:ext cx="354584" cy="46166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12</a:t>
            </a:r>
          </a:p>
          <a:p>
            <a:pPr algn="r"/>
            <a:r>
              <a:rPr lang="ja-JP" sz="1200" b="0" i="0" dirty="0" smtClean="0">
                <a:solidFill>
                  <a:srgbClr val="4D4D4D"/>
                </a:solidFill>
                <a:ea typeface="MS UI Gothic" pitchFamily="18" charset="0"/>
              </a:rPr>
              <a:t>6</a:t>
            </a:r>
          </a:p>
        </p:txBody>
      </p:sp>
      <p:sp>
        <p:nvSpPr>
          <p:cNvPr id="56" name="TextBox 55"/>
          <p:cNvSpPr txBox="1"/>
          <p:nvPr/>
        </p:nvSpPr>
        <p:spPr>
          <a:xfrm>
            <a:off x="5639299" y="5685911"/>
            <a:ext cx="269625" cy="46166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4</a:t>
            </a:r>
          </a:p>
          <a:p>
            <a:pPr algn="r"/>
            <a:r>
              <a:rPr lang="ja-JP" sz="1200" b="0" i="0" dirty="0" smtClean="0">
                <a:solidFill>
                  <a:srgbClr val="4D4D4D"/>
                </a:solidFill>
                <a:ea typeface="MS UI Gothic" pitchFamily="18" charset="0"/>
              </a:rPr>
              <a:t>5</a:t>
            </a:r>
          </a:p>
        </p:txBody>
      </p:sp>
      <p:sp>
        <p:nvSpPr>
          <p:cNvPr id="57" name="TextBox 56"/>
          <p:cNvSpPr txBox="1"/>
          <p:nvPr/>
        </p:nvSpPr>
        <p:spPr>
          <a:xfrm>
            <a:off x="6470191" y="5685911"/>
            <a:ext cx="269626" cy="46166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a:t>
            </a:r>
          </a:p>
          <a:p>
            <a:pPr algn="r"/>
            <a:r>
              <a:rPr lang="ja-JP" sz="1200" b="0" i="0" dirty="0" smtClean="0">
                <a:solidFill>
                  <a:srgbClr val="4D4D4D"/>
                </a:solidFill>
                <a:ea typeface="MS UI Gothic" pitchFamily="18" charset="0"/>
              </a:rPr>
              <a:t>2</a:t>
            </a:r>
          </a:p>
        </p:txBody>
      </p:sp>
      <p:sp>
        <p:nvSpPr>
          <p:cNvPr id="58" name="TextBox 57"/>
          <p:cNvSpPr txBox="1"/>
          <p:nvPr/>
        </p:nvSpPr>
        <p:spPr>
          <a:xfrm>
            <a:off x="3348079" y="5685911"/>
            <a:ext cx="354584" cy="46166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92</a:t>
            </a:r>
          </a:p>
          <a:p>
            <a:pPr algn="r"/>
            <a:r>
              <a:rPr lang="ja-JP" sz="1200" b="0" i="0" dirty="0" smtClean="0">
                <a:solidFill>
                  <a:srgbClr val="4D4D4D"/>
                </a:solidFill>
                <a:ea typeface="MS UI Gothic" pitchFamily="18" charset="0"/>
              </a:rPr>
              <a:t>43</a:t>
            </a:r>
          </a:p>
        </p:txBody>
      </p:sp>
      <p:sp>
        <p:nvSpPr>
          <p:cNvPr id="59" name="TextBox 58"/>
          <p:cNvSpPr txBox="1"/>
          <p:nvPr/>
        </p:nvSpPr>
        <p:spPr>
          <a:xfrm>
            <a:off x="4664102" y="5685911"/>
            <a:ext cx="354584" cy="46166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21</a:t>
            </a:r>
          </a:p>
          <a:p>
            <a:pPr algn="r"/>
            <a:r>
              <a:rPr lang="ja-JP" sz="1200" b="0" i="0" dirty="0" smtClean="0">
                <a:solidFill>
                  <a:srgbClr val="4D4D4D"/>
                </a:solidFill>
                <a:ea typeface="MS UI Gothic" pitchFamily="18" charset="0"/>
              </a:rPr>
              <a:t>8</a:t>
            </a:r>
          </a:p>
        </p:txBody>
      </p:sp>
      <p:sp>
        <p:nvSpPr>
          <p:cNvPr id="60" name="TextBox 59"/>
          <p:cNvSpPr txBox="1"/>
          <p:nvPr/>
        </p:nvSpPr>
        <p:spPr>
          <a:xfrm>
            <a:off x="6027197" y="5685911"/>
            <a:ext cx="269626" cy="46166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3</a:t>
            </a:r>
          </a:p>
          <a:p>
            <a:pPr algn="r"/>
            <a:r>
              <a:rPr lang="ja-JP" sz="1200" b="0" i="0" dirty="0" smtClean="0">
                <a:solidFill>
                  <a:srgbClr val="4D4D4D"/>
                </a:solidFill>
                <a:ea typeface="MS UI Gothic" pitchFamily="18" charset="0"/>
              </a:rPr>
              <a:t>3</a:t>
            </a:r>
          </a:p>
        </p:txBody>
      </p:sp>
      <p:sp>
        <p:nvSpPr>
          <p:cNvPr id="61" name="TextBox 60"/>
          <p:cNvSpPr txBox="1"/>
          <p:nvPr/>
        </p:nvSpPr>
        <p:spPr>
          <a:xfrm>
            <a:off x="478531" y="5685911"/>
            <a:ext cx="1602939" cy="46166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T-DM1 2.4 mg/kg qw</a:t>
            </a:r>
          </a:p>
          <a:p>
            <a:pPr algn="r"/>
            <a:r>
              <a:rPr lang="ja-JP" sz="1200" b="0" i="0" dirty="0" smtClean="0">
                <a:solidFill>
                  <a:srgbClr val="4D4D4D"/>
                </a:solidFill>
                <a:ea typeface="MS UI Gothic" pitchFamily="18" charset="0"/>
              </a:rPr>
              <a:t>タキサン</a:t>
            </a:r>
          </a:p>
        </p:txBody>
      </p:sp>
      <p:grpSp>
        <p:nvGrpSpPr>
          <p:cNvPr id="62" name="Group 61"/>
          <p:cNvGrpSpPr/>
          <p:nvPr/>
        </p:nvGrpSpPr>
        <p:grpSpPr>
          <a:xfrm>
            <a:off x="2283948" y="3100278"/>
            <a:ext cx="4498347" cy="1728000"/>
            <a:chOff x="2854325" y="2776538"/>
            <a:chExt cx="3429000" cy="1295400"/>
          </a:xfrm>
        </p:grpSpPr>
        <p:sp>
          <p:nvSpPr>
            <p:cNvPr id="63" name="Line 2"/>
            <p:cNvSpPr>
              <a:spLocks noChangeShapeType="1"/>
            </p:cNvSpPr>
            <p:nvPr/>
          </p:nvSpPr>
          <p:spPr bwMode="auto">
            <a:xfrm flipH="1">
              <a:off x="4902200" y="4052888"/>
              <a:ext cx="1381125"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Freeform 3"/>
            <p:cNvSpPr>
              <a:spLocks/>
            </p:cNvSpPr>
            <p:nvPr/>
          </p:nvSpPr>
          <p:spPr bwMode="auto">
            <a:xfrm>
              <a:off x="2854325" y="2786063"/>
              <a:ext cx="2057400" cy="1266825"/>
            </a:xfrm>
            <a:custGeom>
              <a:avLst/>
              <a:gdLst>
                <a:gd name="T0" fmla="*/ 216 w 216"/>
                <a:gd name="T1" fmla="*/ 131 h 133"/>
                <a:gd name="T2" fmla="*/ 207 w 216"/>
                <a:gd name="T3" fmla="*/ 128 h 133"/>
                <a:gd name="T4" fmla="*/ 191 w 216"/>
                <a:gd name="T5" fmla="*/ 125 h 133"/>
                <a:gd name="T6" fmla="*/ 165 w 216"/>
                <a:gd name="T7" fmla="*/ 122 h 133"/>
                <a:gd name="T8" fmla="*/ 161 w 216"/>
                <a:gd name="T9" fmla="*/ 117 h 133"/>
                <a:gd name="T10" fmla="*/ 154 w 216"/>
                <a:gd name="T11" fmla="*/ 115 h 133"/>
                <a:gd name="T12" fmla="*/ 149 w 216"/>
                <a:gd name="T13" fmla="*/ 112 h 133"/>
                <a:gd name="T14" fmla="*/ 145 w 216"/>
                <a:gd name="T15" fmla="*/ 110 h 133"/>
                <a:gd name="T16" fmla="*/ 144 w 216"/>
                <a:gd name="T17" fmla="*/ 107 h 133"/>
                <a:gd name="T18" fmla="*/ 142 w 216"/>
                <a:gd name="T19" fmla="*/ 105 h 133"/>
                <a:gd name="T20" fmla="*/ 134 w 216"/>
                <a:gd name="T21" fmla="*/ 100 h 133"/>
                <a:gd name="T22" fmla="*/ 128 w 216"/>
                <a:gd name="T23" fmla="*/ 98 h 133"/>
                <a:gd name="T24" fmla="*/ 112 w 216"/>
                <a:gd name="T25" fmla="*/ 96 h 133"/>
                <a:gd name="T26" fmla="*/ 110 w 216"/>
                <a:gd name="T27" fmla="*/ 93 h 133"/>
                <a:gd name="T28" fmla="*/ 108 w 216"/>
                <a:gd name="T29" fmla="*/ 89 h 133"/>
                <a:gd name="T30" fmla="*/ 105 w 216"/>
                <a:gd name="T31" fmla="*/ 87 h 133"/>
                <a:gd name="T32" fmla="*/ 104 w 216"/>
                <a:gd name="T33" fmla="*/ 86 h 133"/>
                <a:gd name="T34" fmla="*/ 100 w 216"/>
                <a:gd name="T35" fmla="*/ 83 h 133"/>
                <a:gd name="T36" fmla="*/ 97 w 216"/>
                <a:gd name="T37" fmla="*/ 79 h 133"/>
                <a:gd name="T38" fmla="*/ 95 w 216"/>
                <a:gd name="T39" fmla="*/ 75 h 133"/>
                <a:gd name="T40" fmla="*/ 92 w 216"/>
                <a:gd name="T41" fmla="*/ 73 h 133"/>
                <a:gd name="T42" fmla="*/ 89 w 216"/>
                <a:gd name="T43" fmla="*/ 71 h 133"/>
                <a:gd name="T44" fmla="*/ 86 w 216"/>
                <a:gd name="T45" fmla="*/ 69 h 133"/>
                <a:gd name="T46" fmla="*/ 84 w 216"/>
                <a:gd name="T47" fmla="*/ 68 h 133"/>
                <a:gd name="T48" fmla="*/ 81 w 216"/>
                <a:gd name="T49" fmla="*/ 65 h 133"/>
                <a:gd name="T50" fmla="*/ 75 w 216"/>
                <a:gd name="T51" fmla="*/ 62 h 133"/>
                <a:gd name="T52" fmla="*/ 74 w 216"/>
                <a:gd name="T53" fmla="*/ 56 h 133"/>
                <a:gd name="T54" fmla="*/ 69 w 216"/>
                <a:gd name="T55" fmla="*/ 53 h 133"/>
                <a:gd name="T56" fmla="*/ 62 w 216"/>
                <a:gd name="T57" fmla="*/ 49 h 133"/>
                <a:gd name="T58" fmla="*/ 57 w 216"/>
                <a:gd name="T59" fmla="*/ 47 h 133"/>
                <a:gd name="T60" fmla="*/ 53 w 216"/>
                <a:gd name="T61" fmla="*/ 43 h 133"/>
                <a:gd name="T62" fmla="*/ 52 w 216"/>
                <a:gd name="T63" fmla="*/ 40 h 133"/>
                <a:gd name="T64" fmla="*/ 50 w 216"/>
                <a:gd name="T65" fmla="*/ 36 h 133"/>
                <a:gd name="T66" fmla="*/ 49 w 216"/>
                <a:gd name="T67" fmla="*/ 34 h 133"/>
                <a:gd name="T68" fmla="*/ 47 w 216"/>
                <a:gd name="T69" fmla="*/ 31 h 133"/>
                <a:gd name="T70" fmla="*/ 45 w 216"/>
                <a:gd name="T71" fmla="*/ 24 h 133"/>
                <a:gd name="T72" fmla="*/ 39 w 216"/>
                <a:gd name="T73" fmla="*/ 22 h 133"/>
                <a:gd name="T74" fmla="*/ 36 w 216"/>
                <a:gd name="T75" fmla="*/ 18 h 133"/>
                <a:gd name="T76" fmla="*/ 34 w 216"/>
                <a:gd name="T77" fmla="*/ 16 h 133"/>
                <a:gd name="T78" fmla="*/ 31 w 216"/>
                <a:gd name="T79" fmla="*/ 15 h 133"/>
                <a:gd name="T80" fmla="*/ 27 w 216"/>
                <a:gd name="T81" fmla="*/ 12 h 133"/>
                <a:gd name="T82" fmla="*/ 24 w 216"/>
                <a:gd name="T83" fmla="*/ 9 h 133"/>
                <a:gd name="T84" fmla="*/ 21 w 216"/>
                <a:gd name="T85" fmla="*/ 4 h 133"/>
                <a:gd name="T86" fmla="*/ 19 w 216"/>
                <a:gd name="T87" fmla="*/ 2 h 133"/>
                <a:gd name="T88" fmla="*/ 9 w 216"/>
                <a:gd name="T8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6" h="133">
                  <a:moveTo>
                    <a:pt x="216" y="133"/>
                  </a:moveTo>
                  <a:lnTo>
                    <a:pt x="216" y="131"/>
                  </a:lnTo>
                  <a:lnTo>
                    <a:pt x="207" y="131"/>
                  </a:lnTo>
                  <a:lnTo>
                    <a:pt x="207" y="128"/>
                  </a:lnTo>
                  <a:lnTo>
                    <a:pt x="191" y="128"/>
                  </a:lnTo>
                  <a:lnTo>
                    <a:pt x="191" y="125"/>
                  </a:lnTo>
                  <a:lnTo>
                    <a:pt x="165" y="125"/>
                  </a:lnTo>
                  <a:lnTo>
                    <a:pt x="165" y="122"/>
                  </a:lnTo>
                  <a:lnTo>
                    <a:pt x="161" y="122"/>
                  </a:lnTo>
                  <a:lnTo>
                    <a:pt x="161" y="117"/>
                  </a:lnTo>
                  <a:lnTo>
                    <a:pt x="154" y="117"/>
                  </a:lnTo>
                  <a:lnTo>
                    <a:pt x="154" y="115"/>
                  </a:lnTo>
                  <a:lnTo>
                    <a:pt x="149" y="115"/>
                  </a:lnTo>
                  <a:lnTo>
                    <a:pt x="149" y="112"/>
                  </a:lnTo>
                  <a:lnTo>
                    <a:pt x="145" y="112"/>
                  </a:lnTo>
                  <a:lnTo>
                    <a:pt x="145" y="110"/>
                  </a:lnTo>
                  <a:lnTo>
                    <a:pt x="144" y="110"/>
                  </a:lnTo>
                  <a:lnTo>
                    <a:pt x="144" y="107"/>
                  </a:lnTo>
                  <a:lnTo>
                    <a:pt x="142" y="107"/>
                  </a:lnTo>
                  <a:lnTo>
                    <a:pt x="142" y="105"/>
                  </a:lnTo>
                  <a:lnTo>
                    <a:pt x="134" y="105"/>
                  </a:lnTo>
                  <a:lnTo>
                    <a:pt x="134" y="100"/>
                  </a:lnTo>
                  <a:lnTo>
                    <a:pt x="128" y="100"/>
                  </a:lnTo>
                  <a:lnTo>
                    <a:pt x="128" y="98"/>
                  </a:lnTo>
                  <a:lnTo>
                    <a:pt x="112" y="98"/>
                  </a:lnTo>
                  <a:lnTo>
                    <a:pt x="112" y="96"/>
                  </a:lnTo>
                  <a:lnTo>
                    <a:pt x="110" y="96"/>
                  </a:lnTo>
                  <a:lnTo>
                    <a:pt x="110" y="93"/>
                  </a:lnTo>
                  <a:lnTo>
                    <a:pt x="108" y="93"/>
                  </a:lnTo>
                  <a:lnTo>
                    <a:pt x="108" y="89"/>
                  </a:lnTo>
                  <a:lnTo>
                    <a:pt x="105" y="89"/>
                  </a:lnTo>
                  <a:lnTo>
                    <a:pt x="105" y="87"/>
                  </a:lnTo>
                  <a:lnTo>
                    <a:pt x="104" y="87"/>
                  </a:lnTo>
                  <a:lnTo>
                    <a:pt x="104" y="86"/>
                  </a:lnTo>
                  <a:lnTo>
                    <a:pt x="100" y="86"/>
                  </a:lnTo>
                  <a:lnTo>
                    <a:pt x="100" y="83"/>
                  </a:lnTo>
                  <a:lnTo>
                    <a:pt x="97" y="83"/>
                  </a:lnTo>
                  <a:lnTo>
                    <a:pt x="97" y="79"/>
                  </a:lnTo>
                  <a:lnTo>
                    <a:pt x="95" y="79"/>
                  </a:lnTo>
                  <a:lnTo>
                    <a:pt x="95" y="75"/>
                  </a:lnTo>
                  <a:lnTo>
                    <a:pt x="92" y="75"/>
                  </a:lnTo>
                  <a:lnTo>
                    <a:pt x="92" y="73"/>
                  </a:lnTo>
                  <a:lnTo>
                    <a:pt x="89" y="73"/>
                  </a:lnTo>
                  <a:lnTo>
                    <a:pt x="89" y="71"/>
                  </a:lnTo>
                  <a:lnTo>
                    <a:pt x="86" y="71"/>
                  </a:lnTo>
                  <a:lnTo>
                    <a:pt x="86" y="69"/>
                  </a:lnTo>
                  <a:lnTo>
                    <a:pt x="84" y="69"/>
                  </a:lnTo>
                  <a:lnTo>
                    <a:pt x="84" y="68"/>
                  </a:lnTo>
                  <a:lnTo>
                    <a:pt x="81" y="68"/>
                  </a:lnTo>
                  <a:lnTo>
                    <a:pt x="81" y="65"/>
                  </a:lnTo>
                  <a:lnTo>
                    <a:pt x="75" y="65"/>
                  </a:lnTo>
                  <a:lnTo>
                    <a:pt x="75" y="62"/>
                  </a:lnTo>
                  <a:lnTo>
                    <a:pt x="74" y="62"/>
                  </a:lnTo>
                  <a:lnTo>
                    <a:pt x="74" y="56"/>
                  </a:lnTo>
                  <a:lnTo>
                    <a:pt x="69" y="56"/>
                  </a:lnTo>
                  <a:lnTo>
                    <a:pt x="69" y="53"/>
                  </a:lnTo>
                  <a:lnTo>
                    <a:pt x="62" y="53"/>
                  </a:lnTo>
                  <a:lnTo>
                    <a:pt x="62" y="49"/>
                  </a:lnTo>
                  <a:lnTo>
                    <a:pt x="57" y="49"/>
                  </a:lnTo>
                  <a:lnTo>
                    <a:pt x="57" y="47"/>
                  </a:lnTo>
                  <a:lnTo>
                    <a:pt x="53" y="47"/>
                  </a:lnTo>
                  <a:lnTo>
                    <a:pt x="53" y="43"/>
                  </a:lnTo>
                  <a:lnTo>
                    <a:pt x="52" y="43"/>
                  </a:lnTo>
                  <a:lnTo>
                    <a:pt x="52" y="40"/>
                  </a:lnTo>
                  <a:lnTo>
                    <a:pt x="50" y="40"/>
                  </a:lnTo>
                  <a:lnTo>
                    <a:pt x="50" y="36"/>
                  </a:lnTo>
                  <a:lnTo>
                    <a:pt x="49" y="36"/>
                  </a:lnTo>
                  <a:lnTo>
                    <a:pt x="49" y="34"/>
                  </a:lnTo>
                  <a:lnTo>
                    <a:pt x="47" y="34"/>
                  </a:lnTo>
                  <a:lnTo>
                    <a:pt x="47" y="31"/>
                  </a:lnTo>
                  <a:lnTo>
                    <a:pt x="45" y="31"/>
                  </a:lnTo>
                  <a:lnTo>
                    <a:pt x="45" y="24"/>
                  </a:lnTo>
                  <a:lnTo>
                    <a:pt x="39" y="24"/>
                  </a:lnTo>
                  <a:lnTo>
                    <a:pt x="39" y="22"/>
                  </a:lnTo>
                  <a:lnTo>
                    <a:pt x="36" y="22"/>
                  </a:lnTo>
                  <a:lnTo>
                    <a:pt x="36" y="18"/>
                  </a:lnTo>
                  <a:lnTo>
                    <a:pt x="34" y="18"/>
                  </a:lnTo>
                  <a:lnTo>
                    <a:pt x="34" y="16"/>
                  </a:lnTo>
                  <a:lnTo>
                    <a:pt x="31" y="16"/>
                  </a:lnTo>
                  <a:lnTo>
                    <a:pt x="31" y="15"/>
                  </a:lnTo>
                  <a:lnTo>
                    <a:pt x="27" y="15"/>
                  </a:lnTo>
                  <a:lnTo>
                    <a:pt x="27" y="12"/>
                  </a:lnTo>
                  <a:lnTo>
                    <a:pt x="24" y="12"/>
                  </a:lnTo>
                  <a:lnTo>
                    <a:pt x="24" y="9"/>
                  </a:lnTo>
                  <a:lnTo>
                    <a:pt x="21" y="9"/>
                  </a:lnTo>
                  <a:lnTo>
                    <a:pt x="21" y="4"/>
                  </a:lnTo>
                  <a:lnTo>
                    <a:pt x="19" y="4"/>
                  </a:lnTo>
                  <a:lnTo>
                    <a:pt x="19" y="2"/>
                  </a:lnTo>
                  <a:lnTo>
                    <a:pt x="9" y="2"/>
                  </a:lnTo>
                  <a:lnTo>
                    <a:pt x="9"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4"/>
            <p:cNvSpPr>
              <a:spLocks noChangeShapeType="1"/>
            </p:cNvSpPr>
            <p:nvPr/>
          </p:nvSpPr>
          <p:spPr bwMode="auto">
            <a:xfrm>
              <a:off x="2882900" y="27765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5"/>
            <p:cNvSpPr>
              <a:spLocks noChangeShapeType="1"/>
            </p:cNvSpPr>
            <p:nvPr/>
          </p:nvSpPr>
          <p:spPr bwMode="auto">
            <a:xfrm>
              <a:off x="2940050" y="27765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6"/>
            <p:cNvSpPr>
              <a:spLocks noChangeShapeType="1"/>
            </p:cNvSpPr>
            <p:nvPr/>
          </p:nvSpPr>
          <p:spPr bwMode="auto">
            <a:xfrm>
              <a:off x="3025775" y="2786063"/>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7"/>
            <p:cNvSpPr>
              <a:spLocks noChangeShapeType="1"/>
            </p:cNvSpPr>
            <p:nvPr/>
          </p:nvSpPr>
          <p:spPr bwMode="auto">
            <a:xfrm>
              <a:off x="3178175" y="29289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8"/>
            <p:cNvSpPr>
              <a:spLocks noChangeShapeType="1"/>
            </p:cNvSpPr>
            <p:nvPr/>
          </p:nvSpPr>
          <p:spPr bwMode="auto">
            <a:xfrm>
              <a:off x="3235325" y="2995613"/>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9"/>
            <p:cNvSpPr>
              <a:spLocks noChangeShapeType="1"/>
            </p:cNvSpPr>
            <p:nvPr/>
          </p:nvSpPr>
          <p:spPr bwMode="auto">
            <a:xfrm>
              <a:off x="3454400" y="32718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Line 10"/>
            <p:cNvSpPr>
              <a:spLocks noChangeShapeType="1"/>
            </p:cNvSpPr>
            <p:nvPr/>
          </p:nvSpPr>
          <p:spPr bwMode="auto">
            <a:xfrm>
              <a:off x="3635375" y="3414713"/>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Line 11"/>
            <p:cNvSpPr>
              <a:spLocks noChangeShapeType="1"/>
            </p:cNvSpPr>
            <p:nvPr/>
          </p:nvSpPr>
          <p:spPr bwMode="auto">
            <a:xfrm>
              <a:off x="3806825" y="3567113"/>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Line 12"/>
            <p:cNvSpPr>
              <a:spLocks noChangeShapeType="1"/>
            </p:cNvSpPr>
            <p:nvPr/>
          </p:nvSpPr>
          <p:spPr bwMode="auto">
            <a:xfrm>
              <a:off x="3892550" y="36528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Line 13"/>
            <p:cNvSpPr>
              <a:spLocks noChangeShapeType="1"/>
            </p:cNvSpPr>
            <p:nvPr/>
          </p:nvSpPr>
          <p:spPr bwMode="auto">
            <a:xfrm>
              <a:off x="3921125" y="3681413"/>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Line 14"/>
            <p:cNvSpPr>
              <a:spLocks noChangeShapeType="1"/>
            </p:cNvSpPr>
            <p:nvPr/>
          </p:nvSpPr>
          <p:spPr bwMode="auto">
            <a:xfrm>
              <a:off x="4216400" y="3795713"/>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15"/>
            <p:cNvSpPr>
              <a:spLocks noChangeShapeType="1"/>
            </p:cNvSpPr>
            <p:nvPr/>
          </p:nvSpPr>
          <p:spPr bwMode="auto">
            <a:xfrm>
              <a:off x="4445000" y="39576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Line 16"/>
            <p:cNvSpPr>
              <a:spLocks noChangeShapeType="1"/>
            </p:cNvSpPr>
            <p:nvPr/>
          </p:nvSpPr>
          <p:spPr bwMode="auto">
            <a:xfrm>
              <a:off x="4530725" y="39576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Line 17"/>
            <p:cNvSpPr>
              <a:spLocks noChangeShapeType="1"/>
            </p:cNvSpPr>
            <p:nvPr/>
          </p:nvSpPr>
          <p:spPr bwMode="auto">
            <a:xfrm>
              <a:off x="4464050" y="39576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Line 18"/>
            <p:cNvSpPr>
              <a:spLocks noChangeShapeType="1"/>
            </p:cNvSpPr>
            <p:nvPr/>
          </p:nvSpPr>
          <p:spPr bwMode="auto">
            <a:xfrm>
              <a:off x="4549775" y="39576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Line 19"/>
            <p:cNvSpPr>
              <a:spLocks noChangeShapeType="1"/>
            </p:cNvSpPr>
            <p:nvPr/>
          </p:nvSpPr>
          <p:spPr bwMode="auto">
            <a:xfrm>
              <a:off x="4787900" y="3986213"/>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20"/>
            <p:cNvSpPr>
              <a:spLocks noChangeShapeType="1"/>
            </p:cNvSpPr>
            <p:nvPr/>
          </p:nvSpPr>
          <p:spPr bwMode="auto">
            <a:xfrm>
              <a:off x="4883150" y="4024313"/>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21"/>
            <p:cNvSpPr>
              <a:spLocks noChangeShapeType="1"/>
            </p:cNvSpPr>
            <p:nvPr/>
          </p:nvSpPr>
          <p:spPr bwMode="auto">
            <a:xfrm>
              <a:off x="4968875" y="40338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22"/>
            <p:cNvSpPr>
              <a:spLocks noChangeShapeType="1"/>
            </p:cNvSpPr>
            <p:nvPr/>
          </p:nvSpPr>
          <p:spPr bwMode="auto">
            <a:xfrm>
              <a:off x="4645025" y="39576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23"/>
            <p:cNvSpPr>
              <a:spLocks noChangeShapeType="1"/>
            </p:cNvSpPr>
            <p:nvPr/>
          </p:nvSpPr>
          <p:spPr bwMode="auto">
            <a:xfrm>
              <a:off x="4530725" y="39576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24"/>
            <p:cNvSpPr>
              <a:spLocks noChangeShapeType="1"/>
            </p:cNvSpPr>
            <p:nvPr/>
          </p:nvSpPr>
          <p:spPr bwMode="auto">
            <a:xfrm>
              <a:off x="4759325" y="3986213"/>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25"/>
            <p:cNvSpPr>
              <a:spLocks noChangeShapeType="1"/>
            </p:cNvSpPr>
            <p:nvPr/>
          </p:nvSpPr>
          <p:spPr bwMode="auto">
            <a:xfrm>
              <a:off x="4711700" y="3986213"/>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26"/>
            <p:cNvSpPr>
              <a:spLocks noChangeShapeType="1"/>
            </p:cNvSpPr>
            <p:nvPr/>
          </p:nvSpPr>
          <p:spPr bwMode="auto">
            <a:xfrm>
              <a:off x="5064125" y="40338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27"/>
            <p:cNvSpPr>
              <a:spLocks noChangeShapeType="1"/>
            </p:cNvSpPr>
            <p:nvPr/>
          </p:nvSpPr>
          <p:spPr bwMode="auto">
            <a:xfrm>
              <a:off x="5330825" y="40338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28"/>
            <p:cNvSpPr>
              <a:spLocks noChangeShapeType="1"/>
            </p:cNvSpPr>
            <p:nvPr/>
          </p:nvSpPr>
          <p:spPr bwMode="auto">
            <a:xfrm>
              <a:off x="5502275" y="40338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29"/>
            <p:cNvSpPr>
              <a:spLocks noChangeShapeType="1"/>
            </p:cNvSpPr>
            <p:nvPr/>
          </p:nvSpPr>
          <p:spPr bwMode="auto">
            <a:xfrm>
              <a:off x="5635625" y="40338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30"/>
            <p:cNvSpPr>
              <a:spLocks noChangeShapeType="1"/>
            </p:cNvSpPr>
            <p:nvPr/>
          </p:nvSpPr>
          <p:spPr bwMode="auto">
            <a:xfrm>
              <a:off x="6130925" y="4033838"/>
              <a:ext cx="0" cy="381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31"/>
            <p:cNvSpPr>
              <a:spLocks noChangeShapeType="1"/>
            </p:cNvSpPr>
            <p:nvPr/>
          </p:nvSpPr>
          <p:spPr bwMode="auto">
            <a:xfrm>
              <a:off x="6111875" y="4033838"/>
              <a:ext cx="0" cy="381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32"/>
            <p:cNvSpPr>
              <a:spLocks noChangeShapeType="1"/>
            </p:cNvSpPr>
            <p:nvPr/>
          </p:nvSpPr>
          <p:spPr bwMode="auto">
            <a:xfrm>
              <a:off x="6254750" y="4043363"/>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33"/>
            <p:cNvSpPr>
              <a:spLocks noChangeShapeType="1"/>
            </p:cNvSpPr>
            <p:nvPr/>
          </p:nvSpPr>
          <p:spPr bwMode="auto">
            <a:xfrm>
              <a:off x="4864100" y="4024313"/>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Line 34"/>
            <p:cNvSpPr>
              <a:spLocks noChangeShapeType="1"/>
            </p:cNvSpPr>
            <p:nvPr/>
          </p:nvSpPr>
          <p:spPr bwMode="auto">
            <a:xfrm>
              <a:off x="4949825" y="40338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Line 35"/>
            <p:cNvSpPr>
              <a:spLocks noChangeShapeType="1"/>
            </p:cNvSpPr>
            <p:nvPr/>
          </p:nvSpPr>
          <p:spPr bwMode="auto">
            <a:xfrm>
              <a:off x="4187825" y="3805238"/>
              <a:ext cx="28575"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Line 36"/>
            <p:cNvSpPr>
              <a:spLocks noChangeShapeType="1"/>
            </p:cNvSpPr>
            <p:nvPr/>
          </p:nvSpPr>
          <p:spPr bwMode="auto">
            <a:xfrm flipH="1">
              <a:off x="3902075" y="3690938"/>
              <a:ext cx="28575"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Line 37"/>
            <p:cNvSpPr>
              <a:spLocks noChangeShapeType="1"/>
            </p:cNvSpPr>
            <p:nvPr/>
          </p:nvSpPr>
          <p:spPr bwMode="auto">
            <a:xfrm>
              <a:off x="3282950" y="3090863"/>
              <a:ext cx="28575"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38"/>
            <p:cNvSpPr>
              <a:spLocks noChangeShapeType="1"/>
            </p:cNvSpPr>
            <p:nvPr/>
          </p:nvSpPr>
          <p:spPr bwMode="auto">
            <a:xfrm>
              <a:off x="3540125" y="3367088"/>
              <a:ext cx="28575"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39"/>
            <p:cNvSpPr>
              <a:spLocks noChangeShapeType="1"/>
            </p:cNvSpPr>
            <p:nvPr/>
          </p:nvSpPr>
          <p:spPr bwMode="auto">
            <a:xfrm>
              <a:off x="3016250" y="2786063"/>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01" name="Group 100"/>
          <p:cNvGrpSpPr/>
          <p:nvPr/>
        </p:nvGrpSpPr>
        <p:grpSpPr>
          <a:xfrm>
            <a:off x="2240608" y="3130615"/>
            <a:ext cx="4356000" cy="1908000"/>
            <a:chOff x="2924175" y="2717800"/>
            <a:chExt cx="3295650" cy="1419225"/>
          </a:xfrm>
        </p:grpSpPr>
        <p:sp>
          <p:nvSpPr>
            <p:cNvPr id="102" name="Line 40"/>
            <p:cNvSpPr>
              <a:spLocks noChangeShapeType="1"/>
            </p:cNvSpPr>
            <p:nvPr/>
          </p:nvSpPr>
          <p:spPr bwMode="auto">
            <a:xfrm>
              <a:off x="6181725" y="4108450"/>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Line 41"/>
            <p:cNvSpPr>
              <a:spLocks noChangeShapeType="1"/>
            </p:cNvSpPr>
            <p:nvPr/>
          </p:nvSpPr>
          <p:spPr bwMode="auto">
            <a:xfrm>
              <a:off x="5934075" y="4098925"/>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42"/>
            <p:cNvSpPr>
              <a:spLocks noChangeShapeType="1"/>
            </p:cNvSpPr>
            <p:nvPr/>
          </p:nvSpPr>
          <p:spPr bwMode="auto">
            <a:xfrm>
              <a:off x="5581650" y="4032250"/>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43"/>
            <p:cNvSpPr>
              <a:spLocks noChangeShapeType="1"/>
            </p:cNvSpPr>
            <p:nvPr/>
          </p:nvSpPr>
          <p:spPr bwMode="auto">
            <a:xfrm>
              <a:off x="5476875" y="4032250"/>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Line 44"/>
            <p:cNvSpPr>
              <a:spLocks noChangeShapeType="1"/>
            </p:cNvSpPr>
            <p:nvPr/>
          </p:nvSpPr>
          <p:spPr bwMode="auto">
            <a:xfrm>
              <a:off x="4905375" y="3937000"/>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Line 45"/>
            <p:cNvSpPr>
              <a:spLocks noChangeShapeType="1"/>
            </p:cNvSpPr>
            <p:nvPr/>
          </p:nvSpPr>
          <p:spPr bwMode="auto">
            <a:xfrm>
              <a:off x="5448300" y="4032250"/>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46"/>
            <p:cNvSpPr>
              <a:spLocks noChangeShapeType="1"/>
            </p:cNvSpPr>
            <p:nvPr/>
          </p:nvSpPr>
          <p:spPr bwMode="auto">
            <a:xfrm>
              <a:off x="4876800" y="3937000"/>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47"/>
            <p:cNvSpPr>
              <a:spLocks noChangeShapeType="1"/>
            </p:cNvSpPr>
            <p:nvPr/>
          </p:nvSpPr>
          <p:spPr bwMode="auto">
            <a:xfrm>
              <a:off x="5429250" y="4032250"/>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48"/>
            <p:cNvSpPr>
              <a:spLocks noChangeShapeType="1"/>
            </p:cNvSpPr>
            <p:nvPr/>
          </p:nvSpPr>
          <p:spPr bwMode="auto">
            <a:xfrm>
              <a:off x="4791075" y="3927475"/>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49"/>
            <p:cNvSpPr>
              <a:spLocks noChangeShapeType="1"/>
            </p:cNvSpPr>
            <p:nvPr/>
          </p:nvSpPr>
          <p:spPr bwMode="auto">
            <a:xfrm>
              <a:off x="4591050" y="3898900"/>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50"/>
            <p:cNvSpPr>
              <a:spLocks noChangeShapeType="1"/>
            </p:cNvSpPr>
            <p:nvPr/>
          </p:nvSpPr>
          <p:spPr bwMode="auto">
            <a:xfrm>
              <a:off x="4448175" y="3879850"/>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51"/>
            <p:cNvSpPr>
              <a:spLocks noChangeShapeType="1"/>
            </p:cNvSpPr>
            <p:nvPr/>
          </p:nvSpPr>
          <p:spPr bwMode="auto">
            <a:xfrm>
              <a:off x="4343400" y="3803650"/>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52"/>
            <p:cNvSpPr>
              <a:spLocks noChangeShapeType="1"/>
            </p:cNvSpPr>
            <p:nvPr/>
          </p:nvSpPr>
          <p:spPr bwMode="auto">
            <a:xfrm>
              <a:off x="4210050" y="3727450"/>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53"/>
            <p:cNvSpPr>
              <a:spLocks noChangeShapeType="1"/>
            </p:cNvSpPr>
            <p:nvPr/>
          </p:nvSpPr>
          <p:spPr bwMode="auto">
            <a:xfrm>
              <a:off x="4124325" y="3670300"/>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54"/>
            <p:cNvSpPr>
              <a:spLocks noChangeShapeType="1"/>
            </p:cNvSpPr>
            <p:nvPr/>
          </p:nvSpPr>
          <p:spPr bwMode="auto">
            <a:xfrm>
              <a:off x="4048125" y="3651250"/>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55"/>
            <p:cNvSpPr>
              <a:spLocks noChangeShapeType="1"/>
            </p:cNvSpPr>
            <p:nvPr/>
          </p:nvSpPr>
          <p:spPr bwMode="auto">
            <a:xfrm>
              <a:off x="4019550" y="3641725"/>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Line 56"/>
            <p:cNvSpPr>
              <a:spLocks noChangeShapeType="1"/>
            </p:cNvSpPr>
            <p:nvPr/>
          </p:nvSpPr>
          <p:spPr bwMode="auto">
            <a:xfrm>
              <a:off x="3952875" y="3613150"/>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57"/>
            <p:cNvSpPr>
              <a:spLocks noChangeShapeType="1"/>
            </p:cNvSpPr>
            <p:nvPr/>
          </p:nvSpPr>
          <p:spPr bwMode="auto">
            <a:xfrm>
              <a:off x="3790950" y="3489325"/>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58"/>
            <p:cNvSpPr>
              <a:spLocks noChangeShapeType="1"/>
            </p:cNvSpPr>
            <p:nvPr/>
          </p:nvSpPr>
          <p:spPr bwMode="auto">
            <a:xfrm>
              <a:off x="3752850" y="3451225"/>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59"/>
            <p:cNvSpPr>
              <a:spLocks noChangeShapeType="1"/>
            </p:cNvSpPr>
            <p:nvPr/>
          </p:nvSpPr>
          <p:spPr bwMode="auto">
            <a:xfrm>
              <a:off x="3581400" y="3298825"/>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60"/>
            <p:cNvSpPr>
              <a:spLocks noChangeShapeType="1"/>
            </p:cNvSpPr>
            <p:nvPr/>
          </p:nvSpPr>
          <p:spPr bwMode="auto">
            <a:xfrm>
              <a:off x="3409950" y="3146425"/>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61"/>
            <p:cNvSpPr>
              <a:spLocks noChangeShapeType="1"/>
            </p:cNvSpPr>
            <p:nvPr/>
          </p:nvSpPr>
          <p:spPr bwMode="auto">
            <a:xfrm>
              <a:off x="3371850" y="3127375"/>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62"/>
            <p:cNvSpPr>
              <a:spLocks noChangeShapeType="1"/>
            </p:cNvSpPr>
            <p:nvPr/>
          </p:nvSpPr>
          <p:spPr bwMode="auto">
            <a:xfrm>
              <a:off x="3143250" y="2860675"/>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63"/>
            <p:cNvSpPr>
              <a:spLocks noChangeShapeType="1"/>
            </p:cNvSpPr>
            <p:nvPr/>
          </p:nvSpPr>
          <p:spPr bwMode="auto">
            <a:xfrm>
              <a:off x="3057525" y="2765425"/>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Freeform 64"/>
            <p:cNvSpPr>
              <a:spLocks/>
            </p:cNvSpPr>
            <p:nvPr/>
          </p:nvSpPr>
          <p:spPr bwMode="auto">
            <a:xfrm>
              <a:off x="2924175" y="2717800"/>
              <a:ext cx="3295650" cy="1400175"/>
            </a:xfrm>
            <a:custGeom>
              <a:avLst/>
              <a:gdLst>
                <a:gd name="T0" fmla="*/ 312 w 346"/>
                <a:gd name="T1" fmla="*/ 140 h 147"/>
                <a:gd name="T2" fmla="*/ 249 w 346"/>
                <a:gd name="T3" fmla="*/ 137 h 147"/>
                <a:gd name="T4" fmla="*/ 245 w 346"/>
                <a:gd name="T5" fmla="*/ 131 h 147"/>
                <a:gd name="T6" fmla="*/ 203 w 346"/>
                <a:gd name="T7" fmla="*/ 130 h 147"/>
                <a:gd name="T8" fmla="*/ 194 w 346"/>
                <a:gd name="T9" fmla="*/ 127 h 147"/>
                <a:gd name="T10" fmla="*/ 172 w 346"/>
                <a:gd name="T11" fmla="*/ 126 h 147"/>
                <a:gd name="T12" fmla="*/ 158 w 346"/>
                <a:gd name="T13" fmla="*/ 121 h 147"/>
                <a:gd name="T14" fmla="*/ 153 w 346"/>
                <a:gd name="T15" fmla="*/ 118 h 147"/>
                <a:gd name="T16" fmla="*/ 150 w 346"/>
                <a:gd name="T17" fmla="*/ 115 h 147"/>
                <a:gd name="T18" fmla="*/ 142 w 346"/>
                <a:gd name="T19" fmla="*/ 113 h 147"/>
                <a:gd name="T20" fmla="*/ 139 w 346"/>
                <a:gd name="T21" fmla="*/ 109 h 147"/>
                <a:gd name="T22" fmla="*/ 135 w 346"/>
                <a:gd name="T23" fmla="*/ 107 h 147"/>
                <a:gd name="T24" fmla="*/ 132 w 346"/>
                <a:gd name="T25" fmla="*/ 103 h 147"/>
                <a:gd name="T26" fmla="*/ 122 w 346"/>
                <a:gd name="T27" fmla="*/ 101 h 147"/>
                <a:gd name="T28" fmla="*/ 116 w 346"/>
                <a:gd name="T29" fmla="*/ 100 h 147"/>
                <a:gd name="T30" fmla="*/ 111 w 346"/>
                <a:gd name="T31" fmla="*/ 97 h 147"/>
                <a:gd name="T32" fmla="*/ 108 w 346"/>
                <a:gd name="T33" fmla="*/ 95 h 147"/>
                <a:gd name="T34" fmla="*/ 106 w 346"/>
                <a:gd name="T35" fmla="*/ 90 h 147"/>
                <a:gd name="T36" fmla="*/ 101 w 346"/>
                <a:gd name="T37" fmla="*/ 89 h 147"/>
                <a:gd name="T38" fmla="*/ 99 w 346"/>
                <a:gd name="T39" fmla="*/ 85 h 147"/>
                <a:gd name="T40" fmla="*/ 90 w 346"/>
                <a:gd name="T41" fmla="*/ 83 h 147"/>
                <a:gd name="T42" fmla="*/ 88 w 346"/>
                <a:gd name="T43" fmla="*/ 79 h 147"/>
                <a:gd name="T44" fmla="*/ 82 w 346"/>
                <a:gd name="T45" fmla="*/ 77 h 147"/>
                <a:gd name="T46" fmla="*/ 81 w 346"/>
                <a:gd name="T47" fmla="*/ 74 h 147"/>
                <a:gd name="T48" fmla="*/ 76 w 346"/>
                <a:gd name="T49" fmla="*/ 71 h 147"/>
                <a:gd name="T50" fmla="*/ 74 w 346"/>
                <a:gd name="T51" fmla="*/ 66 h 147"/>
                <a:gd name="T52" fmla="*/ 71 w 346"/>
                <a:gd name="T53" fmla="*/ 64 h 147"/>
                <a:gd name="T54" fmla="*/ 67 w 346"/>
                <a:gd name="T55" fmla="*/ 61 h 147"/>
                <a:gd name="T56" fmla="*/ 63 w 346"/>
                <a:gd name="T57" fmla="*/ 60 h 147"/>
                <a:gd name="T58" fmla="*/ 61 w 346"/>
                <a:gd name="T59" fmla="*/ 56 h 147"/>
                <a:gd name="T60" fmla="*/ 55 w 346"/>
                <a:gd name="T61" fmla="*/ 52 h 147"/>
                <a:gd name="T62" fmla="*/ 53 w 346"/>
                <a:gd name="T63" fmla="*/ 49 h 147"/>
                <a:gd name="T64" fmla="*/ 49 w 346"/>
                <a:gd name="T65" fmla="*/ 46 h 147"/>
                <a:gd name="T66" fmla="*/ 46 w 346"/>
                <a:gd name="T67" fmla="*/ 42 h 147"/>
                <a:gd name="T68" fmla="*/ 41 w 346"/>
                <a:gd name="T69" fmla="*/ 40 h 147"/>
                <a:gd name="T70" fmla="*/ 39 w 346"/>
                <a:gd name="T71" fmla="*/ 35 h 147"/>
                <a:gd name="T72" fmla="*/ 35 w 346"/>
                <a:gd name="T73" fmla="*/ 31 h 147"/>
                <a:gd name="T74" fmla="*/ 33 w 346"/>
                <a:gd name="T75" fmla="*/ 25 h 147"/>
                <a:gd name="T76" fmla="*/ 28 w 346"/>
                <a:gd name="T77" fmla="*/ 24 h 147"/>
                <a:gd name="T78" fmla="*/ 26 w 346"/>
                <a:gd name="T79" fmla="*/ 18 h 147"/>
                <a:gd name="T80" fmla="*/ 21 w 346"/>
                <a:gd name="T81" fmla="*/ 17 h 147"/>
                <a:gd name="T82" fmla="*/ 20 w 346"/>
                <a:gd name="T83" fmla="*/ 14 h 147"/>
                <a:gd name="T84" fmla="*/ 17 w 346"/>
                <a:gd name="T85" fmla="*/ 12 h 147"/>
                <a:gd name="T86" fmla="*/ 15 w 346"/>
                <a:gd name="T87" fmla="*/ 7 h 147"/>
                <a:gd name="T88" fmla="*/ 11 w 346"/>
                <a:gd name="T89" fmla="*/ 5 h 147"/>
                <a:gd name="T90" fmla="*/ 8 w 346"/>
                <a:gd name="T91" fmla="*/ 2 h 147"/>
                <a:gd name="T92" fmla="*/ 4 w 346"/>
                <a:gd name="T9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6" h="147">
                  <a:moveTo>
                    <a:pt x="346" y="147"/>
                  </a:moveTo>
                  <a:lnTo>
                    <a:pt x="312" y="147"/>
                  </a:lnTo>
                  <a:lnTo>
                    <a:pt x="312" y="140"/>
                  </a:lnTo>
                  <a:lnTo>
                    <a:pt x="260" y="140"/>
                  </a:lnTo>
                  <a:lnTo>
                    <a:pt x="260" y="137"/>
                  </a:lnTo>
                  <a:lnTo>
                    <a:pt x="249" y="137"/>
                  </a:lnTo>
                  <a:lnTo>
                    <a:pt x="249" y="135"/>
                  </a:lnTo>
                  <a:lnTo>
                    <a:pt x="245" y="135"/>
                  </a:lnTo>
                  <a:lnTo>
                    <a:pt x="245" y="131"/>
                  </a:lnTo>
                  <a:lnTo>
                    <a:pt x="214" y="131"/>
                  </a:lnTo>
                  <a:lnTo>
                    <a:pt x="214" y="130"/>
                  </a:lnTo>
                  <a:lnTo>
                    <a:pt x="203" y="130"/>
                  </a:lnTo>
                  <a:lnTo>
                    <a:pt x="203" y="128"/>
                  </a:lnTo>
                  <a:lnTo>
                    <a:pt x="194" y="128"/>
                  </a:lnTo>
                  <a:lnTo>
                    <a:pt x="194" y="127"/>
                  </a:lnTo>
                  <a:lnTo>
                    <a:pt x="186" y="127"/>
                  </a:lnTo>
                  <a:lnTo>
                    <a:pt x="186" y="126"/>
                  </a:lnTo>
                  <a:lnTo>
                    <a:pt x="172" y="126"/>
                  </a:lnTo>
                  <a:lnTo>
                    <a:pt x="172" y="123"/>
                  </a:lnTo>
                  <a:lnTo>
                    <a:pt x="158" y="123"/>
                  </a:lnTo>
                  <a:lnTo>
                    <a:pt x="158" y="121"/>
                  </a:lnTo>
                  <a:lnTo>
                    <a:pt x="155" y="121"/>
                  </a:lnTo>
                  <a:lnTo>
                    <a:pt x="155" y="118"/>
                  </a:lnTo>
                  <a:lnTo>
                    <a:pt x="153" y="118"/>
                  </a:lnTo>
                  <a:lnTo>
                    <a:pt x="153" y="117"/>
                  </a:lnTo>
                  <a:lnTo>
                    <a:pt x="150" y="117"/>
                  </a:lnTo>
                  <a:lnTo>
                    <a:pt x="150" y="115"/>
                  </a:lnTo>
                  <a:lnTo>
                    <a:pt x="145" y="115"/>
                  </a:lnTo>
                  <a:lnTo>
                    <a:pt x="145" y="113"/>
                  </a:lnTo>
                  <a:lnTo>
                    <a:pt x="142" y="113"/>
                  </a:lnTo>
                  <a:lnTo>
                    <a:pt x="142" y="111"/>
                  </a:lnTo>
                  <a:lnTo>
                    <a:pt x="139" y="111"/>
                  </a:lnTo>
                  <a:lnTo>
                    <a:pt x="139" y="109"/>
                  </a:lnTo>
                  <a:lnTo>
                    <a:pt x="137" y="109"/>
                  </a:lnTo>
                  <a:lnTo>
                    <a:pt x="137" y="107"/>
                  </a:lnTo>
                  <a:lnTo>
                    <a:pt x="135" y="107"/>
                  </a:lnTo>
                  <a:lnTo>
                    <a:pt x="135" y="105"/>
                  </a:lnTo>
                  <a:lnTo>
                    <a:pt x="132" y="105"/>
                  </a:lnTo>
                  <a:lnTo>
                    <a:pt x="132" y="103"/>
                  </a:lnTo>
                  <a:lnTo>
                    <a:pt x="129" y="103"/>
                  </a:lnTo>
                  <a:lnTo>
                    <a:pt x="129" y="101"/>
                  </a:lnTo>
                  <a:lnTo>
                    <a:pt x="122" y="101"/>
                  </a:lnTo>
                  <a:lnTo>
                    <a:pt x="121" y="101"/>
                  </a:lnTo>
                  <a:lnTo>
                    <a:pt x="121" y="100"/>
                  </a:lnTo>
                  <a:lnTo>
                    <a:pt x="116" y="100"/>
                  </a:lnTo>
                  <a:lnTo>
                    <a:pt x="116" y="99"/>
                  </a:lnTo>
                  <a:lnTo>
                    <a:pt x="111" y="99"/>
                  </a:lnTo>
                  <a:lnTo>
                    <a:pt x="111" y="97"/>
                  </a:lnTo>
                  <a:lnTo>
                    <a:pt x="109" y="97"/>
                  </a:lnTo>
                  <a:lnTo>
                    <a:pt x="109" y="95"/>
                  </a:lnTo>
                  <a:lnTo>
                    <a:pt x="108" y="95"/>
                  </a:lnTo>
                  <a:lnTo>
                    <a:pt x="108" y="92"/>
                  </a:lnTo>
                  <a:lnTo>
                    <a:pt x="106" y="92"/>
                  </a:lnTo>
                  <a:lnTo>
                    <a:pt x="106" y="90"/>
                  </a:lnTo>
                  <a:lnTo>
                    <a:pt x="104" y="90"/>
                  </a:lnTo>
                  <a:lnTo>
                    <a:pt x="104" y="89"/>
                  </a:lnTo>
                  <a:lnTo>
                    <a:pt x="101" y="89"/>
                  </a:lnTo>
                  <a:lnTo>
                    <a:pt x="101" y="87"/>
                  </a:lnTo>
                  <a:lnTo>
                    <a:pt x="99" y="87"/>
                  </a:lnTo>
                  <a:lnTo>
                    <a:pt x="99" y="85"/>
                  </a:lnTo>
                  <a:lnTo>
                    <a:pt x="97" y="85"/>
                  </a:lnTo>
                  <a:lnTo>
                    <a:pt x="97" y="83"/>
                  </a:lnTo>
                  <a:lnTo>
                    <a:pt x="90" y="83"/>
                  </a:lnTo>
                  <a:lnTo>
                    <a:pt x="90" y="81"/>
                  </a:lnTo>
                  <a:lnTo>
                    <a:pt x="88" y="81"/>
                  </a:lnTo>
                  <a:lnTo>
                    <a:pt x="88" y="79"/>
                  </a:lnTo>
                  <a:lnTo>
                    <a:pt x="85" y="79"/>
                  </a:lnTo>
                  <a:lnTo>
                    <a:pt x="85" y="77"/>
                  </a:lnTo>
                  <a:lnTo>
                    <a:pt x="82" y="77"/>
                  </a:lnTo>
                  <a:lnTo>
                    <a:pt x="82" y="75"/>
                  </a:lnTo>
                  <a:lnTo>
                    <a:pt x="81" y="75"/>
                  </a:lnTo>
                  <a:lnTo>
                    <a:pt x="81" y="74"/>
                  </a:lnTo>
                  <a:lnTo>
                    <a:pt x="78" y="74"/>
                  </a:lnTo>
                  <a:lnTo>
                    <a:pt x="78" y="71"/>
                  </a:lnTo>
                  <a:lnTo>
                    <a:pt x="76" y="71"/>
                  </a:lnTo>
                  <a:lnTo>
                    <a:pt x="76" y="68"/>
                  </a:lnTo>
                  <a:lnTo>
                    <a:pt x="74" y="68"/>
                  </a:lnTo>
                  <a:lnTo>
                    <a:pt x="74" y="66"/>
                  </a:lnTo>
                  <a:lnTo>
                    <a:pt x="73" y="66"/>
                  </a:lnTo>
                  <a:lnTo>
                    <a:pt x="73" y="64"/>
                  </a:lnTo>
                  <a:lnTo>
                    <a:pt x="71" y="64"/>
                  </a:lnTo>
                  <a:lnTo>
                    <a:pt x="71" y="62"/>
                  </a:lnTo>
                  <a:lnTo>
                    <a:pt x="67" y="62"/>
                  </a:lnTo>
                  <a:lnTo>
                    <a:pt x="67" y="61"/>
                  </a:lnTo>
                  <a:lnTo>
                    <a:pt x="65" y="61"/>
                  </a:lnTo>
                  <a:lnTo>
                    <a:pt x="65" y="60"/>
                  </a:lnTo>
                  <a:lnTo>
                    <a:pt x="63" y="60"/>
                  </a:lnTo>
                  <a:lnTo>
                    <a:pt x="63" y="58"/>
                  </a:lnTo>
                  <a:lnTo>
                    <a:pt x="61" y="58"/>
                  </a:lnTo>
                  <a:lnTo>
                    <a:pt x="61" y="56"/>
                  </a:lnTo>
                  <a:lnTo>
                    <a:pt x="58" y="56"/>
                  </a:lnTo>
                  <a:lnTo>
                    <a:pt x="58" y="52"/>
                  </a:lnTo>
                  <a:lnTo>
                    <a:pt x="55" y="52"/>
                  </a:lnTo>
                  <a:lnTo>
                    <a:pt x="55" y="51"/>
                  </a:lnTo>
                  <a:lnTo>
                    <a:pt x="53" y="51"/>
                  </a:lnTo>
                  <a:lnTo>
                    <a:pt x="53" y="49"/>
                  </a:lnTo>
                  <a:lnTo>
                    <a:pt x="51" y="49"/>
                  </a:lnTo>
                  <a:lnTo>
                    <a:pt x="51" y="46"/>
                  </a:lnTo>
                  <a:lnTo>
                    <a:pt x="49" y="46"/>
                  </a:lnTo>
                  <a:lnTo>
                    <a:pt x="49" y="44"/>
                  </a:lnTo>
                  <a:lnTo>
                    <a:pt x="46" y="44"/>
                  </a:lnTo>
                  <a:lnTo>
                    <a:pt x="46" y="42"/>
                  </a:lnTo>
                  <a:lnTo>
                    <a:pt x="44" y="42"/>
                  </a:lnTo>
                  <a:lnTo>
                    <a:pt x="44" y="40"/>
                  </a:lnTo>
                  <a:lnTo>
                    <a:pt x="41" y="40"/>
                  </a:lnTo>
                  <a:lnTo>
                    <a:pt x="41" y="38"/>
                  </a:lnTo>
                  <a:lnTo>
                    <a:pt x="39" y="38"/>
                  </a:lnTo>
                  <a:lnTo>
                    <a:pt x="39" y="35"/>
                  </a:lnTo>
                  <a:lnTo>
                    <a:pt x="37" y="35"/>
                  </a:lnTo>
                  <a:lnTo>
                    <a:pt x="37" y="31"/>
                  </a:lnTo>
                  <a:lnTo>
                    <a:pt x="35" y="31"/>
                  </a:lnTo>
                  <a:lnTo>
                    <a:pt x="35" y="29"/>
                  </a:lnTo>
                  <a:lnTo>
                    <a:pt x="33" y="29"/>
                  </a:lnTo>
                  <a:lnTo>
                    <a:pt x="33" y="25"/>
                  </a:lnTo>
                  <a:lnTo>
                    <a:pt x="31" y="25"/>
                  </a:lnTo>
                  <a:lnTo>
                    <a:pt x="31" y="24"/>
                  </a:lnTo>
                  <a:lnTo>
                    <a:pt x="28" y="24"/>
                  </a:lnTo>
                  <a:lnTo>
                    <a:pt x="28" y="21"/>
                  </a:lnTo>
                  <a:lnTo>
                    <a:pt x="26" y="21"/>
                  </a:lnTo>
                  <a:lnTo>
                    <a:pt x="26" y="18"/>
                  </a:lnTo>
                  <a:lnTo>
                    <a:pt x="24" y="18"/>
                  </a:lnTo>
                  <a:lnTo>
                    <a:pt x="24" y="17"/>
                  </a:lnTo>
                  <a:lnTo>
                    <a:pt x="21" y="17"/>
                  </a:lnTo>
                  <a:lnTo>
                    <a:pt x="21" y="15"/>
                  </a:lnTo>
                  <a:lnTo>
                    <a:pt x="20" y="15"/>
                  </a:lnTo>
                  <a:lnTo>
                    <a:pt x="20" y="14"/>
                  </a:lnTo>
                  <a:lnTo>
                    <a:pt x="19" y="14"/>
                  </a:lnTo>
                  <a:lnTo>
                    <a:pt x="19" y="12"/>
                  </a:lnTo>
                  <a:lnTo>
                    <a:pt x="17" y="12"/>
                  </a:lnTo>
                  <a:lnTo>
                    <a:pt x="17" y="8"/>
                  </a:lnTo>
                  <a:lnTo>
                    <a:pt x="15" y="8"/>
                  </a:lnTo>
                  <a:lnTo>
                    <a:pt x="15" y="7"/>
                  </a:lnTo>
                  <a:lnTo>
                    <a:pt x="12" y="7"/>
                  </a:lnTo>
                  <a:lnTo>
                    <a:pt x="12" y="5"/>
                  </a:lnTo>
                  <a:lnTo>
                    <a:pt x="11" y="5"/>
                  </a:lnTo>
                  <a:lnTo>
                    <a:pt x="11" y="3"/>
                  </a:lnTo>
                  <a:lnTo>
                    <a:pt x="8" y="3"/>
                  </a:lnTo>
                  <a:lnTo>
                    <a:pt x="8" y="2"/>
                  </a:lnTo>
                  <a:lnTo>
                    <a:pt x="5" y="2"/>
                  </a:lnTo>
                  <a:lnTo>
                    <a:pt x="4" y="2"/>
                  </a:lnTo>
                  <a:lnTo>
                    <a:pt x="4"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aphicFrame>
        <p:nvGraphicFramePr>
          <p:cNvPr id="127" name="Table 126"/>
          <p:cNvGraphicFramePr>
            <a:graphicFrameLocks noGrp="1"/>
          </p:cNvGraphicFramePr>
          <p:nvPr>
            <p:extLst>
              <p:ext uri="{D42A27DB-BD31-4B8C-83A1-F6EECF244321}">
                <p14:modId xmlns:p14="http://schemas.microsoft.com/office/powerpoint/2010/main" val="1560113918"/>
              </p:ext>
            </p:extLst>
          </p:nvPr>
        </p:nvGraphicFramePr>
        <p:xfrm>
          <a:off x="3940203" y="1866584"/>
          <a:ext cx="4411029" cy="1280160"/>
        </p:xfrm>
        <a:graphic>
          <a:graphicData uri="http://schemas.openxmlformats.org/drawingml/2006/table">
            <a:tbl>
              <a:tblPr firstRow="1" bandRow="1">
                <a:tableStyleId>{5C22544A-7EE6-4342-B048-85BDC9FD1C3A}</a:tableStyleId>
              </a:tblPr>
              <a:tblGrid>
                <a:gridCol w="1761350"/>
                <a:gridCol w="1397658"/>
                <a:gridCol w="1252021"/>
              </a:tblGrid>
              <a:tr h="370840">
                <a:tc>
                  <a:txBody>
                    <a:bodyPr/>
                    <a:lstStyle/>
                    <a:p>
                      <a:endParaRPr lang="en-GB" sz="1050" dirty="0">
                        <a:latin typeface="+mn-lt"/>
                      </a:endParaRPr>
                    </a:p>
                  </a:txBody>
                  <a:tcPr>
                    <a:lnB w="12700" cap="flat" cmpd="sng" algn="ctr">
                      <a:solidFill>
                        <a:schemeClr val="tx1"/>
                      </a:solidFill>
                      <a:prstDash val="solid"/>
                      <a:round/>
                      <a:headEnd type="none" w="med" len="med"/>
                      <a:tailEnd type="none" w="med" len="med"/>
                    </a:lnB>
                    <a:noFill/>
                  </a:tcPr>
                </a:tc>
                <a:tc>
                  <a:txBody>
                    <a:bodyPr/>
                    <a:lstStyle/>
                    <a:p>
                      <a:pPr algn="ctr"/>
                      <a:r>
                        <a:rPr lang="ja-JP" sz="1000" b="1" i="0" dirty="0" smtClean="0">
                          <a:solidFill>
                            <a:srgbClr val="4D4D4D"/>
                          </a:solidFill>
                          <a:ea typeface="MS UI Gothic" pitchFamily="18" charset="0"/>
                        </a:rPr>
                        <a:t>T-DM1 2.4 mg/kg (n=228)</a:t>
                      </a:r>
                    </a:p>
                  </a:txBody>
                  <a:tcPr>
                    <a:lnB w="12700" cap="flat" cmpd="sng" algn="ctr">
                      <a:solidFill>
                        <a:schemeClr val="tx1"/>
                      </a:solidFill>
                      <a:prstDash val="solid"/>
                      <a:round/>
                      <a:headEnd type="none" w="med" len="med"/>
                      <a:tailEnd type="none" w="med" len="med"/>
                    </a:lnB>
                    <a:noFill/>
                  </a:tcPr>
                </a:tc>
                <a:tc>
                  <a:txBody>
                    <a:bodyPr/>
                    <a:lstStyle/>
                    <a:p>
                      <a:pPr algn="ctr"/>
                      <a:r>
                        <a:rPr lang="ja-JP" sz="1000" b="1" i="0" dirty="0" smtClean="0">
                          <a:solidFill>
                            <a:srgbClr val="4D4D4D"/>
                          </a:solidFill>
                          <a:ea typeface="MS UI Gothic" pitchFamily="18" charset="0"/>
                        </a:rPr>
                        <a:t>タキサン</a:t>
                      </a:r>
                      <a:r>
                        <a:rPr lang="en" sz="1000" dirty="0" smtClean="0"/>
                        <a:t/>
                      </a:r>
                      <a:br>
                        <a:rPr lang="en" sz="1000" dirty="0" smtClean="0"/>
                      </a:br>
                      <a:r>
                        <a:rPr lang="ja-JP" sz="1000" b="1" i="0" dirty="0" smtClean="0">
                          <a:solidFill>
                            <a:srgbClr val="4D4D4D"/>
                          </a:solidFill>
                          <a:ea typeface="MS UI Gothic" pitchFamily="18" charset="0"/>
                        </a:rPr>
                        <a:t>(n=117)</a:t>
                      </a:r>
                    </a:p>
                  </a:txBody>
                  <a:tcPr>
                    <a:lnB w="12700" cap="flat" cmpd="sng" algn="ctr">
                      <a:solidFill>
                        <a:schemeClr val="tx1"/>
                      </a:solidFill>
                      <a:prstDash val="solid"/>
                      <a:round/>
                      <a:headEnd type="none" w="med" len="med"/>
                      <a:tailEnd type="none" w="med" len="med"/>
                    </a:lnB>
                    <a:noFill/>
                  </a:tcPr>
                </a:tc>
              </a:tr>
              <a:tr h="157718">
                <a:tc>
                  <a:txBody>
                    <a:bodyPr/>
                    <a:lstStyle/>
                    <a:p>
                      <a:r>
                        <a:rPr lang="ja-JP" sz="1000" b="0" i="0" dirty="0" smtClean="0">
                          <a:solidFill>
                            <a:srgbClr val="4D4D4D"/>
                          </a:solidFill>
                          <a:ea typeface="MS UI Gothic" pitchFamily="18" charset="0"/>
                        </a:rPr>
                        <a:t>OS中央値、ヶ月</a:t>
                      </a:r>
                    </a:p>
                  </a:txBody>
                  <a:tcPr anchor="ctr">
                    <a:lnT w="12700" cap="flat" cmpd="sng" algn="ctr">
                      <a:solidFill>
                        <a:schemeClr val="tx1"/>
                      </a:solidFill>
                      <a:prstDash val="solid"/>
                      <a:round/>
                      <a:headEnd type="none" w="med" len="med"/>
                      <a:tailEnd type="none" w="med" len="med"/>
                    </a:lnT>
                    <a:noFill/>
                  </a:tcPr>
                </a:tc>
                <a:tc>
                  <a:txBody>
                    <a:bodyPr/>
                    <a:lstStyle/>
                    <a:p>
                      <a:pPr algn="ctr"/>
                      <a:r>
                        <a:rPr lang="ja-JP" sz="1000" b="0" i="0" dirty="0" smtClean="0">
                          <a:solidFill>
                            <a:srgbClr val="4D4D4D"/>
                          </a:solidFill>
                          <a:ea typeface="MS UI Gothic" pitchFamily="18" charset="0"/>
                        </a:rPr>
                        <a:t>7.9</a:t>
                      </a:r>
                    </a:p>
                  </a:txBody>
                  <a:tcPr anchor="ctr">
                    <a:lnT w="12700" cap="flat" cmpd="sng" algn="ctr">
                      <a:solidFill>
                        <a:schemeClr val="tx1"/>
                      </a:solidFill>
                      <a:prstDash val="solid"/>
                      <a:round/>
                      <a:headEnd type="none" w="med" len="med"/>
                      <a:tailEnd type="none" w="med" len="med"/>
                    </a:lnT>
                    <a:noFill/>
                  </a:tcPr>
                </a:tc>
                <a:tc>
                  <a:txBody>
                    <a:bodyPr/>
                    <a:lstStyle/>
                    <a:p>
                      <a:pPr algn="ctr"/>
                      <a:r>
                        <a:rPr lang="ja-JP" sz="1000" b="0" i="0" dirty="0" smtClean="0">
                          <a:solidFill>
                            <a:srgbClr val="4D4D4D"/>
                          </a:solidFill>
                          <a:ea typeface="MS UI Gothic" pitchFamily="18" charset="0"/>
                        </a:rPr>
                        <a:t>8.6</a:t>
                      </a:r>
                    </a:p>
                  </a:txBody>
                  <a:tcPr anchor="ctr">
                    <a:lnT w="12700" cap="flat" cmpd="sng" algn="ctr">
                      <a:solidFill>
                        <a:schemeClr val="tx1"/>
                      </a:solidFill>
                      <a:prstDash val="solid"/>
                      <a:round/>
                      <a:headEnd type="none" w="med" len="med"/>
                      <a:tailEnd type="none" w="med" len="med"/>
                    </a:lnT>
                    <a:noFill/>
                  </a:tcPr>
                </a:tc>
              </a:tr>
              <a:tr h="184236">
                <a:tc>
                  <a:txBody>
                    <a:bodyPr/>
                    <a:lstStyle/>
                    <a:p>
                      <a:r>
                        <a:rPr lang="ja-JP" sz="1000" b="0" i="0" dirty="0" smtClean="0">
                          <a:solidFill>
                            <a:srgbClr val="4D4D4D"/>
                          </a:solidFill>
                          <a:ea typeface="MS UI Gothic" pitchFamily="18" charset="0"/>
                        </a:rPr>
                        <a:t>事象発生件数、n (%)</a:t>
                      </a:r>
                    </a:p>
                  </a:txBody>
                  <a:tcPr anchor="ctr">
                    <a:noFill/>
                  </a:tcPr>
                </a:tc>
                <a:tc>
                  <a:txBody>
                    <a:bodyPr/>
                    <a:lstStyle/>
                    <a:p>
                      <a:pPr algn="ctr"/>
                      <a:r>
                        <a:rPr lang="ja-JP" sz="1000" b="0" i="0" dirty="0" smtClean="0">
                          <a:solidFill>
                            <a:srgbClr val="4D4D4D"/>
                          </a:solidFill>
                          <a:ea typeface="MS UI Gothic" pitchFamily="18" charset="0"/>
                        </a:rPr>
                        <a:t>164 (71.9)</a:t>
                      </a:r>
                    </a:p>
                  </a:txBody>
                  <a:tcPr anchor="ctr">
                    <a:noFill/>
                  </a:tcPr>
                </a:tc>
                <a:tc>
                  <a:txBody>
                    <a:bodyPr/>
                    <a:lstStyle/>
                    <a:p>
                      <a:pPr algn="ctr"/>
                      <a:r>
                        <a:rPr lang="ja-JP" sz="1000" b="0" i="0" dirty="0" smtClean="0">
                          <a:solidFill>
                            <a:srgbClr val="4D4D4D"/>
                          </a:solidFill>
                          <a:ea typeface="MS UI Gothic" pitchFamily="18" charset="0"/>
                        </a:rPr>
                        <a:t>71 (60.7)</a:t>
                      </a:r>
                    </a:p>
                  </a:txBody>
                  <a:tcPr anchor="ctr">
                    <a:noFill/>
                  </a:tcPr>
                </a:tc>
              </a:tr>
              <a:tr h="370840">
                <a:tc>
                  <a:txBody>
                    <a:bodyPr/>
                    <a:lstStyle/>
                    <a:p>
                      <a:r>
                        <a:rPr lang="ja-JP" sz="1000" b="0" i="0" dirty="0" smtClean="0">
                          <a:solidFill>
                            <a:srgbClr val="4D4D4D"/>
                          </a:solidFill>
                          <a:ea typeface="MS UI Gothic" pitchFamily="18" charset="0"/>
                        </a:rPr>
                        <a:t>非層別化HR (95% CI) 週1回T-DM1 vs タキサン</a:t>
                      </a:r>
                    </a:p>
                  </a:txBody>
                  <a:tcPr anchor="ctr">
                    <a:noFill/>
                  </a:tcPr>
                </a:tc>
                <a:tc gridSpan="2">
                  <a:txBody>
                    <a:bodyPr/>
                    <a:lstStyle/>
                    <a:p>
                      <a:pPr algn="ctr"/>
                      <a:r>
                        <a:rPr lang="ja-JP" sz="1000" b="0" i="0" dirty="0" smtClean="0">
                          <a:solidFill>
                            <a:srgbClr val="4D4D4D"/>
                          </a:solidFill>
                          <a:ea typeface="MS UI Gothic" pitchFamily="18" charset="0"/>
                        </a:rPr>
                        <a:t>1.15 (0.87, 1.51)</a:t>
                      </a:r>
                      <a:r>
                        <a:rPr lang="en" sz="1000" dirty="0" smtClean="0"/>
                        <a:t/>
                      </a:r>
                      <a:br>
                        <a:rPr lang="en" sz="1000" dirty="0" smtClean="0"/>
                      </a:br>
                      <a:r>
                        <a:rPr lang="ja-JP" sz="1000" b="0" i="0" dirty="0" smtClean="0">
                          <a:solidFill>
                            <a:srgbClr val="4D4D4D"/>
                          </a:solidFill>
                          <a:ea typeface="MS UI Gothic" pitchFamily="18" charset="0"/>
                        </a:rPr>
                        <a:t>p=0.8589</a:t>
                      </a:r>
                    </a:p>
                  </a:txBody>
                  <a:tcPr anchor="ctr">
                    <a:noFill/>
                  </a:tcPr>
                </a:tc>
                <a:tc hMerge="1">
                  <a:txBody>
                    <a:bodyPr/>
                    <a:lstStyle/>
                    <a:p>
                      <a:endParaRPr lang="en-GB"/>
                    </a:p>
                  </a:txBody>
                  <a:tcPr/>
                </a:tc>
              </a:tr>
            </a:tbl>
          </a:graphicData>
        </a:graphic>
      </p:graphicFrame>
      <p:cxnSp>
        <p:nvCxnSpPr>
          <p:cNvPr id="128" name="Straight Connector 127"/>
          <p:cNvCxnSpPr/>
          <p:nvPr/>
        </p:nvCxnSpPr>
        <p:spPr>
          <a:xfrm>
            <a:off x="4821475" y="3528363"/>
            <a:ext cx="673217" cy="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cxnSp>
      <p:cxnSp>
        <p:nvCxnSpPr>
          <p:cNvPr id="129" name="Straight Connector 128"/>
          <p:cNvCxnSpPr/>
          <p:nvPr/>
        </p:nvCxnSpPr>
        <p:spPr>
          <a:xfrm>
            <a:off x="4821475" y="3854990"/>
            <a:ext cx="673217"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30" name="Rectangle 129"/>
          <p:cNvSpPr/>
          <p:nvPr/>
        </p:nvSpPr>
        <p:spPr>
          <a:xfrm>
            <a:off x="5552847" y="3404867"/>
            <a:ext cx="771365" cy="900246"/>
          </a:xfrm>
          <a:prstGeom prst="rect">
            <a:avLst/>
          </a:prstGeom>
        </p:spPr>
        <p:txBody>
          <a:bodyPr wrap="none">
            <a:spAutoFit/>
          </a:bodyPr>
          <a:lstStyle/>
          <a:p>
            <a:r>
              <a:rPr lang="ja-JP" sz="1000" b="0" i="0" dirty="0" smtClean="0">
                <a:solidFill>
                  <a:srgbClr val="4D4D4D"/>
                </a:solidFill>
                <a:ea typeface="MS UI Gothic" pitchFamily="18" charset="0"/>
              </a:rPr>
              <a:t>T-DM1</a:t>
            </a:r>
          </a:p>
          <a:p>
            <a:endParaRPr lang="en-GB" sz="1050" dirty="0" smtClean="0">
              <a:solidFill>
                <a:srgbClr val="4D4D4D"/>
              </a:solidFill>
            </a:endParaRPr>
          </a:p>
          <a:p>
            <a:r>
              <a:rPr lang="ja-JP" sz="1000" b="0" i="0" dirty="0" smtClean="0">
                <a:solidFill>
                  <a:srgbClr val="4D4D4D"/>
                </a:solidFill>
                <a:ea typeface="MS UI Gothic" pitchFamily="18" charset="0"/>
              </a:rPr>
              <a:t>タキサン</a:t>
            </a:r>
          </a:p>
          <a:p>
            <a:endParaRPr lang="en-GB" sz="1050" dirty="0">
              <a:solidFill>
                <a:srgbClr val="4D4D4D"/>
              </a:solidFill>
            </a:endParaRPr>
          </a:p>
          <a:p>
            <a:r>
              <a:rPr lang="ja-JP" sz="1000" b="0" i="0" dirty="0" smtClean="0">
                <a:solidFill>
                  <a:srgbClr val="4D4D4D"/>
                </a:solidFill>
                <a:ea typeface="MS UI Gothic" pitchFamily="18" charset="0"/>
              </a:rPr>
              <a:t>打ち切り時点</a:t>
            </a:r>
          </a:p>
        </p:txBody>
      </p:sp>
      <p:grpSp>
        <p:nvGrpSpPr>
          <p:cNvPr id="131" name="Group 130"/>
          <p:cNvGrpSpPr/>
          <p:nvPr/>
        </p:nvGrpSpPr>
        <p:grpSpPr>
          <a:xfrm>
            <a:off x="4970461" y="4116962"/>
            <a:ext cx="129598" cy="129598"/>
            <a:chOff x="5026756" y="4211650"/>
            <a:chExt cx="129598" cy="129598"/>
          </a:xfrm>
        </p:grpSpPr>
        <p:cxnSp>
          <p:nvCxnSpPr>
            <p:cNvPr id="132" name="Straight Connector 131"/>
            <p:cNvCxnSpPr/>
            <p:nvPr/>
          </p:nvCxnSpPr>
          <p:spPr>
            <a:xfrm>
              <a:off x="5026756" y="4276449"/>
              <a:ext cx="129598" cy="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cxnSp>
        <p:cxnSp>
          <p:nvCxnSpPr>
            <p:cNvPr id="133" name="Straight Connector 132"/>
            <p:cNvCxnSpPr/>
            <p:nvPr/>
          </p:nvCxnSpPr>
          <p:spPr>
            <a:xfrm rot="5400000">
              <a:off x="5026756" y="4276449"/>
              <a:ext cx="129598" cy="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cxnSp>
      </p:grpSp>
      <p:grpSp>
        <p:nvGrpSpPr>
          <p:cNvPr id="134" name="Group 133"/>
          <p:cNvGrpSpPr/>
          <p:nvPr/>
        </p:nvGrpSpPr>
        <p:grpSpPr>
          <a:xfrm>
            <a:off x="5289846" y="4116962"/>
            <a:ext cx="129598" cy="129598"/>
            <a:chOff x="5026756" y="4211650"/>
            <a:chExt cx="129598" cy="129598"/>
          </a:xfrm>
        </p:grpSpPr>
        <p:cxnSp>
          <p:nvCxnSpPr>
            <p:cNvPr id="135" name="Straight Connector 134"/>
            <p:cNvCxnSpPr/>
            <p:nvPr/>
          </p:nvCxnSpPr>
          <p:spPr>
            <a:xfrm>
              <a:off x="5026756" y="4276449"/>
              <a:ext cx="129598"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36" name="Straight Connector 135"/>
            <p:cNvCxnSpPr/>
            <p:nvPr/>
          </p:nvCxnSpPr>
          <p:spPr>
            <a:xfrm rot="5400000">
              <a:off x="5026756" y="4276449"/>
              <a:ext cx="129598"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grpSp>
    </p:spTree>
    <p:custDataLst>
      <p:tags r:id="rId1"/>
    </p:custDataLst>
    <p:extLst>
      <p:ext uri="{BB962C8B-B14F-4D97-AF65-F5344CB8AC3E}">
        <p14:creationId xmlns:p14="http://schemas.microsoft.com/office/powerpoint/2010/main" val="1764152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397876" cy="807720"/>
          </a:xfrm>
        </p:spPr>
        <p:txBody>
          <a:bodyPr/>
          <a:lstStyle/>
          <a:p>
            <a:r>
              <a:rPr lang="en-US" altLang="ja-JP" sz="1600" dirty="0" smtClean="0">
                <a:solidFill>
                  <a:srgbClr val="043882"/>
                </a:solidFill>
                <a:ea typeface="MS UI Gothic" pitchFamily="18" charset="0"/>
              </a:rPr>
              <a:t>5: </a:t>
            </a:r>
            <a:r>
              <a:rPr lang="ja-JP" altLang="en-US" sz="1600" dirty="0" smtClean="0">
                <a:solidFill>
                  <a:srgbClr val="043882"/>
                </a:solidFill>
                <a:ea typeface="MS UI Gothic" pitchFamily="18" charset="0"/>
              </a:rPr>
              <a:t>治療歴のある局所進行または転移性の</a:t>
            </a:r>
            <a:r>
              <a:rPr lang="en-US" altLang="ja-JP" sz="1600" dirty="0" smtClean="0">
                <a:solidFill>
                  <a:srgbClr val="043882"/>
                </a:solidFill>
                <a:ea typeface="MS UI Gothic" pitchFamily="18" charset="0"/>
              </a:rPr>
              <a:t>HER2</a:t>
            </a:r>
            <a:r>
              <a:rPr lang="ja-JP" altLang="en-US" sz="1600" dirty="0" smtClean="0">
                <a:solidFill>
                  <a:srgbClr val="043882"/>
                </a:solidFill>
                <a:ea typeface="MS UI Gothic" pitchFamily="18" charset="0"/>
              </a:rPr>
              <a:t>陽性胃／胃食道接合部腺癌（</a:t>
            </a:r>
            <a:r>
              <a:rPr lang="en-US" altLang="ja-JP" sz="1600" dirty="0" smtClean="0">
                <a:solidFill>
                  <a:srgbClr val="043882"/>
                </a:solidFill>
                <a:ea typeface="MS UI Gothic" pitchFamily="18" charset="0"/>
              </a:rPr>
              <a:t>GC/GEJC</a:t>
            </a:r>
            <a:r>
              <a:rPr lang="ja-JP" altLang="en-US" sz="1600" dirty="0" smtClean="0">
                <a:solidFill>
                  <a:srgbClr val="043882"/>
                </a:solidFill>
                <a:ea typeface="MS UI Gothic" pitchFamily="18" charset="0"/>
              </a:rPr>
              <a:t>）患者に</a:t>
            </a:r>
            <a:r>
              <a:rPr lang="es-ES" altLang="ja-JP" sz="1600" dirty="0" smtClean="0">
                <a:solidFill>
                  <a:srgbClr val="043882"/>
                </a:solidFill>
                <a:ea typeface="MS UI Gothic" pitchFamily="18" charset="0"/>
              </a:rPr>
              <a:t/>
            </a:r>
            <a:br>
              <a:rPr lang="es-ES" altLang="ja-JP" sz="1600" dirty="0" smtClean="0">
                <a:solidFill>
                  <a:srgbClr val="043882"/>
                </a:solidFill>
                <a:ea typeface="MS UI Gothic" pitchFamily="18" charset="0"/>
              </a:rPr>
            </a:br>
            <a:r>
              <a:rPr lang="ja-JP" altLang="en-US" sz="1600" dirty="0" smtClean="0">
                <a:solidFill>
                  <a:srgbClr val="043882"/>
                </a:solidFill>
                <a:ea typeface="MS UI Gothic" pitchFamily="18" charset="0"/>
              </a:rPr>
              <a:t>おいて、トラスツズマブ エムタンシン（</a:t>
            </a:r>
            <a:r>
              <a:rPr lang="en-US" altLang="ja-JP" sz="1600" dirty="0" smtClean="0">
                <a:solidFill>
                  <a:srgbClr val="043882"/>
                </a:solidFill>
                <a:ea typeface="MS UI Gothic" pitchFamily="18" charset="0"/>
              </a:rPr>
              <a:t>T-DM1</a:t>
            </a:r>
            <a:r>
              <a:rPr lang="ja-JP" altLang="en-US" sz="1600" dirty="0" smtClean="0">
                <a:solidFill>
                  <a:srgbClr val="043882"/>
                </a:solidFill>
                <a:ea typeface="MS UI Gothic" pitchFamily="18" charset="0"/>
              </a:rPr>
              <a:t>）とタキサン（</a:t>
            </a:r>
            <a:r>
              <a:rPr lang="en-US" altLang="ja-JP" sz="1600" dirty="0" smtClean="0">
                <a:solidFill>
                  <a:srgbClr val="043882"/>
                </a:solidFill>
                <a:ea typeface="MS UI Gothic" pitchFamily="18" charset="0"/>
              </a:rPr>
              <a:t>TAX</a:t>
            </a:r>
            <a:r>
              <a:rPr lang="ja-JP" altLang="en-US" sz="1600" dirty="0" smtClean="0">
                <a:solidFill>
                  <a:srgbClr val="043882"/>
                </a:solidFill>
                <a:ea typeface="MS UI Gothic" pitchFamily="18" charset="0"/>
              </a:rPr>
              <a:t>）を比較検討する、多施設共同無作為化</a:t>
            </a:r>
            <a:r>
              <a:rPr lang="es-ES" altLang="ja-JP" sz="1600" dirty="0" smtClean="0">
                <a:solidFill>
                  <a:srgbClr val="043882"/>
                </a:solidFill>
                <a:ea typeface="MS UI Gothic" pitchFamily="18" charset="0"/>
              </a:rPr>
              <a:t/>
            </a:r>
            <a:br>
              <a:rPr lang="es-ES" altLang="ja-JP" sz="1600" dirty="0" smtClean="0">
                <a:solidFill>
                  <a:srgbClr val="043882"/>
                </a:solidFill>
                <a:ea typeface="MS UI Gothic" pitchFamily="18" charset="0"/>
              </a:rPr>
            </a:br>
            <a:r>
              <a:rPr lang="ja-JP" altLang="en-US" sz="1600" dirty="0" smtClean="0">
                <a:solidFill>
                  <a:srgbClr val="043882"/>
                </a:solidFill>
                <a:ea typeface="MS UI Gothic" pitchFamily="18" charset="0"/>
              </a:rPr>
              <a:t>非盲検アダプティブ第</a:t>
            </a:r>
            <a:r>
              <a:rPr lang="en-US" altLang="ja-JP" sz="1600" dirty="0" smtClean="0">
                <a:solidFill>
                  <a:srgbClr val="043882"/>
                </a:solidFill>
                <a:ea typeface="MS UI Gothic" pitchFamily="18" charset="0"/>
              </a:rPr>
              <a:t>II/III</a:t>
            </a:r>
            <a:r>
              <a:rPr lang="ja-JP" altLang="en-US" sz="1600" dirty="0" smtClean="0">
                <a:solidFill>
                  <a:srgbClr val="043882"/>
                </a:solidFill>
                <a:ea typeface="MS UI Gothic" pitchFamily="18" charset="0"/>
              </a:rPr>
              <a:t>相試験 </a:t>
            </a:r>
            <a:r>
              <a:rPr lang="en-US" altLang="ja-JP" sz="1600" dirty="0" smtClean="0">
                <a:solidFill>
                  <a:srgbClr val="043882"/>
                </a:solidFill>
                <a:ea typeface="MS UI Gothic" pitchFamily="18" charset="0"/>
              </a:rPr>
              <a:t>– Kang Y-K, et al</a:t>
            </a:r>
            <a:endParaRPr lang="ja-JP" sz="1600" b="1" i="0" dirty="0" smtClean="0">
              <a:solidFill>
                <a:srgbClr val="043882"/>
              </a:solidFill>
              <a:ea typeface="MS UI Gothic" pitchFamily="18" charset="0"/>
            </a:endParaRP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結果（続き）</a:t>
            </a:r>
          </a:p>
          <a:p>
            <a:endParaRPr lang="en-GB" dirty="0"/>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T-DM1、トラスツズマブ エムタンシン</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Kang et al. J Clin Oncol 2016; 34 (suppl): abstr 5</a:t>
            </a:r>
          </a:p>
        </p:txBody>
      </p:sp>
      <p:sp>
        <p:nvSpPr>
          <p:cNvPr id="10" name="Freeform 9"/>
          <p:cNvSpPr>
            <a:spLocks/>
          </p:cNvSpPr>
          <p:nvPr/>
        </p:nvSpPr>
        <p:spPr bwMode="auto">
          <a:xfrm>
            <a:off x="1309157" y="2682546"/>
            <a:ext cx="3045634" cy="138917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11" name="Line 6"/>
          <p:cNvSpPr>
            <a:spLocks noChangeShapeType="1"/>
          </p:cNvSpPr>
          <p:nvPr/>
        </p:nvSpPr>
        <p:spPr bwMode="auto">
          <a:xfrm>
            <a:off x="1238143" y="2682546"/>
            <a:ext cx="71013"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12" name="Line 7"/>
          <p:cNvSpPr>
            <a:spLocks noChangeShapeType="1"/>
          </p:cNvSpPr>
          <p:nvPr/>
        </p:nvSpPr>
        <p:spPr bwMode="auto">
          <a:xfrm>
            <a:off x="1238143" y="2960427"/>
            <a:ext cx="71013"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13" name="Line 8"/>
          <p:cNvSpPr>
            <a:spLocks noChangeShapeType="1"/>
          </p:cNvSpPr>
          <p:nvPr/>
        </p:nvSpPr>
        <p:spPr bwMode="auto">
          <a:xfrm>
            <a:off x="1238143" y="3238308"/>
            <a:ext cx="71013"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16" name="Line 9"/>
          <p:cNvSpPr>
            <a:spLocks noChangeShapeType="1"/>
          </p:cNvSpPr>
          <p:nvPr/>
        </p:nvSpPr>
        <p:spPr bwMode="auto">
          <a:xfrm>
            <a:off x="1238143" y="3516190"/>
            <a:ext cx="71013"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17" name="Line 10"/>
          <p:cNvSpPr>
            <a:spLocks noChangeShapeType="1"/>
          </p:cNvSpPr>
          <p:nvPr/>
        </p:nvSpPr>
        <p:spPr bwMode="auto">
          <a:xfrm>
            <a:off x="1238143" y="3794071"/>
            <a:ext cx="71013"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18" name="Line 11"/>
          <p:cNvSpPr>
            <a:spLocks noChangeShapeType="1"/>
          </p:cNvSpPr>
          <p:nvPr/>
        </p:nvSpPr>
        <p:spPr bwMode="auto">
          <a:xfrm>
            <a:off x="1238143" y="4071008"/>
            <a:ext cx="71013"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19" name="Line 13"/>
          <p:cNvSpPr>
            <a:spLocks noChangeShapeType="1"/>
          </p:cNvSpPr>
          <p:nvPr/>
        </p:nvSpPr>
        <p:spPr bwMode="auto">
          <a:xfrm>
            <a:off x="2620094" y="4071008"/>
            <a:ext cx="0" cy="6151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20" name="Line 15"/>
          <p:cNvSpPr>
            <a:spLocks noChangeShapeType="1"/>
          </p:cNvSpPr>
          <p:nvPr/>
        </p:nvSpPr>
        <p:spPr bwMode="auto">
          <a:xfrm>
            <a:off x="3509177" y="4071008"/>
            <a:ext cx="0" cy="6151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21" name="Line 17"/>
          <p:cNvSpPr>
            <a:spLocks noChangeShapeType="1"/>
          </p:cNvSpPr>
          <p:nvPr/>
        </p:nvSpPr>
        <p:spPr bwMode="auto">
          <a:xfrm>
            <a:off x="4358831" y="4071008"/>
            <a:ext cx="0" cy="6151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22" name="Line 20"/>
          <p:cNvSpPr>
            <a:spLocks noChangeShapeType="1"/>
          </p:cNvSpPr>
          <p:nvPr/>
        </p:nvSpPr>
        <p:spPr bwMode="auto">
          <a:xfrm>
            <a:off x="1764123" y="4071008"/>
            <a:ext cx="0" cy="6151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23" name="Line 21"/>
          <p:cNvSpPr>
            <a:spLocks noChangeShapeType="1"/>
          </p:cNvSpPr>
          <p:nvPr/>
        </p:nvSpPr>
        <p:spPr bwMode="auto">
          <a:xfrm>
            <a:off x="1309156" y="4071008"/>
            <a:ext cx="0" cy="6151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24" name="TextBox 23"/>
          <p:cNvSpPr txBox="1"/>
          <p:nvPr/>
        </p:nvSpPr>
        <p:spPr>
          <a:xfrm rot="16200000">
            <a:off x="605452" y="3273525"/>
            <a:ext cx="572593"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PFS (%)</a:t>
            </a:r>
          </a:p>
        </p:txBody>
      </p:sp>
      <p:sp>
        <p:nvSpPr>
          <p:cNvPr id="25" name="TextBox 24"/>
          <p:cNvSpPr txBox="1"/>
          <p:nvPr/>
        </p:nvSpPr>
        <p:spPr>
          <a:xfrm>
            <a:off x="2449365" y="4255787"/>
            <a:ext cx="846707"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ベースラインからの経過時間(ヶ月)</a:t>
            </a:r>
          </a:p>
        </p:txBody>
      </p:sp>
      <p:sp>
        <p:nvSpPr>
          <p:cNvPr id="26" name="TextBox 25"/>
          <p:cNvSpPr txBox="1"/>
          <p:nvPr/>
        </p:nvSpPr>
        <p:spPr>
          <a:xfrm>
            <a:off x="964205" y="2579385"/>
            <a:ext cx="328936"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1.0</a:t>
            </a:r>
          </a:p>
        </p:txBody>
      </p:sp>
      <p:sp>
        <p:nvSpPr>
          <p:cNvPr id="27" name="TextBox 26"/>
          <p:cNvSpPr txBox="1"/>
          <p:nvPr/>
        </p:nvSpPr>
        <p:spPr>
          <a:xfrm>
            <a:off x="964205" y="2852256"/>
            <a:ext cx="328936"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0.8</a:t>
            </a:r>
          </a:p>
        </p:txBody>
      </p:sp>
      <p:sp>
        <p:nvSpPr>
          <p:cNvPr id="28" name="TextBox 27"/>
          <p:cNvSpPr txBox="1"/>
          <p:nvPr/>
        </p:nvSpPr>
        <p:spPr>
          <a:xfrm>
            <a:off x="964205" y="3130013"/>
            <a:ext cx="328936"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0.6</a:t>
            </a:r>
          </a:p>
        </p:txBody>
      </p:sp>
      <p:sp>
        <p:nvSpPr>
          <p:cNvPr id="29" name="TextBox 28"/>
          <p:cNvSpPr txBox="1"/>
          <p:nvPr/>
        </p:nvSpPr>
        <p:spPr>
          <a:xfrm>
            <a:off x="964205" y="3407771"/>
            <a:ext cx="328936"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0.4</a:t>
            </a:r>
          </a:p>
        </p:txBody>
      </p:sp>
      <p:sp>
        <p:nvSpPr>
          <p:cNvPr id="30" name="TextBox 29"/>
          <p:cNvSpPr txBox="1"/>
          <p:nvPr/>
        </p:nvSpPr>
        <p:spPr>
          <a:xfrm>
            <a:off x="964205" y="3685528"/>
            <a:ext cx="328936"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0.2</a:t>
            </a:r>
          </a:p>
        </p:txBody>
      </p:sp>
      <p:sp>
        <p:nvSpPr>
          <p:cNvPr id="31" name="TextBox 30"/>
          <p:cNvSpPr txBox="1"/>
          <p:nvPr/>
        </p:nvSpPr>
        <p:spPr>
          <a:xfrm>
            <a:off x="1050766" y="3963286"/>
            <a:ext cx="242374"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0</a:t>
            </a:r>
          </a:p>
        </p:txBody>
      </p:sp>
      <p:sp>
        <p:nvSpPr>
          <p:cNvPr id="32" name="Line 18"/>
          <p:cNvSpPr>
            <a:spLocks noChangeShapeType="1"/>
          </p:cNvSpPr>
          <p:nvPr/>
        </p:nvSpPr>
        <p:spPr bwMode="auto">
          <a:xfrm>
            <a:off x="2190129" y="4071008"/>
            <a:ext cx="0" cy="6151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33" name="Line 12"/>
          <p:cNvSpPr>
            <a:spLocks noChangeShapeType="1"/>
          </p:cNvSpPr>
          <p:nvPr/>
        </p:nvSpPr>
        <p:spPr bwMode="auto">
          <a:xfrm>
            <a:off x="3078912" y="4071008"/>
            <a:ext cx="0" cy="6151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34" name="Line 15"/>
          <p:cNvSpPr>
            <a:spLocks noChangeShapeType="1"/>
          </p:cNvSpPr>
          <p:nvPr/>
        </p:nvSpPr>
        <p:spPr bwMode="auto">
          <a:xfrm>
            <a:off x="3953646" y="4071008"/>
            <a:ext cx="0" cy="6151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35" name="TextBox 34"/>
          <p:cNvSpPr txBox="1"/>
          <p:nvPr/>
        </p:nvSpPr>
        <p:spPr>
          <a:xfrm>
            <a:off x="1196258" y="4127956"/>
            <a:ext cx="242374" cy="215444"/>
          </a:xfrm>
          <a:prstGeom prst="rect">
            <a:avLst/>
          </a:prstGeom>
          <a:noFill/>
        </p:spPr>
        <p:txBody>
          <a:bodyPr wrap="none" rtlCol="0" anchor="ctr" anchorCtr="0">
            <a:spAutoFit/>
          </a:bodyPr>
          <a:lstStyle/>
          <a:p>
            <a:pPr algn="ctr"/>
            <a:r>
              <a:rPr lang="ja-JP" sz="800" b="0" i="0" dirty="0" smtClean="0">
                <a:solidFill>
                  <a:srgbClr val="4D4D4D"/>
                </a:solidFill>
                <a:ea typeface="MS UI Gothic" pitchFamily="18" charset="0"/>
              </a:rPr>
              <a:t>0</a:t>
            </a:r>
          </a:p>
        </p:txBody>
      </p:sp>
      <p:sp>
        <p:nvSpPr>
          <p:cNvPr id="36" name="TextBox 35"/>
          <p:cNvSpPr txBox="1"/>
          <p:nvPr/>
        </p:nvSpPr>
        <p:spPr>
          <a:xfrm>
            <a:off x="1642936" y="4127955"/>
            <a:ext cx="242374" cy="215444"/>
          </a:xfrm>
          <a:prstGeom prst="rect">
            <a:avLst/>
          </a:prstGeom>
          <a:noFill/>
        </p:spPr>
        <p:txBody>
          <a:bodyPr wrap="none" rtlCol="0" anchor="ctr" anchorCtr="0">
            <a:spAutoFit/>
          </a:bodyPr>
          <a:lstStyle/>
          <a:p>
            <a:pPr algn="ctr"/>
            <a:r>
              <a:rPr lang="ja-JP" sz="800" b="0" i="0" dirty="0" smtClean="0">
                <a:solidFill>
                  <a:srgbClr val="4D4D4D"/>
                </a:solidFill>
                <a:ea typeface="MS UI Gothic" pitchFamily="18" charset="0"/>
              </a:rPr>
              <a:t>3</a:t>
            </a:r>
          </a:p>
        </p:txBody>
      </p:sp>
      <p:sp>
        <p:nvSpPr>
          <p:cNvPr id="37" name="TextBox 36"/>
          <p:cNvSpPr txBox="1"/>
          <p:nvPr/>
        </p:nvSpPr>
        <p:spPr>
          <a:xfrm>
            <a:off x="2498907" y="4127955"/>
            <a:ext cx="242374" cy="215444"/>
          </a:xfrm>
          <a:prstGeom prst="rect">
            <a:avLst/>
          </a:prstGeom>
          <a:noFill/>
        </p:spPr>
        <p:txBody>
          <a:bodyPr wrap="none" rtlCol="0" anchor="ctr" anchorCtr="0">
            <a:spAutoFit/>
          </a:bodyPr>
          <a:lstStyle/>
          <a:p>
            <a:pPr algn="ctr"/>
            <a:r>
              <a:rPr lang="ja-JP" sz="800" b="0" i="0" dirty="0" smtClean="0">
                <a:solidFill>
                  <a:srgbClr val="4D4D4D"/>
                </a:solidFill>
                <a:ea typeface="MS UI Gothic" pitchFamily="18" charset="0"/>
              </a:rPr>
              <a:t>9</a:t>
            </a:r>
          </a:p>
        </p:txBody>
      </p:sp>
      <p:sp>
        <p:nvSpPr>
          <p:cNvPr id="38" name="TextBox 37"/>
          <p:cNvSpPr txBox="1"/>
          <p:nvPr/>
        </p:nvSpPr>
        <p:spPr>
          <a:xfrm>
            <a:off x="3359136" y="4127955"/>
            <a:ext cx="300083" cy="215444"/>
          </a:xfrm>
          <a:prstGeom prst="rect">
            <a:avLst/>
          </a:prstGeom>
          <a:noFill/>
        </p:spPr>
        <p:txBody>
          <a:bodyPr wrap="none" rtlCol="0" anchor="ctr" anchorCtr="0">
            <a:spAutoFit/>
          </a:bodyPr>
          <a:lstStyle/>
          <a:p>
            <a:pPr algn="ctr"/>
            <a:r>
              <a:rPr lang="ja-JP" sz="800" b="0" i="0" dirty="0" smtClean="0">
                <a:solidFill>
                  <a:srgbClr val="4D4D4D"/>
                </a:solidFill>
                <a:ea typeface="MS UI Gothic" pitchFamily="18" charset="0"/>
              </a:rPr>
              <a:t>15</a:t>
            </a:r>
          </a:p>
        </p:txBody>
      </p:sp>
      <p:sp>
        <p:nvSpPr>
          <p:cNvPr id="39" name="TextBox 38"/>
          <p:cNvSpPr txBox="1"/>
          <p:nvPr/>
        </p:nvSpPr>
        <p:spPr>
          <a:xfrm>
            <a:off x="4215631" y="4127955"/>
            <a:ext cx="300083" cy="215444"/>
          </a:xfrm>
          <a:prstGeom prst="rect">
            <a:avLst/>
          </a:prstGeom>
          <a:noFill/>
        </p:spPr>
        <p:txBody>
          <a:bodyPr wrap="none" rtlCol="0" anchor="ctr" anchorCtr="0">
            <a:spAutoFit/>
          </a:bodyPr>
          <a:lstStyle/>
          <a:p>
            <a:pPr algn="ctr"/>
            <a:r>
              <a:rPr lang="ja-JP" sz="800" b="0" i="0" dirty="0" smtClean="0">
                <a:solidFill>
                  <a:srgbClr val="4D4D4D"/>
                </a:solidFill>
                <a:ea typeface="MS UI Gothic" pitchFamily="18" charset="0"/>
              </a:rPr>
              <a:t>21</a:t>
            </a:r>
          </a:p>
        </p:txBody>
      </p:sp>
      <p:sp>
        <p:nvSpPr>
          <p:cNvPr id="40" name="TextBox 39"/>
          <p:cNvSpPr txBox="1"/>
          <p:nvPr/>
        </p:nvSpPr>
        <p:spPr>
          <a:xfrm>
            <a:off x="2068942" y="4127955"/>
            <a:ext cx="242374" cy="215444"/>
          </a:xfrm>
          <a:prstGeom prst="rect">
            <a:avLst/>
          </a:prstGeom>
          <a:noFill/>
        </p:spPr>
        <p:txBody>
          <a:bodyPr wrap="none" rtlCol="0" anchor="ctr" anchorCtr="0">
            <a:spAutoFit/>
          </a:bodyPr>
          <a:lstStyle/>
          <a:p>
            <a:pPr algn="ctr"/>
            <a:r>
              <a:rPr lang="ja-JP" sz="800" b="0" i="0" dirty="0" smtClean="0">
                <a:solidFill>
                  <a:srgbClr val="4D4D4D"/>
                </a:solidFill>
                <a:ea typeface="MS UI Gothic" pitchFamily="18" charset="0"/>
              </a:rPr>
              <a:t>6</a:t>
            </a:r>
          </a:p>
        </p:txBody>
      </p:sp>
      <p:sp>
        <p:nvSpPr>
          <p:cNvPr id="41" name="TextBox 40"/>
          <p:cNvSpPr txBox="1"/>
          <p:nvPr/>
        </p:nvSpPr>
        <p:spPr>
          <a:xfrm>
            <a:off x="2928871" y="4127955"/>
            <a:ext cx="300083" cy="215444"/>
          </a:xfrm>
          <a:prstGeom prst="rect">
            <a:avLst/>
          </a:prstGeom>
          <a:noFill/>
        </p:spPr>
        <p:txBody>
          <a:bodyPr wrap="none" rtlCol="0" anchor="ctr" anchorCtr="0">
            <a:spAutoFit/>
          </a:bodyPr>
          <a:lstStyle/>
          <a:p>
            <a:pPr algn="ctr"/>
            <a:r>
              <a:rPr lang="ja-JP" sz="800" b="0" i="0" dirty="0" smtClean="0">
                <a:solidFill>
                  <a:srgbClr val="4D4D4D"/>
                </a:solidFill>
                <a:ea typeface="MS UI Gothic" pitchFamily="18" charset="0"/>
              </a:rPr>
              <a:t>12</a:t>
            </a:r>
          </a:p>
        </p:txBody>
      </p:sp>
      <p:sp>
        <p:nvSpPr>
          <p:cNvPr id="42" name="TextBox 41"/>
          <p:cNvSpPr txBox="1"/>
          <p:nvPr/>
        </p:nvSpPr>
        <p:spPr>
          <a:xfrm>
            <a:off x="3803605" y="4127955"/>
            <a:ext cx="300083" cy="215444"/>
          </a:xfrm>
          <a:prstGeom prst="rect">
            <a:avLst/>
          </a:prstGeom>
          <a:noFill/>
        </p:spPr>
        <p:txBody>
          <a:bodyPr wrap="none" rtlCol="0" anchor="ctr" anchorCtr="0">
            <a:spAutoFit/>
          </a:bodyPr>
          <a:lstStyle/>
          <a:p>
            <a:pPr algn="ctr"/>
            <a:r>
              <a:rPr lang="ja-JP" sz="800" b="0" i="0" dirty="0" smtClean="0">
                <a:solidFill>
                  <a:srgbClr val="4D4D4D"/>
                </a:solidFill>
                <a:ea typeface="MS UI Gothic" pitchFamily="18" charset="0"/>
              </a:rPr>
              <a:t>18</a:t>
            </a:r>
          </a:p>
        </p:txBody>
      </p:sp>
      <p:sp>
        <p:nvSpPr>
          <p:cNvPr id="43" name="TextBox 42"/>
          <p:cNvSpPr txBox="1"/>
          <p:nvPr/>
        </p:nvSpPr>
        <p:spPr>
          <a:xfrm>
            <a:off x="1099489" y="4462046"/>
            <a:ext cx="357790" cy="33855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228</a:t>
            </a:r>
          </a:p>
          <a:p>
            <a:pPr algn="r"/>
            <a:r>
              <a:rPr lang="ja-JP" sz="800" b="0" i="0" dirty="0" smtClean="0">
                <a:solidFill>
                  <a:srgbClr val="4D4D4D"/>
                </a:solidFill>
                <a:ea typeface="MS UI Gothic" pitchFamily="18" charset="0"/>
              </a:rPr>
              <a:t>117</a:t>
            </a:r>
          </a:p>
        </p:txBody>
      </p:sp>
      <p:sp>
        <p:nvSpPr>
          <p:cNvPr id="44" name="TextBox 43"/>
          <p:cNvSpPr txBox="1"/>
          <p:nvPr/>
        </p:nvSpPr>
        <p:spPr>
          <a:xfrm>
            <a:off x="1614050" y="4462045"/>
            <a:ext cx="300147" cy="33855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85</a:t>
            </a:r>
          </a:p>
          <a:p>
            <a:pPr algn="r"/>
            <a:r>
              <a:rPr lang="ja-JP" sz="800" b="0" i="0" dirty="0" smtClean="0">
                <a:solidFill>
                  <a:srgbClr val="4D4D4D"/>
                </a:solidFill>
                <a:ea typeface="MS UI Gothic" pitchFamily="18" charset="0"/>
              </a:rPr>
              <a:t>50</a:t>
            </a:r>
          </a:p>
        </p:txBody>
      </p:sp>
      <p:sp>
        <p:nvSpPr>
          <p:cNvPr id="45" name="TextBox 44"/>
          <p:cNvSpPr txBox="1"/>
          <p:nvPr/>
        </p:nvSpPr>
        <p:spPr>
          <a:xfrm>
            <a:off x="2470021" y="4462045"/>
            <a:ext cx="300147" cy="33855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18</a:t>
            </a:r>
          </a:p>
          <a:p>
            <a:pPr algn="r"/>
            <a:r>
              <a:rPr lang="ja-JP" sz="800" b="0" i="0" dirty="0" smtClean="0">
                <a:solidFill>
                  <a:srgbClr val="4D4D4D"/>
                </a:solidFill>
                <a:ea typeface="MS UI Gothic" pitchFamily="18" charset="0"/>
              </a:rPr>
              <a:t>9</a:t>
            </a:r>
          </a:p>
        </p:txBody>
      </p:sp>
      <p:sp>
        <p:nvSpPr>
          <p:cNvPr id="46" name="TextBox 45"/>
          <p:cNvSpPr txBox="1"/>
          <p:nvPr/>
        </p:nvSpPr>
        <p:spPr>
          <a:xfrm>
            <a:off x="3387958" y="4462045"/>
            <a:ext cx="242439" cy="33855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6</a:t>
            </a:r>
          </a:p>
          <a:p>
            <a:pPr algn="r"/>
            <a:r>
              <a:rPr lang="ja-JP" sz="800" b="0" i="0" dirty="0" smtClean="0">
                <a:solidFill>
                  <a:srgbClr val="4D4D4D"/>
                </a:solidFill>
                <a:ea typeface="MS UI Gothic" pitchFamily="18" charset="0"/>
              </a:rPr>
              <a:t>1</a:t>
            </a:r>
          </a:p>
        </p:txBody>
      </p:sp>
      <p:sp>
        <p:nvSpPr>
          <p:cNvPr id="47" name="TextBox 46"/>
          <p:cNvSpPr txBox="1"/>
          <p:nvPr/>
        </p:nvSpPr>
        <p:spPr>
          <a:xfrm>
            <a:off x="2040056" y="4462045"/>
            <a:ext cx="300147" cy="33855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38</a:t>
            </a:r>
          </a:p>
          <a:p>
            <a:pPr algn="r"/>
            <a:r>
              <a:rPr lang="ja-JP" sz="800" b="0" i="0" dirty="0" smtClean="0">
                <a:solidFill>
                  <a:srgbClr val="4D4D4D"/>
                </a:solidFill>
                <a:ea typeface="MS UI Gothic" pitchFamily="18" charset="0"/>
              </a:rPr>
              <a:t>20</a:t>
            </a:r>
          </a:p>
        </p:txBody>
      </p:sp>
      <p:sp>
        <p:nvSpPr>
          <p:cNvPr id="48" name="TextBox 47"/>
          <p:cNvSpPr txBox="1"/>
          <p:nvPr/>
        </p:nvSpPr>
        <p:spPr>
          <a:xfrm>
            <a:off x="2957693" y="4462045"/>
            <a:ext cx="242439" cy="33855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9</a:t>
            </a:r>
          </a:p>
          <a:p>
            <a:pPr algn="r"/>
            <a:r>
              <a:rPr lang="ja-JP" sz="800" b="0" i="0" dirty="0" smtClean="0">
                <a:solidFill>
                  <a:srgbClr val="4D4D4D"/>
                </a:solidFill>
                <a:ea typeface="MS UI Gothic" pitchFamily="18" charset="0"/>
              </a:rPr>
              <a:t>3</a:t>
            </a:r>
          </a:p>
        </p:txBody>
      </p:sp>
      <p:sp>
        <p:nvSpPr>
          <p:cNvPr id="49" name="TextBox 48"/>
          <p:cNvSpPr txBox="1"/>
          <p:nvPr/>
        </p:nvSpPr>
        <p:spPr>
          <a:xfrm>
            <a:off x="3832459" y="4462045"/>
            <a:ext cx="242374" cy="33855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3</a:t>
            </a:r>
          </a:p>
          <a:p>
            <a:pPr algn="r"/>
            <a:r>
              <a:rPr lang="ja-JP" sz="800" b="0" i="0" dirty="0" smtClean="0">
                <a:solidFill>
                  <a:srgbClr val="4D4D4D"/>
                </a:solidFill>
                <a:ea typeface="MS UI Gothic" pitchFamily="18" charset="0"/>
              </a:rPr>
              <a:t>1</a:t>
            </a:r>
          </a:p>
        </p:txBody>
      </p:sp>
      <p:sp>
        <p:nvSpPr>
          <p:cNvPr id="50" name="TextBox 49"/>
          <p:cNvSpPr txBox="1"/>
          <p:nvPr/>
        </p:nvSpPr>
        <p:spPr>
          <a:xfrm>
            <a:off x="80286" y="4462045"/>
            <a:ext cx="1140056" cy="33855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T-DM1 2.4 mg/kg qw</a:t>
            </a:r>
          </a:p>
          <a:p>
            <a:pPr algn="r"/>
            <a:r>
              <a:rPr lang="ja-JP" altLang="en-US" sz="800" dirty="0">
                <a:solidFill>
                  <a:srgbClr val="4D4D4D"/>
                </a:solidFill>
                <a:ea typeface="MS UI Gothic" pitchFamily="18" charset="0"/>
              </a:rPr>
              <a:t>タキサ</a:t>
            </a:r>
            <a:r>
              <a:rPr lang="ja-JP" altLang="en-US" sz="800" dirty="0" smtClean="0">
                <a:solidFill>
                  <a:srgbClr val="4D4D4D"/>
                </a:solidFill>
                <a:ea typeface="MS UI Gothic" pitchFamily="18" charset="0"/>
              </a:rPr>
              <a:t>ン</a:t>
            </a:r>
            <a:endParaRPr lang="ja-JP" altLang="en-US" sz="800" dirty="0">
              <a:solidFill>
                <a:srgbClr val="4D4D4D"/>
              </a:solidFill>
              <a:ea typeface="MS UI Gothic" pitchFamily="18" charset="0"/>
            </a:endParaRPr>
          </a:p>
        </p:txBody>
      </p:sp>
      <p:cxnSp>
        <p:nvCxnSpPr>
          <p:cNvPr id="51" name="Straight Connector 50"/>
          <p:cNvCxnSpPr/>
          <p:nvPr/>
        </p:nvCxnSpPr>
        <p:spPr>
          <a:xfrm>
            <a:off x="2354142" y="2943597"/>
            <a:ext cx="428349" cy="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cxnSp>
      <p:cxnSp>
        <p:nvCxnSpPr>
          <p:cNvPr id="52" name="Straight Connector 51"/>
          <p:cNvCxnSpPr/>
          <p:nvPr/>
        </p:nvCxnSpPr>
        <p:spPr>
          <a:xfrm>
            <a:off x="2354142" y="3186406"/>
            <a:ext cx="428349"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53" name="Rectangle 52"/>
          <p:cNvSpPr/>
          <p:nvPr/>
        </p:nvSpPr>
        <p:spPr>
          <a:xfrm>
            <a:off x="2819493" y="2836230"/>
            <a:ext cx="631904" cy="707886"/>
          </a:xfrm>
          <a:prstGeom prst="rect">
            <a:avLst/>
          </a:prstGeom>
        </p:spPr>
        <p:txBody>
          <a:bodyPr wrap="none">
            <a:spAutoFit/>
          </a:bodyPr>
          <a:lstStyle/>
          <a:p>
            <a:r>
              <a:rPr lang="ja-JP" sz="800" b="0" i="0" dirty="0" smtClean="0">
                <a:solidFill>
                  <a:srgbClr val="4D4D4D"/>
                </a:solidFill>
                <a:ea typeface="MS UI Gothic" pitchFamily="18" charset="0"/>
              </a:rPr>
              <a:t>T-DM1 </a:t>
            </a:r>
          </a:p>
          <a:p>
            <a:endParaRPr lang="en-GB" sz="800" dirty="0" smtClean="0">
              <a:solidFill>
                <a:srgbClr val="4D4D4D"/>
              </a:solidFill>
            </a:endParaRPr>
          </a:p>
          <a:p>
            <a:r>
              <a:rPr lang="ja-JP" sz="800" b="0" i="0" dirty="0" smtClean="0">
                <a:solidFill>
                  <a:srgbClr val="4D4D4D"/>
                </a:solidFill>
                <a:ea typeface="MS UI Gothic" pitchFamily="18" charset="0"/>
              </a:rPr>
              <a:t>タキサン</a:t>
            </a:r>
          </a:p>
          <a:p>
            <a:endParaRPr lang="en-GB" sz="800" dirty="0" smtClean="0">
              <a:solidFill>
                <a:srgbClr val="4D4D4D"/>
              </a:solidFill>
            </a:endParaRPr>
          </a:p>
          <a:p>
            <a:r>
              <a:rPr lang="ja-JP" sz="800" b="0" i="0" dirty="0" smtClean="0">
                <a:solidFill>
                  <a:srgbClr val="4D4D4D"/>
                </a:solidFill>
                <a:ea typeface="MS UI Gothic" pitchFamily="18" charset="0"/>
              </a:rPr>
              <a:t>打ち切り時点</a:t>
            </a:r>
          </a:p>
        </p:txBody>
      </p:sp>
      <p:grpSp>
        <p:nvGrpSpPr>
          <p:cNvPr id="54" name="Group 53"/>
          <p:cNvGrpSpPr/>
          <p:nvPr/>
        </p:nvGrpSpPr>
        <p:grpSpPr>
          <a:xfrm>
            <a:off x="2444010" y="3386460"/>
            <a:ext cx="82460" cy="85211"/>
            <a:chOff x="5026756" y="4211650"/>
            <a:chExt cx="129598" cy="129598"/>
          </a:xfrm>
        </p:grpSpPr>
        <p:cxnSp>
          <p:nvCxnSpPr>
            <p:cNvPr id="55" name="Straight Connector 54"/>
            <p:cNvCxnSpPr/>
            <p:nvPr/>
          </p:nvCxnSpPr>
          <p:spPr>
            <a:xfrm>
              <a:off x="5026756" y="4276449"/>
              <a:ext cx="129598" cy="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cxnSp>
        <p:cxnSp>
          <p:nvCxnSpPr>
            <p:cNvPr id="56" name="Straight Connector 55"/>
            <p:cNvCxnSpPr/>
            <p:nvPr/>
          </p:nvCxnSpPr>
          <p:spPr>
            <a:xfrm rot="5400000">
              <a:off x="5026756" y="4276449"/>
              <a:ext cx="129598" cy="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cxnSp>
      </p:grpSp>
      <p:grpSp>
        <p:nvGrpSpPr>
          <p:cNvPr id="57" name="Group 56"/>
          <p:cNvGrpSpPr/>
          <p:nvPr/>
        </p:nvGrpSpPr>
        <p:grpSpPr>
          <a:xfrm>
            <a:off x="2647226" y="3386460"/>
            <a:ext cx="82460" cy="85211"/>
            <a:chOff x="5026756" y="4211650"/>
            <a:chExt cx="129598" cy="129598"/>
          </a:xfrm>
        </p:grpSpPr>
        <p:cxnSp>
          <p:nvCxnSpPr>
            <p:cNvPr id="58" name="Straight Connector 57"/>
            <p:cNvCxnSpPr/>
            <p:nvPr/>
          </p:nvCxnSpPr>
          <p:spPr>
            <a:xfrm>
              <a:off x="5026756" y="4276449"/>
              <a:ext cx="129598"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9" name="Straight Connector 58"/>
            <p:cNvCxnSpPr/>
            <p:nvPr/>
          </p:nvCxnSpPr>
          <p:spPr>
            <a:xfrm rot="5400000">
              <a:off x="5026756" y="4276449"/>
              <a:ext cx="129598"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grpSp>
      <p:grpSp>
        <p:nvGrpSpPr>
          <p:cNvPr id="60" name="Group 59"/>
          <p:cNvGrpSpPr/>
          <p:nvPr/>
        </p:nvGrpSpPr>
        <p:grpSpPr>
          <a:xfrm>
            <a:off x="1315805" y="2700677"/>
            <a:ext cx="2876466" cy="1357087"/>
            <a:chOff x="3497263" y="2922588"/>
            <a:chExt cx="2143125" cy="1009650"/>
          </a:xfrm>
        </p:grpSpPr>
        <p:sp>
          <p:nvSpPr>
            <p:cNvPr id="61" name="Line 2"/>
            <p:cNvSpPr>
              <a:spLocks noChangeShapeType="1"/>
            </p:cNvSpPr>
            <p:nvPr/>
          </p:nvSpPr>
          <p:spPr bwMode="auto">
            <a:xfrm>
              <a:off x="5402263" y="3884613"/>
              <a:ext cx="0" cy="28575"/>
            </a:xfrm>
            <a:prstGeom prst="line">
              <a:avLst/>
            </a:prstGeom>
            <a:noFill/>
            <a:ln w="127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Line 4"/>
            <p:cNvSpPr>
              <a:spLocks noChangeShapeType="1"/>
            </p:cNvSpPr>
            <p:nvPr/>
          </p:nvSpPr>
          <p:spPr bwMode="auto">
            <a:xfrm>
              <a:off x="3725863" y="3379788"/>
              <a:ext cx="0" cy="28575"/>
            </a:xfrm>
            <a:prstGeom prst="line">
              <a:avLst/>
            </a:prstGeom>
            <a:noFill/>
            <a:ln w="127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5"/>
            <p:cNvSpPr>
              <a:spLocks noChangeShapeType="1"/>
            </p:cNvSpPr>
            <p:nvPr/>
          </p:nvSpPr>
          <p:spPr bwMode="auto">
            <a:xfrm>
              <a:off x="5040313" y="3884613"/>
              <a:ext cx="0" cy="28575"/>
            </a:xfrm>
            <a:prstGeom prst="line">
              <a:avLst/>
            </a:prstGeom>
            <a:noFill/>
            <a:ln w="127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6"/>
            <p:cNvSpPr>
              <a:spLocks noChangeShapeType="1"/>
            </p:cNvSpPr>
            <p:nvPr/>
          </p:nvSpPr>
          <p:spPr bwMode="auto">
            <a:xfrm>
              <a:off x="4725988" y="3856038"/>
              <a:ext cx="0" cy="28575"/>
            </a:xfrm>
            <a:prstGeom prst="line">
              <a:avLst/>
            </a:prstGeom>
            <a:noFill/>
            <a:ln w="127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7"/>
            <p:cNvSpPr>
              <a:spLocks noChangeShapeType="1"/>
            </p:cNvSpPr>
            <p:nvPr/>
          </p:nvSpPr>
          <p:spPr bwMode="auto">
            <a:xfrm>
              <a:off x="4449763" y="3817938"/>
              <a:ext cx="0" cy="38100"/>
            </a:xfrm>
            <a:prstGeom prst="line">
              <a:avLst/>
            </a:prstGeom>
            <a:noFill/>
            <a:ln w="127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8"/>
            <p:cNvSpPr>
              <a:spLocks noChangeShapeType="1"/>
            </p:cNvSpPr>
            <p:nvPr/>
          </p:nvSpPr>
          <p:spPr bwMode="auto">
            <a:xfrm>
              <a:off x="4249738" y="3779838"/>
              <a:ext cx="0" cy="28575"/>
            </a:xfrm>
            <a:prstGeom prst="line">
              <a:avLst/>
            </a:prstGeom>
            <a:noFill/>
            <a:ln w="127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9"/>
            <p:cNvSpPr>
              <a:spLocks noChangeShapeType="1"/>
            </p:cNvSpPr>
            <p:nvPr/>
          </p:nvSpPr>
          <p:spPr bwMode="auto">
            <a:xfrm>
              <a:off x="4116388" y="3732213"/>
              <a:ext cx="0" cy="28575"/>
            </a:xfrm>
            <a:prstGeom prst="line">
              <a:avLst/>
            </a:prstGeom>
            <a:noFill/>
            <a:ln w="127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10"/>
            <p:cNvSpPr>
              <a:spLocks noChangeShapeType="1"/>
            </p:cNvSpPr>
            <p:nvPr/>
          </p:nvSpPr>
          <p:spPr bwMode="auto">
            <a:xfrm>
              <a:off x="5602288" y="3903663"/>
              <a:ext cx="0" cy="28575"/>
            </a:xfrm>
            <a:prstGeom prst="line">
              <a:avLst/>
            </a:prstGeom>
            <a:noFill/>
            <a:ln w="127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11"/>
            <p:cNvSpPr>
              <a:spLocks noChangeShapeType="1"/>
            </p:cNvSpPr>
            <p:nvPr/>
          </p:nvSpPr>
          <p:spPr bwMode="auto">
            <a:xfrm>
              <a:off x="5287963" y="3884613"/>
              <a:ext cx="0" cy="28575"/>
            </a:xfrm>
            <a:prstGeom prst="line">
              <a:avLst/>
            </a:prstGeom>
            <a:noFill/>
            <a:ln w="127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12"/>
            <p:cNvSpPr>
              <a:spLocks noChangeShapeType="1"/>
            </p:cNvSpPr>
            <p:nvPr/>
          </p:nvSpPr>
          <p:spPr bwMode="auto">
            <a:xfrm>
              <a:off x="5316538" y="3884613"/>
              <a:ext cx="0" cy="28575"/>
            </a:xfrm>
            <a:prstGeom prst="line">
              <a:avLst/>
            </a:prstGeom>
            <a:noFill/>
            <a:ln w="127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Freeform 70"/>
            <p:cNvSpPr>
              <a:spLocks/>
            </p:cNvSpPr>
            <p:nvPr/>
          </p:nvSpPr>
          <p:spPr bwMode="auto">
            <a:xfrm>
              <a:off x="3497263" y="2922588"/>
              <a:ext cx="2143125" cy="1009650"/>
            </a:xfrm>
            <a:custGeom>
              <a:avLst/>
              <a:gdLst>
                <a:gd name="T0" fmla="*/ 225 w 225"/>
                <a:gd name="T1" fmla="*/ 104 h 106"/>
                <a:gd name="T2" fmla="*/ 220 w 225"/>
                <a:gd name="T3" fmla="*/ 102 h 106"/>
                <a:gd name="T4" fmla="*/ 155 w 225"/>
                <a:gd name="T5" fmla="*/ 101 h 106"/>
                <a:gd name="T6" fmla="*/ 136 w 225"/>
                <a:gd name="T7" fmla="*/ 100 h 106"/>
                <a:gd name="T8" fmla="*/ 116 w 225"/>
                <a:gd name="T9" fmla="*/ 100 h 106"/>
                <a:gd name="T10" fmla="*/ 110 w 225"/>
                <a:gd name="T11" fmla="*/ 99 h 106"/>
                <a:gd name="T12" fmla="*/ 107 w 225"/>
                <a:gd name="T13" fmla="*/ 97 h 106"/>
                <a:gd name="T14" fmla="*/ 98 w 225"/>
                <a:gd name="T15" fmla="*/ 96 h 106"/>
                <a:gd name="T16" fmla="*/ 96 w 225"/>
                <a:gd name="T17" fmla="*/ 94 h 106"/>
                <a:gd name="T18" fmla="*/ 93 w 225"/>
                <a:gd name="T19" fmla="*/ 93 h 106"/>
                <a:gd name="T20" fmla="*/ 85 w 225"/>
                <a:gd name="T21" fmla="*/ 92 h 106"/>
                <a:gd name="T22" fmla="*/ 79 w 225"/>
                <a:gd name="T23" fmla="*/ 90 h 106"/>
                <a:gd name="T24" fmla="*/ 76 w 225"/>
                <a:gd name="T25" fmla="*/ 88 h 106"/>
                <a:gd name="T26" fmla="*/ 71 w 225"/>
                <a:gd name="T27" fmla="*/ 87 h 106"/>
                <a:gd name="T28" fmla="*/ 64 w 225"/>
                <a:gd name="T29" fmla="*/ 84 h 106"/>
                <a:gd name="T30" fmla="*/ 62 w 225"/>
                <a:gd name="T31" fmla="*/ 82 h 106"/>
                <a:gd name="T32" fmla="*/ 56 w 225"/>
                <a:gd name="T33" fmla="*/ 81 h 106"/>
                <a:gd name="T34" fmla="*/ 52 w 225"/>
                <a:gd name="T35" fmla="*/ 79 h 106"/>
                <a:gd name="T36" fmla="*/ 50 w 225"/>
                <a:gd name="T37" fmla="*/ 78 h 106"/>
                <a:gd name="T38" fmla="*/ 49 w 225"/>
                <a:gd name="T39" fmla="*/ 75 h 106"/>
                <a:gd name="T40" fmla="*/ 46 w 225"/>
                <a:gd name="T41" fmla="*/ 73 h 106"/>
                <a:gd name="T42" fmla="*/ 45 w 225"/>
                <a:gd name="T43" fmla="*/ 71 h 106"/>
                <a:gd name="T44" fmla="*/ 43 w 225"/>
                <a:gd name="T45" fmla="*/ 69 h 106"/>
                <a:gd name="T46" fmla="*/ 40 w 225"/>
                <a:gd name="T47" fmla="*/ 68 h 106"/>
                <a:gd name="T48" fmla="*/ 37 w 225"/>
                <a:gd name="T49" fmla="*/ 66 h 106"/>
                <a:gd name="T50" fmla="*/ 33 w 225"/>
                <a:gd name="T51" fmla="*/ 63 h 106"/>
                <a:gd name="T52" fmla="*/ 32 w 225"/>
                <a:gd name="T53" fmla="*/ 56 h 106"/>
                <a:gd name="T54" fmla="*/ 31 w 225"/>
                <a:gd name="T55" fmla="*/ 53 h 106"/>
                <a:gd name="T56" fmla="*/ 28 w 225"/>
                <a:gd name="T57" fmla="*/ 51 h 106"/>
                <a:gd name="T58" fmla="*/ 25 w 225"/>
                <a:gd name="T59" fmla="*/ 49 h 106"/>
                <a:gd name="T60" fmla="*/ 22 w 225"/>
                <a:gd name="T61" fmla="*/ 48 h 106"/>
                <a:gd name="T62" fmla="*/ 21 w 225"/>
                <a:gd name="T63" fmla="*/ 46 h 106"/>
                <a:gd name="T64" fmla="*/ 19 w 225"/>
                <a:gd name="T65" fmla="*/ 44 h 106"/>
                <a:gd name="T66" fmla="*/ 17 w 225"/>
                <a:gd name="T67" fmla="*/ 34 h 106"/>
                <a:gd name="T68" fmla="*/ 16 w 225"/>
                <a:gd name="T69" fmla="*/ 25 h 106"/>
                <a:gd name="T70" fmla="*/ 15 w 225"/>
                <a:gd name="T71" fmla="*/ 18 h 106"/>
                <a:gd name="T72" fmla="*/ 14 w 225"/>
                <a:gd name="T73" fmla="*/ 16 h 106"/>
                <a:gd name="T74" fmla="*/ 12 w 225"/>
                <a:gd name="T75" fmla="*/ 13 h 106"/>
                <a:gd name="T76" fmla="*/ 11 w 225"/>
                <a:gd name="T77" fmla="*/ 10 h 106"/>
                <a:gd name="T78" fmla="*/ 10 w 225"/>
                <a:gd name="T79" fmla="*/ 8 h 106"/>
                <a:gd name="T80" fmla="*/ 9 w 225"/>
                <a:gd name="T81" fmla="*/ 8 h 106"/>
                <a:gd name="T82" fmla="*/ 7 w 225"/>
                <a:gd name="T83" fmla="*/ 6 h 106"/>
                <a:gd name="T84" fmla="*/ 6 w 225"/>
                <a:gd name="T85" fmla="*/ 4 h 106"/>
                <a:gd name="T86" fmla="*/ 5 w 225"/>
                <a:gd name="T87" fmla="*/ 3 h 106"/>
                <a:gd name="T88" fmla="*/ 3 w 225"/>
                <a:gd name="T89" fmla="*/ 1 h 106"/>
                <a:gd name="T90" fmla="*/ 0 w 225"/>
                <a:gd name="T9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06">
                  <a:moveTo>
                    <a:pt x="225" y="106"/>
                  </a:moveTo>
                  <a:lnTo>
                    <a:pt x="225" y="104"/>
                  </a:lnTo>
                  <a:lnTo>
                    <a:pt x="220" y="104"/>
                  </a:lnTo>
                  <a:lnTo>
                    <a:pt x="220" y="102"/>
                  </a:lnTo>
                  <a:lnTo>
                    <a:pt x="155" y="102"/>
                  </a:lnTo>
                  <a:lnTo>
                    <a:pt x="155" y="101"/>
                  </a:lnTo>
                  <a:lnTo>
                    <a:pt x="136" y="101"/>
                  </a:lnTo>
                  <a:lnTo>
                    <a:pt x="136" y="100"/>
                  </a:lnTo>
                  <a:lnTo>
                    <a:pt x="126" y="100"/>
                  </a:lnTo>
                  <a:lnTo>
                    <a:pt x="116" y="100"/>
                  </a:lnTo>
                  <a:lnTo>
                    <a:pt x="116" y="99"/>
                  </a:lnTo>
                  <a:lnTo>
                    <a:pt x="110" y="99"/>
                  </a:lnTo>
                  <a:lnTo>
                    <a:pt x="110" y="97"/>
                  </a:lnTo>
                  <a:lnTo>
                    <a:pt x="107" y="97"/>
                  </a:lnTo>
                  <a:lnTo>
                    <a:pt x="107" y="96"/>
                  </a:lnTo>
                  <a:lnTo>
                    <a:pt x="98" y="96"/>
                  </a:lnTo>
                  <a:lnTo>
                    <a:pt x="96" y="96"/>
                  </a:lnTo>
                  <a:lnTo>
                    <a:pt x="96" y="94"/>
                  </a:lnTo>
                  <a:lnTo>
                    <a:pt x="93" y="94"/>
                  </a:lnTo>
                  <a:lnTo>
                    <a:pt x="93" y="93"/>
                  </a:lnTo>
                  <a:lnTo>
                    <a:pt x="85" y="93"/>
                  </a:lnTo>
                  <a:lnTo>
                    <a:pt x="85" y="92"/>
                  </a:lnTo>
                  <a:lnTo>
                    <a:pt x="79" y="92"/>
                  </a:lnTo>
                  <a:lnTo>
                    <a:pt x="79" y="90"/>
                  </a:lnTo>
                  <a:lnTo>
                    <a:pt x="76" y="90"/>
                  </a:lnTo>
                  <a:lnTo>
                    <a:pt x="76" y="88"/>
                  </a:lnTo>
                  <a:lnTo>
                    <a:pt x="71" y="88"/>
                  </a:lnTo>
                  <a:lnTo>
                    <a:pt x="71" y="87"/>
                  </a:lnTo>
                  <a:lnTo>
                    <a:pt x="64" y="87"/>
                  </a:lnTo>
                  <a:lnTo>
                    <a:pt x="64" y="84"/>
                  </a:lnTo>
                  <a:lnTo>
                    <a:pt x="62" y="84"/>
                  </a:lnTo>
                  <a:lnTo>
                    <a:pt x="62" y="82"/>
                  </a:lnTo>
                  <a:lnTo>
                    <a:pt x="56" y="82"/>
                  </a:lnTo>
                  <a:lnTo>
                    <a:pt x="56" y="81"/>
                  </a:lnTo>
                  <a:lnTo>
                    <a:pt x="52" y="81"/>
                  </a:lnTo>
                  <a:lnTo>
                    <a:pt x="52" y="79"/>
                  </a:lnTo>
                  <a:lnTo>
                    <a:pt x="50" y="79"/>
                  </a:lnTo>
                  <a:lnTo>
                    <a:pt x="50" y="78"/>
                  </a:lnTo>
                  <a:lnTo>
                    <a:pt x="49" y="78"/>
                  </a:lnTo>
                  <a:lnTo>
                    <a:pt x="49" y="75"/>
                  </a:lnTo>
                  <a:lnTo>
                    <a:pt x="46" y="75"/>
                  </a:lnTo>
                  <a:lnTo>
                    <a:pt x="46" y="73"/>
                  </a:lnTo>
                  <a:lnTo>
                    <a:pt x="45" y="73"/>
                  </a:lnTo>
                  <a:lnTo>
                    <a:pt x="45" y="71"/>
                  </a:lnTo>
                  <a:lnTo>
                    <a:pt x="43" y="71"/>
                  </a:lnTo>
                  <a:lnTo>
                    <a:pt x="43" y="69"/>
                  </a:lnTo>
                  <a:lnTo>
                    <a:pt x="40" y="69"/>
                  </a:lnTo>
                  <a:lnTo>
                    <a:pt x="40" y="68"/>
                  </a:lnTo>
                  <a:lnTo>
                    <a:pt x="37" y="68"/>
                  </a:lnTo>
                  <a:lnTo>
                    <a:pt x="37" y="66"/>
                  </a:lnTo>
                  <a:lnTo>
                    <a:pt x="33" y="66"/>
                  </a:lnTo>
                  <a:lnTo>
                    <a:pt x="33" y="63"/>
                  </a:lnTo>
                  <a:lnTo>
                    <a:pt x="32" y="63"/>
                  </a:lnTo>
                  <a:lnTo>
                    <a:pt x="32" y="56"/>
                  </a:lnTo>
                  <a:lnTo>
                    <a:pt x="31" y="56"/>
                  </a:lnTo>
                  <a:lnTo>
                    <a:pt x="31" y="53"/>
                  </a:lnTo>
                  <a:lnTo>
                    <a:pt x="28" y="53"/>
                  </a:lnTo>
                  <a:lnTo>
                    <a:pt x="28" y="51"/>
                  </a:lnTo>
                  <a:lnTo>
                    <a:pt x="25" y="51"/>
                  </a:lnTo>
                  <a:lnTo>
                    <a:pt x="25" y="49"/>
                  </a:lnTo>
                  <a:lnTo>
                    <a:pt x="22" y="49"/>
                  </a:lnTo>
                  <a:lnTo>
                    <a:pt x="22" y="48"/>
                  </a:lnTo>
                  <a:lnTo>
                    <a:pt x="21" y="48"/>
                  </a:lnTo>
                  <a:lnTo>
                    <a:pt x="21" y="46"/>
                  </a:lnTo>
                  <a:lnTo>
                    <a:pt x="19" y="46"/>
                  </a:lnTo>
                  <a:lnTo>
                    <a:pt x="19" y="44"/>
                  </a:lnTo>
                  <a:lnTo>
                    <a:pt x="17" y="44"/>
                  </a:lnTo>
                  <a:lnTo>
                    <a:pt x="17" y="34"/>
                  </a:lnTo>
                  <a:lnTo>
                    <a:pt x="16" y="34"/>
                  </a:lnTo>
                  <a:lnTo>
                    <a:pt x="16" y="25"/>
                  </a:lnTo>
                  <a:lnTo>
                    <a:pt x="15" y="25"/>
                  </a:lnTo>
                  <a:lnTo>
                    <a:pt x="15" y="18"/>
                  </a:lnTo>
                  <a:lnTo>
                    <a:pt x="14" y="18"/>
                  </a:lnTo>
                  <a:lnTo>
                    <a:pt x="14" y="16"/>
                  </a:lnTo>
                  <a:lnTo>
                    <a:pt x="12" y="16"/>
                  </a:lnTo>
                  <a:lnTo>
                    <a:pt x="12" y="13"/>
                  </a:lnTo>
                  <a:lnTo>
                    <a:pt x="11" y="13"/>
                  </a:lnTo>
                  <a:lnTo>
                    <a:pt x="11" y="10"/>
                  </a:lnTo>
                  <a:lnTo>
                    <a:pt x="10" y="10"/>
                  </a:lnTo>
                  <a:lnTo>
                    <a:pt x="10" y="8"/>
                  </a:lnTo>
                  <a:lnTo>
                    <a:pt x="9" y="8"/>
                  </a:lnTo>
                  <a:lnTo>
                    <a:pt x="9" y="8"/>
                  </a:lnTo>
                  <a:lnTo>
                    <a:pt x="9" y="6"/>
                  </a:lnTo>
                  <a:lnTo>
                    <a:pt x="7" y="6"/>
                  </a:lnTo>
                  <a:lnTo>
                    <a:pt x="7" y="4"/>
                  </a:lnTo>
                  <a:lnTo>
                    <a:pt x="6" y="4"/>
                  </a:lnTo>
                  <a:lnTo>
                    <a:pt x="6" y="3"/>
                  </a:lnTo>
                  <a:lnTo>
                    <a:pt x="5" y="3"/>
                  </a:lnTo>
                  <a:lnTo>
                    <a:pt x="5" y="1"/>
                  </a:lnTo>
                  <a:lnTo>
                    <a:pt x="3" y="1"/>
                  </a:lnTo>
                  <a:lnTo>
                    <a:pt x="3" y="0"/>
                  </a:lnTo>
                  <a:lnTo>
                    <a:pt x="0" y="0"/>
                  </a:lnTo>
                </a:path>
              </a:pathLst>
            </a:custGeom>
            <a:noFill/>
            <a:ln w="127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72" name="Freeform 13"/>
          <p:cNvSpPr>
            <a:spLocks/>
          </p:cNvSpPr>
          <p:nvPr/>
        </p:nvSpPr>
        <p:spPr bwMode="auto">
          <a:xfrm>
            <a:off x="1312290" y="2700677"/>
            <a:ext cx="2663991" cy="1366202"/>
          </a:xfrm>
          <a:custGeom>
            <a:avLst/>
            <a:gdLst>
              <a:gd name="T0" fmla="*/ 160 w 209"/>
              <a:gd name="T1" fmla="*/ 106 h 106"/>
              <a:gd name="T2" fmla="*/ 142 w 209"/>
              <a:gd name="T3" fmla="*/ 105 h 106"/>
              <a:gd name="T4" fmla="*/ 128 w 209"/>
              <a:gd name="T5" fmla="*/ 103 h 106"/>
              <a:gd name="T6" fmla="*/ 126 w 209"/>
              <a:gd name="T7" fmla="*/ 102 h 106"/>
              <a:gd name="T8" fmla="*/ 115 w 209"/>
              <a:gd name="T9" fmla="*/ 101 h 106"/>
              <a:gd name="T10" fmla="*/ 113 w 209"/>
              <a:gd name="T11" fmla="*/ 100 h 106"/>
              <a:gd name="T12" fmla="*/ 110 w 209"/>
              <a:gd name="T13" fmla="*/ 98 h 106"/>
              <a:gd name="T14" fmla="*/ 107 w 209"/>
              <a:gd name="T15" fmla="*/ 97 h 106"/>
              <a:gd name="T16" fmla="*/ 96 w 209"/>
              <a:gd name="T17" fmla="*/ 96 h 106"/>
              <a:gd name="T18" fmla="*/ 90 w 209"/>
              <a:gd name="T19" fmla="*/ 94 h 106"/>
              <a:gd name="T20" fmla="*/ 86 w 209"/>
              <a:gd name="T21" fmla="*/ 92 h 106"/>
              <a:gd name="T22" fmla="*/ 81 w 209"/>
              <a:gd name="T23" fmla="*/ 91 h 106"/>
              <a:gd name="T24" fmla="*/ 79 w 209"/>
              <a:gd name="T25" fmla="*/ 90 h 106"/>
              <a:gd name="T26" fmla="*/ 76 w 209"/>
              <a:gd name="T27" fmla="*/ 88 h 106"/>
              <a:gd name="T28" fmla="*/ 65 w 209"/>
              <a:gd name="T29" fmla="*/ 87 h 106"/>
              <a:gd name="T30" fmla="*/ 64 w 209"/>
              <a:gd name="T31" fmla="*/ 86 h 106"/>
              <a:gd name="T32" fmla="*/ 63 w 209"/>
              <a:gd name="T33" fmla="*/ 83 h 106"/>
              <a:gd name="T34" fmla="*/ 55 w 209"/>
              <a:gd name="T35" fmla="*/ 81 h 106"/>
              <a:gd name="T36" fmla="*/ 52 w 209"/>
              <a:gd name="T37" fmla="*/ 79 h 106"/>
              <a:gd name="T38" fmla="*/ 50 w 209"/>
              <a:gd name="T39" fmla="*/ 77 h 106"/>
              <a:gd name="T40" fmla="*/ 49 w 209"/>
              <a:gd name="T41" fmla="*/ 76 h 106"/>
              <a:gd name="T42" fmla="*/ 49 w 209"/>
              <a:gd name="T43" fmla="*/ 70 h 106"/>
              <a:gd name="T44" fmla="*/ 48 w 209"/>
              <a:gd name="T45" fmla="*/ 66 h 106"/>
              <a:gd name="T46" fmla="*/ 46 w 209"/>
              <a:gd name="T47" fmla="*/ 64 h 106"/>
              <a:gd name="T48" fmla="*/ 42 w 209"/>
              <a:gd name="T49" fmla="*/ 62 h 106"/>
              <a:gd name="T50" fmla="*/ 38 w 209"/>
              <a:gd name="T51" fmla="*/ 61 h 106"/>
              <a:gd name="T52" fmla="*/ 37 w 209"/>
              <a:gd name="T53" fmla="*/ 59 h 106"/>
              <a:gd name="T54" fmla="*/ 35 w 209"/>
              <a:gd name="T55" fmla="*/ 58 h 106"/>
              <a:gd name="T56" fmla="*/ 34 w 209"/>
              <a:gd name="T57" fmla="*/ 56 h 106"/>
              <a:gd name="T58" fmla="*/ 32 w 209"/>
              <a:gd name="T59" fmla="*/ 49 h 106"/>
              <a:gd name="T60" fmla="*/ 32 w 209"/>
              <a:gd name="T61" fmla="*/ 44 h 106"/>
              <a:gd name="T62" fmla="*/ 31 w 209"/>
              <a:gd name="T63" fmla="*/ 39 h 106"/>
              <a:gd name="T64" fmla="*/ 30 w 209"/>
              <a:gd name="T65" fmla="*/ 37 h 106"/>
              <a:gd name="T66" fmla="*/ 28 w 209"/>
              <a:gd name="T67" fmla="*/ 35 h 106"/>
              <a:gd name="T68" fmla="*/ 26 w 209"/>
              <a:gd name="T69" fmla="*/ 34 h 106"/>
              <a:gd name="T70" fmla="*/ 24 w 209"/>
              <a:gd name="T71" fmla="*/ 33 h 106"/>
              <a:gd name="T72" fmla="*/ 23 w 209"/>
              <a:gd name="T73" fmla="*/ 30 h 106"/>
              <a:gd name="T74" fmla="*/ 20 w 209"/>
              <a:gd name="T75" fmla="*/ 28 h 106"/>
              <a:gd name="T76" fmla="*/ 19 w 209"/>
              <a:gd name="T77" fmla="*/ 27 h 106"/>
              <a:gd name="T78" fmla="*/ 17 w 209"/>
              <a:gd name="T79" fmla="*/ 24 h 106"/>
              <a:gd name="T80" fmla="*/ 16 w 209"/>
              <a:gd name="T81" fmla="*/ 22 h 106"/>
              <a:gd name="T82" fmla="*/ 16 w 209"/>
              <a:gd name="T83" fmla="*/ 10 h 106"/>
              <a:gd name="T84" fmla="*/ 15 w 209"/>
              <a:gd name="T85" fmla="*/ 6 h 106"/>
              <a:gd name="T86" fmla="*/ 14 w 209"/>
              <a:gd name="T87" fmla="*/ 3 h 106"/>
              <a:gd name="T88" fmla="*/ 13 w 209"/>
              <a:gd name="T89" fmla="*/ 2 h 106"/>
              <a:gd name="T90" fmla="*/ 12 w 209"/>
              <a:gd name="T91" fmla="*/ 1 h 106"/>
              <a:gd name="T92" fmla="*/ 10 w 209"/>
              <a:gd name="T9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9" h="106">
                <a:moveTo>
                  <a:pt x="209" y="106"/>
                </a:moveTo>
                <a:lnTo>
                  <a:pt x="160" y="106"/>
                </a:lnTo>
                <a:lnTo>
                  <a:pt x="160" y="105"/>
                </a:lnTo>
                <a:lnTo>
                  <a:pt x="142" y="105"/>
                </a:lnTo>
                <a:lnTo>
                  <a:pt x="142" y="103"/>
                </a:lnTo>
                <a:lnTo>
                  <a:pt x="128" y="103"/>
                </a:lnTo>
                <a:lnTo>
                  <a:pt x="128" y="102"/>
                </a:lnTo>
                <a:lnTo>
                  <a:pt x="126" y="102"/>
                </a:lnTo>
                <a:lnTo>
                  <a:pt x="126" y="101"/>
                </a:lnTo>
                <a:lnTo>
                  <a:pt x="115" y="101"/>
                </a:lnTo>
                <a:lnTo>
                  <a:pt x="115" y="100"/>
                </a:lnTo>
                <a:lnTo>
                  <a:pt x="113" y="100"/>
                </a:lnTo>
                <a:lnTo>
                  <a:pt x="113" y="98"/>
                </a:lnTo>
                <a:lnTo>
                  <a:pt x="110" y="98"/>
                </a:lnTo>
                <a:lnTo>
                  <a:pt x="110" y="97"/>
                </a:lnTo>
                <a:lnTo>
                  <a:pt x="107" y="97"/>
                </a:lnTo>
                <a:lnTo>
                  <a:pt x="107" y="96"/>
                </a:lnTo>
                <a:lnTo>
                  <a:pt x="96" y="96"/>
                </a:lnTo>
                <a:lnTo>
                  <a:pt x="96" y="94"/>
                </a:lnTo>
                <a:lnTo>
                  <a:pt x="90" y="94"/>
                </a:lnTo>
                <a:lnTo>
                  <a:pt x="90" y="92"/>
                </a:lnTo>
                <a:lnTo>
                  <a:pt x="86" y="92"/>
                </a:lnTo>
                <a:lnTo>
                  <a:pt x="86" y="91"/>
                </a:lnTo>
                <a:lnTo>
                  <a:pt x="81" y="91"/>
                </a:lnTo>
                <a:lnTo>
                  <a:pt x="81" y="90"/>
                </a:lnTo>
                <a:lnTo>
                  <a:pt x="79" y="90"/>
                </a:lnTo>
                <a:lnTo>
                  <a:pt x="79" y="88"/>
                </a:lnTo>
                <a:lnTo>
                  <a:pt x="76" y="88"/>
                </a:lnTo>
                <a:lnTo>
                  <a:pt x="76" y="87"/>
                </a:lnTo>
                <a:lnTo>
                  <a:pt x="65" y="87"/>
                </a:lnTo>
                <a:lnTo>
                  <a:pt x="65" y="86"/>
                </a:lnTo>
                <a:lnTo>
                  <a:pt x="64" y="86"/>
                </a:lnTo>
                <a:lnTo>
                  <a:pt x="64" y="83"/>
                </a:lnTo>
                <a:lnTo>
                  <a:pt x="63" y="83"/>
                </a:lnTo>
                <a:lnTo>
                  <a:pt x="63" y="81"/>
                </a:lnTo>
                <a:lnTo>
                  <a:pt x="55" y="81"/>
                </a:lnTo>
                <a:lnTo>
                  <a:pt x="55" y="79"/>
                </a:lnTo>
                <a:lnTo>
                  <a:pt x="52" y="79"/>
                </a:lnTo>
                <a:lnTo>
                  <a:pt x="52" y="77"/>
                </a:lnTo>
                <a:lnTo>
                  <a:pt x="50" y="77"/>
                </a:lnTo>
                <a:lnTo>
                  <a:pt x="50" y="76"/>
                </a:lnTo>
                <a:lnTo>
                  <a:pt x="49" y="76"/>
                </a:lnTo>
                <a:lnTo>
                  <a:pt x="49" y="70"/>
                </a:lnTo>
                <a:lnTo>
                  <a:pt x="49" y="70"/>
                </a:lnTo>
                <a:lnTo>
                  <a:pt x="49" y="66"/>
                </a:lnTo>
                <a:lnTo>
                  <a:pt x="48" y="66"/>
                </a:lnTo>
                <a:lnTo>
                  <a:pt x="48" y="64"/>
                </a:lnTo>
                <a:lnTo>
                  <a:pt x="46" y="64"/>
                </a:lnTo>
                <a:lnTo>
                  <a:pt x="46" y="62"/>
                </a:lnTo>
                <a:lnTo>
                  <a:pt x="42" y="62"/>
                </a:lnTo>
                <a:lnTo>
                  <a:pt x="42" y="61"/>
                </a:lnTo>
                <a:lnTo>
                  <a:pt x="38" y="61"/>
                </a:lnTo>
                <a:lnTo>
                  <a:pt x="38" y="59"/>
                </a:lnTo>
                <a:lnTo>
                  <a:pt x="37" y="59"/>
                </a:lnTo>
                <a:lnTo>
                  <a:pt x="37" y="58"/>
                </a:lnTo>
                <a:lnTo>
                  <a:pt x="35" y="58"/>
                </a:lnTo>
                <a:lnTo>
                  <a:pt x="35" y="56"/>
                </a:lnTo>
                <a:lnTo>
                  <a:pt x="34" y="56"/>
                </a:lnTo>
                <a:lnTo>
                  <a:pt x="34" y="49"/>
                </a:lnTo>
                <a:lnTo>
                  <a:pt x="32" y="49"/>
                </a:lnTo>
                <a:lnTo>
                  <a:pt x="32" y="44"/>
                </a:lnTo>
                <a:lnTo>
                  <a:pt x="32" y="44"/>
                </a:lnTo>
                <a:lnTo>
                  <a:pt x="32" y="39"/>
                </a:lnTo>
                <a:lnTo>
                  <a:pt x="31" y="39"/>
                </a:lnTo>
                <a:lnTo>
                  <a:pt x="31" y="37"/>
                </a:lnTo>
                <a:lnTo>
                  <a:pt x="30" y="37"/>
                </a:lnTo>
                <a:lnTo>
                  <a:pt x="30" y="35"/>
                </a:lnTo>
                <a:lnTo>
                  <a:pt x="28" y="35"/>
                </a:lnTo>
                <a:lnTo>
                  <a:pt x="28" y="34"/>
                </a:lnTo>
                <a:lnTo>
                  <a:pt x="26" y="34"/>
                </a:lnTo>
                <a:lnTo>
                  <a:pt x="26" y="33"/>
                </a:lnTo>
                <a:lnTo>
                  <a:pt x="24" y="33"/>
                </a:lnTo>
                <a:lnTo>
                  <a:pt x="24" y="30"/>
                </a:lnTo>
                <a:lnTo>
                  <a:pt x="23" y="30"/>
                </a:lnTo>
                <a:lnTo>
                  <a:pt x="23" y="28"/>
                </a:lnTo>
                <a:lnTo>
                  <a:pt x="20" y="28"/>
                </a:lnTo>
                <a:lnTo>
                  <a:pt x="20" y="27"/>
                </a:lnTo>
                <a:lnTo>
                  <a:pt x="19" y="27"/>
                </a:lnTo>
                <a:lnTo>
                  <a:pt x="19" y="24"/>
                </a:lnTo>
                <a:lnTo>
                  <a:pt x="17" y="24"/>
                </a:lnTo>
                <a:lnTo>
                  <a:pt x="17" y="22"/>
                </a:lnTo>
                <a:lnTo>
                  <a:pt x="16" y="22"/>
                </a:lnTo>
                <a:lnTo>
                  <a:pt x="16" y="12"/>
                </a:lnTo>
                <a:lnTo>
                  <a:pt x="16" y="10"/>
                </a:lnTo>
                <a:lnTo>
                  <a:pt x="15" y="10"/>
                </a:lnTo>
                <a:lnTo>
                  <a:pt x="15" y="6"/>
                </a:lnTo>
                <a:lnTo>
                  <a:pt x="14" y="6"/>
                </a:lnTo>
                <a:lnTo>
                  <a:pt x="14" y="3"/>
                </a:lnTo>
                <a:lnTo>
                  <a:pt x="13" y="3"/>
                </a:lnTo>
                <a:lnTo>
                  <a:pt x="13" y="2"/>
                </a:lnTo>
                <a:lnTo>
                  <a:pt x="12" y="2"/>
                </a:lnTo>
                <a:lnTo>
                  <a:pt x="12" y="1"/>
                </a:lnTo>
                <a:lnTo>
                  <a:pt x="10" y="1"/>
                </a:lnTo>
                <a:cubicBezTo>
                  <a:pt x="10" y="0"/>
                  <a:pt x="10" y="0"/>
                  <a:pt x="10" y="0"/>
                </a:cubicBezTo>
                <a:lnTo>
                  <a:pt x="0" y="0"/>
                </a:lnTo>
              </a:path>
            </a:pathLst>
          </a:cu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TextBox 72"/>
          <p:cNvSpPr txBox="1"/>
          <p:nvPr/>
        </p:nvSpPr>
        <p:spPr>
          <a:xfrm>
            <a:off x="1293140" y="2222382"/>
            <a:ext cx="3061651"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PFS</a:t>
            </a:r>
          </a:p>
        </p:txBody>
      </p:sp>
      <p:graphicFrame>
        <p:nvGraphicFramePr>
          <p:cNvPr id="76" name="Table 75"/>
          <p:cNvGraphicFramePr>
            <a:graphicFrameLocks noGrp="1"/>
          </p:cNvGraphicFramePr>
          <p:nvPr>
            <p:extLst>
              <p:ext uri="{D42A27DB-BD31-4B8C-83A1-F6EECF244321}">
                <p14:modId xmlns:p14="http://schemas.microsoft.com/office/powerpoint/2010/main" val="1839235731"/>
              </p:ext>
            </p:extLst>
          </p:nvPr>
        </p:nvGraphicFramePr>
        <p:xfrm>
          <a:off x="4708533" y="2261234"/>
          <a:ext cx="4123831" cy="1280160"/>
        </p:xfrm>
        <a:graphic>
          <a:graphicData uri="http://schemas.openxmlformats.org/drawingml/2006/table">
            <a:tbl>
              <a:tblPr firstRow="1" bandRow="1">
                <a:tableStyleId>{5C22544A-7EE6-4342-B048-85BDC9FD1C3A}</a:tableStyleId>
              </a:tblPr>
              <a:tblGrid>
                <a:gridCol w="1768336"/>
                <a:gridCol w="1263633"/>
                <a:gridCol w="1091862"/>
              </a:tblGrid>
              <a:tr h="370840">
                <a:tc>
                  <a:txBody>
                    <a:bodyPr/>
                    <a:lstStyle/>
                    <a:p>
                      <a:endParaRPr lang="en-GB" sz="1050" dirty="0">
                        <a:latin typeface="+mn-lt"/>
                      </a:endParaRPr>
                    </a:p>
                  </a:txBody>
                  <a:tcPr>
                    <a:lnB w="12700" cap="flat" cmpd="sng" algn="ctr">
                      <a:solidFill>
                        <a:schemeClr val="tx1"/>
                      </a:solidFill>
                      <a:prstDash val="solid"/>
                      <a:round/>
                      <a:headEnd type="none" w="med" len="med"/>
                      <a:tailEnd type="none" w="med" len="med"/>
                    </a:lnB>
                    <a:noFill/>
                  </a:tcPr>
                </a:tc>
                <a:tc>
                  <a:txBody>
                    <a:bodyPr/>
                    <a:lstStyle/>
                    <a:p>
                      <a:pPr algn="ctr"/>
                      <a:r>
                        <a:rPr lang="ja-JP" sz="1000" b="1" i="0" dirty="0" smtClean="0">
                          <a:solidFill>
                            <a:srgbClr val="4D4D4D"/>
                          </a:solidFill>
                          <a:ea typeface="MS UI Gothic" pitchFamily="18" charset="0"/>
                        </a:rPr>
                        <a:t>T-DM1 2.4 mg/kg</a:t>
                      </a:r>
                      <a:r>
                        <a:rPr lang="en" sz="1000" dirty="0" smtClean="0"/>
                        <a:t/>
                      </a:r>
                      <a:br>
                        <a:rPr lang="en" sz="1000" dirty="0" smtClean="0"/>
                      </a:br>
                      <a:r>
                        <a:rPr lang="ja-JP" sz="1000" b="1" i="0" dirty="0" smtClean="0">
                          <a:solidFill>
                            <a:srgbClr val="4D4D4D"/>
                          </a:solidFill>
                          <a:ea typeface="MS UI Gothic" pitchFamily="18" charset="0"/>
                        </a:rPr>
                        <a:t>(n=228)</a:t>
                      </a:r>
                    </a:p>
                  </a:txBody>
                  <a:tcPr>
                    <a:lnB w="12700" cap="flat" cmpd="sng" algn="ctr">
                      <a:solidFill>
                        <a:schemeClr val="tx1"/>
                      </a:solidFill>
                      <a:prstDash val="solid"/>
                      <a:round/>
                      <a:headEnd type="none" w="med" len="med"/>
                      <a:tailEnd type="none" w="med" len="med"/>
                    </a:lnB>
                    <a:noFill/>
                  </a:tcPr>
                </a:tc>
                <a:tc>
                  <a:txBody>
                    <a:bodyPr/>
                    <a:lstStyle/>
                    <a:p>
                      <a:pPr algn="ctr"/>
                      <a:r>
                        <a:rPr lang="ja-JP" sz="1000" b="1" i="0" dirty="0" smtClean="0">
                          <a:solidFill>
                            <a:srgbClr val="4D4D4D"/>
                          </a:solidFill>
                          <a:ea typeface="MS UI Gothic" pitchFamily="18" charset="0"/>
                        </a:rPr>
                        <a:t>タキサン</a:t>
                      </a:r>
                      <a:r>
                        <a:rPr lang="en" sz="1000" dirty="0" smtClean="0"/>
                        <a:t/>
                      </a:r>
                      <a:br>
                        <a:rPr lang="en" sz="1000" dirty="0" smtClean="0"/>
                      </a:br>
                      <a:r>
                        <a:rPr lang="ja-JP" sz="1000" b="1" i="0" dirty="0" smtClean="0">
                          <a:solidFill>
                            <a:srgbClr val="4D4D4D"/>
                          </a:solidFill>
                          <a:ea typeface="MS UI Gothic" pitchFamily="18" charset="0"/>
                        </a:rPr>
                        <a:t>(n=117)</a:t>
                      </a:r>
                    </a:p>
                  </a:txBody>
                  <a:tcPr>
                    <a:lnB w="12700" cap="flat" cmpd="sng" algn="ctr">
                      <a:solidFill>
                        <a:schemeClr val="tx1"/>
                      </a:solidFill>
                      <a:prstDash val="solid"/>
                      <a:round/>
                      <a:headEnd type="none" w="med" len="med"/>
                      <a:tailEnd type="none" w="med" len="med"/>
                    </a:lnB>
                    <a:noFill/>
                  </a:tcPr>
                </a:tc>
              </a:tr>
              <a:tr h="157718">
                <a:tc>
                  <a:txBody>
                    <a:bodyPr/>
                    <a:lstStyle/>
                    <a:p>
                      <a:r>
                        <a:rPr lang="ja-JP" sz="1000" b="0" i="0" dirty="0" smtClean="0">
                          <a:solidFill>
                            <a:srgbClr val="4D4D4D"/>
                          </a:solidFill>
                          <a:ea typeface="MS UI Gothic" pitchFamily="18" charset="0"/>
                        </a:rPr>
                        <a:t>mPFS、ヶ月間</a:t>
                      </a:r>
                    </a:p>
                  </a:txBody>
                  <a:tcPr anchor="ctr">
                    <a:lnT w="12700" cap="flat" cmpd="sng" algn="ctr">
                      <a:solidFill>
                        <a:schemeClr val="tx1"/>
                      </a:solidFill>
                      <a:prstDash val="solid"/>
                      <a:round/>
                      <a:headEnd type="none" w="med" len="med"/>
                      <a:tailEnd type="none" w="med" len="med"/>
                    </a:lnT>
                    <a:noFill/>
                  </a:tcPr>
                </a:tc>
                <a:tc>
                  <a:txBody>
                    <a:bodyPr/>
                    <a:lstStyle/>
                    <a:p>
                      <a:pPr algn="ctr"/>
                      <a:r>
                        <a:rPr lang="ja-JP" sz="1000" b="0" i="0" dirty="0" smtClean="0">
                          <a:solidFill>
                            <a:srgbClr val="4D4D4D"/>
                          </a:solidFill>
                          <a:ea typeface="MS UI Gothic" pitchFamily="18" charset="0"/>
                        </a:rPr>
                        <a:t>2.7</a:t>
                      </a:r>
                    </a:p>
                  </a:txBody>
                  <a:tcPr anchor="ctr">
                    <a:lnT w="12700" cap="flat" cmpd="sng" algn="ctr">
                      <a:solidFill>
                        <a:schemeClr val="tx1"/>
                      </a:solidFill>
                      <a:prstDash val="solid"/>
                      <a:round/>
                      <a:headEnd type="none" w="med" len="med"/>
                      <a:tailEnd type="none" w="med" len="med"/>
                    </a:lnT>
                    <a:noFill/>
                  </a:tcPr>
                </a:tc>
                <a:tc>
                  <a:txBody>
                    <a:bodyPr/>
                    <a:lstStyle/>
                    <a:p>
                      <a:pPr algn="ctr"/>
                      <a:r>
                        <a:rPr lang="ja-JP" sz="1000" b="0" i="0" dirty="0" smtClean="0">
                          <a:solidFill>
                            <a:srgbClr val="4D4D4D"/>
                          </a:solidFill>
                          <a:ea typeface="MS UI Gothic" pitchFamily="18" charset="0"/>
                        </a:rPr>
                        <a:t>2.9</a:t>
                      </a:r>
                    </a:p>
                  </a:txBody>
                  <a:tcPr anchor="ctr">
                    <a:lnT w="12700" cap="flat" cmpd="sng" algn="ctr">
                      <a:solidFill>
                        <a:schemeClr val="tx1"/>
                      </a:solidFill>
                      <a:prstDash val="solid"/>
                      <a:round/>
                      <a:headEnd type="none" w="med" len="med"/>
                      <a:tailEnd type="none" w="med" len="med"/>
                    </a:lnT>
                    <a:noFill/>
                  </a:tcPr>
                </a:tc>
              </a:tr>
              <a:tr h="184236">
                <a:tc>
                  <a:txBody>
                    <a:bodyPr/>
                    <a:lstStyle/>
                    <a:p>
                      <a:r>
                        <a:rPr lang="ja-JP" sz="1000" b="0" i="0" dirty="0" smtClean="0">
                          <a:solidFill>
                            <a:srgbClr val="4D4D4D"/>
                          </a:solidFill>
                          <a:ea typeface="MS UI Gothic" pitchFamily="18" charset="0"/>
                        </a:rPr>
                        <a:t>事象発生件数、n (%)</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4D4D4D"/>
                          </a:solidFill>
                          <a:ea typeface="MS UI Gothic" pitchFamily="18" charset="0"/>
                        </a:rPr>
                        <a:t>212 (93.0)</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4D4D4D"/>
                          </a:solidFill>
                          <a:ea typeface="MS UI Gothic" pitchFamily="18" charset="0"/>
                        </a:rPr>
                        <a:t>104 (88.9)</a:t>
                      </a:r>
                    </a:p>
                  </a:txBody>
                  <a:tcPr anchor="ctr">
                    <a:noFill/>
                  </a:tcPr>
                </a:tc>
              </a:tr>
              <a:tr h="370840">
                <a:tc>
                  <a:txBody>
                    <a:bodyPr/>
                    <a:lstStyle/>
                    <a:p>
                      <a:r>
                        <a:rPr lang="ja-JP" sz="1000" b="0" i="0" dirty="0" smtClean="0">
                          <a:solidFill>
                            <a:srgbClr val="4D4D4D"/>
                          </a:solidFill>
                          <a:ea typeface="MS UI Gothic" pitchFamily="18" charset="0"/>
                        </a:rPr>
                        <a:t>非層別化HR (95% CI) T-DM1 vs. タキサン</a:t>
                      </a:r>
                    </a:p>
                  </a:txBody>
                  <a:tcPr anchor="ctr">
                    <a:noFill/>
                  </a:tcPr>
                </a:tc>
                <a:tc gridSpan="2">
                  <a:txBody>
                    <a:bodyPr/>
                    <a:lstStyle/>
                    <a:p>
                      <a:pPr algn="ctr"/>
                      <a:r>
                        <a:rPr lang="ja-JP" sz="1000" b="0" i="0" dirty="0" smtClean="0">
                          <a:solidFill>
                            <a:srgbClr val="4D4D4D"/>
                          </a:solidFill>
                          <a:ea typeface="MS UI Gothic" pitchFamily="18" charset="0"/>
                        </a:rPr>
                        <a:t>1.13 (0.89, 1.43)</a:t>
                      </a:r>
                      <a:r>
                        <a:rPr lang="en" sz="1000" dirty="0" smtClean="0"/>
                        <a:t/>
                      </a:r>
                      <a:br>
                        <a:rPr lang="en" sz="1000" dirty="0" smtClean="0"/>
                      </a:br>
                      <a:r>
                        <a:rPr lang="ja-JP" sz="1000" b="0" i="0" dirty="0" smtClean="0">
                          <a:solidFill>
                            <a:srgbClr val="4D4D4D"/>
                          </a:solidFill>
                          <a:ea typeface="MS UI Gothic" pitchFamily="18" charset="0"/>
                        </a:rPr>
                        <a:t>p=0.3080 (両側検定)</a:t>
                      </a:r>
                    </a:p>
                  </a:txBody>
                  <a:tcPr anchor="ctr">
                    <a:noFill/>
                  </a:tcPr>
                </a:tc>
                <a:tc hMerge="1">
                  <a:txBody>
                    <a:bodyPr/>
                    <a:lstStyle/>
                    <a:p>
                      <a:endParaRPr lang="en-GB" dirty="0"/>
                    </a:p>
                  </a:txBody>
                  <a:tcPr/>
                </a:tc>
              </a:tr>
            </a:tbl>
          </a:graphicData>
        </a:graphic>
      </p:graphicFrame>
      <p:graphicFrame>
        <p:nvGraphicFramePr>
          <p:cNvPr id="77" name="Table 76"/>
          <p:cNvGraphicFramePr>
            <a:graphicFrameLocks noGrp="1"/>
          </p:cNvGraphicFramePr>
          <p:nvPr>
            <p:extLst>
              <p:ext uri="{D42A27DB-BD31-4B8C-83A1-F6EECF244321}">
                <p14:modId xmlns:p14="http://schemas.microsoft.com/office/powerpoint/2010/main" val="1231550188"/>
              </p:ext>
            </p:extLst>
          </p:nvPr>
        </p:nvGraphicFramePr>
        <p:xfrm>
          <a:off x="4708532" y="3929737"/>
          <a:ext cx="4123832" cy="1553473"/>
        </p:xfrm>
        <a:graphic>
          <a:graphicData uri="http://schemas.openxmlformats.org/drawingml/2006/table">
            <a:tbl>
              <a:tblPr firstRow="1" bandRow="1">
                <a:tableStyleId>{5C22544A-7EE6-4342-B048-85BDC9FD1C3A}</a:tableStyleId>
              </a:tblPr>
              <a:tblGrid>
                <a:gridCol w="1768336"/>
                <a:gridCol w="1177748"/>
                <a:gridCol w="149682"/>
                <a:gridCol w="1028066"/>
              </a:tblGrid>
              <a:tr h="370840">
                <a:tc>
                  <a:txBody>
                    <a:bodyPr/>
                    <a:lstStyle/>
                    <a:p>
                      <a:pPr algn="ctr"/>
                      <a:r>
                        <a:rPr lang="ja-JP" sz="1000" b="1" i="0" u="none" dirty="0" smtClean="0">
                          <a:solidFill>
                            <a:srgbClr val="4D4D4D"/>
                          </a:solidFill>
                          <a:ea typeface="MS UI Gothic" pitchFamily="18" charset="0"/>
                        </a:rPr>
                        <a:t>ORRおよびDoR</a:t>
                      </a:r>
                    </a:p>
                  </a:txBody>
                  <a:tcPr anchor="b">
                    <a:lnB w="12700" cap="flat" cmpd="sng" algn="ctr">
                      <a:solidFill>
                        <a:schemeClr val="tx1"/>
                      </a:solidFill>
                      <a:prstDash val="solid"/>
                      <a:round/>
                      <a:headEnd type="none" w="med" len="med"/>
                      <a:tailEnd type="none" w="med" len="med"/>
                    </a:lnB>
                    <a:noFill/>
                  </a:tcPr>
                </a:tc>
                <a:tc gridSpan="2">
                  <a:txBody>
                    <a:bodyPr/>
                    <a:lstStyle/>
                    <a:p>
                      <a:pPr algn="ctr"/>
                      <a:r>
                        <a:rPr lang="ja-JP" sz="1000" b="1" i="0" dirty="0" smtClean="0">
                          <a:solidFill>
                            <a:srgbClr val="4D4D4D"/>
                          </a:solidFill>
                          <a:ea typeface="MS UI Gothic" pitchFamily="18" charset="0"/>
                        </a:rPr>
                        <a:t>T-DM1 2.4 mg/kg (n=204)</a:t>
                      </a:r>
                    </a:p>
                  </a:txBody>
                  <a:tcPr>
                    <a:lnB w="1270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050" dirty="0" smtClean="0">
                        <a:latin typeface="+mn-lt"/>
                      </a:endParaRPr>
                    </a:p>
                  </a:txBody>
                  <a:tcP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000" b="1" i="0" dirty="0" smtClean="0">
                          <a:solidFill>
                            <a:srgbClr val="4D4D4D"/>
                          </a:solidFill>
                          <a:ea typeface="MS UI Gothic" pitchFamily="18" charset="0"/>
                        </a:rPr>
                        <a:t>タキサ</a:t>
                      </a:r>
                      <a:r>
                        <a:rPr lang="ja-JP" sz="1000" b="1" i="0" dirty="0" smtClean="0">
                          <a:solidFill>
                            <a:srgbClr val="4D4D4D"/>
                          </a:solidFill>
                          <a:ea typeface="MS UI Gothic" pitchFamily="18" charset="0"/>
                        </a:rPr>
                        <a:t>ン</a:t>
                      </a:r>
                      <a:r>
                        <a:rPr lang="en-GB" altLang="ja-JP" sz="1000" b="1" i="0" dirty="0" smtClean="0">
                          <a:solidFill>
                            <a:srgbClr val="4D4D4D"/>
                          </a:solidFill>
                          <a:ea typeface="MS UI Gothic" pitchFamily="18" charset="0"/>
                        </a:rPr>
                        <a:t/>
                      </a:r>
                      <a:br>
                        <a:rPr lang="en-GB" altLang="ja-JP" sz="1000" b="1" i="0" dirty="0" smtClean="0">
                          <a:solidFill>
                            <a:srgbClr val="4D4D4D"/>
                          </a:solidFill>
                          <a:ea typeface="MS UI Gothic" pitchFamily="18" charset="0"/>
                        </a:rPr>
                      </a:br>
                      <a:r>
                        <a:rPr lang="ja-JP" sz="1000" b="1" i="0" dirty="0" smtClean="0">
                          <a:solidFill>
                            <a:srgbClr val="4D4D4D"/>
                          </a:solidFill>
                          <a:ea typeface="MS UI Gothic" pitchFamily="18" charset="0"/>
                        </a:rPr>
                        <a:t>(</a:t>
                      </a:r>
                      <a:r>
                        <a:rPr lang="ja-JP" sz="1000" b="1" i="0" dirty="0" smtClean="0">
                          <a:solidFill>
                            <a:srgbClr val="4D4D4D"/>
                          </a:solidFill>
                          <a:ea typeface="MS UI Gothic" pitchFamily="18" charset="0"/>
                        </a:rPr>
                        <a:t>n=102)</a:t>
                      </a:r>
                    </a:p>
                  </a:txBody>
                  <a:tcPr>
                    <a:lnB w="12700" cap="flat" cmpd="sng" algn="ctr">
                      <a:solidFill>
                        <a:schemeClr val="tx1"/>
                      </a:solidFill>
                      <a:prstDash val="solid"/>
                      <a:round/>
                      <a:headEnd type="none" w="med" len="med"/>
                      <a:tailEnd type="none" w="med" len="med"/>
                    </a:lnB>
                    <a:noFill/>
                  </a:tcPr>
                </a:tc>
              </a:tr>
              <a:tr h="273313">
                <a:tc>
                  <a:txBody>
                    <a:bodyPr/>
                    <a:lstStyle/>
                    <a:p>
                      <a:r>
                        <a:rPr lang="ja-JP" sz="1000" b="0" i="0" dirty="0" smtClean="0">
                          <a:solidFill>
                            <a:srgbClr val="4D4D4D"/>
                          </a:solidFill>
                          <a:ea typeface="MS UI Gothic" pitchFamily="18" charset="0"/>
                        </a:rPr>
                        <a:t>ORR、n (%)</a:t>
                      </a:r>
                    </a:p>
                  </a:txBody>
                  <a:tcPr anchor="ctr">
                    <a:lnT w="12700" cap="flat" cmpd="sng" algn="ctr">
                      <a:solidFill>
                        <a:schemeClr val="tx1"/>
                      </a:solidFill>
                      <a:prstDash val="solid"/>
                      <a:round/>
                      <a:headEnd type="none" w="med" len="med"/>
                      <a:tailEnd type="none" w="med" len="med"/>
                    </a:lnT>
                    <a:noFill/>
                  </a:tcPr>
                </a:tc>
                <a:tc gridSpan="2">
                  <a:txBody>
                    <a:bodyPr/>
                    <a:lstStyle/>
                    <a:p>
                      <a:pPr algn="ctr"/>
                      <a:r>
                        <a:rPr lang="ja-JP" sz="1000" b="0" i="0" dirty="0" smtClean="0">
                          <a:solidFill>
                            <a:srgbClr val="4D4D4D"/>
                          </a:solidFill>
                          <a:ea typeface="MS UI Gothic" pitchFamily="18" charset="0"/>
                        </a:rPr>
                        <a:t>42 (20.6)</a:t>
                      </a:r>
                    </a:p>
                  </a:txBody>
                  <a:tcPr anchor="ctr">
                    <a:lnT w="12700" cap="flat" cmpd="sng" algn="ctr">
                      <a:solidFill>
                        <a:schemeClr val="tx1"/>
                      </a:solidFill>
                      <a:prstDash val="solid"/>
                      <a:round/>
                      <a:headEnd type="none" w="med" len="med"/>
                      <a:tailEnd type="none" w="med" len="med"/>
                    </a:lnT>
                    <a:noFill/>
                  </a:tcPr>
                </a:tc>
                <a:tc hMerge="1">
                  <a:txBody>
                    <a:bodyPr/>
                    <a:lstStyle/>
                    <a:p>
                      <a:pPr algn="ctr"/>
                      <a:endParaRPr lang="en-GB" sz="1050" dirty="0">
                        <a:solidFill>
                          <a:srgbClr val="4D4D4D"/>
                        </a:solidFill>
                        <a:latin typeface="+mn-lt"/>
                      </a:endParaRPr>
                    </a:p>
                  </a:txBody>
                  <a:tcPr anchor="ctr">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4D4D4D"/>
                          </a:solidFill>
                          <a:ea typeface="MS UI Gothic" pitchFamily="18" charset="0"/>
                        </a:rPr>
                        <a:t>20 (19.6)</a:t>
                      </a:r>
                    </a:p>
                  </a:txBody>
                  <a:tcPr anchor="ctr">
                    <a:lnT w="12700" cap="flat" cmpd="sng" algn="ctr">
                      <a:solidFill>
                        <a:schemeClr val="tx1"/>
                      </a:solidFill>
                      <a:prstDash val="solid"/>
                      <a:round/>
                      <a:headEnd type="none" w="med" len="med"/>
                      <a:tailEnd type="none" w="med" len="med"/>
                    </a:lnT>
                    <a:noFill/>
                  </a:tcPr>
                </a:tc>
              </a:tr>
              <a:tr h="184236">
                <a:tc>
                  <a:txBody>
                    <a:bodyPr/>
                    <a:lstStyle/>
                    <a:p>
                      <a:r>
                        <a:rPr lang="ja-JP" sz="1000" b="0" i="0" dirty="0" smtClean="0">
                          <a:solidFill>
                            <a:srgbClr val="4D4D4D"/>
                          </a:solidFill>
                          <a:ea typeface="MS UI Gothic" pitchFamily="18" charset="0"/>
                        </a:rPr>
                        <a:t>差、% (95% CI)</a:t>
                      </a:r>
                    </a:p>
                  </a:txBody>
                  <a:tcPr anchor="ctr">
                    <a:noFill/>
                  </a:tcPr>
                </a:tc>
                <a:tc gridSpan="3">
                  <a:txBody>
                    <a:bodyPr/>
                    <a:lstStyle/>
                    <a:p>
                      <a:pPr algn="ctr"/>
                      <a:r>
                        <a:rPr lang="ja-JP" sz="1000" b="0" i="0" dirty="0" smtClean="0">
                          <a:solidFill>
                            <a:srgbClr val="4D4D4D"/>
                          </a:solidFill>
                          <a:ea typeface="MS UI Gothic" pitchFamily="18" charset="0"/>
                        </a:rPr>
                        <a:t>0.98 (−9.04, 11.00)</a:t>
                      </a:r>
                    </a:p>
                  </a:txBody>
                  <a:tcPr anchor="ctr">
                    <a:noFill/>
                  </a:tcPr>
                </a:tc>
                <a:tc hMerge="1">
                  <a:txBody>
                    <a:bodyPr/>
                    <a:lstStyle/>
                    <a:p>
                      <a:endParaRPr lang="en-GB"/>
                    </a:p>
                  </a:txBody>
                  <a:tcPr/>
                </a:tc>
                <a:tc hMerge="1">
                  <a:txBody>
                    <a:bodyPr/>
                    <a:lstStyle/>
                    <a:p>
                      <a:endParaRPr lang="en-GB"/>
                    </a:p>
                  </a:txBody>
                  <a:tcPr/>
                </a:tc>
              </a:tr>
              <a:tr h="205740">
                <a:tc>
                  <a:txBody>
                    <a:bodyPr/>
                    <a:lstStyle/>
                    <a:p>
                      <a:r>
                        <a:rPr lang="en-GB" altLang="ja-JP" sz="1000" b="0" i="0" dirty="0" smtClean="0">
                          <a:solidFill>
                            <a:srgbClr val="4D4D4D"/>
                          </a:solidFill>
                          <a:ea typeface="MS UI Gothic" pitchFamily="18" charset="0"/>
                        </a:rPr>
                        <a:t>p</a:t>
                      </a:r>
                      <a:r>
                        <a:rPr lang="ja-JP" sz="1000" b="0" i="0" dirty="0" smtClean="0">
                          <a:solidFill>
                            <a:srgbClr val="4D4D4D"/>
                          </a:solidFill>
                          <a:ea typeface="MS UI Gothic" pitchFamily="18" charset="0"/>
                        </a:rPr>
                        <a:t>値(カイ</a:t>
                      </a:r>
                      <a:r>
                        <a:rPr lang="ja-JP" sz="1000" b="0" i="0" baseline="30000" dirty="0" smtClean="0">
                          <a:solidFill>
                            <a:srgbClr val="4D4D4D"/>
                          </a:solidFill>
                          <a:ea typeface="MS UI Gothic" pitchFamily="18" charset="0"/>
                        </a:rPr>
                        <a:t>2</a:t>
                      </a:r>
                      <a:r>
                        <a:rPr lang="ja-JP" sz="1000" b="0" i="0" dirty="0" smtClean="0">
                          <a:solidFill>
                            <a:srgbClr val="4D4D4D"/>
                          </a:solidFill>
                          <a:ea typeface="MS UI Gothic" pitchFamily="18" charset="0"/>
                        </a:rPr>
                        <a:t>乗検定)</a:t>
                      </a:r>
                    </a:p>
                  </a:txBody>
                  <a:tcPr anchor="ctr">
                    <a:noFill/>
                  </a:tcPr>
                </a:tc>
                <a:tc gridSpan="3">
                  <a:txBody>
                    <a:bodyPr/>
                    <a:lstStyle/>
                    <a:p>
                      <a:pPr algn="ctr"/>
                      <a:r>
                        <a:rPr lang="ja-JP" sz="1000" b="0" i="0" dirty="0" smtClean="0">
                          <a:solidFill>
                            <a:srgbClr val="4D4D4D"/>
                          </a:solidFill>
                          <a:ea typeface="MS UI Gothic" pitchFamily="18" charset="0"/>
                        </a:rPr>
                        <a:t>0.8406 (両側検定)</a:t>
                      </a:r>
                    </a:p>
                  </a:txBody>
                  <a:tcPr anchor="ctr">
                    <a:noFill/>
                  </a:tcPr>
                </a:tc>
                <a:tc hMerge="1">
                  <a:txBody>
                    <a:bodyPr/>
                    <a:lstStyle/>
                    <a:p>
                      <a:endParaRPr lang="en-GB"/>
                    </a:p>
                  </a:txBody>
                  <a:tcPr/>
                </a:tc>
                <a:tc hMerge="1">
                  <a:txBody>
                    <a:bodyPr/>
                    <a:lstStyle/>
                    <a:p>
                      <a:endParaRPr lang="en-GB"/>
                    </a:p>
                  </a:txBody>
                  <a:tcPr/>
                </a:tc>
              </a:tr>
              <a:tr h="205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0" i="0" u="none" dirty="0" smtClean="0">
                          <a:solidFill>
                            <a:srgbClr val="4D4D4D"/>
                          </a:solidFill>
                          <a:ea typeface="MS UI Gothic" pitchFamily="18" charset="0"/>
                        </a:rPr>
                        <a:t>ORR期間の中央値、ヶ月(95% CI)</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4D4D4D"/>
                          </a:solidFill>
                          <a:ea typeface="MS UI Gothic" pitchFamily="18" charset="0"/>
                        </a:rPr>
                        <a:t>4.27</a:t>
                      </a:r>
                      <a:r>
                        <a:rPr lang="en" sz="1000" dirty="0" smtClean="0"/>
                        <a:t/>
                      </a:r>
                      <a:br>
                        <a:rPr lang="en" sz="1000" dirty="0" smtClean="0"/>
                      </a:br>
                      <a:r>
                        <a:rPr lang="ja-JP" sz="1000" b="0" i="0" dirty="0" smtClean="0">
                          <a:solidFill>
                            <a:srgbClr val="4D4D4D"/>
                          </a:solidFill>
                          <a:ea typeface="MS UI Gothic" pitchFamily="18" charset="0"/>
                        </a:rPr>
                        <a:t>(3.02, 6.83)</a:t>
                      </a:r>
                    </a:p>
                  </a:txBody>
                  <a:tcPr anchor="c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4D4D4D"/>
                          </a:solidFill>
                          <a:ea typeface="MS UI Gothic" pitchFamily="18" charset="0"/>
                        </a:rPr>
                        <a:t>3.65</a:t>
                      </a:r>
                      <a:r>
                        <a:rPr lang="en" sz="1000" dirty="0" smtClean="0"/>
                        <a:t/>
                      </a:r>
                      <a:br>
                        <a:rPr lang="en" sz="1000" dirty="0" smtClean="0"/>
                      </a:br>
                      <a:r>
                        <a:rPr lang="ja-JP" sz="1000" b="0" i="0" dirty="0" smtClean="0">
                          <a:solidFill>
                            <a:srgbClr val="4D4D4D"/>
                          </a:solidFill>
                          <a:ea typeface="MS UI Gothic" pitchFamily="18" charset="0"/>
                        </a:rPr>
                        <a:t>(2.76, 5.55)</a:t>
                      </a:r>
                    </a:p>
                  </a:txBody>
                  <a:tcPr anchor="ctr">
                    <a:noFill/>
                  </a:tcPr>
                </a:tc>
                <a:tc hMerge="1">
                  <a:txBody>
                    <a:bodyPr/>
                    <a:lstStyle/>
                    <a:p>
                      <a:endParaRPr lang="en-GB"/>
                    </a:p>
                  </a:txBody>
                  <a:tcPr/>
                </a:tc>
              </a:tr>
            </a:tbl>
          </a:graphicData>
        </a:graphic>
      </p:graphicFrame>
    </p:spTree>
    <p:custDataLst>
      <p:tags r:id="rId1"/>
    </p:custDataLst>
    <p:extLst>
      <p:ext uri="{BB962C8B-B14F-4D97-AF65-F5344CB8AC3E}">
        <p14:creationId xmlns:p14="http://schemas.microsoft.com/office/powerpoint/2010/main" val="2808768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ESDO腫瘍内科研究スライドデッキ</a:t>
            </a:r>
            <a:r>
              <a:rPr lang="en" sz="2000" dirty="0" smtClean="0"/>
              <a:t/>
            </a:r>
            <a:br>
              <a:rPr lang="en" sz="2000" dirty="0" smtClean="0"/>
            </a:br>
            <a:r>
              <a:rPr lang="ja-JP" sz="2000" b="0" i="0" dirty="0" smtClean="0">
                <a:solidFill>
                  <a:srgbClr val="043882"/>
                </a:solidFill>
                <a:ea typeface="MS UI Gothic" pitchFamily="18" charset="0"/>
              </a:rPr>
              <a:t>編集者（2016年）</a:t>
            </a:r>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dirty="0" smtClean="0">
                  <a:solidFill>
                    <a:srgbClr val="043882"/>
                  </a:solidFill>
                  <a:ea typeface="MS UI Gothic" pitchFamily="18" charset="0"/>
                </a:rPr>
                <a:t>バイオマーカー</a:t>
              </a:r>
            </a:p>
            <a:p>
              <a:pPr>
                <a:lnSpc>
                  <a:spcPct val="150000"/>
                </a:lnSpc>
                <a:spcAft>
                  <a:spcPts val="0"/>
                </a:spcAft>
                <a:tabLst>
                  <a:tab pos="2335213" algn="l"/>
                </a:tabLst>
              </a:pPr>
              <a:r>
                <a:rPr lang="ja-JP" sz="1200" b="1" i="0" dirty="0" smtClean="0">
                  <a:solidFill>
                    <a:srgbClr val="4D4D4D"/>
                  </a:solidFill>
                  <a:ea typeface="MS UI Gothic" pitchFamily="18" charset="0"/>
                </a:rPr>
                <a:t>Eric Van Cutsem教授	</a:t>
              </a:r>
              <a:r>
                <a:rPr lang="ja-JP" sz="1200" b="0" i="0" dirty="0" smtClean="0">
                  <a:solidFill>
                    <a:srgbClr val="4D4D4D"/>
                  </a:solidFill>
                  <a:ea typeface="MS UI Gothic" pitchFamily="18" charset="0"/>
                </a:rPr>
                <a:t>ベルギー、ルーバン、大学病院、消化器腫瘍科</a:t>
              </a:r>
            </a:p>
            <a:p>
              <a:pPr>
                <a:lnSpc>
                  <a:spcPct val="150000"/>
                </a:lnSpc>
                <a:spcAft>
                  <a:spcPts val="0"/>
                </a:spcAft>
                <a:tabLst>
                  <a:tab pos="2335213" algn="l"/>
                </a:tabLst>
              </a:pPr>
              <a:r>
                <a:rPr lang="ja-JP" sz="1200" b="1" i="0" dirty="0" smtClean="0">
                  <a:solidFill>
                    <a:srgbClr val="4D4D4D"/>
                  </a:solidFill>
                  <a:ea typeface="MS UI Gothic" pitchFamily="18" charset="0"/>
                </a:rPr>
                <a:t>Thomas Seufferlein教授	</a:t>
              </a:r>
              <a:r>
                <a:rPr lang="ja-JP" sz="1200" b="0" i="0" dirty="0" smtClean="0">
                  <a:solidFill>
                    <a:srgbClr val="4D4D4D"/>
                  </a:solidFill>
                  <a:ea typeface="MS UI Gothic" pitchFamily="18" charset="0"/>
                </a:rPr>
                <a:t>ドイツ、ウルム、ウルム大学、内科 I</a:t>
              </a: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dirty="0" smtClean="0">
                  <a:solidFill>
                    <a:srgbClr val="043882"/>
                  </a:solidFill>
                  <a:ea typeface="MS UI Gothic" pitchFamily="18" charset="0"/>
                </a:rPr>
                <a:t>胃食道・神経内分泌腫瘍 </a:t>
              </a:r>
            </a:p>
            <a:p>
              <a:pPr>
                <a:lnSpc>
                  <a:spcPct val="150000"/>
                </a:lnSpc>
                <a:spcAft>
                  <a:spcPts val="0"/>
                </a:spcAft>
                <a:tabLst>
                  <a:tab pos="2335213" algn="l"/>
                </a:tabLst>
              </a:pPr>
              <a:r>
                <a:rPr lang="ja-JP" sz="1200" b="1" i="0" dirty="0" smtClean="0">
                  <a:solidFill>
                    <a:srgbClr val="4D4D4D"/>
                  </a:solidFill>
                  <a:ea typeface="MS UI Gothic" pitchFamily="18" charset="0"/>
                </a:rPr>
                <a:t>Philippe Rougier名誉教授	</a:t>
              </a:r>
              <a:r>
                <a:rPr lang="ja-JP" sz="1200" b="0" i="0" dirty="0" smtClean="0">
                  <a:solidFill>
                    <a:srgbClr val="4D4D4D"/>
                  </a:solidFill>
                  <a:ea typeface="MS UI Gothic" pitchFamily="18" charset="0"/>
                </a:rPr>
                <a:t>フランス、ナント、ナント大学病院</a:t>
              </a:r>
            </a:p>
            <a:p>
              <a:pPr>
                <a:lnSpc>
                  <a:spcPct val="150000"/>
                </a:lnSpc>
                <a:spcAft>
                  <a:spcPts val="0"/>
                </a:spcAft>
                <a:tabLst>
                  <a:tab pos="2335213" algn="l"/>
                </a:tabLst>
              </a:pPr>
              <a:r>
                <a:rPr lang="ja-JP" sz="1200" b="1" i="0" dirty="0" smtClean="0">
                  <a:solidFill>
                    <a:srgbClr val="4D4D4D"/>
                  </a:solidFill>
                  <a:ea typeface="MS UI Gothic" pitchFamily="18" charset="0"/>
                </a:rPr>
                <a:t>Côme Lepage教授	</a:t>
              </a:r>
              <a:r>
                <a:rPr lang="ja-JP" sz="1200" b="0" i="0" dirty="0" smtClean="0">
                  <a:solidFill>
                    <a:srgbClr val="4D4D4D"/>
                  </a:solidFill>
                  <a:ea typeface="MS UI Gothic" pitchFamily="18" charset="0"/>
                </a:rPr>
                <a:t>フランス、ディジョン、大学病院および国立衛生医学研究所</a:t>
              </a: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ja-JP" sz="1400" b="1" i="0" dirty="0" smtClean="0">
                  <a:solidFill>
                    <a:srgbClr val="043882"/>
                  </a:solidFill>
                  <a:ea typeface="MS UI Gothic" pitchFamily="18" charset="0"/>
                </a:rPr>
                <a:t>膵癌および肝胆道系腫瘍</a:t>
              </a:r>
            </a:p>
            <a:p>
              <a:pPr marL="0" indent="0" fontAlgn="auto">
                <a:lnSpc>
                  <a:spcPct val="150000"/>
                </a:lnSpc>
                <a:spcBef>
                  <a:spcPts val="0"/>
                </a:spcBef>
                <a:spcAft>
                  <a:spcPts val="0"/>
                </a:spcAft>
                <a:buClrTx/>
                <a:buSzTx/>
                <a:buFontTx/>
                <a:buNone/>
                <a:tabLst>
                  <a:tab pos="2335213" algn="l"/>
                </a:tabLst>
              </a:pPr>
              <a:r>
                <a:rPr lang="ja-JP" sz="1200" b="1" i="0" dirty="0" smtClean="0">
                  <a:solidFill>
                    <a:srgbClr val="4D4D4D"/>
                  </a:solidFill>
                  <a:ea typeface="MS UI Gothic" pitchFamily="18" charset="0"/>
                </a:rPr>
                <a:t>Jean-Luc Van Laethem教授	</a:t>
              </a:r>
              <a:r>
                <a:rPr lang="ja-JP" sz="1200" b="0" i="0" dirty="0" smtClean="0">
                  <a:solidFill>
                    <a:srgbClr val="4D4D4D"/>
                  </a:solidFill>
                  <a:ea typeface="MS UI Gothic" pitchFamily="18" charset="0"/>
                </a:rPr>
                <a:t>ベルギー、ブリュッセル、エラスムス大学病院、消化器癌</a:t>
              </a:r>
            </a:p>
            <a:p>
              <a:pPr marL="0" indent="0" fontAlgn="auto">
                <a:lnSpc>
                  <a:spcPct val="150000"/>
                </a:lnSpc>
                <a:spcBef>
                  <a:spcPts val="0"/>
                </a:spcBef>
                <a:spcAft>
                  <a:spcPts val="0"/>
                </a:spcAft>
                <a:buClrTx/>
                <a:buSzTx/>
                <a:buFontTx/>
                <a:buNone/>
                <a:tabLst>
                  <a:tab pos="2335213" algn="l"/>
                </a:tabLst>
              </a:pPr>
              <a:r>
                <a:rPr lang="ja-JP" sz="1200" b="1" i="0" dirty="0" smtClean="0">
                  <a:solidFill>
                    <a:srgbClr val="4D4D4D"/>
                  </a:solidFill>
                  <a:ea typeface="MS UI Gothic" pitchFamily="18" charset="0"/>
                </a:rPr>
                <a:t>Thomas Seufferlein教授	</a:t>
              </a:r>
              <a:r>
                <a:rPr lang="ja-JP" sz="1200" b="0" i="0" dirty="0" smtClean="0">
                  <a:solidFill>
                    <a:srgbClr val="4D4D4D"/>
                  </a:solidFill>
                  <a:ea typeface="MS UI Gothic" pitchFamily="18" charset="0"/>
                </a:rPr>
                <a:t>ドイツ、ウルム、ウルム大学、内科 I</a:t>
              </a: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59" cy="1230739"/>
            <a:chOff x="365125" y="1307745"/>
            <a:chExt cx="8430859"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ja-JP" sz="1400" b="1" i="0" dirty="0" smtClean="0">
                  <a:solidFill>
                    <a:srgbClr val="043882"/>
                  </a:solidFill>
                  <a:ea typeface="MS UI Gothic" pitchFamily="18" charset="0"/>
                </a:rPr>
                <a:t>結腸直腸癌</a:t>
              </a:r>
            </a:p>
            <a:p>
              <a:pPr>
                <a:lnSpc>
                  <a:spcPct val="150000"/>
                </a:lnSpc>
                <a:spcAft>
                  <a:spcPts val="0"/>
                </a:spcAft>
                <a:tabLst>
                  <a:tab pos="2335213" algn="l"/>
                </a:tabLst>
              </a:pPr>
              <a:r>
                <a:rPr lang="ja-JP" sz="1200" b="1" i="0" dirty="0" smtClean="0">
                  <a:solidFill>
                    <a:srgbClr val="4D4D4D"/>
                  </a:solidFill>
                  <a:ea typeface="MS UI Gothic" pitchFamily="18" charset="0"/>
                </a:rPr>
                <a:t>Eric Van Cutsem教授	</a:t>
              </a:r>
              <a:r>
                <a:rPr lang="ja-JP" sz="1200" b="0" i="0" dirty="0" smtClean="0">
                  <a:solidFill>
                    <a:srgbClr val="4D4D4D"/>
                  </a:solidFill>
                  <a:ea typeface="MS UI Gothic" pitchFamily="18" charset="0"/>
                </a:rPr>
                <a:t>ベルギー、ルーバン、大学病院、消化器腫瘍科</a:t>
              </a:r>
            </a:p>
            <a:p>
              <a:pPr>
                <a:lnSpc>
                  <a:spcPct val="150000"/>
                </a:lnSpc>
                <a:spcAft>
                  <a:spcPts val="0"/>
                </a:spcAft>
                <a:tabLst>
                  <a:tab pos="2335213" algn="l"/>
                </a:tabLst>
              </a:pPr>
              <a:r>
                <a:rPr lang="ja-JP" sz="1200" b="1" i="0" dirty="0" smtClean="0">
                  <a:solidFill>
                    <a:srgbClr val="4D4D4D"/>
                  </a:solidFill>
                  <a:ea typeface="MS UI Gothic" pitchFamily="18" charset="0"/>
                </a:rPr>
                <a:t>Wolff Schmiegel教授</a:t>
              </a:r>
              <a:r>
                <a:rPr lang="ja-JP" sz="1200" b="0" i="0" dirty="0" smtClean="0">
                  <a:solidFill>
                    <a:srgbClr val="4D4D4D"/>
                  </a:solidFill>
                  <a:ea typeface="MS UI Gothic" pitchFamily="18" charset="0"/>
                </a:rPr>
                <a:t> 	ドイツ、ボーフム、フール大学、医学部</a:t>
              </a:r>
            </a:p>
            <a:p>
              <a:pPr>
                <a:lnSpc>
                  <a:spcPct val="150000"/>
                </a:lnSpc>
                <a:spcAft>
                  <a:spcPts val="0"/>
                </a:spcAft>
                <a:tabLst>
                  <a:tab pos="2335213" algn="l"/>
                </a:tabLst>
              </a:pPr>
              <a:r>
                <a:rPr lang="ja-JP" sz="1200" b="1" i="0" dirty="0" smtClean="0">
                  <a:solidFill>
                    <a:srgbClr val="4D4D4D"/>
                  </a:solidFill>
                  <a:ea typeface="MS UI Gothic" pitchFamily="18" charset="0"/>
                </a:rPr>
                <a:t>Thomas Gruenberger教授	</a:t>
              </a:r>
              <a:r>
                <a:rPr lang="ja-JP" sz="1200" b="0" i="0" dirty="0" smtClean="0">
                  <a:solidFill>
                    <a:srgbClr val="4D4D4D"/>
                  </a:solidFill>
                  <a:ea typeface="MS UI Gothic" pitchFamily="18" charset="0"/>
                </a:rPr>
                <a:t>オーストリア、ウィーン、ルドルフ財団クリニック、外科I</a:t>
              </a:r>
            </a:p>
          </p:txBody>
        </p:sp>
        <p:grpSp>
          <p:nvGrpSpPr>
            <p:cNvPr id="19" name="Group 18"/>
            <p:cNvGrpSpPr/>
            <p:nvPr/>
          </p:nvGrpSpPr>
          <p:grpSpPr>
            <a:xfrm>
              <a:off x="6904141" y="1308645"/>
              <a:ext cx="1891843" cy="723731"/>
              <a:chOff x="6489910" y="1615023"/>
              <a:chExt cx="1520201" cy="581558"/>
            </a:xfrm>
          </p:grpSpPr>
          <p:pic>
            <p:nvPicPr>
              <p:cNvPr id="7" name="Picture 6"/>
              <p:cNvPicPr>
                <a:picLocks/>
              </p:cNvPicPr>
              <p:nvPr/>
            </p:nvPicPr>
            <p:blipFill rotWithShape="1">
              <a:blip r:embed="rId8" cstate="print">
                <a:extLst>
                  <a:ext uri="{28A0092B-C50C-407E-A947-70E740481C1C}">
                    <a14:useLocalDpi xmlns:a14="http://schemas.microsoft.com/office/drawing/2010/main" val="0"/>
                  </a:ext>
                </a:extLst>
              </a:blip>
              <a:srcRect t="2449" b="14763"/>
              <a:stretch/>
            </p:blipFill>
            <p:spPr>
              <a:xfrm>
                <a:off x="7007694" y="1615023"/>
                <a:ext cx="484632" cy="581558"/>
              </a:xfrm>
              <a:prstGeom prst="rect">
                <a:avLst/>
              </a:prstGeom>
            </p:spPr>
          </p:pic>
          <p:pic>
            <p:nvPicPr>
              <p:cNvPr id="8" name="Picture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3405558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397876" cy="807720"/>
          </a:xfrm>
        </p:spPr>
        <p:txBody>
          <a:bodyPr/>
          <a:lstStyle/>
          <a:p>
            <a:r>
              <a:rPr lang="en-US" altLang="ja-JP" sz="1600" dirty="0" smtClean="0">
                <a:solidFill>
                  <a:srgbClr val="043882"/>
                </a:solidFill>
                <a:ea typeface="MS UI Gothic" pitchFamily="18" charset="0"/>
              </a:rPr>
              <a:t>5: </a:t>
            </a:r>
            <a:r>
              <a:rPr lang="ja-JP" altLang="en-US" sz="1600" dirty="0" smtClean="0">
                <a:solidFill>
                  <a:srgbClr val="043882"/>
                </a:solidFill>
                <a:ea typeface="MS UI Gothic" pitchFamily="18" charset="0"/>
              </a:rPr>
              <a:t>治療歴のある局所進行または転移性の</a:t>
            </a:r>
            <a:r>
              <a:rPr lang="en-US" altLang="ja-JP" sz="1600" dirty="0" smtClean="0">
                <a:solidFill>
                  <a:srgbClr val="043882"/>
                </a:solidFill>
                <a:ea typeface="MS UI Gothic" pitchFamily="18" charset="0"/>
              </a:rPr>
              <a:t>HER2</a:t>
            </a:r>
            <a:r>
              <a:rPr lang="ja-JP" altLang="en-US" sz="1600" dirty="0" smtClean="0">
                <a:solidFill>
                  <a:srgbClr val="043882"/>
                </a:solidFill>
                <a:ea typeface="MS UI Gothic" pitchFamily="18" charset="0"/>
              </a:rPr>
              <a:t>陽性胃／胃食道接合部腺癌（</a:t>
            </a:r>
            <a:r>
              <a:rPr lang="en-US" altLang="ja-JP" sz="1600" dirty="0" smtClean="0">
                <a:solidFill>
                  <a:srgbClr val="043882"/>
                </a:solidFill>
                <a:ea typeface="MS UI Gothic" pitchFamily="18" charset="0"/>
              </a:rPr>
              <a:t>GC/GEJC</a:t>
            </a:r>
            <a:r>
              <a:rPr lang="ja-JP" altLang="en-US" sz="1600" dirty="0" smtClean="0">
                <a:solidFill>
                  <a:srgbClr val="043882"/>
                </a:solidFill>
                <a:ea typeface="MS UI Gothic" pitchFamily="18" charset="0"/>
              </a:rPr>
              <a:t>）患者に</a:t>
            </a:r>
            <a:r>
              <a:rPr lang="es-ES" altLang="ja-JP" sz="1600" dirty="0" smtClean="0">
                <a:solidFill>
                  <a:srgbClr val="043882"/>
                </a:solidFill>
                <a:ea typeface="MS UI Gothic" pitchFamily="18" charset="0"/>
              </a:rPr>
              <a:t/>
            </a:r>
            <a:br>
              <a:rPr lang="es-ES" altLang="ja-JP" sz="1600" dirty="0" smtClean="0">
                <a:solidFill>
                  <a:srgbClr val="043882"/>
                </a:solidFill>
                <a:ea typeface="MS UI Gothic" pitchFamily="18" charset="0"/>
              </a:rPr>
            </a:br>
            <a:r>
              <a:rPr lang="ja-JP" altLang="en-US" sz="1600" dirty="0" smtClean="0">
                <a:solidFill>
                  <a:srgbClr val="043882"/>
                </a:solidFill>
                <a:ea typeface="MS UI Gothic" pitchFamily="18" charset="0"/>
              </a:rPr>
              <a:t>おいて、トラスツズマブ エムタンシン（</a:t>
            </a:r>
            <a:r>
              <a:rPr lang="en-US" altLang="ja-JP" sz="1600" dirty="0" smtClean="0">
                <a:solidFill>
                  <a:srgbClr val="043882"/>
                </a:solidFill>
                <a:ea typeface="MS UI Gothic" pitchFamily="18" charset="0"/>
              </a:rPr>
              <a:t>T-DM1</a:t>
            </a:r>
            <a:r>
              <a:rPr lang="ja-JP" altLang="en-US" sz="1600" dirty="0" smtClean="0">
                <a:solidFill>
                  <a:srgbClr val="043882"/>
                </a:solidFill>
                <a:ea typeface="MS UI Gothic" pitchFamily="18" charset="0"/>
              </a:rPr>
              <a:t>）とタキサン（</a:t>
            </a:r>
            <a:r>
              <a:rPr lang="en-US" altLang="ja-JP" sz="1600" dirty="0" smtClean="0">
                <a:solidFill>
                  <a:srgbClr val="043882"/>
                </a:solidFill>
                <a:ea typeface="MS UI Gothic" pitchFamily="18" charset="0"/>
              </a:rPr>
              <a:t>TAX</a:t>
            </a:r>
            <a:r>
              <a:rPr lang="ja-JP" altLang="en-US" sz="1600" dirty="0" smtClean="0">
                <a:solidFill>
                  <a:srgbClr val="043882"/>
                </a:solidFill>
                <a:ea typeface="MS UI Gothic" pitchFamily="18" charset="0"/>
              </a:rPr>
              <a:t>）を比較検討する、多施設共同無作為化</a:t>
            </a:r>
            <a:r>
              <a:rPr lang="es-ES" altLang="ja-JP" sz="1600" dirty="0" smtClean="0">
                <a:solidFill>
                  <a:srgbClr val="043882"/>
                </a:solidFill>
                <a:ea typeface="MS UI Gothic" pitchFamily="18" charset="0"/>
              </a:rPr>
              <a:t/>
            </a:r>
            <a:br>
              <a:rPr lang="es-ES" altLang="ja-JP" sz="1600" dirty="0" smtClean="0">
                <a:solidFill>
                  <a:srgbClr val="043882"/>
                </a:solidFill>
                <a:ea typeface="MS UI Gothic" pitchFamily="18" charset="0"/>
              </a:rPr>
            </a:br>
            <a:r>
              <a:rPr lang="ja-JP" altLang="en-US" sz="1600" dirty="0" smtClean="0">
                <a:solidFill>
                  <a:srgbClr val="043882"/>
                </a:solidFill>
                <a:ea typeface="MS UI Gothic" pitchFamily="18" charset="0"/>
              </a:rPr>
              <a:t>非盲検アダプティブ第</a:t>
            </a:r>
            <a:r>
              <a:rPr lang="en-US" altLang="ja-JP" sz="1600" dirty="0" smtClean="0">
                <a:solidFill>
                  <a:srgbClr val="043882"/>
                </a:solidFill>
                <a:ea typeface="MS UI Gothic" pitchFamily="18" charset="0"/>
              </a:rPr>
              <a:t>II/III</a:t>
            </a:r>
            <a:r>
              <a:rPr lang="ja-JP" altLang="en-US" sz="1600" dirty="0" smtClean="0">
                <a:solidFill>
                  <a:srgbClr val="043882"/>
                </a:solidFill>
                <a:ea typeface="MS UI Gothic" pitchFamily="18" charset="0"/>
              </a:rPr>
              <a:t>相試験 </a:t>
            </a:r>
            <a:r>
              <a:rPr lang="en-US" altLang="ja-JP" sz="1600" dirty="0" smtClean="0">
                <a:solidFill>
                  <a:srgbClr val="043882"/>
                </a:solidFill>
                <a:ea typeface="MS UI Gothic" pitchFamily="18" charset="0"/>
              </a:rPr>
              <a:t>– Kang Y-K, et al</a:t>
            </a:r>
            <a:endParaRPr lang="ja-JP" sz="1600" b="1" i="0" dirty="0" smtClean="0">
              <a:solidFill>
                <a:srgbClr val="043882"/>
              </a:solidFill>
              <a:ea typeface="MS UI Gothic" pitchFamily="18" charset="0"/>
            </a:endParaRP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結果（続き）</a:t>
            </a:r>
          </a:p>
          <a:p>
            <a:endParaRPr lang="en-GB" dirty="0"/>
          </a:p>
        </p:txBody>
      </p:sp>
      <p:sp>
        <p:nvSpPr>
          <p:cNvPr id="14" name="Text Placeholder 13"/>
          <p:cNvSpPr>
            <a:spLocks noGrp="1"/>
          </p:cNvSpPr>
          <p:nvPr>
            <p:ph type="body" sz="quarter" idx="10"/>
          </p:nvPr>
        </p:nvSpPr>
        <p:spPr>
          <a:xfrm>
            <a:off x="365125" y="6096000"/>
            <a:ext cx="4816475" cy="487363"/>
          </a:xfrm>
        </p:spPr>
        <p:txBody>
          <a:bodyPr/>
          <a:lstStyle/>
          <a:p>
            <a:r>
              <a:rPr lang="ja-JP" sz="1200" b="0" i="0" dirty="0" smtClean="0">
                <a:solidFill>
                  <a:srgbClr val="4D4D4D"/>
                </a:solidFill>
                <a:ea typeface="MS UI Gothic" pitchFamily="18" charset="0"/>
              </a:rPr>
              <a:t>*2.0 mg/kg（用量段階 −1）、1.6 mg/kg（用量段階 −2）に減量された；</a:t>
            </a:r>
          </a:p>
          <a:p>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60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（用量段階 −1）、50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（用量段階 −2）に減量された；</a:t>
            </a:r>
          </a:p>
          <a:p>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65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（用量段階 −1）、50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（用量段階 −2）に減量された；</a:t>
            </a:r>
          </a:p>
          <a:p>
            <a:r>
              <a:rPr lang="ja-JP" sz="1200" b="0" i="0" dirty="0" smtClean="0">
                <a:solidFill>
                  <a:srgbClr val="4D4D4D"/>
                </a:solidFill>
                <a:ea typeface="MS UI Gothic" pitchFamily="18" charset="0"/>
              </a:rPr>
              <a:t>T-DM1、トラスツズマブ エムタンシン </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Kang et al. J Clin Oncol 2016; 34 (suppl): abstr 5</a:t>
            </a:r>
          </a:p>
        </p:txBody>
      </p:sp>
      <p:graphicFrame>
        <p:nvGraphicFramePr>
          <p:cNvPr id="8" name="Group 88"/>
          <p:cNvGraphicFramePr>
            <a:graphicFrameLocks noGrp="1"/>
          </p:cNvGraphicFramePr>
          <p:nvPr>
            <p:extLst>
              <p:ext uri="{D42A27DB-BD31-4B8C-83A1-F6EECF244321}">
                <p14:modId xmlns:p14="http://schemas.microsoft.com/office/powerpoint/2010/main" val="2269442437"/>
              </p:ext>
            </p:extLst>
          </p:nvPr>
        </p:nvGraphicFramePr>
        <p:xfrm>
          <a:off x="369888" y="1828801"/>
          <a:ext cx="8408988" cy="3531658"/>
        </p:xfrm>
        <a:graphic>
          <a:graphicData uri="http://schemas.openxmlformats.org/drawingml/2006/table">
            <a:tbl>
              <a:tblPr firstRow="1" bandRow="1">
                <a:tableStyleId>{69012ECD-51FC-41F1-AA8D-1B2483CD663E}</a:tableStyleId>
              </a:tblPr>
              <a:tblGrid>
                <a:gridCol w="2678112">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1839384">
                  <a:extLst>
                    <a:ext uri="{9D8B030D-6E8A-4147-A177-3AD203B41FA5}">
                      <a16:colId xmlns:a16="http://schemas.microsoft.com/office/drawing/2014/main" xmlns="" val="20002"/>
                    </a:ext>
                  </a:extLst>
                </a:gridCol>
                <a:gridCol w="1910292">
                  <a:extLst>
                    <a:ext uri="{9D8B030D-6E8A-4147-A177-3AD203B41FA5}">
                      <a16:colId xmlns:a16="http://schemas.microsoft.com/office/drawing/2014/main" xmlns="" val="20003"/>
                    </a:ext>
                  </a:extLst>
                </a:gridCol>
              </a:tblGrid>
              <a:tr h="5343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曝露</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0"/>
                        </a:spcBef>
                        <a:spcAft>
                          <a:spcPts val="0"/>
                        </a:spcAft>
                      </a:pPr>
                      <a:r>
                        <a:rPr lang="ja-JP" sz="1400" b="1" i="0" u="none" dirty="0" smtClean="0">
                          <a:solidFill>
                            <a:srgbClr val="FFFFFF"/>
                          </a:solidFill>
                          <a:ea typeface="MS UI Gothic" pitchFamily="18" charset="0"/>
                        </a:rPr>
                        <a:t>T-DM1 2.4 mg/kg qw*</a:t>
                      </a:r>
                    </a:p>
                    <a:p>
                      <a:pPr algn="ctr">
                        <a:lnSpc>
                          <a:spcPct val="100000"/>
                        </a:lnSpc>
                        <a:spcBef>
                          <a:spcPts val="0"/>
                        </a:spcBef>
                        <a:spcAft>
                          <a:spcPts val="0"/>
                        </a:spcAft>
                      </a:pPr>
                      <a:r>
                        <a:rPr lang="ja-JP" sz="1400" b="1" i="0" u="none" dirty="0" smtClean="0">
                          <a:solidFill>
                            <a:srgbClr val="FFFFFF"/>
                          </a:solidFill>
                          <a:ea typeface="MS UI Gothic" pitchFamily="18" charset="0"/>
                        </a:rPr>
                        <a:t>(n=224)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0"/>
                        </a:spcBef>
                        <a:spcAft>
                          <a:spcPts val="0"/>
                        </a:spcAft>
                      </a:pPr>
                      <a:r>
                        <a:rPr lang="ja-JP" sz="1400" b="1" i="0" u="none" dirty="0" smtClean="0">
                          <a:solidFill>
                            <a:srgbClr val="FFFFFF"/>
                          </a:solidFill>
                          <a:ea typeface="MS UI Gothic" pitchFamily="18" charset="0"/>
                        </a:rPr>
                        <a:t>ドセタキセル</a:t>
                      </a:r>
                      <a:r>
                        <a:rPr lang="ja-JP" sz="1400" b="1" i="0" baseline="30000" dirty="0" smtClean="0">
                          <a:solidFill>
                            <a:srgbClr val="FFFFFF"/>
                          </a:solidFill>
                          <a:ea typeface="MS UI Gothic" pitchFamily="18" charset="0"/>
                        </a:rPr>
                        <a:t>†</a:t>
                      </a:r>
                    </a:p>
                    <a:p>
                      <a:pPr marL="0" marR="0" lvl="0" indent="0" algn="ctr" defTabSz="914400" rtl="0" eaLnBrk="1" fontAlgn="base" latinLnBrk="0" hangingPunct="1">
                        <a:lnSpc>
                          <a:spcPct val="100000"/>
                        </a:lnSpc>
                        <a:spcBef>
                          <a:spcPts val="0"/>
                        </a:spcBef>
                        <a:spcAft>
                          <a:spcPts val="0"/>
                        </a:spcAft>
                        <a:buClr>
                          <a:schemeClr val="tx2"/>
                        </a:buClr>
                        <a:buSzPct val="110000"/>
                        <a:buFontTx/>
                        <a:buNone/>
                        <a:tabLst/>
                      </a:pPr>
                      <a:r>
                        <a:rPr lang="ja-JP" sz="1400" b="1" i="0" u="none" dirty="0" smtClean="0">
                          <a:solidFill>
                            <a:srgbClr val="FFFFFF"/>
                          </a:solidFill>
                          <a:ea typeface="MS UI Gothic" pitchFamily="18" charset="0"/>
                        </a:rPr>
                        <a:t>(n=69)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110000"/>
                        <a:buFontTx/>
                        <a:buNone/>
                        <a:tabLst/>
                      </a:pPr>
                      <a:r>
                        <a:rPr lang="ja-JP" sz="1400" b="1" i="0" u="none" dirty="0" smtClean="0">
                          <a:solidFill>
                            <a:srgbClr val="FFFFFF"/>
                          </a:solidFill>
                          <a:ea typeface="MS UI Gothic" pitchFamily="18" charset="0"/>
                        </a:rPr>
                        <a:t>パクリタキセル</a:t>
                      </a:r>
                      <a:r>
                        <a:rPr lang="ja-JP" sz="1400" b="1" i="0" baseline="30000" dirty="0" smtClean="0">
                          <a:solidFill>
                            <a:srgbClr val="FFFFFF"/>
                          </a:solidFill>
                          <a:ea typeface="MS UI Gothic" pitchFamily="18" charset="0"/>
                        </a:rPr>
                        <a:t>‡</a:t>
                      </a:r>
                    </a:p>
                    <a:p>
                      <a:pPr marL="0" marR="0" lvl="0" indent="0" algn="ctr" defTabSz="914400" rtl="0" eaLnBrk="1" fontAlgn="base" latinLnBrk="0" hangingPunct="1">
                        <a:lnSpc>
                          <a:spcPct val="100000"/>
                        </a:lnSpc>
                        <a:spcBef>
                          <a:spcPts val="0"/>
                        </a:spcBef>
                        <a:spcAft>
                          <a:spcPts val="0"/>
                        </a:spcAft>
                        <a:buClr>
                          <a:schemeClr val="tx2"/>
                        </a:buClr>
                        <a:buSzPct val="110000"/>
                        <a:buFontTx/>
                        <a:buNone/>
                        <a:tabLst/>
                      </a:pPr>
                      <a:r>
                        <a:rPr lang="ja-JP" sz="1400" b="1" i="0" u="none" dirty="0" smtClean="0">
                          <a:solidFill>
                            <a:srgbClr val="FFFFFF"/>
                          </a:solidFill>
                          <a:ea typeface="MS UI Gothic" pitchFamily="18" charset="0"/>
                        </a:rPr>
                        <a:t>(n=42)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937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治療期間[ヶ月]、中央値(範囲)</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1.8 (0, 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2.0 (0,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2.8 (0, 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4937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用量強度[%]、中央値(範囲)</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95.9 (33, 105)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98.0 (55, 109)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84.9 (50, 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4825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用量減量（全て）、n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26 (11.6)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17 (24.6)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 (24.4)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4839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第1段階用量減量、n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19 (8.5)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11 (15.9)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 (16.7)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4825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第2段階用量減量、n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 (8.7)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 (7.1)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5343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投与延期≧7日、n (%)</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100 (44.6)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15 (21.7)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28 (66.7)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Tree>
    <p:custDataLst>
      <p:tags r:id="rId1"/>
    </p:custDataLst>
    <p:extLst>
      <p:ext uri="{BB962C8B-B14F-4D97-AF65-F5344CB8AC3E}">
        <p14:creationId xmlns:p14="http://schemas.microsoft.com/office/powerpoint/2010/main" val="4655403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397876" cy="807720"/>
          </a:xfrm>
        </p:spPr>
        <p:txBody>
          <a:bodyPr/>
          <a:lstStyle/>
          <a:p>
            <a:r>
              <a:rPr lang="ja-JP" sz="1600" b="1" i="0" dirty="0" smtClean="0">
                <a:solidFill>
                  <a:srgbClr val="043882"/>
                </a:solidFill>
                <a:ea typeface="MS UI Gothic" pitchFamily="18" charset="0"/>
              </a:rPr>
              <a:t>5: 治療歴のある局所進行または転移性のHER2陽性胃／胃食道接合部腺癌（GC/GEJC）患者に</a:t>
            </a:r>
            <a:r>
              <a:rPr lang="es-ES" altLang="ja-JP" sz="1600" b="1" i="0" dirty="0" smtClean="0">
                <a:solidFill>
                  <a:srgbClr val="043882"/>
                </a:solidFill>
                <a:ea typeface="MS UI Gothic" pitchFamily="18" charset="0"/>
              </a:rPr>
              <a:t/>
            </a:r>
            <a:br>
              <a:rPr lang="es-ES" altLang="ja-JP" sz="1600" b="1" i="0" dirty="0" smtClean="0">
                <a:solidFill>
                  <a:srgbClr val="043882"/>
                </a:solidFill>
                <a:ea typeface="MS UI Gothic" pitchFamily="18" charset="0"/>
              </a:rPr>
            </a:br>
            <a:r>
              <a:rPr lang="ja-JP" sz="1600" b="1" i="0" dirty="0" smtClean="0">
                <a:solidFill>
                  <a:srgbClr val="043882"/>
                </a:solidFill>
                <a:ea typeface="MS UI Gothic" pitchFamily="18" charset="0"/>
              </a:rPr>
              <a:t>おいて、トラスツズマブ エムタンシン（T-DM1）とタキサン（TAX）を比較検討する、多施設共同無作為化</a:t>
            </a:r>
            <a:r>
              <a:rPr lang="es-ES" altLang="ja-JP" sz="1600" b="1" i="0" dirty="0" smtClean="0">
                <a:solidFill>
                  <a:srgbClr val="043882"/>
                </a:solidFill>
                <a:ea typeface="MS UI Gothic" pitchFamily="18" charset="0"/>
              </a:rPr>
              <a:t/>
            </a:r>
            <a:br>
              <a:rPr lang="es-ES" altLang="ja-JP" sz="1600" b="1" i="0" dirty="0" smtClean="0">
                <a:solidFill>
                  <a:srgbClr val="043882"/>
                </a:solidFill>
                <a:ea typeface="MS UI Gothic" pitchFamily="18" charset="0"/>
              </a:rPr>
            </a:br>
            <a:r>
              <a:rPr lang="ja-JP" sz="1600" b="1" i="0" dirty="0" smtClean="0">
                <a:solidFill>
                  <a:srgbClr val="043882"/>
                </a:solidFill>
                <a:ea typeface="MS UI Gothic" pitchFamily="18" charset="0"/>
              </a:rPr>
              <a:t>非盲検アダプティブ第II/III相試験 – Kang Y-K, et al</a:t>
            </a:r>
          </a:p>
        </p:txBody>
      </p:sp>
      <p:sp>
        <p:nvSpPr>
          <p:cNvPr id="5123" name="Rectangle 3"/>
          <p:cNvSpPr>
            <a:spLocks noGrp="1" noChangeArrowheads="1"/>
          </p:cNvSpPr>
          <p:nvPr>
            <p:ph type="body" idx="1"/>
          </p:nvPr>
        </p:nvSpPr>
        <p:spPr>
          <a:xfrm>
            <a:off x="365124" y="1159035"/>
            <a:ext cx="8413751" cy="4746172"/>
          </a:xfrm>
        </p:spPr>
        <p:txBody>
          <a:bodyPr/>
          <a:lstStyle/>
          <a:p>
            <a:pPr marL="0" indent="0">
              <a:buNone/>
            </a:pPr>
            <a:r>
              <a:rPr lang="ja-JP" sz="1600" b="1" i="0" dirty="0" smtClean="0">
                <a:solidFill>
                  <a:srgbClr val="4D4D4D"/>
                </a:solidFill>
                <a:ea typeface="MS UI Gothic" pitchFamily="18" charset="0"/>
              </a:rPr>
              <a:t>主な結果（続き）</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局所進行または転移性のHER2陽性GCを有する患者において、トラスツズマブ エムタンシンは、タキサンと比較して、有効性を増強しなかった。</a:t>
            </a:r>
          </a:p>
          <a:p>
            <a:r>
              <a:rPr lang="ja-JP" sz="1600" b="1" i="0" dirty="0" smtClean="0">
                <a:solidFill>
                  <a:srgbClr val="4D4D4D"/>
                </a:solidFill>
                <a:ea typeface="MS UI Gothic" pitchFamily="18" charset="0"/>
              </a:rPr>
              <a:t>トラスツズマブ エムタンシン群では、良好な忍容性が認められ、グレード3以上のAEの発現率はタキサン群よりも低くなっていた</a:t>
            </a:r>
          </a:p>
          <a:p>
            <a:pPr lvl="1"/>
            <a:r>
              <a:rPr lang="ja-JP" sz="1600" b="1" i="0" dirty="0" smtClean="0">
                <a:solidFill>
                  <a:srgbClr val="4D4D4D"/>
                </a:solidFill>
                <a:ea typeface="MS UI Gothic" pitchFamily="18" charset="0"/>
              </a:rPr>
              <a:t>AE、SAE、致死的AEの全体的な発現率、ならびに、AEによる投与中止の発生率は、両群間で近似していた</a:t>
            </a:r>
          </a:p>
          <a:p>
            <a:endParaRPr lang="en-GB" dirty="0"/>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T-DM1、トラスツズマブ エムタンシン</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Kang et al. J Clin Oncol 2016; 34 (suppl): abstr 5</a:t>
            </a:r>
          </a:p>
        </p:txBody>
      </p:sp>
      <p:graphicFrame>
        <p:nvGraphicFramePr>
          <p:cNvPr id="7" name="Group 88"/>
          <p:cNvGraphicFramePr>
            <a:graphicFrameLocks noGrp="1"/>
          </p:cNvGraphicFramePr>
          <p:nvPr>
            <p:extLst>
              <p:ext uri="{D42A27DB-BD31-4B8C-83A1-F6EECF244321}">
                <p14:modId xmlns:p14="http://schemas.microsoft.com/office/powerpoint/2010/main" val="2740679528"/>
              </p:ext>
            </p:extLst>
          </p:nvPr>
        </p:nvGraphicFramePr>
        <p:xfrm>
          <a:off x="369888" y="1676401"/>
          <a:ext cx="8316912" cy="2514599"/>
        </p:xfrm>
        <a:graphic>
          <a:graphicData uri="http://schemas.openxmlformats.org/drawingml/2006/table">
            <a:tbl>
              <a:tblPr firstRow="1" bandRow="1">
                <a:tableStyleId>{69012ECD-51FC-41F1-AA8D-1B2483CD663E}</a:tableStyleId>
              </a:tblPr>
              <a:tblGrid>
                <a:gridCol w="3363912">
                  <a:extLst>
                    <a:ext uri="{9D8B030D-6E8A-4147-A177-3AD203B41FA5}">
                      <a16:colId xmlns:a16="http://schemas.microsoft.com/office/drawing/2014/main" xmlns="" val="20000"/>
                    </a:ext>
                  </a:extLst>
                </a:gridCol>
                <a:gridCol w="2476500">
                  <a:extLst>
                    <a:ext uri="{9D8B030D-6E8A-4147-A177-3AD203B41FA5}">
                      <a16:colId xmlns:a16="http://schemas.microsoft.com/office/drawing/2014/main" xmlns="" val="20002"/>
                    </a:ext>
                  </a:extLst>
                </a:gridCol>
                <a:gridCol w="2476500">
                  <a:extLst>
                    <a:ext uri="{9D8B030D-6E8A-4147-A177-3AD203B41FA5}">
                      <a16:colId xmlns:a16="http://schemas.microsoft.com/office/drawing/2014/main" xmlns="" val="20003"/>
                    </a:ext>
                  </a:extLst>
                </a:gridCol>
              </a:tblGrid>
              <a:tr h="6159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T-DM1 2.4 mg/kg qw</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(n=224)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タキサン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(n=111)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803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218 (97.3)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108 (97.3)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792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グレード3以上のAE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134 (59.8)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78 (70.3)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792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SAE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65 (29.0)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31 (27.9)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803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致死的AE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3792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投与中止につながったAE、%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31 (13.8)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15 (13.5)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bl>
          </a:graphicData>
        </a:graphic>
      </p:graphicFrame>
    </p:spTree>
    <p:custDataLst>
      <p:tags r:id="rId1"/>
    </p:custDataLst>
    <p:extLst>
      <p:ext uri="{BB962C8B-B14F-4D97-AF65-F5344CB8AC3E}">
        <p14:creationId xmlns:p14="http://schemas.microsoft.com/office/powerpoint/2010/main" val="7783190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6: 進行または転移性の胃／胃食道接合部癌（GC/GEC）におけるニボルマブ単独療法の安全性および有効性：CheckMate032試験の結果 – Le DT,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進行または転移性の胃／GEJ癌を有する患者において、ニボルマブ（抗PD-1 IgG4 mAb）単独療法の有効性と安全性を検討すること</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Le et al. J Clin Oncol 2016; 34 (suppl): abstr 6</a:t>
            </a:r>
          </a:p>
        </p:txBody>
      </p:sp>
      <p:sp>
        <p:nvSpPr>
          <p:cNvPr id="6" name="Rectangle 9"/>
          <p:cNvSpPr txBox="1">
            <a:spLocks noChangeArrowheads="1"/>
          </p:cNvSpPr>
          <p:nvPr/>
        </p:nvSpPr>
        <p:spPr bwMode="auto">
          <a:xfrm>
            <a:off x="365124" y="5417423"/>
            <a:ext cx="4130676" cy="82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ORR</a:t>
            </a:r>
          </a:p>
          <a:p>
            <a:pPr>
              <a:buClr>
                <a:srgbClr val="043882"/>
              </a:buClr>
            </a:pPr>
            <a:endParaRPr lang="en-GB" kern="0" dirty="0" smtClean="0"/>
          </a:p>
        </p:txBody>
      </p:sp>
      <p:sp>
        <p:nvSpPr>
          <p:cNvPr id="7" name="Content Placeholder 26"/>
          <p:cNvSpPr txBox="1">
            <a:spLocks/>
          </p:cNvSpPr>
          <p:nvPr/>
        </p:nvSpPr>
        <p:spPr>
          <a:xfrm>
            <a:off x="4648200" y="5417423"/>
            <a:ext cx="4038600" cy="82438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OS、PFS、奏効持続期間</a:t>
            </a:r>
          </a:p>
          <a:p>
            <a:pPr>
              <a:buClr>
                <a:srgbClr val="043882"/>
              </a:buClr>
            </a:pPr>
            <a:r>
              <a:rPr lang="ja-JP" b="0" i="0" dirty="0" smtClean="0">
                <a:solidFill>
                  <a:srgbClr val="4D4D4D"/>
                </a:solidFill>
                <a:ea typeface="MS UI Gothic" pitchFamily="18" charset="0"/>
              </a:rPr>
              <a:t>安全性、PK/PD、バイオマーカーの状態</a:t>
            </a:r>
          </a:p>
        </p:txBody>
      </p:sp>
      <p:sp>
        <p:nvSpPr>
          <p:cNvPr id="8" name="AutoShape 12"/>
          <p:cNvSpPr>
            <a:spLocks noChangeArrowheads="1"/>
          </p:cNvSpPr>
          <p:nvPr/>
        </p:nvSpPr>
        <p:spPr bwMode="auto">
          <a:xfrm>
            <a:off x="4683557" y="2166256"/>
            <a:ext cx="3027880" cy="7200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ニボルマブ 3 mg/kg iv q2w*</a:t>
            </a:r>
          </a:p>
          <a:p>
            <a:pPr algn="ctr" defTabSz="892175" eaLnBrk="0" hangingPunct="0"/>
            <a:r>
              <a:rPr lang="ja-JP" sz="1600" b="0" i="0" dirty="0" smtClean="0">
                <a:solidFill>
                  <a:srgbClr val="FFFFFF"/>
                </a:solidFill>
                <a:ea typeface="MS UI Gothic" pitchFamily="18" charset="0"/>
              </a:rPr>
              <a:t>(n=59)</a:t>
            </a:r>
          </a:p>
        </p:txBody>
      </p:sp>
      <p:cxnSp>
        <p:nvCxnSpPr>
          <p:cNvPr id="10" name="AutoShape 21"/>
          <p:cNvCxnSpPr>
            <a:cxnSpLocks noChangeShapeType="1"/>
          </p:cNvCxnSpPr>
          <p:nvPr/>
        </p:nvCxnSpPr>
        <p:spPr bwMode="auto">
          <a:xfrm>
            <a:off x="7700527" y="2530623"/>
            <a:ext cx="466714" cy="1"/>
          </a:xfrm>
          <a:prstGeom prst="straightConnector1">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167241" y="2266305"/>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6" name="AutoShape 19"/>
          <p:cNvCxnSpPr>
            <a:cxnSpLocks noChangeShapeType="1"/>
          </p:cNvCxnSpPr>
          <p:nvPr/>
        </p:nvCxnSpPr>
        <p:spPr bwMode="auto">
          <a:xfrm>
            <a:off x="3734894" y="3716136"/>
            <a:ext cx="340178" cy="1"/>
          </a:xfrm>
          <a:prstGeom prst="straightConnector1">
            <a:avLst/>
          </a:prstGeom>
          <a:noFill/>
          <a:ln w="57150">
            <a:solidFill>
              <a:schemeClr val="bg2">
                <a:lumMod val="60000"/>
                <a:lumOff val="40000"/>
              </a:schemeClr>
            </a:solidFill>
            <a:round/>
            <a:headEnd type="none" w="med" len="med"/>
            <a:tailEnd type="none" w="med" len="med"/>
          </a:ln>
        </p:spPr>
      </p:cxnSp>
      <p:cxnSp>
        <p:nvCxnSpPr>
          <p:cNvPr id="30" name="AutoShape 15"/>
          <p:cNvCxnSpPr>
            <a:cxnSpLocks noChangeShapeType="1"/>
          </p:cNvCxnSpPr>
          <p:nvPr/>
        </p:nvCxnSpPr>
        <p:spPr bwMode="auto">
          <a:xfrm rot="5400000" flipH="1" flipV="1">
            <a:off x="3853205" y="2731503"/>
            <a:ext cx="1048596" cy="604861"/>
          </a:xfrm>
          <a:prstGeom prst="bentConnector2">
            <a:avLst/>
          </a:prstGeom>
          <a:noFill/>
          <a:ln w="57150">
            <a:solidFill>
              <a:schemeClr val="bg2">
                <a:lumMod val="60000"/>
                <a:lumOff val="40000"/>
              </a:schemeClr>
            </a:solidFill>
            <a:round/>
            <a:headEnd/>
            <a:tailEnd type="triangle" w="med" len="med"/>
          </a:ln>
        </p:spPr>
      </p:cxnSp>
      <p:cxnSp>
        <p:nvCxnSpPr>
          <p:cNvPr id="31" name="AutoShape 16"/>
          <p:cNvCxnSpPr>
            <a:cxnSpLocks noChangeShapeType="1"/>
          </p:cNvCxnSpPr>
          <p:nvPr/>
        </p:nvCxnSpPr>
        <p:spPr bwMode="auto">
          <a:xfrm rot="16200000" flipH="1">
            <a:off x="3692532" y="3940774"/>
            <a:ext cx="1369942" cy="604861"/>
          </a:xfrm>
          <a:prstGeom prst="bentConnector2">
            <a:avLst/>
          </a:prstGeom>
          <a:noFill/>
          <a:ln w="57150">
            <a:solidFill>
              <a:schemeClr val="bg2">
                <a:lumMod val="60000"/>
                <a:lumOff val="40000"/>
              </a:schemeClr>
            </a:solidFill>
            <a:round/>
            <a:headEnd/>
            <a:tailEnd type="triangle" w="med" len="med"/>
          </a:ln>
        </p:spPr>
      </p:cxnSp>
      <p:cxnSp>
        <p:nvCxnSpPr>
          <p:cNvPr id="32" name="AutoShape 19"/>
          <p:cNvCxnSpPr>
            <a:cxnSpLocks noChangeShapeType="1"/>
          </p:cNvCxnSpPr>
          <p:nvPr/>
        </p:nvCxnSpPr>
        <p:spPr bwMode="auto">
          <a:xfrm flipV="1">
            <a:off x="4075072" y="3315814"/>
            <a:ext cx="615932" cy="1"/>
          </a:xfrm>
          <a:prstGeom prst="straightConnector1">
            <a:avLst/>
          </a:prstGeom>
          <a:noFill/>
          <a:ln w="57150">
            <a:solidFill>
              <a:schemeClr val="bg2">
                <a:lumMod val="60000"/>
                <a:lumOff val="40000"/>
              </a:schemeClr>
            </a:solidFill>
            <a:round/>
            <a:headEnd/>
            <a:tailEnd type="triangle" w="med" len="med"/>
          </a:ln>
        </p:spPr>
      </p:cxnSp>
      <p:cxnSp>
        <p:nvCxnSpPr>
          <p:cNvPr id="35" name="AutoShape 19"/>
          <p:cNvCxnSpPr>
            <a:cxnSpLocks noChangeShapeType="1"/>
          </p:cNvCxnSpPr>
          <p:nvPr/>
        </p:nvCxnSpPr>
        <p:spPr bwMode="auto">
          <a:xfrm flipV="1">
            <a:off x="4075072" y="4121994"/>
            <a:ext cx="604862" cy="1"/>
          </a:xfrm>
          <a:prstGeom prst="straightConnector1">
            <a:avLst/>
          </a:prstGeom>
          <a:noFill/>
          <a:ln w="57150">
            <a:solidFill>
              <a:schemeClr val="bg2">
                <a:lumMod val="60000"/>
                <a:lumOff val="40000"/>
              </a:schemeClr>
            </a:solidFill>
            <a:round/>
            <a:headEnd/>
            <a:tailEnd type="triangle" w="med" len="med"/>
          </a:ln>
        </p:spPr>
      </p:cxnSp>
      <p:sp>
        <p:nvSpPr>
          <p:cNvPr id="36" name="AutoShape 12"/>
          <p:cNvSpPr>
            <a:spLocks noChangeArrowheads="1"/>
          </p:cNvSpPr>
          <p:nvPr/>
        </p:nvSpPr>
        <p:spPr bwMode="auto">
          <a:xfrm>
            <a:off x="4683557" y="2971816"/>
            <a:ext cx="3027880" cy="720000"/>
          </a:xfrm>
          <a:prstGeom prst="roundRect">
            <a:avLst>
              <a:gd name="adj" fmla="val 0"/>
            </a:avLst>
          </a:prstGeom>
          <a:solidFill>
            <a:schemeClr val="accent2"/>
          </a:solidFill>
          <a:ln w="9525" algn="ctr">
            <a:noFill/>
            <a:round/>
            <a:headEnd/>
            <a:tailEnd/>
          </a:ln>
        </p:spPr>
        <p:txBody>
          <a:bodyPr lIns="90488" tIns="0" rIns="90488" bIns="0" anchor="ctr"/>
          <a:lstStyle/>
          <a:p>
            <a:pPr algn="ctr" defTabSz="892175" eaLnBrk="0" hangingPunct="0">
              <a:lnSpc>
                <a:spcPts val="1900"/>
              </a:lnSpc>
            </a:pPr>
            <a:r>
              <a:rPr lang="ja-JP" sz="1600" b="0" i="0" dirty="0" smtClean="0">
                <a:solidFill>
                  <a:srgbClr val="4D4D4D"/>
                </a:solidFill>
                <a:ea typeface="MS UI Gothic" pitchFamily="18" charset="0"/>
              </a:rPr>
              <a:t>ニボルマブ1 mg/kg＋イピリムマブ</a:t>
            </a:r>
            <a:r>
              <a:rPr lang="en-GB" altLang="ja-JP" sz="1600" b="0" i="0" dirty="0" smtClean="0">
                <a:solidFill>
                  <a:srgbClr val="4D4D4D"/>
                </a:solidFill>
                <a:ea typeface="MS UI Gothic" pitchFamily="18" charset="0"/>
              </a:rPr>
              <a:t/>
            </a:r>
            <a:br>
              <a:rPr lang="en-GB" altLang="ja-JP" sz="1600" b="0" i="0" dirty="0" smtClean="0">
                <a:solidFill>
                  <a:srgbClr val="4D4D4D"/>
                </a:solidFill>
                <a:ea typeface="MS UI Gothic" pitchFamily="18" charset="0"/>
              </a:rPr>
            </a:br>
            <a:r>
              <a:rPr lang="ja-JP" sz="1600" b="0" i="0" dirty="0" smtClean="0">
                <a:solidFill>
                  <a:srgbClr val="4D4D4D"/>
                </a:solidFill>
                <a:ea typeface="MS UI Gothic" pitchFamily="18" charset="0"/>
              </a:rPr>
              <a:t>1 mg/kg iv q3w</a:t>
            </a:r>
            <a:r>
              <a:rPr lang="en" sz="1600" dirty="0" smtClean="0"/>
              <a:t/>
            </a:r>
            <a:br>
              <a:rPr lang="en" sz="1600" dirty="0" smtClean="0"/>
            </a:br>
            <a:r>
              <a:rPr lang="ja-JP" sz="1600" b="0" i="0" dirty="0" smtClean="0">
                <a:solidFill>
                  <a:srgbClr val="4D4D4D"/>
                </a:solidFill>
                <a:ea typeface="MS UI Gothic" pitchFamily="18" charset="0"/>
              </a:rPr>
              <a:t>(n=3)</a:t>
            </a:r>
          </a:p>
        </p:txBody>
      </p:sp>
      <p:sp>
        <p:nvSpPr>
          <p:cNvPr id="37" name="AutoShape 12"/>
          <p:cNvSpPr>
            <a:spLocks noChangeArrowheads="1"/>
          </p:cNvSpPr>
          <p:nvPr/>
        </p:nvSpPr>
        <p:spPr bwMode="auto">
          <a:xfrm>
            <a:off x="4683557" y="3777376"/>
            <a:ext cx="3027880" cy="720000"/>
          </a:xfrm>
          <a:prstGeom prst="roundRect">
            <a:avLst>
              <a:gd name="adj" fmla="val 0"/>
            </a:avLst>
          </a:prstGeom>
          <a:solidFill>
            <a:schemeClr val="accent2"/>
          </a:solidFill>
          <a:ln w="9525" algn="ctr">
            <a:noFill/>
            <a:round/>
            <a:headEnd/>
            <a:tailEnd/>
          </a:ln>
        </p:spPr>
        <p:txBody>
          <a:bodyPr lIns="90488" tIns="0" rIns="90488" bIns="0" anchor="ctr"/>
          <a:lstStyle/>
          <a:p>
            <a:pPr algn="ctr" defTabSz="892175" eaLnBrk="0" hangingPunct="0">
              <a:lnSpc>
                <a:spcPts val="1900"/>
              </a:lnSpc>
            </a:pPr>
            <a:r>
              <a:rPr lang="ja-JP" sz="1600" b="0" i="0" dirty="0" smtClean="0">
                <a:solidFill>
                  <a:srgbClr val="4D4D4D"/>
                </a:solidFill>
                <a:ea typeface="MS UI Gothic" pitchFamily="18" charset="0"/>
              </a:rPr>
              <a:t>ニボルマブ1 mg/kg＋イピリムマブ</a:t>
            </a:r>
            <a:r>
              <a:rPr lang="en-GB" altLang="ja-JP" sz="1600" b="0" i="0" dirty="0" smtClean="0">
                <a:solidFill>
                  <a:srgbClr val="4D4D4D"/>
                </a:solidFill>
                <a:ea typeface="MS UI Gothic" pitchFamily="18" charset="0"/>
              </a:rPr>
              <a:t/>
            </a:r>
            <a:br>
              <a:rPr lang="en-GB" altLang="ja-JP" sz="1600" b="0" i="0" dirty="0" smtClean="0">
                <a:solidFill>
                  <a:srgbClr val="4D4D4D"/>
                </a:solidFill>
                <a:ea typeface="MS UI Gothic" pitchFamily="18" charset="0"/>
              </a:rPr>
            </a:br>
            <a:r>
              <a:rPr lang="ja-JP" sz="1600" b="0" i="0" dirty="0" smtClean="0">
                <a:solidFill>
                  <a:srgbClr val="4D4D4D"/>
                </a:solidFill>
                <a:ea typeface="MS UI Gothic" pitchFamily="18" charset="0"/>
              </a:rPr>
              <a:t>3 mg/kg iv q3w</a:t>
            </a:r>
            <a:r>
              <a:rPr lang="en" sz="1600" dirty="0" smtClean="0"/>
              <a:t/>
            </a:r>
            <a:br>
              <a:rPr lang="en" sz="1600" dirty="0" smtClean="0"/>
            </a:br>
            <a:r>
              <a:rPr lang="ja-JP" sz="1600" b="0" i="0" dirty="0" smtClean="0">
                <a:solidFill>
                  <a:srgbClr val="4D4D4D"/>
                </a:solidFill>
                <a:ea typeface="MS UI Gothic" pitchFamily="18" charset="0"/>
              </a:rPr>
              <a:t>(n=49)</a:t>
            </a:r>
          </a:p>
        </p:txBody>
      </p:sp>
      <p:sp>
        <p:nvSpPr>
          <p:cNvPr id="38" name="AutoShape 12"/>
          <p:cNvSpPr>
            <a:spLocks noChangeArrowheads="1"/>
          </p:cNvSpPr>
          <p:nvPr/>
        </p:nvSpPr>
        <p:spPr bwMode="auto">
          <a:xfrm>
            <a:off x="4683557" y="4582936"/>
            <a:ext cx="3027880" cy="720000"/>
          </a:xfrm>
          <a:prstGeom prst="roundRect">
            <a:avLst>
              <a:gd name="adj" fmla="val 0"/>
            </a:avLst>
          </a:prstGeom>
          <a:solidFill>
            <a:schemeClr val="accent2"/>
          </a:solidFill>
          <a:ln w="9525" algn="ctr">
            <a:noFill/>
            <a:round/>
            <a:headEnd/>
            <a:tailEnd/>
          </a:ln>
        </p:spPr>
        <p:txBody>
          <a:bodyPr lIns="90488" tIns="0" rIns="90488" bIns="0" anchor="ctr"/>
          <a:lstStyle/>
          <a:p>
            <a:pPr algn="ctr" defTabSz="892175" eaLnBrk="0" hangingPunct="0">
              <a:lnSpc>
                <a:spcPts val="1900"/>
              </a:lnSpc>
            </a:pPr>
            <a:r>
              <a:rPr lang="ja-JP" sz="1600" b="0" i="0" dirty="0" smtClean="0">
                <a:solidFill>
                  <a:srgbClr val="4D4D4D"/>
                </a:solidFill>
                <a:ea typeface="MS UI Gothic" pitchFamily="18" charset="0"/>
              </a:rPr>
              <a:t>ニボルマブ3 mg/kg＋イピリムマブ</a:t>
            </a:r>
            <a:r>
              <a:rPr lang="en-GB" altLang="ja-JP" sz="1600" b="0" i="0" dirty="0" smtClean="0">
                <a:solidFill>
                  <a:srgbClr val="4D4D4D"/>
                </a:solidFill>
                <a:ea typeface="MS UI Gothic" pitchFamily="18" charset="0"/>
              </a:rPr>
              <a:t/>
            </a:r>
            <a:br>
              <a:rPr lang="en-GB" altLang="ja-JP" sz="1600" b="0" i="0" dirty="0" smtClean="0">
                <a:solidFill>
                  <a:srgbClr val="4D4D4D"/>
                </a:solidFill>
                <a:ea typeface="MS UI Gothic" pitchFamily="18" charset="0"/>
              </a:rPr>
            </a:br>
            <a:r>
              <a:rPr lang="ja-JP" sz="1600" b="0" i="0" dirty="0" smtClean="0">
                <a:solidFill>
                  <a:srgbClr val="4D4D4D"/>
                </a:solidFill>
                <a:ea typeface="MS UI Gothic" pitchFamily="18" charset="0"/>
              </a:rPr>
              <a:t>1 mg/kg iv q3w</a:t>
            </a:r>
            <a:r>
              <a:rPr lang="en" sz="1600" dirty="0" smtClean="0"/>
              <a:t/>
            </a:r>
            <a:br>
              <a:rPr lang="en" sz="1600" dirty="0" smtClean="0"/>
            </a:br>
            <a:r>
              <a:rPr lang="ja-JP" sz="1600" b="0" i="0" dirty="0" smtClean="0">
                <a:solidFill>
                  <a:srgbClr val="4D4D4D"/>
                </a:solidFill>
                <a:ea typeface="MS UI Gothic" pitchFamily="18" charset="0"/>
              </a:rPr>
              <a:t>(n=52)</a:t>
            </a:r>
          </a:p>
        </p:txBody>
      </p:sp>
      <p:sp>
        <p:nvSpPr>
          <p:cNvPr id="39" name="Text Placeholder 13"/>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*本試験のうち、データは本群のみ表示</a:t>
            </a:r>
          </a:p>
        </p:txBody>
      </p:sp>
      <p:cxnSp>
        <p:nvCxnSpPr>
          <p:cNvPr id="40" name="AutoShape 21"/>
          <p:cNvCxnSpPr>
            <a:cxnSpLocks noChangeShapeType="1"/>
          </p:cNvCxnSpPr>
          <p:nvPr/>
        </p:nvCxnSpPr>
        <p:spPr bwMode="auto">
          <a:xfrm>
            <a:off x="7700527" y="3336183"/>
            <a:ext cx="466714" cy="1"/>
          </a:xfrm>
          <a:prstGeom prst="straightConnector1">
            <a:avLst/>
          </a:prstGeom>
          <a:noFill/>
          <a:ln w="57150">
            <a:solidFill>
              <a:schemeClr val="bg2">
                <a:lumMod val="60000"/>
                <a:lumOff val="40000"/>
              </a:schemeClr>
            </a:solidFill>
            <a:round/>
            <a:headEnd/>
            <a:tailEnd type="triangle" w="med" len="med"/>
          </a:ln>
        </p:spPr>
      </p:cxnSp>
      <p:sp>
        <p:nvSpPr>
          <p:cNvPr id="41" name="AutoShape 12"/>
          <p:cNvSpPr>
            <a:spLocks noChangeArrowheads="1"/>
          </p:cNvSpPr>
          <p:nvPr/>
        </p:nvSpPr>
        <p:spPr bwMode="auto">
          <a:xfrm>
            <a:off x="8167241" y="3071865"/>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42" name="AutoShape 21"/>
          <p:cNvCxnSpPr>
            <a:cxnSpLocks noChangeShapeType="1"/>
          </p:cNvCxnSpPr>
          <p:nvPr/>
        </p:nvCxnSpPr>
        <p:spPr bwMode="auto">
          <a:xfrm>
            <a:off x="7700527" y="4141743"/>
            <a:ext cx="466714" cy="1"/>
          </a:xfrm>
          <a:prstGeom prst="straightConnector1">
            <a:avLst/>
          </a:prstGeom>
          <a:noFill/>
          <a:ln w="57150">
            <a:solidFill>
              <a:schemeClr val="bg2">
                <a:lumMod val="60000"/>
                <a:lumOff val="40000"/>
              </a:schemeClr>
            </a:solidFill>
            <a:round/>
            <a:headEnd/>
            <a:tailEnd type="triangle" w="med" len="med"/>
          </a:ln>
        </p:spPr>
      </p:cxnSp>
      <p:sp>
        <p:nvSpPr>
          <p:cNvPr id="43" name="AutoShape 12"/>
          <p:cNvSpPr>
            <a:spLocks noChangeArrowheads="1"/>
          </p:cNvSpPr>
          <p:nvPr/>
        </p:nvSpPr>
        <p:spPr bwMode="auto">
          <a:xfrm>
            <a:off x="8167241" y="3877425"/>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44" name="AutoShape 21"/>
          <p:cNvCxnSpPr>
            <a:cxnSpLocks noChangeShapeType="1"/>
          </p:cNvCxnSpPr>
          <p:nvPr/>
        </p:nvCxnSpPr>
        <p:spPr bwMode="auto">
          <a:xfrm>
            <a:off x="7700527" y="4946674"/>
            <a:ext cx="466714" cy="1"/>
          </a:xfrm>
          <a:prstGeom prst="straightConnector1">
            <a:avLst/>
          </a:prstGeom>
          <a:noFill/>
          <a:ln w="57150">
            <a:solidFill>
              <a:schemeClr val="bg2">
                <a:lumMod val="60000"/>
                <a:lumOff val="40000"/>
              </a:schemeClr>
            </a:solidFill>
            <a:round/>
            <a:headEnd/>
            <a:tailEnd type="triangle" w="med" len="med"/>
          </a:ln>
        </p:spPr>
      </p:cxnSp>
      <p:sp>
        <p:nvSpPr>
          <p:cNvPr id="45" name="AutoShape 12"/>
          <p:cNvSpPr>
            <a:spLocks noChangeArrowheads="1"/>
          </p:cNvSpPr>
          <p:nvPr/>
        </p:nvSpPr>
        <p:spPr bwMode="auto">
          <a:xfrm>
            <a:off x="8167241" y="4682356"/>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12" name="AutoShape 9"/>
          <p:cNvSpPr>
            <a:spLocks noChangeArrowheads="1"/>
          </p:cNvSpPr>
          <p:nvPr/>
        </p:nvSpPr>
        <p:spPr bwMode="auto">
          <a:xfrm>
            <a:off x="261259" y="2394862"/>
            <a:ext cx="3488871" cy="26381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85750" indent="-285750" defTabSz="892175" eaLnBrk="0" hangingPunct="0">
              <a:spcAft>
                <a:spcPct val="30000"/>
              </a:spcAft>
              <a:buFont typeface="Arial" pitchFamily="34" charset="0"/>
              <a:buChar char="•"/>
            </a:pPr>
            <a:r>
              <a:rPr lang="ja-JP" b="0" i="0" dirty="0" smtClean="0">
                <a:solidFill>
                  <a:srgbClr val="FFFFFF"/>
                </a:solidFill>
                <a:ea typeface="MS UI Gothic" pitchFamily="18" charset="0"/>
              </a:rPr>
              <a:t>下部食道、GEJ、または胃の腫瘍（PD-L1の発現状況は問わない）</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病勢進行またはCT抵抗性疾患；1つ以上の前治療歴</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ECOGのPSスコアが0～1 </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(n=59)</a:t>
            </a:r>
          </a:p>
        </p:txBody>
      </p:sp>
    </p:spTree>
    <p:custDataLst>
      <p:tags r:id="rId1"/>
    </p:custDataLst>
    <p:extLst>
      <p:ext uri="{BB962C8B-B14F-4D97-AF65-F5344CB8AC3E}">
        <p14:creationId xmlns:p14="http://schemas.microsoft.com/office/powerpoint/2010/main" val="1382285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6: 進行または転移性の胃／胃食道接合部癌（GC/GEC）におけるニボルマブ単独療法の安全性および有効性：CheckMate032試験の結果 – Le DT,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Le et al. J Clin Oncol 2016; 34 (suppl): abstr 6</a:t>
            </a:r>
          </a:p>
        </p:txBody>
      </p:sp>
      <p:graphicFrame>
        <p:nvGraphicFramePr>
          <p:cNvPr id="7" name="Group 88"/>
          <p:cNvGraphicFramePr>
            <a:graphicFrameLocks noGrp="1"/>
          </p:cNvGraphicFramePr>
          <p:nvPr>
            <p:extLst>
              <p:ext uri="{D42A27DB-BD31-4B8C-83A1-F6EECF244321}">
                <p14:modId xmlns:p14="http://schemas.microsoft.com/office/powerpoint/2010/main" val="2589567267"/>
              </p:ext>
            </p:extLst>
          </p:nvPr>
        </p:nvGraphicFramePr>
        <p:xfrm>
          <a:off x="838200" y="1676400"/>
          <a:ext cx="7467600" cy="2651760"/>
        </p:xfrm>
        <a:graphic>
          <a:graphicData uri="http://schemas.openxmlformats.org/drawingml/2006/table">
            <a:tbl>
              <a:tblPr firstRow="1" bandRow="1">
                <a:tableStyleId>{69012ECD-51FC-41F1-AA8D-1B2483CD663E}</a:tableStyleId>
              </a:tblPr>
              <a:tblGrid>
                <a:gridCol w="3781792">
                  <a:extLst>
                    <a:ext uri="{9D8B030D-6E8A-4147-A177-3AD203B41FA5}">
                      <a16:colId xmlns:a16="http://schemas.microsoft.com/office/drawing/2014/main" xmlns="" val="20000"/>
                    </a:ext>
                  </a:extLst>
                </a:gridCol>
                <a:gridCol w="3685808">
                  <a:extLst>
                    <a:ext uri="{9D8B030D-6E8A-4147-A177-3AD203B41FA5}">
                      <a16:colId xmlns:a16="http://schemas.microsoft.com/office/drawing/2014/main" xmlns="" val="20001"/>
                    </a:ext>
                  </a:extLst>
                </a:gridCol>
              </a:tblGrid>
              <a:tr h="4169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最良総合効果率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lang="ja-JP" sz="1400" b="1" i="0" dirty="0" smtClean="0">
                          <a:solidFill>
                            <a:srgbClr val="FFFFFF"/>
                          </a:solidFill>
                          <a:ea typeface="MS UI Gothic" pitchFamily="18" charset="0"/>
                        </a:rPr>
                        <a:t>ニボルマブ 3 mg/kg</a:t>
                      </a:r>
                    </a:p>
                    <a:p>
                      <a:pPr algn="ctr" defTabSz="892175" eaLnBrk="0" hangingPunct="0"/>
                      <a:r>
                        <a:rPr lang="ja-JP" sz="1400" b="1" i="0" dirty="0" smtClean="0">
                          <a:solidFill>
                            <a:srgbClr val="FFFFFF"/>
                          </a:solidFill>
                          <a:ea typeface="MS UI Gothic" pitchFamily="18" charset="0"/>
                        </a:rPr>
                        <a:t>(</a:t>
                      </a:r>
                      <a:r>
                        <a:rPr lang="en-GB" altLang="ja-JP" sz="1400" b="1" i="0" dirty="0" smtClean="0">
                          <a:solidFill>
                            <a:srgbClr val="FFFFFF"/>
                          </a:solidFill>
                          <a:ea typeface="MS UI Gothic" pitchFamily="18" charset="0"/>
                        </a:rPr>
                        <a:t>n</a:t>
                      </a:r>
                      <a:r>
                        <a:rPr lang="ja-JP" sz="1400" b="1" i="0" dirty="0" smtClean="0">
                          <a:solidFill>
                            <a:srgbClr val="FFFFFF"/>
                          </a:solidFill>
                          <a:ea typeface="MS UI Gothic" pitchFamily="18" charset="0"/>
                        </a:rPr>
                        <a:t>=59</a:t>
                      </a:r>
                      <a:r>
                        <a:rPr lang="ja-JP" sz="1400" b="1" i="0" dirty="0" smtClean="0">
                          <a:solidFill>
                            <a:srgbClr val="FFFFFF"/>
                          </a:solidFill>
                          <a:ea typeface="MS UI Gothic" pitchFamily="18"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452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ORR、%(95%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14 (6,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45241">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CR、n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245241">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PR、n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245241">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SD、n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11 (19)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245241">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PD、n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34 (58)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245241">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不明、n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2452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DCR、n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19 (32)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934045669"/>
              </p:ext>
            </p:extLst>
          </p:nvPr>
        </p:nvGraphicFramePr>
        <p:xfrm>
          <a:off x="800100" y="4648199"/>
          <a:ext cx="7543800" cy="1636110"/>
        </p:xfrm>
        <a:graphic>
          <a:graphicData uri="http://schemas.openxmlformats.org/drawingml/2006/table">
            <a:tbl>
              <a:tblPr firstRow="1" bandRow="1">
                <a:tableStyleId>{69012ECD-51FC-41F1-AA8D-1B2483CD663E}</a:tableStyleId>
              </a:tblPr>
              <a:tblGrid>
                <a:gridCol w="14478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2838450"/>
                <a:gridCol w="1885950"/>
              </a:tblGrid>
              <a:tr h="416910">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PD-L1発現　カットオフ値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defTabSz="892175" eaLnBrk="0" hangingPunct="0"/>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lang="ja-JP" sz="1400" b="1" i="0" u="none" dirty="0" smtClean="0">
                          <a:solidFill>
                            <a:srgbClr val="FFFFFF"/>
                          </a:solidFill>
                          <a:ea typeface="MS UI Gothic" pitchFamily="18" charset="0"/>
                        </a:rPr>
                        <a:t>ORR、n/N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lang="ja-JP" sz="1400" b="1" i="0" u="none" dirty="0" smtClean="0">
                          <a:solidFill>
                            <a:srgbClr val="FFFFFF"/>
                          </a:solidFill>
                          <a:ea typeface="MS UI Gothic" pitchFamily="18" charset="0"/>
                        </a:rPr>
                        <a:t>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452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1%発現</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&lt;1%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3/25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452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4/15 (27)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8, 55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2452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5%発現</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&lt;5%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5/34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2452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2/6 (33)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4, 78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Tree>
    <p:custDataLst>
      <p:tags r:id="rId1"/>
    </p:custDataLst>
    <p:extLst>
      <p:ext uri="{BB962C8B-B14F-4D97-AF65-F5344CB8AC3E}">
        <p14:creationId xmlns:p14="http://schemas.microsoft.com/office/powerpoint/2010/main" val="29236537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6: 進行または転移性の胃／胃食道接合部癌（GC/GEC）におけるニボルマブ単独療法の安全性および有効性：CheckMate032試験の結果 – Le DT,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Le et al. J Clin Oncol 2016; 34 (suppl): abstr 6</a:t>
            </a:r>
          </a:p>
        </p:txBody>
      </p:sp>
      <p:sp>
        <p:nvSpPr>
          <p:cNvPr id="2" name="TextBox 1"/>
          <p:cNvSpPr txBox="1"/>
          <p:nvPr/>
        </p:nvSpPr>
        <p:spPr>
          <a:xfrm>
            <a:off x="4249158" y="1752600"/>
            <a:ext cx="518091" cy="369332"/>
          </a:xfrm>
          <a:prstGeom prst="rect">
            <a:avLst/>
          </a:prstGeom>
          <a:noFill/>
        </p:spPr>
        <p:txBody>
          <a:bodyPr wrap="none" rtlCol="0">
            <a:spAutoFit/>
          </a:bodyPr>
          <a:lstStyle/>
          <a:p>
            <a:r>
              <a:rPr lang="ja-JP" b="1" i="0" dirty="0" smtClean="0">
                <a:solidFill>
                  <a:srgbClr val="4D4D4D"/>
                </a:solidFill>
                <a:ea typeface="MS UI Gothic" pitchFamily="18" charset="0"/>
              </a:rPr>
              <a:t>OS</a:t>
            </a:r>
          </a:p>
        </p:txBody>
      </p:sp>
      <p:sp>
        <p:nvSpPr>
          <p:cNvPr id="10" name="Text Box 62"/>
          <p:cNvSpPr txBox="1">
            <a:spLocks noChangeArrowheads="1"/>
          </p:cNvSpPr>
          <p:nvPr/>
        </p:nvSpPr>
        <p:spPr bwMode="auto">
          <a:xfrm rot="16200000">
            <a:off x="107460" y="3384716"/>
            <a:ext cx="17940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生存率</a:t>
            </a:r>
          </a:p>
        </p:txBody>
      </p:sp>
      <p:sp>
        <p:nvSpPr>
          <p:cNvPr id="11" name="Text Box 103"/>
          <p:cNvSpPr txBox="1">
            <a:spLocks noChangeArrowheads="1"/>
          </p:cNvSpPr>
          <p:nvPr/>
        </p:nvSpPr>
        <p:spPr bwMode="auto">
          <a:xfrm>
            <a:off x="4314411" y="5191595"/>
            <a:ext cx="12430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ベースラインからの経過時間(ヶ月)</a:t>
            </a:r>
          </a:p>
        </p:txBody>
      </p:sp>
      <p:sp>
        <p:nvSpPr>
          <p:cNvPr id="13" name="Text Box 106"/>
          <p:cNvSpPr txBox="1">
            <a:spLocks noChangeArrowheads="1"/>
          </p:cNvSpPr>
          <p:nvPr/>
        </p:nvSpPr>
        <p:spPr bwMode="auto">
          <a:xfrm>
            <a:off x="1126782" y="3682849"/>
            <a:ext cx="3978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200" b="1" i="0" dirty="0" smtClean="0">
                <a:solidFill>
                  <a:srgbClr val="4D4D4D"/>
                </a:solidFill>
                <a:ea typeface="MS UI Gothic" pitchFamily="18" charset="0"/>
              </a:rPr>
              <a:t>0.4</a:t>
            </a:r>
          </a:p>
        </p:txBody>
      </p:sp>
      <p:sp>
        <p:nvSpPr>
          <p:cNvPr id="17" name="Text Box 108"/>
          <p:cNvSpPr txBox="1">
            <a:spLocks noChangeArrowheads="1"/>
          </p:cNvSpPr>
          <p:nvPr/>
        </p:nvSpPr>
        <p:spPr bwMode="auto">
          <a:xfrm>
            <a:off x="1126782" y="3165591"/>
            <a:ext cx="3978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200" b="1" i="0" dirty="0" smtClean="0">
                <a:solidFill>
                  <a:srgbClr val="4D4D4D"/>
                </a:solidFill>
                <a:ea typeface="MS UI Gothic" pitchFamily="18" charset="0"/>
              </a:rPr>
              <a:t>0.6</a:t>
            </a:r>
          </a:p>
        </p:txBody>
      </p:sp>
      <p:sp>
        <p:nvSpPr>
          <p:cNvPr id="19" name="Text Box 110"/>
          <p:cNvSpPr txBox="1">
            <a:spLocks noChangeArrowheads="1"/>
          </p:cNvSpPr>
          <p:nvPr/>
        </p:nvSpPr>
        <p:spPr bwMode="auto">
          <a:xfrm>
            <a:off x="1126782" y="2614931"/>
            <a:ext cx="3978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200" b="1" i="0" dirty="0" smtClean="0">
                <a:solidFill>
                  <a:srgbClr val="4D4D4D"/>
                </a:solidFill>
                <a:ea typeface="MS UI Gothic" pitchFamily="18" charset="0"/>
              </a:rPr>
              <a:t>0.8</a:t>
            </a:r>
          </a:p>
        </p:txBody>
      </p:sp>
      <p:sp>
        <p:nvSpPr>
          <p:cNvPr id="21" name="Text Box 112"/>
          <p:cNvSpPr txBox="1">
            <a:spLocks noChangeArrowheads="1"/>
          </p:cNvSpPr>
          <p:nvPr/>
        </p:nvSpPr>
        <p:spPr bwMode="auto">
          <a:xfrm>
            <a:off x="1126782" y="2116299"/>
            <a:ext cx="3978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200" b="1" i="0" dirty="0" smtClean="0">
                <a:solidFill>
                  <a:srgbClr val="4D4D4D"/>
                </a:solidFill>
                <a:ea typeface="MS UI Gothic" pitchFamily="18" charset="0"/>
              </a:rPr>
              <a:t>1.0</a:t>
            </a:r>
          </a:p>
        </p:txBody>
      </p:sp>
      <p:sp>
        <p:nvSpPr>
          <p:cNvPr id="22" name="Text Box 113"/>
          <p:cNvSpPr txBox="1">
            <a:spLocks noChangeArrowheads="1"/>
          </p:cNvSpPr>
          <p:nvPr/>
        </p:nvSpPr>
        <p:spPr bwMode="auto">
          <a:xfrm>
            <a:off x="1126782" y="4198039"/>
            <a:ext cx="3978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200" b="1" i="0" dirty="0" smtClean="0">
                <a:solidFill>
                  <a:srgbClr val="4D4D4D"/>
                </a:solidFill>
                <a:ea typeface="MS UI Gothic" pitchFamily="18" charset="0"/>
              </a:rPr>
              <a:t>0.2</a:t>
            </a:r>
          </a:p>
        </p:txBody>
      </p:sp>
      <p:sp>
        <p:nvSpPr>
          <p:cNvPr id="24" name="Text Box 115"/>
          <p:cNvSpPr txBox="1">
            <a:spLocks noChangeArrowheads="1"/>
          </p:cNvSpPr>
          <p:nvPr/>
        </p:nvSpPr>
        <p:spPr bwMode="auto">
          <a:xfrm>
            <a:off x="1255022" y="4740979"/>
            <a:ext cx="2696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200" b="1" i="0" dirty="0" smtClean="0">
                <a:solidFill>
                  <a:srgbClr val="4D4D4D"/>
                </a:solidFill>
                <a:ea typeface="MS UI Gothic" pitchFamily="18" charset="0"/>
              </a:rPr>
              <a:t>0</a:t>
            </a:r>
          </a:p>
        </p:txBody>
      </p:sp>
      <p:sp>
        <p:nvSpPr>
          <p:cNvPr id="25" name="Text Box 117"/>
          <p:cNvSpPr txBox="1">
            <a:spLocks noChangeArrowheads="1"/>
          </p:cNvSpPr>
          <p:nvPr/>
        </p:nvSpPr>
        <p:spPr bwMode="auto">
          <a:xfrm>
            <a:off x="29094" y="5463806"/>
            <a:ext cx="13933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s-ES" sz="1200" b="1" i="0" dirty="0" smtClean="0">
                <a:solidFill>
                  <a:srgbClr val="4D4D4D"/>
                </a:solidFill>
                <a:ea typeface="MS UI Gothic" pitchFamily="18" charset="0"/>
              </a:rPr>
              <a:t>リスクに晒されていた</a:t>
            </a:r>
            <a:endParaRPr lang="es-ES" altLang="ja-JP" sz="1200" b="1" i="0" dirty="0" smtClean="0">
              <a:solidFill>
                <a:srgbClr val="4D4D4D"/>
              </a:solidFill>
              <a:ea typeface="MS UI Gothic" pitchFamily="18" charset="0"/>
            </a:endParaRPr>
          </a:p>
          <a:p>
            <a:pPr algn="ctr"/>
            <a:r>
              <a:rPr lang="ja-JP" sz="1200" b="1" i="0" dirty="0" smtClean="0">
                <a:solidFill>
                  <a:srgbClr val="4D4D4D"/>
                </a:solidFill>
                <a:ea typeface="MS UI Gothic" pitchFamily="18" charset="0"/>
              </a:rPr>
              <a:t>患者数</a:t>
            </a:r>
          </a:p>
        </p:txBody>
      </p:sp>
      <p:sp>
        <p:nvSpPr>
          <p:cNvPr id="26" name="Text Box 118"/>
          <p:cNvSpPr txBox="1">
            <a:spLocks noChangeArrowheads="1"/>
          </p:cNvSpPr>
          <p:nvPr/>
        </p:nvSpPr>
        <p:spPr bwMode="auto">
          <a:xfrm>
            <a:off x="1562415" y="5463806"/>
            <a:ext cx="3545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59</a:t>
            </a:r>
          </a:p>
        </p:txBody>
      </p:sp>
      <p:sp>
        <p:nvSpPr>
          <p:cNvPr id="27" name="Text Box 119"/>
          <p:cNvSpPr txBox="1">
            <a:spLocks noChangeArrowheads="1"/>
          </p:cNvSpPr>
          <p:nvPr/>
        </p:nvSpPr>
        <p:spPr bwMode="auto">
          <a:xfrm>
            <a:off x="2497786" y="5463806"/>
            <a:ext cx="3545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37</a:t>
            </a:r>
          </a:p>
        </p:txBody>
      </p:sp>
      <p:sp>
        <p:nvSpPr>
          <p:cNvPr id="28" name="Text Box 120"/>
          <p:cNvSpPr txBox="1">
            <a:spLocks noChangeArrowheads="1"/>
          </p:cNvSpPr>
          <p:nvPr/>
        </p:nvSpPr>
        <p:spPr bwMode="auto">
          <a:xfrm>
            <a:off x="3434981" y="5463806"/>
            <a:ext cx="3545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19</a:t>
            </a:r>
          </a:p>
        </p:txBody>
      </p:sp>
      <p:sp>
        <p:nvSpPr>
          <p:cNvPr id="29" name="Text Box 121"/>
          <p:cNvSpPr txBox="1">
            <a:spLocks noChangeArrowheads="1"/>
          </p:cNvSpPr>
          <p:nvPr/>
        </p:nvSpPr>
        <p:spPr bwMode="auto">
          <a:xfrm>
            <a:off x="4381519" y="5463806"/>
            <a:ext cx="3461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11</a:t>
            </a:r>
          </a:p>
        </p:txBody>
      </p:sp>
      <p:sp>
        <p:nvSpPr>
          <p:cNvPr id="30" name="Text Box 122"/>
          <p:cNvSpPr txBox="1">
            <a:spLocks noChangeArrowheads="1"/>
          </p:cNvSpPr>
          <p:nvPr/>
        </p:nvSpPr>
        <p:spPr bwMode="auto">
          <a:xfrm>
            <a:off x="5308114" y="5463806"/>
            <a:ext cx="3545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10</a:t>
            </a:r>
          </a:p>
        </p:txBody>
      </p:sp>
      <p:sp>
        <p:nvSpPr>
          <p:cNvPr id="31" name="Text Box 123"/>
          <p:cNvSpPr txBox="1">
            <a:spLocks noChangeArrowheads="1"/>
          </p:cNvSpPr>
          <p:nvPr/>
        </p:nvSpPr>
        <p:spPr bwMode="auto">
          <a:xfrm>
            <a:off x="6295945" y="5463806"/>
            <a:ext cx="2696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6</a:t>
            </a:r>
          </a:p>
        </p:txBody>
      </p:sp>
      <p:sp>
        <p:nvSpPr>
          <p:cNvPr id="32" name="Text Box 124"/>
          <p:cNvSpPr txBox="1">
            <a:spLocks noChangeArrowheads="1"/>
          </p:cNvSpPr>
          <p:nvPr/>
        </p:nvSpPr>
        <p:spPr bwMode="auto">
          <a:xfrm>
            <a:off x="7210636" y="5463806"/>
            <a:ext cx="2696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3</a:t>
            </a:r>
          </a:p>
        </p:txBody>
      </p:sp>
      <p:sp>
        <p:nvSpPr>
          <p:cNvPr id="33" name="Text Box 125"/>
          <p:cNvSpPr txBox="1">
            <a:spLocks noChangeArrowheads="1"/>
          </p:cNvSpPr>
          <p:nvPr/>
        </p:nvSpPr>
        <p:spPr bwMode="auto">
          <a:xfrm>
            <a:off x="8150901" y="5463806"/>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0</a:t>
            </a:r>
          </a:p>
        </p:txBody>
      </p:sp>
      <p:sp>
        <p:nvSpPr>
          <p:cNvPr id="34" name="Freeform 144"/>
          <p:cNvSpPr>
            <a:spLocks/>
          </p:cNvSpPr>
          <p:nvPr/>
        </p:nvSpPr>
        <p:spPr bwMode="auto">
          <a:xfrm>
            <a:off x="1592396" y="2243064"/>
            <a:ext cx="6694918" cy="2631891"/>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5" name="Line 145"/>
          <p:cNvSpPr>
            <a:spLocks noChangeShapeType="1"/>
          </p:cNvSpPr>
          <p:nvPr/>
        </p:nvSpPr>
        <p:spPr bwMode="auto">
          <a:xfrm>
            <a:off x="1542176" y="2259697"/>
            <a:ext cx="474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6" name="Line 146"/>
          <p:cNvSpPr>
            <a:spLocks noChangeShapeType="1"/>
          </p:cNvSpPr>
          <p:nvPr/>
        </p:nvSpPr>
        <p:spPr bwMode="auto">
          <a:xfrm>
            <a:off x="1542176" y="2498695"/>
            <a:ext cx="474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7" name="Line 147"/>
          <p:cNvSpPr>
            <a:spLocks noChangeShapeType="1"/>
          </p:cNvSpPr>
          <p:nvPr/>
        </p:nvSpPr>
        <p:spPr bwMode="auto">
          <a:xfrm>
            <a:off x="1542176" y="2750792"/>
            <a:ext cx="474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8" name="Line 148"/>
          <p:cNvSpPr>
            <a:spLocks noChangeShapeType="1"/>
          </p:cNvSpPr>
          <p:nvPr/>
        </p:nvSpPr>
        <p:spPr bwMode="auto">
          <a:xfrm>
            <a:off x="1542176" y="3012973"/>
            <a:ext cx="474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9" name="Line 149"/>
          <p:cNvSpPr>
            <a:spLocks noChangeShapeType="1"/>
          </p:cNvSpPr>
          <p:nvPr/>
        </p:nvSpPr>
        <p:spPr bwMode="auto">
          <a:xfrm>
            <a:off x="1542176" y="4878490"/>
            <a:ext cx="474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40" name="Line 150"/>
          <p:cNvSpPr>
            <a:spLocks noChangeShapeType="1"/>
          </p:cNvSpPr>
          <p:nvPr/>
        </p:nvSpPr>
        <p:spPr bwMode="auto">
          <a:xfrm>
            <a:off x="1542176" y="4616309"/>
            <a:ext cx="474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41" name="Line 151"/>
          <p:cNvSpPr>
            <a:spLocks noChangeShapeType="1"/>
          </p:cNvSpPr>
          <p:nvPr/>
        </p:nvSpPr>
        <p:spPr bwMode="auto">
          <a:xfrm>
            <a:off x="1542176" y="4333960"/>
            <a:ext cx="474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42" name="Line 152"/>
          <p:cNvSpPr>
            <a:spLocks noChangeShapeType="1"/>
          </p:cNvSpPr>
          <p:nvPr/>
        </p:nvSpPr>
        <p:spPr bwMode="auto">
          <a:xfrm>
            <a:off x="1542176" y="4071780"/>
            <a:ext cx="474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43" name="Line 153"/>
          <p:cNvSpPr>
            <a:spLocks noChangeShapeType="1"/>
          </p:cNvSpPr>
          <p:nvPr/>
        </p:nvSpPr>
        <p:spPr bwMode="auto">
          <a:xfrm>
            <a:off x="1542176" y="3819682"/>
            <a:ext cx="474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44" name="Line 154"/>
          <p:cNvSpPr>
            <a:spLocks noChangeShapeType="1"/>
          </p:cNvSpPr>
          <p:nvPr/>
        </p:nvSpPr>
        <p:spPr bwMode="auto">
          <a:xfrm>
            <a:off x="1542176" y="3547418"/>
            <a:ext cx="474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45" name="Line 155"/>
          <p:cNvSpPr>
            <a:spLocks noChangeShapeType="1"/>
          </p:cNvSpPr>
          <p:nvPr/>
        </p:nvSpPr>
        <p:spPr bwMode="auto">
          <a:xfrm>
            <a:off x="1542176" y="3305405"/>
            <a:ext cx="474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46" name="Line 163"/>
          <p:cNvSpPr>
            <a:spLocks noChangeShapeType="1"/>
          </p:cNvSpPr>
          <p:nvPr/>
        </p:nvSpPr>
        <p:spPr bwMode="auto">
          <a:xfrm flipV="1">
            <a:off x="1589658" y="4878490"/>
            <a:ext cx="0" cy="6050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7" name="Line 164"/>
          <p:cNvSpPr>
            <a:spLocks noChangeShapeType="1"/>
          </p:cNvSpPr>
          <p:nvPr/>
        </p:nvSpPr>
        <p:spPr bwMode="auto">
          <a:xfrm flipV="1">
            <a:off x="2669171" y="4878490"/>
            <a:ext cx="0" cy="6050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8" name="Line 165"/>
          <p:cNvSpPr>
            <a:spLocks noChangeShapeType="1"/>
          </p:cNvSpPr>
          <p:nvPr/>
        </p:nvSpPr>
        <p:spPr bwMode="auto">
          <a:xfrm>
            <a:off x="3610854" y="4878490"/>
            <a:ext cx="0" cy="6050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9" name="Line 166"/>
          <p:cNvSpPr>
            <a:spLocks noChangeShapeType="1"/>
          </p:cNvSpPr>
          <p:nvPr/>
        </p:nvSpPr>
        <p:spPr bwMode="auto">
          <a:xfrm>
            <a:off x="4552537" y="4878490"/>
            <a:ext cx="0" cy="6050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50" name="Line 167"/>
          <p:cNvSpPr>
            <a:spLocks noChangeShapeType="1"/>
          </p:cNvSpPr>
          <p:nvPr/>
        </p:nvSpPr>
        <p:spPr bwMode="auto">
          <a:xfrm>
            <a:off x="5486343" y="4878490"/>
            <a:ext cx="0" cy="6050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51" name="Line 168"/>
          <p:cNvSpPr>
            <a:spLocks noChangeShapeType="1"/>
          </p:cNvSpPr>
          <p:nvPr/>
        </p:nvSpPr>
        <p:spPr bwMode="auto">
          <a:xfrm>
            <a:off x="6427951" y="4878490"/>
            <a:ext cx="0" cy="6050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52" name="Line 169"/>
          <p:cNvSpPr>
            <a:spLocks noChangeShapeType="1"/>
          </p:cNvSpPr>
          <p:nvPr/>
        </p:nvSpPr>
        <p:spPr bwMode="auto">
          <a:xfrm>
            <a:off x="7337681" y="4878490"/>
            <a:ext cx="0" cy="6050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53" name="Line 170"/>
          <p:cNvSpPr>
            <a:spLocks noChangeShapeType="1"/>
          </p:cNvSpPr>
          <p:nvPr/>
        </p:nvSpPr>
        <p:spPr bwMode="auto">
          <a:xfrm>
            <a:off x="8277088" y="4878490"/>
            <a:ext cx="0" cy="6050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54" name="Text Box 88"/>
          <p:cNvSpPr txBox="1">
            <a:spLocks noChangeArrowheads="1"/>
          </p:cNvSpPr>
          <p:nvPr/>
        </p:nvSpPr>
        <p:spPr bwMode="auto">
          <a:xfrm>
            <a:off x="1604894" y="4942528"/>
            <a:ext cx="2696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0</a:t>
            </a:r>
          </a:p>
        </p:txBody>
      </p:sp>
      <p:sp>
        <p:nvSpPr>
          <p:cNvPr id="55" name="Text Box 88"/>
          <p:cNvSpPr txBox="1">
            <a:spLocks noChangeArrowheads="1"/>
          </p:cNvSpPr>
          <p:nvPr/>
        </p:nvSpPr>
        <p:spPr bwMode="auto">
          <a:xfrm>
            <a:off x="2540266" y="4942528"/>
            <a:ext cx="2696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3</a:t>
            </a:r>
          </a:p>
        </p:txBody>
      </p:sp>
      <p:sp>
        <p:nvSpPr>
          <p:cNvPr id="56" name="Text Box 88"/>
          <p:cNvSpPr txBox="1">
            <a:spLocks noChangeArrowheads="1"/>
          </p:cNvSpPr>
          <p:nvPr/>
        </p:nvSpPr>
        <p:spPr bwMode="auto">
          <a:xfrm>
            <a:off x="3477459" y="4942528"/>
            <a:ext cx="2696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6</a:t>
            </a:r>
          </a:p>
        </p:txBody>
      </p:sp>
      <p:sp>
        <p:nvSpPr>
          <p:cNvPr id="57" name="Text Box 88"/>
          <p:cNvSpPr txBox="1">
            <a:spLocks noChangeArrowheads="1"/>
          </p:cNvSpPr>
          <p:nvPr/>
        </p:nvSpPr>
        <p:spPr bwMode="auto">
          <a:xfrm>
            <a:off x="4419765" y="4942528"/>
            <a:ext cx="2696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9</a:t>
            </a:r>
          </a:p>
        </p:txBody>
      </p:sp>
      <p:sp>
        <p:nvSpPr>
          <p:cNvPr id="58" name="Text Box 88"/>
          <p:cNvSpPr txBox="1">
            <a:spLocks noChangeArrowheads="1"/>
          </p:cNvSpPr>
          <p:nvPr/>
        </p:nvSpPr>
        <p:spPr bwMode="auto">
          <a:xfrm>
            <a:off x="5308113" y="4942528"/>
            <a:ext cx="3545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12</a:t>
            </a:r>
          </a:p>
        </p:txBody>
      </p:sp>
      <p:sp>
        <p:nvSpPr>
          <p:cNvPr id="59" name="Text Box 88"/>
          <p:cNvSpPr txBox="1">
            <a:spLocks noChangeArrowheads="1"/>
          </p:cNvSpPr>
          <p:nvPr/>
        </p:nvSpPr>
        <p:spPr bwMode="auto">
          <a:xfrm>
            <a:off x="6253466" y="4942528"/>
            <a:ext cx="3545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15</a:t>
            </a:r>
          </a:p>
        </p:txBody>
      </p:sp>
      <p:sp>
        <p:nvSpPr>
          <p:cNvPr id="60" name="Text Box 88"/>
          <p:cNvSpPr txBox="1">
            <a:spLocks noChangeArrowheads="1"/>
          </p:cNvSpPr>
          <p:nvPr/>
        </p:nvSpPr>
        <p:spPr bwMode="auto">
          <a:xfrm>
            <a:off x="7168156" y="4942528"/>
            <a:ext cx="3545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18</a:t>
            </a:r>
          </a:p>
        </p:txBody>
      </p:sp>
      <p:sp>
        <p:nvSpPr>
          <p:cNvPr id="61" name="Text Box 88"/>
          <p:cNvSpPr txBox="1">
            <a:spLocks noChangeArrowheads="1"/>
          </p:cNvSpPr>
          <p:nvPr/>
        </p:nvSpPr>
        <p:spPr bwMode="auto">
          <a:xfrm>
            <a:off x="8099796" y="4942528"/>
            <a:ext cx="3545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21</a:t>
            </a:r>
          </a:p>
        </p:txBody>
      </p:sp>
      <p:sp>
        <p:nvSpPr>
          <p:cNvPr id="62" name="Line 164"/>
          <p:cNvSpPr>
            <a:spLocks noChangeShapeType="1"/>
          </p:cNvSpPr>
          <p:nvPr/>
        </p:nvSpPr>
        <p:spPr bwMode="auto">
          <a:xfrm flipV="1">
            <a:off x="1724333" y="4879821"/>
            <a:ext cx="0" cy="6050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63" name="Text Box 121"/>
          <p:cNvSpPr txBox="1">
            <a:spLocks noChangeArrowheads="1"/>
          </p:cNvSpPr>
          <p:nvPr/>
        </p:nvSpPr>
        <p:spPr bwMode="auto">
          <a:xfrm>
            <a:off x="2219287" y="4298776"/>
            <a:ext cx="27831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mOS 5.0ヶ月(95% CI, 3.4, 12.4)</a:t>
            </a:r>
          </a:p>
        </p:txBody>
      </p:sp>
      <p:graphicFrame>
        <p:nvGraphicFramePr>
          <p:cNvPr id="64" name="Table 63"/>
          <p:cNvGraphicFramePr>
            <a:graphicFrameLocks noGrp="1"/>
          </p:cNvGraphicFramePr>
          <p:nvPr>
            <p:extLst>
              <p:ext uri="{D42A27DB-BD31-4B8C-83A1-F6EECF244321}">
                <p14:modId xmlns:p14="http://schemas.microsoft.com/office/powerpoint/2010/main" val="819420677"/>
              </p:ext>
            </p:extLst>
          </p:nvPr>
        </p:nvGraphicFramePr>
        <p:xfrm>
          <a:off x="5696282" y="2206738"/>
          <a:ext cx="2914318" cy="1483360"/>
        </p:xfrm>
        <a:graphic>
          <a:graphicData uri="http://schemas.openxmlformats.org/drawingml/2006/table">
            <a:tbl>
              <a:tblPr firstRow="1" bandRow="1">
                <a:tableStyleId>{5C22544A-7EE6-4342-B048-85BDC9FD1C3A}</a:tableStyleId>
              </a:tblPr>
              <a:tblGrid>
                <a:gridCol w="999488"/>
                <a:gridCol w="1914830"/>
              </a:tblGrid>
              <a:tr h="370840">
                <a:tc>
                  <a:txBody>
                    <a:bodyPr/>
                    <a:lstStyle/>
                    <a:p>
                      <a:pPr algn="ctr"/>
                      <a:endParaRPr lang="en-GB" sz="1400" dirty="0">
                        <a:solidFill>
                          <a:schemeClr val="tx1"/>
                        </a:solidFill>
                      </a:endParaRPr>
                    </a:p>
                  </a:txBody>
                  <a:tcPr>
                    <a:noFill/>
                  </a:tcPr>
                </a:tc>
                <a:tc>
                  <a:txBody>
                    <a:bodyPr/>
                    <a:lstStyle/>
                    <a:p>
                      <a:pPr algn="ctr"/>
                      <a:r>
                        <a:rPr lang="ja-JP" sz="1400" b="1" i="0" dirty="0" smtClean="0">
                          <a:solidFill>
                            <a:srgbClr val="4D4D4D"/>
                          </a:solidFill>
                          <a:ea typeface="MS UI Gothic" pitchFamily="18" charset="0"/>
                        </a:rPr>
                        <a:t>OS率、% (95% CI)</a:t>
                      </a:r>
                    </a:p>
                  </a:txBody>
                  <a:tcPr>
                    <a:noFill/>
                  </a:tcPr>
                </a:tc>
              </a:tr>
              <a:tr h="370840">
                <a:tc>
                  <a:txBody>
                    <a:bodyPr/>
                    <a:lstStyle/>
                    <a:p>
                      <a:pPr algn="l"/>
                      <a:r>
                        <a:rPr lang="ja-JP" sz="1400" b="0" i="0" dirty="0" smtClean="0">
                          <a:solidFill>
                            <a:srgbClr val="4D4D4D"/>
                          </a:solidFill>
                          <a:ea typeface="MS UI Gothic" pitchFamily="18" charset="0"/>
                        </a:rPr>
                        <a:t>第3ヶ月</a:t>
                      </a:r>
                    </a:p>
                  </a:txBody>
                  <a:tcPr>
                    <a:noFill/>
                  </a:tcPr>
                </a:tc>
                <a:tc>
                  <a:txBody>
                    <a:bodyPr/>
                    <a:lstStyle/>
                    <a:p>
                      <a:pPr algn="ctr"/>
                      <a:r>
                        <a:rPr lang="ja-JP" sz="1400" b="0" i="0" dirty="0" smtClean="0">
                          <a:solidFill>
                            <a:srgbClr val="4D4D4D"/>
                          </a:solidFill>
                          <a:ea typeface="MS UI Gothic" pitchFamily="18" charset="0"/>
                        </a:rPr>
                        <a:t>70 (56, 80)</a:t>
                      </a:r>
                    </a:p>
                  </a:txBody>
                  <a:tcPr>
                    <a:noFill/>
                  </a:tcPr>
                </a:tc>
              </a:tr>
              <a:tr h="370840">
                <a:tc>
                  <a:txBody>
                    <a:bodyPr/>
                    <a:lstStyle/>
                    <a:p>
                      <a:pPr algn="l"/>
                      <a:r>
                        <a:rPr lang="ja-JP" sz="1400" b="0" i="0" dirty="0" smtClean="0">
                          <a:solidFill>
                            <a:srgbClr val="4D4D4D"/>
                          </a:solidFill>
                          <a:ea typeface="MS UI Gothic" pitchFamily="18" charset="0"/>
                        </a:rPr>
                        <a:t>第6ヶ月</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49 (35, 62)</a:t>
                      </a:r>
                    </a:p>
                  </a:txBody>
                  <a:tcPr>
                    <a:noFill/>
                  </a:tcPr>
                </a:tc>
              </a:tr>
              <a:tr h="370840">
                <a:tc>
                  <a:txBody>
                    <a:bodyPr/>
                    <a:lstStyle/>
                    <a:p>
                      <a:pPr algn="l"/>
                      <a:r>
                        <a:rPr lang="ja-JP" sz="1400" b="0" i="0" dirty="0" smtClean="0">
                          <a:solidFill>
                            <a:srgbClr val="4D4D4D"/>
                          </a:solidFill>
                          <a:ea typeface="MS UI Gothic" pitchFamily="18" charset="0"/>
                        </a:rPr>
                        <a:t>第12ヶ月</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36 (21, 51)</a:t>
                      </a:r>
                    </a:p>
                  </a:txBody>
                  <a:tcPr>
                    <a:noFill/>
                  </a:tcPr>
                </a:tc>
              </a:tr>
            </a:tbl>
          </a:graphicData>
        </a:graphic>
      </p:graphicFrame>
      <p:sp>
        <p:nvSpPr>
          <p:cNvPr id="65" name="Freeform 2"/>
          <p:cNvSpPr>
            <a:spLocks/>
          </p:cNvSpPr>
          <p:nvPr/>
        </p:nvSpPr>
        <p:spPr bwMode="auto">
          <a:xfrm>
            <a:off x="1702432" y="2234686"/>
            <a:ext cx="6372000" cy="2250000"/>
          </a:xfrm>
          <a:custGeom>
            <a:avLst/>
            <a:gdLst>
              <a:gd name="T0" fmla="*/ 398 w 500"/>
              <a:gd name="T1" fmla="*/ 177 h 177"/>
              <a:gd name="T2" fmla="*/ 369 w 500"/>
              <a:gd name="T3" fmla="*/ 166 h 177"/>
              <a:gd name="T4" fmla="*/ 363 w 500"/>
              <a:gd name="T5" fmla="*/ 158 h 177"/>
              <a:gd name="T6" fmla="*/ 318 w 500"/>
              <a:gd name="T7" fmla="*/ 150 h 177"/>
              <a:gd name="T8" fmla="*/ 306 w 500"/>
              <a:gd name="T9" fmla="*/ 142 h 177"/>
              <a:gd name="T10" fmla="*/ 242 w 500"/>
              <a:gd name="T11" fmla="*/ 134 h 177"/>
              <a:gd name="T12" fmla="*/ 220 w 500"/>
              <a:gd name="T13" fmla="*/ 126 h 177"/>
              <a:gd name="T14" fmla="*/ 208 w 500"/>
              <a:gd name="T15" fmla="*/ 118 h 177"/>
              <a:gd name="T16" fmla="*/ 190 w 500"/>
              <a:gd name="T17" fmla="*/ 111 h 177"/>
              <a:gd name="T18" fmla="*/ 124 w 500"/>
              <a:gd name="T19" fmla="*/ 105 h 177"/>
              <a:gd name="T20" fmla="*/ 117 w 500"/>
              <a:gd name="T21" fmla="*/ 101 h 177"/>
              <a:gd name="T22" fmla="*/ 113 w 500"/>
              <a:gd name="T23" fmla="*/ 96 h 177"/>
              <a:gd name="T24" fmla="*/ 108 w 500"/>
              <a:gd name="T25" fmla="*/ 92 h 177"/>
              <a:gd name="T26" fmla="*/ 85 w 500"/>
              <a:gd name="T27" fmla="*/ 87 h 177"/>
              <a:gd name="T28" fmla="*/ 82 w 500"/>
              <a:gd name="T29" fmla="*/ 83 h 177"/>
              <a:gd name="T30" fmla="*/ 81 w 500"/>
              <a:gd name="T31" fmla="*/ 74 h 177"/>
              <a:gd name="T32" fmla="*/ 77 w 500"/>
              <a:gd name="T33" fmla="*/ 70 h 177"/>
              <a:gd name="T34" fmla="*/ 75 w 500"/>
              <a:gd name="T35" fmla="*/ 66 h 177"/>
              <a:gd name="T36" fmla="*/ 73 w 500"/>
              <a:gd name="T37" fmla="*/ 62 h 177"/>
              <a:gd name="T38" fmla="*/ 68 w 500"/>
              <a:gd name="T39" fmla="*/ 58 h 177"/>
              <a:gd name="T40" fmla="*/ 59 w 500"/>
              <a:gd name="T41" fmla="*/ 54 h 177"/>
              <a:gd name="T42" fmla="*/ 56 w 500"/>
              <a:gd name="T43" fmla="*/ 51 h 177"/>
              <a:gd name="T44" fmla="*/ 52 w 500"/>
              <a:gd name="T45" fmla="*/ 47 h 177"/>
              <a:gd name="T46" fmla="*/ 50 w 500"/>
              <a:gd name="T47" fmla="*/ 44 h 177"/>
              <a:gd name="T48" fmla="*/ 47 w 500"/>
              <a:gd name="T49" fmla="*/ 39 h 177"/>
              <a:gd name="T50" fmla="*/ 42 w 500"/>
              <a:gd name="T51" fmla="*/ 36 h 177"/>
              <a:gd name="T52" fmla="*/ 39 w 500"/>
              <a:gd name="T53" fmla="*/ 32 h 177"/>
              <a:gd name="T54" fmla="*/ 38 w 500"/>
              <a:gd name="T55" fmla="*/ 29 h 177"/>
              <a:gd name="T56" fmla="*/ 37 w 500"/>
              <a:gd name="T57" fmla="*/ 25 h 177"/>
              <a:gd name="T58" fmla="*/ 32 w 500"/>
              <a:gd name="T59" fmla="*/ 18 h 177"/>
              <a:gd name="T60" fmla="*/ 30 w 500"/>
              <a:gd name="T61" fmla="*/ 14 h 177"/>
              <a:gd name="T62" fmla="*/ 25 w 500"/>
              <a:gd name="T63" fmla="*/ 11 h 177"/>
              <a:gd name="T64" fmla="*/ 20 w 500"/>
              <a:gd name="T65" fmla="*/ 7 h 177"/>
              <a:gd name="T66" fmla="*/ 17 w 500"/>
              <a:gd name="T67" fmla="*/ 4 h 177"/>
              <a:gd name="T68" fmla="*/ 0 w 500"/>
              <a:gd name="T6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0" h="177">
                <a:moveTo>
                  <a:pt x="500" y="177"/>
                </a:moveTo>
                <a:lnTo>
                  <a:pt x="398" y="177"/>
                </a:lnTo>
                <a:lnTo>
                  <a:pt x="398" y="166"/>
                </a:lnTo>
                <a:lnTo>
                  <a:pt x="369" y="166"/>
                </a:lnTo>
                <a:lnTo>
                  <a:pt x="369" y="158"/>
                </a:lnTo>
                <a:lnTo>
                  <a:pt x="363" y="158"/>
                </a:lnTo>
                <a:lnTo>
                  <a:pt x="363" y="150"/>
                </a:lnTo>
                <a:lnTo>
                  <a:pt x="318" y="150"/>
                </a:lnTo>
                <a:lnTo>
                  <a:pt x="318" y="142"/>
                </a:lnTo>
                <a:lnTo>
                  <a:pt x="306" y="142"/>
                </a:lnTo>
                <a:lnTo>
                  <a:pt x="306" y="134"/>
                </a:lnTo>
                <a:lnTo>
                  <a:pt x="242" y="134"/>
                </a:lnTo>
                <a:lnTo>
                  <a:pt x="242" y="126"/>
                </a:lnTo>
                <a:lnTo>
                  <a:pt x="220" y="126"/>
                </a:lnTo>
                <a:lnTo>
                  <a:pt x="220" y="118"/>
                </a:lnTo>
                <a:lnTo>
                  <a:pt x="208" y="118"/>
                </a:lnTo>
                <a:lnTo>
                  <a:pt x="208" y="111"/>
                </a:lnTo>
                <a:lnTo>
                  <a:pt x="190" y="111"/>
                </a:lnTo>
                <a:lnTo>
                  <a:pt x="190" y="105"/>
                </a:lnTo>
                <a:lnTo>
                  <a:pt x="124" y="105"/>
                </a:lnTo>
                <a:lnTo>
                  <a:pt x="124" y="101"/>
                </a:lnTo>
                <a:lnTo>
                  <a:pt x="117" y="101"/>
                </a:lnTo>
                <a:lnTo>
                  <a:pt x="117" y="96"/>
                </a:lnTo>
                <a:lnTo>
                  <a:pt x="113" y="96"/>
                </a:lnTo>
                <a:lnTo>
                  <a:pt x="113" y="92"/>
                </a:lnTo>
                <a:lnTo>
                  <a:pt x="108" y="92"/>
                </a:lnTo>
                <a:lnTo>
                  <a:pt x="108" y="87"/>
                </a:lnTo>
                <a:lnTo>
                  <a:pt x="85" y="87"/>
                </a:lnTo>
                <a:lnTo>
                  <a:pt x="85" y="83"/>
                </a:lnTo>
                <a:lnTo>
                  <a:pt x="82" y="83"/>
                </a:lnTo>
                <a:lnTo>
                  <a:pt x="82" y="74"/>
                </a:lnTo>
                <a:lnTo>
                  <a:pt x="81" y="74"/>
                </a:lnTo>
                <a:lnTo>
                  <a:pt x="81" y="70"/>
                </a:lnTo>
                <a:lnTo>
                  <a:pt x="77" y="70"/>
                </a:lnTo>
                <a:lnTo>
                  <a:pt x="77" y="66"/>
                </a:lnTo>
                <a:lnTo>
                  <a:pt x="75" y="66"/>
                </a:lnTo>
                <a:lnTo>
                  <a:pt x="75" y="62"/>
                </a:lnTo>
                <a:lnTo>
                  <a:pt x="73" y="62"/>
                </a:lnTo>
                <a:lnTo>
                  <a:pt x="73" y="58"/>
                </a:lnTo>
                <a:lnTo>
                  <a:pt x="68" y="58"/>
                </a:lnTo>
                <a:lnTo>
                  <a:pt x="68" y="54"/>
                </a:lnTo>
                <a:lnTo>
                  <a:pt x="59" y="54"/>
                </a:lnTo>
                <a:lnTo>
                  <a:pt x="59" y="51"/>
                </a:lnTo>
                <a:lnTo>
                  <a:pt x="56" y="51"/>
                </a:lnTo>
                <a:lnTo>
                  <a:pt x="56" y="47"/>
                </a:lnTo>
                <a:lnTo>
                  <a:pt x="52" y="47"/>
                </a:lnTo>
                <a:lnTo>
                  <a:pt x="52" y="44"/>
                </a:lnTo>
                <a:lnTo>
                  <a:pt x="50" y="44"/>
                </a:lnTo>
                <a:lnTo>
                  <a:pt x="50" y="39"/>
                </a:lnTo>
                <a:lnTo>
                  <a:pt x="47" y="39"/>
                </a:lnTo>
                <a:lnTo>
                  <a:pt x="47" y="36"/>
                </a:lnTo>
                <a:lnTo>
                  <a:pt x="42" y="36"/>
                </a:lnTo>
                <a:lnTo>
                  <a:pt x="42" y="32"/>
                </a:lnTo>
                <a:lnTo>
                  <a:pt x="39" y="32"/>
                </a:lnTo>
                <a:lnTo>
                  <a:pt x="39" y="29"/>
                </a:lnTo>
                <a:lnTo>
                  <a:pt x="38" y="29"/>
                </a:lnTo>
                <a:lnTo>
                  <a:pt x="38" y="25"/>
                </a:lnTo>
                <a:lnTo>
                  <a:pt x="37" y="25"/>
                </a:lnTo>
                <a:lnTo>
                  <a:pt x="37" y="18"/>
                </a:lnTo>
                <a:lnTo>
                  <a:pt x="32" y="18"/>
                </a:lnTo>
                <a:lnTo>
                  <a:pt x="32" y="14"/>
                </a:lnTo>
                <a:lnTo>
                  <a:pt x="30" y="14"/>
                </a:lnTo>
                <a:lnTo>
                  <a:pt x="30" y="11"/>
                </a:lnTo>
                <a:lnTo>
                  <a:pt x="25" y="11"/>
                </a:lnTo>
                <a:lnTo>
                  <a:pt x="25" y="7"/>
                </a:lnTo>
                <a:lnTo>
                  <a:pt x="20" y="7"/>
                </a:lnTo>
                <a:lnTo>
                  <a:pt x="20" y="4"/>
                </a:lnTo>
                <a:lnTo>
                  <a:pt x="17" y="4"/>
                </a:lnTo>
                <a:lnTo>
                  <a:pt x="17"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Oval 65"/>
          <p:cNvSpPr>
            <a:spLocks noChangeAspect="1"/>
          </p:cNvSpPr>
          <p:nvPr/>
        </p:nvSpPr>
        <p:spPr>
          <a:xfrm>
            <a:off x="8020176" y="4443217"/>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7" name="Oval 66"/>
          <p:cNvSpPr>
            <a:spLocks noChangeAspect="1"/>
          </p:cNvSpPr>
          <p:nvPr/>
        </p:nvSpPr>
        <p:spPr>
          <a:xfrm>
            <a:off x="7632409" y="4443217"/>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8" name="Oval 67"/>
          <p:cNvSpPr>
            <a:spLocks noChangeAspect="1"/>
          </p:cNvSpPr>
          <p:nvPr/>
        </p:nvSpPr>
        <p:spPr>
          <a:xfrm>
            <a:off x="7514835" y="4443217"/>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9" name="Oval 68"/>
          <p:cNvSpPr>
            <a:spLocks noChangeAspect="1"/>
          </p:cNvSpPr>
          <p:nvPr/>
        </p:nvSpPr>
        <p:spPr>
          <a:xfrm>
            <a:off x="6710469" y="4304204"/>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0" name="Oval 69"/>
          <p:cNvSpPr>
            <a:spLocks noChangeAspect="1"/>
          </p:cNvSpPr>
          <p:nvPr/>
        </p:nvSpPr>
        <p:spPr>
          <a:xfrm>
            <a:off x="5482022" y="3886977"/>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1" name="Oval 70"/>
          <p:cNvSpPr>
            <a:spLocks noChangeAspect="1"/>
          </p:cNvSpPr>
          <p:nvPr/>
        </p:nvSpPr>
        <p:spPr>
          <a:xfrm>
            <a:off x="4414672" y="3685548"/>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2" name="Oval 71"/>
          <p:cNvSpPr>
            <a:spLocks noChangeAspect="1"/>
          </p:cNvSpPr>
          <p:nvPr/>
        </p:nvSpPr>
        <p:spPr>
          <a:xfrm>
            <a:off x="4207689" y="3597905"/>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3" name="Oval 72"/>
          <p:cNvSpPr>
            <a:spLocks noChangeAspect="1"/>
          </p:cNvSpPr>
          <p:nvPr/>
        </p:nvSpPr>
        <p:spPr>
          <a:xfrm>
            <a:off x="3955706" y="3523215"/>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4" name="Oval 73"/>
          <p:cNvSpPr>
            <a:spLocks noChangeAspect="1"/>
          </p:cNvSpPr>
          <p:nvPr/>
        </p:nvSpPr>
        <p:spPr>
          <a:xfrm>
            <a:off x="3703723" y="3523215"/>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5" name="Oval 74"/>
          <p:cNvSpPr>
            <a:spLocks noChangeAspect="1"/>
          </p:cNvSpPr>
          <p:nvPr/>
        </p:nvSpPr>
        <p:spPr>
          <a:xfrm>
            <a:off x="3419961" y="3523215"/>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6" name="Oval 75"/>
          <p:cNvSpPr>
            <a:spLocks noChangeAspect="1"/>
          </p:cNvSpPr>
          <p:nvPr/>
        </p:nvSpPr>
        <p:spPr>
          <a:xfrm>
            <a:off x="3323342" y="3523215"/>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7" name="Oval 76"/>
          <p:cNvSpPr>
            <a:spLocks noChangeAspect="1"/>
          </p:cNvSpPr>
          <p:nvPr/>
        </p:nvSpPr>
        <p:spPr>
          <a:xfrm>
            <a:off x="3025134" y="3302632"/>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8" name="Oval 77"/>
          <p:cNvSpPr>
            <a:spLocks noChangeAspect="1"/>
          </p:cNvSpPr>
          <p:nvPr/>
        </p:nvSpPr>
        <p:spPr>
          <a:xfrm>
            <a:off x="2928515" y="3302632"/>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9" name="Oval 78"/>
          <p:cNvSpPr>
            <a:spLocks noChangeAspect="1"/>
          </p:cNvSpPr>
          <p:nvPr/>
        </p:nvSpPr>
        <p:spPr>
          <a:xfrm>
            <a:off x="2834903" y="3302632"/>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0" name="Oval 79"/>
          <p:cNvSpPr>
            <a:spLocks noChangeAspect="1"/>
          </p:cNvSpPr>
          <p:nvPr/>
        </p:nvSpPr>
        <p:spPr>
          <a:xfrm>
            <a:off x="2662028" y="3085886"/>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1" name="Oval 80"/>
          <p:cNvSpPr>
            <a:spLocks noChangeAspect="1"/>
          </p:cNvSpPr>
          <p:nvPr/>
        </p:nvSpPr>
        <p:spPr>
          <a:xfrm>
            <a:off x="2630078" y="2995886"/>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2" name="Oval 81"/>
          <p:cNvSpPr>
            <a:spLocks noChangeAspect="1"/>
          </p:cNvSpPr>
          <p:nvPr/>
        </p:nvSpPr>
        <p:spPr>
          <a:xfrm>
            <a:off x="2542698" y="2921646"/>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3" name="Oval 82"/>
          <p:cNvSpPr>
            <a:spLocks noChangeAspect="1"/>
          </p:cNvSpPr>
          <p:nvPr/>
        </p:nvSpPr>
        <p:spPr>
          <a:xfrm>
            <a:off x="2410318" y="2871584"/>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4" name="Oval 83"/>
          <p:cNvSpPr>
            <a:spLocks noChangeAspect="1"/>
          </p:cNvSpPr>
          <p:nvPr/>
        </p:nvSpPr>
        <p:spPr>
          <a:xfrm>
            <a:off x="2236336" y="2640969"/>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custDataLst>
      <p:tags r:id="rId1"/>
    </p:custDataLst>
    <p:extLst>
      <p:ext uri="{BB962C8B-B14F-4D97-AF65-F5344CB8AC3E}">
        <p14:creationId xmlns:p14="http://schemas.microsoft.com/office/powerpoint/2010/main" val="35502734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6: 進行または転移性の胃／胃食道接合部癌（GC/GEC）におけるニボルマブ単独療法の安全性および有効性：CheckMate032試験の結果 – Le DT,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Le et al. J Clin Oncol 2016; 34 (suppl): abstr 6</a:t>
            </a:r>
          </a:p>
        </p:txBody>
      </p:sp>
      <p:sp>
        <p:nvSpPr>
          <p:cNvPr id="9" name="TextBox 8"/>
          <p:cNvSpPr txBox="1"/>
          <p:nvPr/>
        </p:nvSpPr>
        <p:spPr>
          <a:xfrm>
            <a:off x="2795650" y="1804843"/>
            <a:ext cx="4426212" cy="400110"/>
          </a:xfrm>
          <a:prstGeom prst="rect">
            <a:avLst/>
          </a:prstGeom>
          <a:noFill/>
        </p:spPr>
        <p:txBody>
          <a:bodyPr wrap="none" rtlCol="0">
            <a:spAutoFit/>
          </a:bodyPr>
          <a:lstStyle/>
          <a:p>
            <a:pPr algn="ctr"/>
            <a:r>
              <a:rPr lang="ja-JP" sz="2000" b="1" i="0" dirty="0" smtClean="0">
                <a:solidFill>
                  <a:srgbClr val="4D4D4D"/>
                </a:solidFill>
                <a:ea typeface="MS UI Gothic" pitchFamily="18" charset="0"/>
              </a:rPr>
              <a:t>標的病変の最大縮小率</a:t>
            </a:r>
          </a:p>
        </p:txBody>
      </p:sp>
      <p:sp>
        <p:nvSpPr>
          <p:cNvPr id="10" name="TextBox 9"/>
          <p:cNvSpPr txBox="1"/>
          <p:nvPr/>
        </p:nvSpPr>
        <p:spPr>
          <a:xfrm rot="16200000">
            <a:off x="-295272" y="3785943"/>
            <a:ext cx="3845925"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標的病変におけるベースラインからの最大の変化(%)</a:t>
            </a:r>
          </a:p>
        </p:txBody>
      </p:sp>
      <p:sp>
        <p:nvSpPr>
          <p:cNvPr id="12" name="TextBox 11"/>
          <p:cNvSpPr txBox="1"/>
          <p:nvPr/>
        </p:nvSpPr>
        <p:spPr>
          <a:xfrm>
            <a:off x="1830490" y="1825323"/>
            <a:ext cx="482824"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100</a:t>
            </a:r>
          </a:p>
        </p:txBody>
      </p:sp>
      <p:sp>
        <p:nvSpPr>
          <p:cNvPr id="13" name="TextBox 12"/>
          <p:cNvSpPr txBox="1"/>
          <p:nvPr/>
        </p:nvSpPr>
        <p:spPr>
          <a:xfrm>
            <a:off x="1929876" y="2305511"/>
            <a:ext cx="383438"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75</a:t>
            </a:r>
          </a:p>
        </p:txBody>
      </p:sp>
      <p:sp>
        <p:nvSpPr>
          <p:cNvPr id="16" name="TextBox 15"/>
          <p:cNvSpPr txBox="1"/>
          <p:nvPr/>
        </p:nvSpPr>
        <p:spPr>
          <a:xfrm>
            <a:off x="1929876" y="2802951"/>
            <a:ext cx="383438"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50</a:t>
            </a:r>
          </a:p>
        </p:txBody>
      </p:sp>
      <p:sp>
        <p:nvSpPr>
          <p:cNvPr id="17" name="TextBox 16"/>
          <p:cNvSpPr txBox="1"/>
          <p:nvPr/>
        </p:nvSpPr>
        <p:spPr>
          <a:xfrm>
            <a:off x="1929876" y="3291765"/>
            <a:ext cx="383438"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25</a:t>
            </a:r>
          </a:p>
        </p:txBody>
      </p:sp>
      <p:sp>
        <p:nvSpPr>
          <p:cNvPr id="18" name="TextBox 17"/>
          <p:cNvSpPr txBox="1"/>
          <p:nvPr/>
        </p:nvSpPr>
        <p:spPr>
          <a:xfrm>
            <a:off x="2029262" y="3797831"/>
            <a:ext cx="284052"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0</a:t>
            </a:r>
          </a:p>
        </p:txBody>
      </p:sp>
      <p:sp>
        <p:nvSpPr>
          <p:cNvPr id="19" name="TextBox 18"/>
          <p:cNvSpPr txBox="1"/>
          <p:nvPr/>
        </p:nvSpPr>
        <p:spPr>
          <a:xfrm>
            <a:off x="1830490" y="4284594"/>
            <a:ext cx="482824"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–25</a:t>
            </a:r>
          </a:p>
        </p:txBody>
      </p:sp>
      <p:sp>
        <p:nvSpPr>
          <p:cNvPr id="20" name="TextBox 19"/>
          <p:cNvSpPr txBox="1"/>
          <p:nvPr/>
        </p:nvSpPr>
        <p:spPr>
          <a:xfrm>
            <a:off x="1830490" y="4779275"/>
            <a:ext cx="482824"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–50</a:t>
            </a:r>
          </a:p>
        </p:txBody>
      </p:sp>
      <p:sp>
        <p:nvSpPr>
          <p:cNvPr id="21" name="TextBox 20"/>
          <p:cNvSpPr txBox="1"/>
          <p:nvPr/>
        </p:nvSpPr>
        <p:spPr>
          <a:xfrm>
            <a:off x="1830490" y="5282582"/>
            <a:ext cx="482824"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–75</a:t>
            </a:r>
          </a:p>
        </p:txBody>
      </p:sp>
      <p:sp>
        <p:nvSpPr>
          <p:cNvPr id="22" name="TextBox 21"/>
          <p:cNvSpPr txBox="1"/>
          <p:nvPr/>
        </p:nvSpPr>
        <p:spPr>
          <a:xfrm>
            <a:off x="1731103" y="5742759"/>
            <a:ext cx="582211"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–100</a:t>
            </a:r>
          </a:p>
        </p:txBody>
      </p:sp>
      <p:sp>
        <p:nvSpPr>
          <p:cNvPr id="23" name="TextBox 22"/>
          <p:cNvSpPr txBox="1"/>
          <p:nvPr/>
        </p:nvSpPr>
        <p:spPr>
          <a:xfrm>
            <a:off x="4155860" y="6018702"/>
            <a:ext cx="832279"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患者</a:t>
            </a:r>
          </a:p>
        </p:txBody>
      </p:sp>
      <p:sp>
        <p:nvSpPr>
          <p:cNvPr id="24" name="Rectangle 23"/>
          <p:cNvSpPr/>
          <p:nvPr/>
        </p:nvSpPr>
        <p:spPr>
          <a:xfrm>
            <a:off x="2409635" y="2236163"/>
            <a:ext cx="93600" cy="1690333"/>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 name="Rectangle 24"/>
          <p:cNvSpPr/>
          <p:nvPr/>
        </p:nvSpPr>
        <p:spPr>
          <a:xfrm>
            <a:off x="2507714" y="2617517"/>
            <a:ext cx="93600" cy="1314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 name="Rectangle 25"/>
          <p:cNvSpPr/>
          <p:nvPr/>
        </p:nvSpPr>
        <p:spPr>
          <a:xfrm>
            <a:off x="2608514" y="2637719"/>
            <a:ext cx="93600" cy="1296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 name="Rectangle 26"/>
          <p:cNvSpPr/>
          <p:nvPr/>
        </p:nvSpPr>
        <p:spPr>
          <a:xfrm>
            <a:off x="2709313" y="2960649"/>
            <a:ext cx="93600" cy="979183"/>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 name="Rectangle 27"/>
          <p:cNvSpPr/>
          <p:nvPr/>
        </p:nvSpPr>
        <p:spPr>
          <a:xfrm>
            <a:off x="2808834" y="3006227"/>
            <a:ext cx="93600" cy="92027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 name="Rectangle 28"/>
          <p:cNvSpPr/>
          <p:nvPr/>
        </p:nvSpPr>
        <p:spPr>
          <a:xfrm>
            <a:off x="2909978" y="3031449"/>
            <a:ext cx="93600" cy="900068"/>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 name="Rectangle 29"/>
          <p:cNvSpPr/>
          <p:nvPr/>
        </p:nvSpPr>
        <p:spPr>
          <a:xfrm>
            <a:off x="3007518" y="3063838"/>
            <a:ext cx="93600" cy="875993"/>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 name="Rectangle 30"/>
          <p:cNvSpPr/>
          <p:nvPr/>
        </p:nvSpPr>
        <p:spPr>
          <a:xfrm>
            <a:off x="3099513" y="3099844"/>
            <a:ext cx="93600" cy="839987"/>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 name="Rectangle 31"/>
          <p:cNvSpPr/>
          <p:nvPr/>
        </p:nvSpPr>
        <p:spPr>
          <a:xfrm>
            <a:off x="3194229" y="3135851"/>
            <a:ext cx="93600" cy="803982"/>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 name="Rectangle 32"/>
          <p:cNvSpPr/>
          <p:nvPr/>
        </p:nvSpPr>
        <p:spPr>
          <a:xfrm>
            <a:off x="3287829" y="3250151"/>
            <a:ext cx="93600" cy="689682"/>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 name="Rectangle 33"/>
          <p:cNvSpPr/>
          <p:nvPr/>
        </p:nvSpPr>
        <p:spPr>
          <a:xfrm>
            <a:off x="3386871" y="3286323"/>
            <a:ext cx="93600" cy="65351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 name="Rectangle 34"/>
          <p:cNvSpPr/>
          <p:nvPr/>
        </p:nvSpPr>
        <p:spPr>
          <a:xfrm>
            <a:off x="3485913" y="3286323"/>
            <a:ext cx="93600" cy="65351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 name="Rectangle 35"/>
          <p:cNvSpPr/>
          <p:nvPr/>
        </p:nvSpPr>
        <p:spPr>
          <a:xfrm>
            <a:off x="3586071" y="3318557"/>
            <a:ext cx="93600" cy="621274"/>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 name="Rectangle 36"/>
          <p:cNvSpPr/>
          <p:nvPr/>
        </p:nvSpPr>
        <p:spPr>
          <a:xfrm>
            <a:off x="3685458" y="3385464"/>
            <a:ext cx="93600" cy="554369"/>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 name="Rectangle 37"/>
          <p:cNvSpPr/>
          <p:nvPr/>
        </p:nvSpPr>
        <p:spPr>
          <a:xfrm>
            <a:off x="3784845" y="3403394"/>
            <a:ext cx="93600" cy="536439"/>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 name="Rectangle 38"/>
          <p:cNvSpPr/>
          <p:nvPr/>
        </p:nvSpPr>
        <p:spPr>
          <a:xfrm>
            <a:off x="3881511" y="3421324"/>
            <a:ext cx="93600" cy="518509"/>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 name="Rectangle 39"/>
          <p:cNvSpPr/>
          <p:nvPr/>
        </p:nvSpPr>
        <p:spPr>
          <a:xfrm>
            <a:off x="3978177" y="3428370"/>
            <a:ext cx="93600" cy="504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 name="Rectangle 40"/>
          <p:cNvSpPr/>
          <p:nvPr/>
        </p:nvSpPr>
        <p:spPr>
          <a:xfrm>
            <a:off x="4074843" y="3435416"/>
            <a:ext cx="93600" cy="504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 name="Rectangle 41"/>
          <p:cNvSpPr/>
          <p:nvPr/>
        </p:nvSpPr>
        <p:spPr>
          <a:xfrm>
            <a:off x="4176951" y="3477836"/>
            <a:ext cx="93600" cy="450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 name="Rectangle 42"/>
          <p:cNvSpPr/>
          <p:nvPr/>
        </p:nvSpPr>
        <p:spPr>
          <a:xfrm>
            <a:off x="4270551" y="3500552"/>
            <a:ext cx="93600" cy="439281"/>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 name="Rectangle 43"/>
          <p:cNvSpPr/>
          <p:nvPr/>
        </p:nvSpPr>
        <p:spPr>
          <a:xfrm>
            <a:off x="4364151" y="3523268"/>
            <a:ext cx="93600" cy="416563"/>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 name="Rectangle 44"/>
          <p:cNvSpPr/>
          <p:nvPr/>
        </p:nvSpPr>
        <p:spPr>
          <a:xfrm>
            <a:off x="4465914" y="3535100"/>
            <a:ext cx="93600" cy="404731"/>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 name="Rectangle 45"/>
          <p:cNvSpPr/>
          <p:nvPr/>
        </p:nvSpPr>
        <p:spPr>
          <a:xfrm>
            <a:off x="4567677" y="3546932"/>
            <a:ext cx="93600" cy="392901"/>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 name="Rectangle 46"/>
          <p:cNvSpPr/>
          <p:nvPr/>
        </p:nvSpPr>
        <p:spPr>
          <a:xfrm>
            <a:off x="4666719" y="3624068"/>
            <a:ext cx="93600" cy="317369"/>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 name="Rectangle 47"/>
          <p:cNvSpPr/>
          <p:nvPr/>
        </p:nvSpPr>
        <p:spPr>
          <a:xfrm>
            <a:off x="4763040" y="3680578"/>
            <a:ext cx="93600" cy="259255"/>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 name="Rectangle 48"/>
          <p:cNvSpPr/>
          <p:nvPr/>
        </p:nvSpPr>
        <p:spPr>
          <a:xfrm>
            <a:off x="4862082" y="3662648"/>
            <a:ext cx="93600" cy="277183"/>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 name="Rectangle 49"/>
          <p:cNvSpPr/>
          <p:nvPr/>
        </p:nvSpPr>
        <p:spPr>
          <a:xfrm>
            <a:off x="4961956" y="3685706"/>
            <a:ext cx="93600" cy="255732"/>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 name="Rectangle 50"/>
          <p:cNvSpPr/>
          <p:nvPr/>
        </p:nvSpPr>
        <p:spPr>
          <a:xfrm>
            <a:off x="5061830" y="3708764"/>
            <a:ext cx="93600" cy="231069"/>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 name="Rectangle 51"/>
          <p:cNvSpPr/>
          <p:nvPr/>
        </p:nvSpPr>
        <p:spPr>
          <a:xfrm>
            <a:off x="5156262" y="3731822"/>
            <a:ext cx="93600" cy="208011"/>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 name="Rectangle 52"/>
          <p:cNvSpPr/>
          <p:nvPr/>
        </p:nvSpPr>
        <p:spPr>
          <a:xfrm>
            <a:off x="5250694" y="3754880"/>
            <a:ext cx="93600" cy="184953"/>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 name="Rectangle 53"/>
          <p:cNvSpPr/>
          <p:nvPr/>
        </p:nvSpPr>
        <p:spPr>
          <a:xfrm>
            <a:off x="5353289" y="3761613"/>
            <a:ext cx="93600" cy="17822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 name="Rectangle 54"/>
          <p:cNvSpPr/>
          <p:nvPr/>
        </p:nvSpPr>
        <p:spPr>
          <a:xfrm>
            <a:off x="5455884" y="3781951"/>
            <a:ext cx="93600" cy="157882"/>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 name="Rectangle 55"/>
          <p:cNvSpPr/>
          <p:nvPr/>
        </p:nvSpPr>
        <p:spPr>
          <a:xfrm>
            <a:off x="5735372" y="3939634"/>
            <a:ext cx="93600" cy="54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7" name="Rectangle 56"/>
          <p:cNvSpPr/>
          <p:nvPr/>
        </p:nvSpPr>
        <p:spPr>
          <a:xfrm>
            <a:off x="5828972" y="3939634"/>
            <a:ext cx="93600" cy="72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8" name="Rectangle 57"/>
          <p:cNvSpPr/>
          <p:nvPr/>
        </p:nvSpPr>
        <p:spPr>
          <a:xfrm>
            <a:off x="5926409" y="3939634"/>
            <a:ext cx="93600" cy="126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9" name="Rectangle 58"/>
          <p:cNvSpPr/>
          <p:nvPr/>
        </p:nvSpPr>
        <p:spPr>
          <a:xfrm>
            <a:off x="6026567" y="3939634"/>
            <a:ext cx="93600" cy="198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0" name="Rectangle 59"/>
          <p:cNvSpPr/>
          <p:nvPr/>
        </p:nvSpPr>
        <p:spPr>
          <a:xfrm>
            <a:off x="6126725" y="3939634"/>
            <a:ext cx="93600" cy="216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1" name="Rectangle 60"/>
          <p:cNvSpPr/>
          <p:nvPr/>
        </p:nvSpPr>
        <p:spPr>
          <a:xfrm>
            <a:off x="6226883" y="3939634"/>
            <a:ext cx="93600" cy="234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2" name="Rectangle 61"/>
          <p:cNvSpPr/>
          <p:nvPr/>
        </p:nvSpPr>
        <p:spPr>
          <a:xfrm>
            <a:off x="6327041" y="3939634"/>
            <a:ext cx="93600" cy="684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3" name="Rectangle 62"/>
          <p:cNvSpPr/>
          <p:nvPr/>
        </p:nvSpPr>
        <p:spPr>
          <a:xfrm>
            <a:off x="6427199" y="3939634"/>
            <a:ext cx="93600" cy="810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4" name="Rectangle 63"/>
          <p:cNvSpPr/>
          <p:nvPr/>
        </p:nvSpPr>
        <p:spPr>
          <a:xfrm>
            <a:off x="6527357" y="3939634"/>
            <a:ext cx="93600" cy="846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5" name="Rectangle 64"/>
          <p:cNvSpPr/>
          <p:nvPr/>
        </p:nvSpPr>
        <p:spPr>
          <a:xfrm>
            <a:off x="6622073" y="3939634"/>
            <a:ext cx="93600" cy="846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6" name="Rectangle 65"/>
          <p:cNvSpPr/>
          <p:nvPr/>
        </p:nvSpPr>
        <p:spPr>
          <a:xfrm>
            <a:off x="6716789" y="3939634"/>
            <a:ext cx="93600" cy="972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7" name="Rectangle 66"/>
          <p:cNvSpPr/>
          <p:nvPr/>
        </p:nvSpPr>
        <p:spPr>
          <a:xfrm>
            <a:off x="6811505" y="3939634"/>
            <a:ext cx="93600" cy="1044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8" name="Rectangle 67"/>
          <p:cNvSpPr/>
          <p:nvPr/>
        </p:nvSpPr>
        <p:spPr>
          <a:xfrm>
            <a:off x="6906221" y="3939634"/>
            <a:ext cx="93600" cy="1260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9" name="Rectangle 68"/>
          <p:cNvSpPr/>
          <p:nvPr/>
        </p:nvSpPr>
        <p:spPr>
          <a:xfrm>
            <a:off x="7003658" y="3939634"/>
            <a:ext cx="93600" cy="1530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0" name="Rectangle 69"/>
          <p:cNvSpPr/>
          <p:nvPr/>
        </p:nvSpPr>
        <p:spPr>
          <a:xfrm>
            <a:off x="7103816" y="3939634"/>
            <a:ext cx="93600" cy="1584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1" name="Rectangle 70"/>
          <p:cNvSpPr/>
          <p:nvPr/>
        </p:nvSpPr>
        <p:spPr>
          <a:xfrm>
            <a:off x="7203974" y="3939634"/>
            <a:ext cx="93600" cy="1962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72" name="Group 71"/>
          <p:cNvGrpSpPr/>
          <p:nvPr/>
        </p:nvGrpSpPr>
        <p:grpSpPr>
          <a:xfrm>
            <a:off x="2291341" y="1973094"/>
            <a:ext cx="5075065" cy="3926658"/>
            <a:chOff x="2291341" y="1973094"/>
            <a:chExt cx="5075065" cy="3926658"/>
          </a:xfrm>
        </p:grpSpPr>
        <p:cxnSp>
          <p:nvCxnSpPr>
            <p:cNvPr id="73" name="Straight Connector 72"/>
            <p:cNvCxnSpPr/>
            <p:nvPr/>
          </p:nvCxnSpPr>
          <p:spPr>
            <a:xfrm>
              <a:off x="2401643" y="1973094"/>
              <a:ext cx="0" cy="390680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291341" y="2456953"/>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291341" y="2951246"/>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291341" y="3445539"/>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291341" y="4434125"/>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291341" y="4928418"/>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291341" y="5422711"/>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291341" y="5899752"/>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291341" y="1982370"/>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291341" y="3939832"/>
              <a:ext cx="507506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cxnSp>
        <p:nvCxnSpPr>
          <p:cNvPr id="83" name="Straight Connector 82"/>
          <p:cNvCxnSpPr/>
          <p:nvPr/>
        </p:nvCxnSpPr>
        <p:spPr>
          <a:xfrm flipH="1">
            <a:off x="2389767" y="3548534"/>
            <a:ext cx="4964763"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389767" y="4522130"/>
            <a:ext cx="4964763"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200384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ja-JP" sz="1800" dirty="0" smtClean="0">
                <a:solidFill>
                  <a:srgbClr val="043882"/>
                </a:solidFill>
                <a:ea typeface="MS UI Gothic" pitchFamily="18" charset="0"/>
              </a:rPr>
              <a:t>6: </a:t>
            </a:r>
            <a:r>
              <a:rPr lang="ja-JP" altLang="en-US" sz="1800" dirty="0" smtClean="0">
                <a:solidFill>
                  <a:srgbClr val="043882"/>
                </a:solidFill>
                <a:ea typeface="MS UI Gothic" pitchFamily="18" charset="0"/>
              </a:rPr>
              <a:t>進行または転移性の胃／胃食道接合部癌（</a:t>
            </a:r>
            <a:r>
              <a:rPr lang="en-US" altLang="ja-JP" sz="1800" dirty="0" smtClean="0">
                <a:solidFill>
                  <a:srgbClr val="043882"/>
                </a:solidFill>
                <a:ea typeface="MS UI Gothic" pitchFamily="18" charset="0"/>
              </a:rPr>
              <a:t>GC/GEC</a:t>
            </a:r>
            <a:r>
              <a:rPr lang="ja-JP" altLang="en-US" sz="1800" dirty="0" smtClean="0">
                <a:solidFill>
                  <a:srgbClr val="043882"/>
                </a:solidFill>
                <a:ea typeface="MS UI Gothic" pitchFamily="18" charset="0"/>
              </a:rPr>
              <a:t>）におけるニボルマブ単独療法の安全性および有効性：</a:t>
            </a:r>
            <a:r>
              <a:rPr lang="en-US" altLang="ja-JP" sz="1800" dirty="0" smtClean="0">
                <a:solidFill>
                  <a:srgbClr val="043882"/>
                </a:solidFill>
                <a:ea typeface="MS UI Gothic" pitchFamily="18" charset="0"/>
              </a:rPr>
              <a:t>CheckMate032</a:t>
            </a:r>
            <a:r>
              <a:rPr lang="ja-JP" altLang="en-US" sz="1800" dirty="0" smtClean="0">
                <a:solidFill>
                  <a:srgbClr val="043882"/>
                </a:solidFill>
                <a:ea typeface="MS UI Gothic" pitchFamily="18" charset="0"/>
              </a:rPr>
              <a:t>試験の結果 </a:t>
            </a:r>
            <a:r>
              <a:rPr lang="en-US" altLang="ja-JP" sz="1800" dirty="0" smtClean="0">
                <a:solidFill>
                  <a:srgbClr val="043882"/>
                </a:solidFill>
                <a:ea typeface="MS UI Gothic" pitchFamily="18" charset="0"/>
              </a:rPr>
              <a:t>– Le DT, et al</a:t>
            </a:r>
            <a:endParaRPr lang="ja-JP" sz="1800" b="1" i="0" dirty="0" smtClean="0">
              <a:solidFill>
                <a:srgbClr val="043882"/>
              </a:solidFill>
              <a:ea typeface="MS UI Gothic" pitchFamily="18" charset="0"/>
            </a:endParaRP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pPr marL="0" indent="0">
              <a:spcBef>
                <a:spcPts val="1200"/>
              </a:spcBef>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ニボルマブ単独療法は、様々な治療の施行歴を有する進行または転移性GC/GEC患者において有望な抗腫瘍効果を示し、忍容性も良好であった</a:t>
            </a:r>
          </a:p>
          <a:p>
            <a:r>
              <a:rPr lang="ja-JP" sz="1600" b="1" i="0" dirty="0" smtClean="0">
                <a:solidFill>
                  <a:srgbClr val="4D4D4D"/>
                </a:solidFill>
                <a:ea typeface="MS UI Gothic" pitchFamily="18" charset="0"/>
              </a:rPr>
              <a:t>6ヶ月時点で49%が、また12ヶ月時点では36%が依然として生存中であった</a:t>
            </a:r>
          </a:p>
          <a:p>
            <a:r>
              <a:rPr lang="ja-JP" sz="1600" b="1" i="0" dirty="0" smtClean="0">
                <a:solidFill>
                  <a:srgbClr val="4D4D4D"/>
                </a:solidFill>
                <a:ea typeface="MS UI Gothic" pitchFamily="18" charset="0"/>
              </a:rPr>
              <a:t>AE発現プロファイルは、他の腫瘍タイプと同様であった</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Le et al. J Clin Oncol 2016; 34 (suppl): abstr 6</a:t>
            </a:r>
          </a:p>
        </p:txBody>
      </p:sp>
      <p:graphicFrame>
        <p:nvGraphicFramePr>
          <p:cNvPr id="7" name="Group 88"/>
          <p:cNvGraphicFramePr>
            <a:graphicFrameLocks noGrp="1"/>
          </p:cNvGraphicFramePr>
          <p:nvPr>
            <p:extLst>
              <p:ext uri="{D42A27DB-BD31-4B8C-83A1-F6EECF244321}">
                <p14:modId xmlns:p14="http://schemas.microsoft.com/office/powerpoint/2010/main" val="4072441280"/>
              </p:ext>
            </p:extLst>
          </p:nvPr>
        </p:nvGraphicFramePr>
        <p:xfrm>
          <a:off x="381000" y="1600200"/>
          <a:ext cx="8382000" cy="3261360"/>
        </p:xfrm>
        <a:graphic>
          <a:graphicData uri="http://schemas.openxmlformats.org/drawingml/2006/table">
            <a:tbl>
              <a:tblPr firstRow="1" bandRow="1">
                <a:tableStyleId>{69012ECD-51FC-41F1-AA8D-1B2483CD663E}</a:tableStyleId>
              </a:tblPr>
              <a:tblGrid>
                <a:gridCol w="2667000">
                  <a:extLst>
                    <a:ext uri="{9D8B030D-6E8A-4147-A177-3AD203B41FA5}">
                      <a16:colId xmlns:a16="http://schemas.microsoft.com/office/drawing/2014/main" xmlns="" val="20000"/>
                    </a:ext>
                  </a:extLst>
                </a:gridCol>
                <a:gridCol w="2857500">
                  <a:extLst>
                    <a:ext uri="{9D8B030D-6E8A-4147-A177-3AD203B41FA5}">
                      <a16:colId xmlns:a16="http://schemas.microsoft.com/office/drawing/2014/main" xmlns="" val="20001"/>
                    </a:ext>
                  </a:extLst>
                </a:gridCol>
                <a:gridCol w="2857500">
                  <a:extLst>
                    <a:ext uri="{9D8B030D-6E8A-4147-A177-3AD203B41FA5}">
                      <a16:colId xmlns:a16="http://schemas.microsoft.com/office/drawing/2014/main" xmlns="" val="20002"/>
                    </a:ext>
                  </a:extLst>
                </a:gridCol>
              </a:tblGrid>
              <a:tr h="2438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患者の10%以上で発生したTEAE、n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全てのグレード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グレード3以上</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438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全ての事象</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41 (69)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 (17)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4384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19 (32)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24384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掻痒</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 (17)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24384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食欲低下</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24384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24384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悪心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 (14)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4384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AST増加</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384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発熱</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4384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嘔吐</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32372791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7：進行食道癌患者を対象としたペムブロリズマブ（MK-3475）の第Ib相KEYNOTE-028</a:t>
            </a:r>
            <a:r>
              <a:rPr lang="es-ES" altLang="ja-JP" sz="1800" b="1" i="0" dirty="0" smtClean="0">
                <a:solidFill>
                  <a:srgbClr val="043882"/>
                </a:solidFill>
                <a:ea typeface="MS UI Gothic" pitchFamily="18" charset="0"/>
              </a:rPr>
              <a:t/>
            </a:r>
            <a:br>
              <a:rPr lang="es-ES"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試験から得られた最新の結果– Doi T,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PD-L1陽性の進行GEC患者*において、ペムブロリズマブの有効性および安全性を評価すること</a:t>
            </a:r>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*第Ib相KEYNOTE-28試験のコホート</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Doi et al. J Clin Oncol 2016; 34 (suppl): abstr 7</a:t>
            </a:r>
          </a:p>
        </p:txBody>
      </p:sp>
      <p:sp>
        <p:nvSpPr>
          <p:cNvPr id="6" name="Rectangle 9"/>
          <p:cNvSpPr txBox="1">
            <a:spLocks noChangeArrowheads="1"/>
          </p:cNvSpPr>
          <p:nvPr/>
        </p:nvSpPr>
        <p:spPr bwMode="auto">
          <a:xfrm>
            <a:off x="365124" y="5195420"/>
            <a:ext cx="4130676" cy="82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ORR（RECIST規準 v1.1に基づく）</a:t>
            </a:r>
          </a:p>
          <a:p>
            <a:pPr>
              <a:buClr>
                <a:srgbClr val="043882"/>
              </a:buClr>
            </a:pPr>
            <a:endParaRPr lang="en-GB" kern="0" dirty="0" smtClean="0"/>
          </a:p>
        </p:txBody>
      </p:sp>
      <p:sp>
        <p:nvSpPr>
          <p:cNvPr id="7" name="Content Placeholder 26"/>
          <p:cNvSpPr txBox="1">
            <a:spLocks/>
          </p:cNvSpPr>
          <p:nvPr/>
        </p:nvSpPr>
        <p:spPr>
          <a:xfrm>
            <a:off x="4648200" y="5195420"/>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PFS、OS、奏効持続期間</a:t>
            </a:r>
          </a:p>
          <a:p>
            <a:pPr>
              <a:buClr>
                <a:srgbClr val="043882"/>
              </a:buClr>
            </a:pPr>
            <a:r>
              <a:rPr lang="ja-JP" b="0" i="0" dirty="0" smtClean="0">
                <a:solidFill>
                  <a:srgbClr val="4D4D4D"/>
                </a:solidFill>
                <a:ea typeface="MS UI Gothic" pitchFamily="18" charset="0"/>
              </a:rPr>
              <a:t>安全性</a:t>
            </a:r>
          </a:p>
        </p:txBody>
      </p:sp>
      <p:cxnSp>
        <p:nvCxnSpPr>
          <p:cNvPr id="9" name="AutoShape 19"/>
          <p:cNvCxnSpPr>
            <a:cxnSpLocks noChangeShapeType="1"/>
          </p:cNvCxnSpPr>
          <p:nvPr/>
        </p:nvCxnSpPr>
        <p:spPr bwMode="auto">
          <a:xfrm flipV="1">
            <a:off x="3814061" y="3669370"/>
            <a:ext cx="466714" cy="5125"/>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a:endCxn id="11" idx="2"/>
          </p:cNvCxnSpPr>
          <p:nvPr/>
        </p:nvCxnSpPr>
        <p:spPr bwMode="auto">
          <a:xfrm flipV="1">
            <a:off x="6106876" y="3018674"/>
            <a:ext cx="571501" cy="664726"/>
          </a:xfrm>
          <a:prstGeom prst="straightConnector1">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6237505" y="2275117"/>
            <a:ext cx="881743" cy="743557"/>
          </a:xfrm>
          <a:prstGeom prst="roundRect">
            <a:avLst>
              <a:gd name="adj" fmla="val 0"/>
            </a:avLst>
          </a:prstGeom>
          <a:solidFill>
            <a:schemeClr val="bg2">
              <a:lumMod val="60000"/>
              <a:lumOff val="40000"/>
            </a:schemeClr>
          </a:solidFill>
          <a:ln w="9525" algn="ctr">
            <a:solidFill>
              <a:schemeClr val="tx2">
                <a:lumMod val="75000"/>
              </a:schemeClr>
            </a:solidFill>
            <a:round/>
            <a:headEnd/>
            <a:tailEnd/>
          </a:ln>
        </p:spPr>
        <p:txBody>
          <a:bodyPr lIns="90488" tIns="0" rIns="90488" bIns="0" anchor="ctr"/>
          <a:lstStyle/>
          <a:p>
            <a:pPr algn="ctr" defTabSz="892175" eaLnBrk="0" hangingPunct="0">
              <a:lnSpc>
                <a:spcPts val="2000"/>
              </a:lnSpc>
            </a:pPr>
            <a:r>
              <a:rPr lang="ja-JP" b="1" i="0" dirty="0" smtClean="0">
                <a:solidFill>
                  <a:srgbClr val="4D4D4D"/>
                </a:solidFill>
                <a:ea typeface="MS UI Gothic" pitchFamily="18" charset="0"/>
              </a:rPr>
              <a:t>CR／PR／SD</a:t>
            </a:r>
          </a:p>
        </p:txBody>
      </p:sp>
      <p:sp>
        <p:nvSpPr>
          <p:cNvPr id="12" name="AutoShape 9"/>
          <p:cNvSpPr>
            <a:spLocks noChangeArrowheads="1"/>
          </p:cNvSpPr>
          <p:nvPr/>
        </p:nvSpPr>
        <p:spPr bwMode="auto">
          <a:xfrm>
            <a:off x="375757" y="2272317"/>
            <a:ext cx="3456000" cy="28043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食道またはGEJの進行SCCまたはADC </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PD-L1陽性</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標準的治療が奏効せず</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1個以上の測定可能病変</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ECOGのPSスコアが0～1</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(n=23)</a:t>
            </a:r>
          </a:p>
        </p:txBody>
      </p:sp>
      <p:cxnSp>
        <p:nvCxnSpPr>
          <p:cNvPr id="16" name="AutoShape 21"/>
          <p:cNvCxnSpPr>
            <a:cxnSpLocks noChangeShapeType="1"/>
          </p:cNvCxnSpPr>
          <p:nvPr/>
        </p:nvCxnSpPr>
        <p:spPr bwMode="auto">
          <a:xfrm flipV="1">
            <a:off x="7130134" y="4704894"/>
            <a:ext cx="243833" cy="2"/>
          </a:xfrm>
          <a:prstGeom prst="straightConnector1">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6237505" y="4333117"/>
            <a:ext cx="881743" cy="74355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lnSpc>
                <a:spcPts val="2000"/>
              </a:lnSpc>
            </a:pPr>
            <a:r>
              <a:rPr lang="ja-JP" b="1" i="0" dirty="0" smtClean="0">
                <a:solidFill>
                  <a:srgbClr val="FFFFFF"/>
                </a:solidFill>
                <a:ea typeface="MS UI Gothic" pitchFamily="18" charset="0"/>
              </a:rPr>
              <a:t>PD</a:t>
            </a:r>
          </a:p>
        </p:txBody>
      </p:sp>
      <p:sp>
        <p:nvSpPr>
          <p:cNvPr id="19" name="AutoShape 12"/>
          <p:cNvSpPr>
            <a:spLocks noChangeArrowheads="1"/>
          </p:cNvSpPr>
          <p:nvPr/>
        </p:nvSpPr>
        <p:spPr bwMode="auto">
          <a:xfrm>
            <a:off x="7382983" y="4333116"/>
            <a:ext cx="1565065" cy="74355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lnSpc>
                <a:spcPts val="2000"/>
              </a:lnSpc>
            </a:pPr>
            <a:r>
              <a:rPr lang="ja-JP" b="1" i="0" dirty="0" smtClean="0">
                <a:solidFill>
                  <a:srgbClr val="FFFFFF"/>
                </a:solidFill>
                <a:ea typeface="MS UI Gothic" pitchFamily="18" charset="0"/>
              </a:rPr>
              <a:t>治療中断</a:t>
            </a:r>
          </a:p>
        </p:txBody>
      </p:sp>
      <p:cxnSp>
        <p:nvCxnSpPr>
          <p:cNvPr id="22" name="AutoShape 21"/>
          <p:cNvCxnSpPr>
            <a:cxnSpLocks noChangeShapeType="1"/>
            <a:endCxn id="17" idx="0"/>
          </p:cNvCxnSpPr>
          <p:nvPr/>
        </p:nvCxnSpPr>
        <p:spPr bwMode="auto">
          <a:xfrm>
            <a:off x="6076551" y="3683399"/>
            <a:ext cx="601826" cy="649718"/>
          </a:xfrm>
          <a:prstGeom prst="straightConnector1">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4280775" y="3200396"/>
            <a:ext cx="1826101" cy="933427"/>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ペムブロリズマブ </a:t>
            </a:r>
          </a:p>
          <a:p>
            <a:pPr algn="ctr" defTabSz="892175" eaLnBrk="0" hangingPunct="0"/>
            <a:r>
              <a:rPr lang="ja-JP" b="0" i="0" dirty="0" smtClean="0">
                <a:solidFill>
                  <a:srgbClr val="FFFFFF"/>
                </a:solidFill>
                <a:ea typeface="MS UI Gothic" pitchFamily="18" charset="0"/>
              </a:rPr>
              <a:t>10 mg/kg q2w</a:t>
            </a:r>
          </a:p>
        </p:txBody>
      </p:sp>
      <p:cxnSp>
        <p:nvCxnSpPr>
          <p:cNvPr id="45" name="AutoShape 21"/>
          <p:cNvCxnSpPr>
            <a:cxnSpLocks noChangeShapeType="1"/>
          </p:cNvCxnSpPr>
          <p:nvPr/>
        </p:nvCxnSpPr>
        <p:spPr bwMode="auto">
          <a:xfrm flipV="1">
            <a:off x="7119248" y="2633846"/>
            <a:ext cx="243833" cy="2"/>
          </a:xfrm>
          <a:prstGeom prst="straightConnector1">
            <a:avLst/>
          </a:prstGeom>
          <a:noFill/>
          <a:ln w="57150">
            <a:solidFill>
              <a:schemeClr val="bg2">
                <a:lumMod val="60000"/>
                <a:lumOff val="40000"/>
              </a:schemeClr>
            </a:solidFill>
            <a:round/>
            <a:headEnd/>
            <a:tailEnd type="triangle" w="med" len="med"/>
          </a:ln>
        </p:spPr>
      </p:cxnSp>
      <p:sp>
        <p:nvSpPr>
          <p:cNvPr id="46" name="AutoShape 12"/>
          <p:cNvSpPr>
            <a:spLocks noChangeArrowheads="1"/>
          </p:cNvSpPr>
          <p:nvPr/>
        </p:nvSpPr>
        <p:spPr bwMode="auto">
          <a:xfrm>
            <a:off x="7372097" y="2262068"/>
            <a:ext cx="1565065" cy="743557"/>
          </a:xfrm>
          <a:prstGeom prst="roundRect">
            <a:avLst>
              <a:gd name="adj" fmla="val 0"/>
            </a:avLst>
          </a:prstGeom>
          <a:solidFill>
            <a:schemeClr val="bg2">
              <a:lumMod val="60000"/>
              <a:lumOff val="40000"/>
            </a:schemeClr>
          </a:solidFill>
          <a:ln w="9525" algn="ctr">
            <a:solidFill>
              <a:schemeClr val="tx2">
                <a:lumMod val="75000"/>
              </a:schemeClr>
            </a:solidFill>
            <a:round/>
            <a:headEnd/>
            <a:tailEnd/>
          </a:ln>
        </p:spPr>
        <p:txBody>
          <a:bodyPr lIns="90488" tIns="0" rIns="90488" bIns="0" anchor="ctr"/>
          <a:lstStyle/>
          <a:p>
            <a:pPr algn="ctr" defTabSz="892175" eaLnBrk="0" hangingPunct="0">
              <a:lnSpc>
                <a:spcPts val="2000"/>
              </a:lnSpc>
            </a:pPr>
            <a:r>
              <a:rPr lang="ja-JP" b="1" i="0" dirty="0" smtClean="0">
                <a:solidFill>
                  <a:srgbClr val="4D4D4D"/>
                </a:solidFill>
                <a:ea typeface="MS UI Gothic" pitchFamily="18" charset="0"/>
              </a:rPr>
              <a:t>24ヶ月間</a:t>
            </a:r>
            <a:r>
              <a:rPr lang="en" dirty="0" smtClean="0"/>
              <a:t/>
            </a:r>
            <a:br>
              <a:rPr lang="en" dirty="0" smtClean="0"/>
            </a:br>
            <a:r>
              <a:rPr lang="ja-JP" b="1" i="0" dirty="0" smtClean="0">
                <a:solidFill>
                  <a:srgbClr val="4D4D4D"/>
                </a:solidFill>
                <a:ea typeface="MS UI Gothic" pitchFamily="18" charset="0"/>
              </a:rPr>
              <a:t>またはPDを認めるまで治療</a:t>
            </a:r>
          </a:p>
        </p:txBody>
      </p:sp>
    </p:spTree>
    <p:custDataLst>
      <p:tags r:id="rId1"/>
    </p:custDataLst>
    <p:extLst>
      <p:ext uri="{BB962C8B-B14F-4D97-AF65-F5344CB8AC3E}">
        <p14:creationId xmlns:p14="http://schemas.microsoft.com/office/powerpoint/2010/main" val="11974942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7：進行食道癌患者を対象としたペムブロリズマブ（MK-3475）の第Ib相KEYNOTE-028</a:t>
            </a:r>
            <a:r>
              <a:rPr lang="es-ES" altLang="ja-JP" sz="1800" b="1" i="0" dirty="0" smtClean="0">
                <a:solidFill>
                  <a:srgbClr val="043882"/>
                </a:solidFill>
                <a:ea typeface="MS UI Gothic" pitchFamily="18" charset="0"/>
              </a:rPr>
              <a:t/>
            </a:r>
            <a:br>
              <a:rPr lang="es-ES"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試験から得られた最新の結果– Doi T,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ja-JP" sz="1600" b="0" i="0" dirty="0" smtClean="0">
                <a:solidFill>
                  <a:srgbClr val="4D4D4D"/>
                </a:solidFill>
                <a:ea typeface="MS UI Gothic" pitchFamily="18" charset="0"/>
              </a:rPr>
              <a:t>ORR: SCC群では29% (5/17)、ADC群では40% (2/5)</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Doi et al. J Clin Oncol 2016; 34 (suppl): abstr 7</a:t>
            </a:r>
          </a:p>
        </p:txBody>
      </p:sp>
      <p:graphicFrame>
        <p:nvGraphicFramePr>
          <p:cNvPr id="7" name="Group 88"/>
          <p:cNvGraphicFramePr>
            <a:graphicFrameLocks noGrp="1"/>
          </p:cNvGraphicFramePr>
          <p:nvPr>
            <p:extLst>
              <p:ext uri="{D42A27DB-BD31-4B8C-83A1-F6EECF244321}">
                <p14:modId xmlns:p14="http://schemas.microsoft.com/office/powerpoint/2010/main" val="657264097"/>
              </p:ext>
            </p:extLst>
          </p:nvPr>
        </p:nvGraphicFramePr>
        <p:xfrm>
          <a:off x="838200" y="1690687"/>
          <a:ext cx="7405687" cy="3543302"/>
        </p:xfrm>
        <a:graphic>
          <a:graphicData uri="http://schemas.openxmlformats.org/drawingml/2006/table">
            <a:tbl>
              <a:tblPr firstRow="1">
                <a:tableStyleId>{69012ECD-51FC-41F1-AA8D-1B2483CD663E}</a:tableStyleId>
              </a:tblPr>
              <a:tblGrid>
                <a:gridCol w="2951123">
                  <a:extLst>
                    <a:ext uri="{9D8B030D-6E8A-4147-A177-3AD203B41FA5}">
                      <a16:colId xmlns:a16="http://schemas.microsoft.com/office/drawing/2014/main" xmlns="" val="20000"/>
                    </a:ext>
                  </a:extLst>
                </a:gridCol>
                <a:gridCol w="1729271">
                  <a:extLst>
                    <a:ext uri="{9D8B030D-6E8A-4147-A177-3AD203B41FA5}">
                      <a16:colId xmlns:a16="http://schemas.microsoft.com/office/drawing/2014/main" xmlns="" val="20001"/>
                    </a:ext>
                  </a:extLst>
                </a:gridCol>
                <a:gridCol w="2725293">
                  <a:extLst>
                    <a:ext uri="{9D8B030D-6E8A-4147-A177-3AD203B41FA5}">
                      <a16:colId xmlns:a16="http://schemas.microsoft.com/office/drawing/2014/main" xmlns="" val="20002"/>
                    </a:ext>
                  </a:extLst>
                </a:gridCol>
              </a:tblGrid>
              <a:tr h="442913">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最良総合効果率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1" i="0" dirty="0" smtClean="0">
                          <a:solidFill>
                            <a:srgbClr val="FFFFFF"/>
                          </a:solidFill>
                          <a:ea typeface="MS UI Gothic" pitchFamily="18" charset="0"/>
                        </a:rPr>
                        <a:t>ペムブロリズマブ(n=23)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810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1" i="0" u="none" dirty="0" smtClean="0">
                          <a:solidFill>
                            <a:srgbClr val="FFFFFF"/>
                          </a:solidFill>
                          <a:ea typeface="MS UI Gothic" pitchFamily="18" charset="0"/>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ORR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 (30)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13, 53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xmlns="" val="10001"/>
                  </a:ext>
                </a:extLst>
              </a:tr>
              <a:tr h="542925">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xmlns="" val="10002"/>
                  </a:ext>
                </a:extLst>
              </a:tr>
              <a:tr h="542925">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 (30)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13, 53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xmlns="" val="10003"/>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xmlns="" val="10004"/>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13 (56)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34, 77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r>
            </a:tbl>
          </a:graphicData>
        </a:graphic>
      </p:graphicFrame>
    </p:spTree>
    <p:custDataLst>
      <p:tags r:id="rId1"/>
    </p:custDataLst>
    <p:extLst>
      <p:ext uri="{BB962C8B-B14F-4D97-AF65-F5344CB8AC3E}">
        <p14:creationId xmlns:p14="http://schemas.microsoft.com/office/powerpoint/2010/main" val="20139581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7：進行食道癌患者を対象としたペムブロリズマブ（MK-3475）の第Ib相KEYNOTE-028</a:t>
            </a:r>
            <a:r>
              <a:rPr lang="es-ES" altLang="ja-JP" sz="1800" b="1" i="0" dirty="0" smtClean="0">
                <a:solidFill>
                  <a:srgbClr val="043882"/>
                </a:solidFill>
                <a:ea typeface="MS UI Gothic" pitchFamily="18" charset="0"/>
              </a:rPr>
              <a:t/>
            </a:r>
            <a:br>
              <a:rPr lang="es-ES"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試験から得られた最新の結果– Doi T,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Doi et al. J Clin Oncol 2016; 34 (suppl): abstr 7</a:t>
            </a:r>
          </a:p>
        </p:txBody>
      </p:sp>
      <p:sp>
        <p:nvSpPr>
          <p:cNvPr id="9" name="Rectangle 8"/>
          <p:cNvSpPr/>
          <p:nvPr/>
        </p:nvSpPr>
        <p:spPr>
          <a:xfrm rot="10800000">
            <a:off x="1218354" y="3075271"/>
            <a:ext cx="252000" cy="1116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p:nvSpPr>
        <p:spPr>
          <a:xfrm rot="10800000">
            <a:off x="1553634" y="3435271"/>
            <a:ext cx="252000" cy="756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 name="Rectangle 10"/>
          <p:cNvSpPr/>
          <p:nvPr/>
        </p:nvSpPr>
        <p:spPr>
          <a:xfrm rot="10800000">
            <a:off x="1859654" y="3543271"/>
            <a:ext cx="252000" cy="648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 name="Rectangle 11"/>
          <p:cNvSpPr/>
          <p:nvPr/>
        </p:nvSpPr>
        <p:spPr>
          <a:xfrm rot="10800000">
            <a:off x="2502173" y="3759271"/>
            <a:ext cx="252000" cy="432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 name="Rectangle 12"/>
          <p:cNvSpPr/>
          <p:nvPr/>
        </p:nvSpPr>
        <p:spPr>
          <a:xfrm rot="10800000">
            <a:off x="2822823" y="3795271"/>
            <a:ext cx="252000" cy="396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 name="Rectangle 15"/>
          <p:cNvSpPr/>
          <p:nvPr/>
        </p:nvSpPr>
        <p:spPr>
          <a:xfrm rot="10800000">
            <a:off x="3143473" y="3867271"/>
            <a:ext cx="252000" cy="324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 name="Rectangle 16"/>
          <p:cNvSpPr/>
          <p:nvPr/>
        </p:nvSpPr>
        <p:spPr>
          <a:xfrm rot="10800000">
            <a:off x="3764038" y="3939270"/>
            <a:ext cx="252000" cy="252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 name="Rectangle 17"/>
          <p:cNvSpPr/>
          <p:nvPr/>
        </p:nvSpPr>
        <p:spPr>
          <a:xfrm rot="10800000">
            <a:off x="4084193" y="4011270"/>
            <a:ext cx="252000" cy="180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 name="Rectangle 18"/>
          <p:cNvSpPr/>
          <p:nvPr/>
        </p:nvSpPr>
        <p:spPr>
          <a:xfrm rot="10800000">
            <a:off x="4404348" y="4047270"/>
            <a:ext cx="252000" cy="144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 name="Rectangle 19"/>
          <p:cNvSpPr/>
          <p:nvPr/>
        </p:nvSpPr>
        <p:spPr>
          <a:xfrm rot="10800000">
            <a:off x="2181898" y="3687271"/>
            <a:ext cx="252000" cy="504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1" name="Rectangle 20"/>
          <p:cNvSpPr/>
          <p:nvPr/>
        </p:nvSpPr>
        <p:spPr>
          <a:xfrm rot="10800000">
            <a:off x="3455906" y="3942886"/>
            <a:ext cx="252000" cy="248385"/>
          </a:xfrm>
          <a:prstGeom prst="rect">
            <a:avLst/>
          </a:prstGeom>
          <a:solidFill>
            <a:srgbClr val="4D4D4D"/>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2" name="TextBox 21"/>
          <p:cNvSpPr txBox="1"/>
          <p:nvPr/>
        </p:nvSpPr>
        <p:spPr>
          <a:xfrm>
            <a:off x="1752600" y="1860259"/>
            <a:ext cx="5801588" cy="369332"/>
          </a:xfrm>
          <a:prstGeom prst="rect">
            <a:avLst/>
          </a:prstGeom>
          <a:noFill/>
        </p:spPr>
        <p:txBody>
          <a:bodyPr wrap="none" rtlCol="0">
            <a:spAutoFit/>
          </a:bodyPr>
          <a:lstStyle/>
          <a:p>
            <a:pPr algn="ctr"/>
            <a:r>
              <a:rPr lang="ja-JP" b="1" i="0" dirty="0" smtClean="0">
                <a:solidFill>
                  <a:srgbClr val="4D4D4D"/>
                </a:solidFill>
                <a:ea typeface="MS UI Gothic" pitchFamily="18" charset="0"/>
              </a:rPr>
              <a:t>腫瘍サイズにおけるベースラインからの変化（RECIST規準 v1.1に基づく）</a:t>
            </a:r>
          </a:p>
        </p:txBody>
      </p:sp>
      <p:grpSp>
        <p:nvGrpSpPr>
          <p:cNvPr id="23" name="Group 22"/>
          <p:cNvGrpSpPr/>
          <p:nvPr/>
        </p:nvGrpSpPr>
        <p:grpSpPr>
          <a:xfrm>
            <a:off x="1021725" y="2570551"/>
            <a:ext cx="7498161" cy="3234908"/>
            <a:chOff x="2291341" y="1973094"/>
            <a:chExt cx="5075065" cy="3906804"/>
          </a:xfrm>
        </p:grpSpPr>
        <p:cxnSp>
          <p:nvCxnSpPr>
            <p:cNvPr id="24" name="Straight Connector 23"/>
            <p:cNvCxnSpPr/>
            <p:nvPr/>
          </p:nvCxnSpPr>
          <p:spPr>
            <a:xfrm>
              <a:off x="2401643" y="1973094"/>
              <a:ext cx="0" cy="39068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291341" y="2456953"/>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91341" y="2951246"/>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291341" y="3445539"/>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291341" y="4434125"/>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91341" y="4928418"/>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91341" y="5422711"/>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91341" y="5878916"/>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291341" y="1982370"/>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291341" y="3939832"/>
              <a:ext cx="50750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rot="16200000">
            <a:off x="-695802" y="4001616"/>
            <a:ext cx="2353529"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ベースライン時のSLDからの変化率（%）</a:t>
            </a:r>
          </a:p>
        </p:txBody>
      </p:sp>
      <p:sp>
        <p:nvSpPr>
          <p:cNvPr id="35" name="TextBox 34"/>
          <p:cNvSpPr txBox="1"/>
          <p:nvPr/>
        </p:nvSpPr>
        <p:spPr>
          <a:xfrm>
            <a:off x="340840" y="2426249"/>
            <a:ext cx="713349" cy="254845"/>
          </a:xfrm>
          <a:prstGeom prst="rect">
            <a:avLst/>
          </a:prstGeom>
          <a:noFill/>
        </p:spPr>
        <p:txBody>
          <a:bodyPr wrap="none" rtlCol="0">
            <a:spAutoFit/>
          </a:bodyPr>
          <a:lstStyle/>
          <a:p>
            <a:pPr algn="r"/>
            <a:r>
              <a:rPr lang="ja-JP" sz="1400" b="0" i="0" dirty="0" smtClean="0">
                <a:solidFill>
                  <a:srgbClr val="4D4D4D"/>
                </a:solidFill>
                <a:ea typeface="MS UI Gothic" pitchFamily="18" charset="0"/>
              </a:rPr>
              <a:t>100</a:t>
            </a:r>
          </a:p>
        </p:txBody>
      </p:sp>
      <p:sp>
        <p:nvSpPr>
          <p:cNvPr id="36" name="TextBox 35"/>
          <p:cNvSpPr txBox="1"/>
          <p:nvPr/>
        </p:nvSpPr>
        <p:spPr>
          <a:xfrm>
            <a:off x="487678" y="2823854"/>
            <a:ext cx="566511" cy="254845"/>
          </a:xfrm>
          <a:prstGeom prst="rect">
            <a:avLst/>
          </a:prstGeom>
          <a:noFill/>
        </p:spPr>
        <p:txBody>
          <a:bodyPr wrap="none" rtlCol="0">
            <a:spAutoFit/>
          </a:bodyPr>
          <a:lstStyle/>
          <a:p>
            <a:pPr algn="r"/>
            <a:r>
              <a:rPr lang="ja-JP" sz="1400" b="0" i="0" dirty="0" smtClean="0">
                <a:solidFill>
                  <a:srgbClr val="4D4D4D"/>
                </a:solidFill>
                <a:ea typeface="MS UI Gothic" pitchFamily="18" charset="0"/>
              </a:rPr>
              <a:t>75</a:t>
            </a:r>
          </a:p>
        </p:txBody>
      </p:sp>
      <p:sp>
        <p:nvSpPr>
          <p:cNvPr id="37" name="TextBox 36"/>
          <p:cNvSpPr txBox="1"/>
          <p:nvPr/>
        </p:nvSpPr>
        <p:spPr>
          <a:xfrm>
            <a:off x="487678" y="3235743"/>
            <a:ext cx="566511" cy="254845"/>
          </a:xfrm>
          <a:prstGeom prst="rect">
            <a:avLst/>
          </a:prstGeom>
          <a:noFill/>
        </p:spPr>
        <p:txBody>
          <a:bodyPr wrap="none" rtlCol="0">
            <a:spAutoFit/>
          </a:bodyPr>
          <a:lstStyle/>
          <a:p>
            <a:pPr algn="r"/>
            <a:r>
              <a:rPr lang="ja-JP" sz="1400" b="0" i="0" dirty="0" smtClean="0">
                <a:solidFill>
                  <a:srgbClr val="4D4D4D"/>
                </a:solidFill>
                <a:ea typeface="MS UI Gothic" pitchFamily="18" charset="0"/>
              </a:rPr>
              <a:t>50</a:t>
            </a:r>
          </a:p>
        </p:txBody>
      </p:sp>
      <p:sp>
        <p:nvSpPr>
          <p:cNvPr id="38" name="TextBox 37"/>
          <p:cNvSpPr txBox="1"/>
          <p:nvPr/>
        </p:nvSpPr>
        <p:spPr>
          <a:xfrm>
            <a:off x="487678" y="3640490"/>
            <a:ext cx="566511" cy="254845"/>
          </a:xfrm>
          <a:prstGeom prst="rect">
            <a:avLst/>
          </a:prstGeom>
          <a:noFill/>
        </p:spPr>
        <p:txBody>
          <a:bodyPr wrap="none" rtlCol="0">
            <a:spAutoFit/>
          </a:bodyPr>
          <a:lstStyle/>
          <a:p>
            <a:pPr algn="r"/>
            <a:r>
              <a:rPr lang="ja-JP" sz="1400" b="0" i="0" dirty="0" smtClean="0">
                <a:solidFill>
                  <a:srgbClr val="4D4D4D"/>
                </a:solidFill>
                <a:ea typeface="MS UI Gothic" pitchFamily="18" charset="0"/>
              </a:rPr>
              <a:t>25</a:t>
            </a:r>
          </a:p>
        </p:txBody>
      </p:sp>
      <p:sp>
        <p:nvSpPr>
          <p:cNvPr id="39" name="TextBox 38"/>
          <p:cNvSpPr txBox="1"/>
          <p:nvPr/>
        </p:nvSpPr>
        <p:spPr>
          <a:xfrm>
            <a:off x="634516" y="4059523"/>
            <a:ext cx="419673" cy="254845"/>
          </a:xfrm>
          <a:prstGeom prst="rect">
            <a:avLst/>
          </a:prstGeom>
          <a:noFill/>
        </p:spPr>
        <p:txBody>
          <a:bodyPr wrap="none" rtlCol="0">
            <a:spAutoFit/>
          </a:bodyPr>
          <a:lstStyle/>
          <a:p>
            <a:pPr algn="r"/>
            <a:r>
              <a:rPr lang="ja-JP" sz="1400" b="0" i="0" dirty="0" smtClean="0">
                <a:solidFill>
                  <a:srgbClr val="4D4D4D"/>
                </a:solidFill>
                <a:ea typeface="MS UI Gothic" pitchFamily="18" charset="0"/>
              </a:rPr>
              <a:t>0</a:t>
            </a:r>
          </a:p>
        </p:txBody>
      </p:sp>
      <p:sp>
        <p:nvSpPr>
          <p:cNvPr id="40" name="TextBox 39"/>
          <p:cNvSpPr txBox="1"/>
          <p:nvPr/>
        </p:nvSpPr>
        <p:spPr>
          <a:xfrm>
            <a:off x="340840" y="4462572"/>
            <a:ext cx="713349" cy="254845"/>
          </a:xfrm>
          <a:prstGeom prst="rect">
            <a:avLst/>
          </a:prstGeom>
          <a:noFill/>
        </p:spPr>
        <p:txBody>
          <a:bodyPr wrap="none" rtlCol="0">
            <a:spAutoFit/>
          </a:bodyPr>
          <a:lstStyle/>
          <a:p>
            <a:pPr algn="r"/>
            <a:r>
              <a:rPr lang="ja-JP" sz="1400" b="0" i="0" dirty="0" smtClean="0">
                <a:solidFill>
                  <a:srgbClr val="4D4D4D"/>
                </a:solidFill>
                <a:ea typeface="MS UI Gothic" pitchFamily="18" charset="0"/>
              </a:rPr>
              <a:t>–25</a:t>
            </a:r>
          </a:p>
        </p:txBody>
      </p:sp>
      <p:sp>
        <p:nvSpPr>
          <p:cNvPr id="41" name="TextBox 40"/>
          <p:cNvSpPr txBox="1"/>
          <p:nvPr/>
        </p:nvSpPr>
        <p:spPr>
          <a:xfrm>
            <a:off x="340840" y="4872177"/>
            <a:ext cx="713349" cy="254845"/>
          </a:xfrm>
          <a:prstGeom prst="rect">
            <a:avLst/>
          </a:prstGeom>
          <a:noFill/>
        </p:spPr>
        <p:txBody>
          <a:bodyPr wrap="none" rtlCol="0">
            <a:spAutoFit/>
          </a:bodyPr>
          <a:lstStyle/>
          <a:p>
            <a:pPr algn="r"/>
            <a:r>
              <a:rPr lang="ja-JP" sz="1400" b="0" i="0" dirty="0" smtClean="0">
                <a:solidFill>
                  <a:srgbClr val="4D4D4D"/>
                </a:solidFill>
                <a:ea typeface="MS UI Gothic" pitchFamily="18" charset="0"/>
              </a:rPr>
              <a:t>–50</a:t>
            </a:r>
          </a:p>
        </p:txBody>
      </p:sp>
      <p:sp>
        <p:nvSpPr>
          <p:cNvPr id="42" name="TextBox 41"/>
          <p:cNvSpPr txBox="1"/>
          <p:nvPr/>
        </p:nvSpPr>
        <p:spPr>
          <a:xfrm>
            <a:off x="340840" y="5288925"/>
            <a:ext cx="713349" cy="254845"/>
          </a:xfrm>
          <a:prstGeom prst="rect">
            <a:avLst/>
          </a:prstGeom>
          <a:noFill/>
        </p:spPr>
        <p:txBody>
          <a:bodyPr wrap="none" rtlCol="0">
            <a:spAutoFit/>
          </a:bodyPr>
          <a:lstStyle/>
          <a:p>
            <a:pPr algn="r"/>
            <a:r>
              <a:rPr lang="ja-JP" sz="1400" b="0" i="0" dirty="0" smtClean="0">
                <a:solidFill>
                  <a:srgbClr val="4D4D4D"/>
                </a:solidFill>
                <a:ea typeface="MS UI Gothic" pitchFamily="18" charset="0"/>
              </a:rPr>
              <a:t>–75</a:t>
            </a:r>
          </a:p>
        </p:txBody>
      </p:sp>
      <p:sp>
        <p:nvSpPr>
          <p:cNvPr id="43" name="TextBox 42"/>
          <p:cNvSpPr txBox="1"/>
          <p:nvPr/>
        </p:nvSpPr>
        <p:spPr>
          <a:xfrm>
            <a:off x="194001" y="5669960"/>
            <a:ext cx="860188" cy="254845"/>
          </a:xfrm>
          <a:prstGeom prst="rect">
            <a:avLst/>
          </a:prstGeom>
          <a:noFill/>
        </p:spPr>
        <p:txBody>
          <a:bodyPr wrap="none" rtlCol="0">
            <a:spAutoFit/>
          </a:bodyPr>
          <a:lstStyle/>
          <a:p>
            <a:pPr algn="r"/>
            <a:r>
              <a:rPr lang="ja-JP" sz="1400" b="0" i="0" dirty="0" smtClean="0">
                <a:solidFill>
                  <a:srgbClr val="4D4D4D"/>
                </a:solidFill>
                <a:ea typeface="MS UI Gothic" pitchFamily="18" charset="0"/>
              </a:rPr>
              <a:t>–100</a:t>
            </a:r>
          </a:p>
        </p:txBody>
      </p:sp>
      <p:sp>
        <p:nvSpPr>
          <p:cNvPr id="44" name="Rectangle 43"/>
          <p:cNvSpPr/>
          <p:nvPr/>
        </p:nvSpPr>
        <p:spPr>
          <a:xfrm>
            <a:off x="4724503" y="4194699"/>
            <a:ext cx="252000" cy="72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 name="Rectangle 44"/>
          <p:cNvSpPr/>
          <p:nvPr/>
        </p:nvSpPr>
        <p:spPr>
          <a:xfrm>
            <a:off x="5359211" y="4197533"/>
            <a:ext cx="252000" cy="144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 name="Rectangle 45"/>
          <p:cNvSpPr/>
          <p:nvPr/>
        </p:nvSpPr>
        <p:spPr>
          <a:xfrm>
            <a:off x="5993919" y="4198509"/>
            <a:ext cx="252000" cy="504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 name="Rectangle 46"/>
          <p:cNvSpPr/>
          <p:nvPr/>
        </p:nvSpPr>
        <p:spPr>
          <a:xfrm>
            <a:off x="6628627" y="4198509"/>
            <a:ext cx="252000" cy="792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 name="Rectangle 47"/>
          <p:cNvSpPr/>
          <p:nvPr/>
        </p:nvSpPr>
        <p:spPr>
          <a:xfrm>
            <a:off x="7263335" y="4198509"/>
            <a:ext cx="252000" cy="900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 name="Rectangle 48"/>
          <p:cNvSpPr/>
          <p:nvPr/>
        </p:nvSpPr>
        <p:spPr>
          <a:xfrm>
            <a:off x="6321299" y="4198509"/>
            <a:ext cx="252000" cy="720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 name="Rectangle 49"/>
          <p:cNvSpPr/>
          <p:nvPr/>
        </p:nvSpPr>
        <p:spPr>
          <a:xfrm>
            <a:off x="6970539" y="4198509"/>
            <a:ext cx="252000" cy="864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 name="Rectangle 50"/>
          <p:cNvSpPr/>
          <p:nvPr/>
        </p:nvSpPr>
        <p:spPr>
          <a:xfrm>
            <a:off x="8234239" y="4198509"/>
            <a:ext cx="252000" cy="1188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 name="Rectangle 51"/>
          <p:cNvSpPr/>
          <p:nvPr/>
        </p:nvSpPr>
        <p:spPr>
          <a:xfrm>
            <a:off x="5052674" y="4193085"/>
            <a:ext cx="252000" cy="140094"/>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 name="Rectangle 52"/>
          <p:cNvSpPr/>
          <p:nvPr/>
        </p:nvSpPr>
        <p:spPr>
          <a:xfrm>
            <a:off x="5680562" y="4193085"/>
            <a:ext cx="252000" cy="324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 name="Rectangle 53"/>
          <p:cNvSpPr/>
          <p:nvPr/>
        </p:nvSpPr>
        <p:spPr>
          <a:xfrm>
            <a:off x="7588611" y="4193085"/>
            <a:ext cx="252000" cy="936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 name="Rectangle 54"/>
          <p:cNvSpPr/>
          <p:nvPr/>
        </p:nvSpPr>
        <p:spPr>
          <a:xfrm>
            <a:off x="7917794" y="4193085"/>
            <a:ext cx="252000" cy="1080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 name="TextBox 55"/>
          <p:cNvSpPr txBox="1"/>
          <p:nvPr/>
        </p:nvSpPr>
        <p:spPr>
          <a:xfrm>
            <a:off x="2754173" y="2361688"/>
            <a:ext cx="1721946" cy="1052596"/>
          </a:xfrm>
          <a:prstGeom prst="rect">
            <a:avLst/>
          </a:prstGeom>
          <a:noFill/>
        </p:spPr>
        <p:txBody>
          <a:bodyPr wrap="none" rtlCol="0">
            <a:spAutoFit/>
          </a:bodyPr>
          <a:lstStyle/>
          <a:p>
            <a:pPr>
              <a:lnSpc>
                <a:spcPct val="130000"/>
              </a:lnSpc>
            </a:pPr>
            <a:r>
              <a:rPr lang="ja-JP" sz="1600" b="0" i="0" dirty="0" smtClean="0">
                <a:solidFill>
                  <a:srgbClr val="4D4D4D"/>
                </a:solidFill>
                <a:ea typeface="MS UI Gothic" pitchFamily="18" charset="0"/>
              </a:rPr>
              <a:t>SCC</a:t>
            </a:r>
          </a:p>
          <a:p>
            <a:pPr>
              <a:lnSpc>
                <a:spcPct val="130000"/>
              </a:lnSpc>
            </a:pPr>
            <a:r>
              <a:rPr lang="ja-JP" sz="1600" b="0" i="0" dirty="0" smtClean="0">
                <a:solidFill>
                  <a:srgbClr val="4D4D4D"/>
                </a:solidFill>
                <a:ea typeface="MS UI Gothic" pitchFamily="18" charset="0"/>
              </a:rPr>
              <a:t>ADC</a:t>
            </a:r>
          </a:p>
          <a:p>
            <a:pPr>
              <a:lnSpc>
                <a:spcPct val="130000"/>
              </a:lnSpc>
            </a:pPr>
            <a:r>
              <a:rPr lang="ja-JP" sz="1600" b="0" i="0" dirty="0" smtClean="0">
                <a:solidFill>
                  <a:srgbClr val="4D4D4D"/>
                </a:solidFill>
                <a:ea typeface="MS UI Gothic" pitchFamily="18" charset="0"/>
              </a:rPr>
              <a:t>粘膜表皮</a:t>
            </a:r>
          </a:p>
        </p:txBody>
      </p:sp>
      <p:sp>
        <p:nvSpPr>
          <p:cNvPr id="57" name="Rectangle 56"/>
          <p:cNvSpPr>
            <a:spLocks noChangeAspect="1"/>
          </p:cNvSpPr>
          <p:nvPr/>
        </p:nvSpPr>
        <p:spPr>
          <a:xfrm rot="10800000">
            <a:off x="2467525" y="2479422"/>
            <a:ext cx="180000" cy="180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8" name="Rectangle 57"/>
          <p:cNvSpPr>
            <a:spLocks noChangeAspect="1"/>
          </p:cNvSpPr>
          <p:nvPr/>
        </p:nvSpPr>
        <p:spPr>
          <a:xfrm rot="10800000">
            <a:off x="2467525" y="2801461"/>
            <a:ext cx="180000" cy="180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9" name="Rectangle 58"/>
          <p:cNvSpPr>
            <a:spLocks noChangeAspect="1"/>
          </p:cNvSpPr>
          <p:nvPr/>
        </p:nvSpPr>
        <p:spPr>
          <a:xfrm rot="10800000">
            <a:off x="2467525" y="3134202"/>
            <a:ext cx="180000" cy="180000"/>
          </a:xfrm>
          <a:prstGeom prst="rect">
            <a:avLst/>
          </a:prstGeom>
          <a:solidFill>
            <a:srgbClr val="4D4D4D"/>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0" name="TextBox 59"/>
          <p:cNvSpPr txBox="1"/>
          <p:nvPr/>
        </p:nvSpPr>
        <p:spPr>
          <a:xfrm>
            <a:off x="5245284" y="3136612"/>
            <a:ext cx="3114955" cy="584775"/>
          </a:xfrm>
          <a:prstGeom prst="rect">
            <a:avLst/>
          </a:prstGeom>
          <a:noFill/>
        </p:spPr>
        <p:txBody>
          <a:bodyPr wrap="none" rtlCol="0">
            <a:spAutoFit/>
          </a:bodyPr>
          <a:lstStyle/>
          <a:p>
            <a:pPr algn="ctr"/>
            <a:r>
              <a:rPr lang="ja-JP" sz="1600" b="0" i="0" dirty="0" smtClean="0">
                <a:solidFill>
                  <a:srgbClr val="4D4D4D"/>
                </a:solidFill>
                <a:ea typeface="MS UI Gothic" pitchFamily="18" charset="0"/>
              </a:rPr>
              <a:t>52.2%の患者において、</a:t>
            </a:r>
            <a:r>
              <a:rPr lang="en" sz="1600" dirty="0" smtClean="0"/>
              <a:t/>
            </a:r>
            <a:br>
              <a:rPr lang="en" sz="1600" dirty="0" smtClean="0"/>
            </a:br>
            <a:r>
              <a:rPr lang="ja-JP" sz="1600" b="0" i="0" dirty="0" smtClean="0">
                <a:solidFill>
                  <a:srgbClr val="4D4D4D"/>
                </a:solidFill>
                <a:ea typeface="MS UI Gothic" pitchFamily="18" charset="0"/>
              </a:rPr>
              <a:t>標的病変量の減少が認められた</a:t>
            </a:r>
          </a:p>
        </p:txBody>
      </p:sp>
      <p:cxnSp>
        <p:nvCxnSpPr>
          <p:cNvPr id="61" name="Straight Connector 60"/>
          <p:cNvCxnSpPr/>
          <p:nvPr/>
        </p:nvCxnSpPr>
        <p:spPr>
          <a:xfrm flipH="1">
            <a:off x="1184691" y="4691598"/>
            <a:ext cx="7301548" cy="0"/>
          </a:xfrm>
          <a:prstGeom prst="line">
            <a:avLst/>
          </a:prstGeom>
          <a:ln w="19050">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4694338" y="2835242"/>
            <a:ext cx="3944695" cy="2986656"/>
          </a:xfrm>
          <a:prstGeom prst="roundRect">
            <a:avLst/>
          </a:prstGeom>
          <a:no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63" name="Straight Connector 62"/>
          <p:cNvCxnSpPr/>
          <p:nvPr/>
        </p:nvCxnSpPr>
        <p:spPr>
          <a:xfrm flipH="1">
            <a:off x="1184691" y="3872132"/>
            <a:ext cx="7301548" cy="0"/>
          </a:xfrm>
          <a:prstGeom prst="line">
            <a:avLst/>
          </a:prstGeom>
          <a:ln w="19050">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22845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2000" b="1" i="0" dirty="0" smtClean="0">
                <a:solidFill>
                  <a:srgbClr val="043882"/>
                </a:solidFill>
                <a:ea typeface="MS UI Gothic" pitchFamily="18" charset="0"/>
              </a:rPr>
              <a:t>用語集</a:t>
            </a:r>
          </a:p>
        </p:txBody>
      </p:sp>
      <p:sp>
        <p:nvSpPr>
          <p:cNvPr id="5" name="Rectangle 3"/>
          <p:cNvSpPr txBox="1">
            <a:spLocks noChangeArrowheads="1"/>
          </p:cNvSpPr>
          <p:nvPr/>
        </p:nvSpPr>
        <p:spPr>
          <a:xfrm>
            <a:off x="71935" y="1230837"/>
            <a:ext cx="9072065" cy="3677194"/>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1400"/>
              </a:lnSpc>
              <a:spcAft>
                <a:spcPts val="0"/>
              </a:spcAft>
              <a:buClr>
                <a:srgbClr val="043882"/>
              </a:buClr>
              <a:buFontTx/>
              <a:buNone/>
            </a:pPr>
            <a:r>
              <a:rPr lang="ja-JP" sz="1000" b="0" i="0" dirty="0" smtClean="0">
                <a:solidFill>
                  <a:srgbClr val="4D4D4D"/>
                </a:solidFill>
                <a:ea typeface="MS UI Gothic" pitchFamily="18" charset="0"/>
              </a:rPr>
              <a:t>1L	第一選択</a:t>
            </a:r>
          </a:p>
          <a:p>
            <a:pPr marL="0" indent="0">
              <a:lnSpc>
                <a:spcPts val="1400"/>
              </a:lnSpc>
              <a:spcAft>
                <a:spcPts val="0"/>
              </a:spcAft>
              <a:buClr>
                <a:srgbClr val="043882"/>
              </a:buClr>
              <a:buFontTx/>
              <a:buNone/>
            </a:pPr>
            <a:r>
              <a:rPr lang="ja-JP" sz="1000" b="0" i="0" dirty="0" smtClean="0">
                <a:solidFill>
                  <a:srgbClr val="4D4D4D"/>
                </a:solidFill>
                <a:ea typeface="MS UI Gothic" pitchFamily="18" charset="0"/>
              </a:rPr>
              <a:t>2L	第二選択</a:t>
            </a:r>
          </a:p>
          <a:p>
            <a:pPr marL="0" indent="0">
              <a:lnSpc>
                <a:spcPts val="1400"/>
              </a:lnSpc>
              <a:spcAft>
                <a:spcPts val="0"/>
              </a:spcAft>
              <a:buClr>
                <a:srgbClr val="043882"/>
              </a:buClr>
              <a:buFontTx/>
              <a:buNone/>
            </a:pPr>
            <a:r>
              <a:rPr lang="ja-JP" sz="1000" b="0" i="0" dirty="0" smtClean="0">
                <a:solidFill>
                  <a:srgbClr val="4D4D4D"/>
                </a:solidFill>
                <a:ea typeface="MS UI Gothic" pitchFamily="18" charset="0"/>
              </a:rPr>
              <a:t>5-FU	5-フルオロウラシル</a:t>
            </a:r>
          </a:p>
          <a:p>
            <a:pPr marL="0" indent="0">
              <a:lnSpc>
                <a:spcPts val="1400"/>
              </a:lnSpc>
              <a:spcAft>
                <a:spcPts val="0"/>
              </a:spcAft>
              <a:buClr>
                <a:srgbClr val="043882"/>
              </a:buClr>
              <a:buFontTx/>
              <a:buNone/>
            </a:pPr>
            <a:r>
              <a:rPr lang="ja-JP" sz="1000" b="0" i="0" dirty="0" smtClean="0">
                <a:solidFill>
                  <a:srgbClr val="4D4D4D"/>
                </a:solidFill>
                <a:ea typeface="MS UI Gothic" pitchFamily="18" charset="0"/>
              </a:rPr>
              <a:t>ADC	腺癌</a:t>
            </a:r>
          </a:p>
          <a:p>
            <a:pPr marL="0" indent="0">
              <a:lnSpc>
                <a:spcPts val="1400"/>
              </a:lnSpc>
              <a:spcAft>
                <a:spcPts val="0"/>
              </a:spcAft>
              <a:buClr>
                <a:srgbClr val="043882"/>
              </a:buClr>
              <a:buFontTx/>
              <a:buNone/>
            </a:pPr>
            <a:r>
              <a:rPr lang="ja-JP" sz="1000" b="0" i="0" dirty="0" smtClean="0">
                <a:solidFill>
                  <a:srgbClr val="4D4D4D"/>
                </a:solidFill>
                <a:ea typeface="MS UI Gothic" pitchFamily="18" charset="0"/>
              </a:rPr>
              <a:t>AE	有害事象</a:t>
            </a:r>
          </a:p>
          <a:p>
            <a:pPr marL="0" indent="0">
              <a:lnSpc>
                <a:spcPts val="1400"/>
              </a:lnSpc>
              <a:spcAft>
                <a:spcPts val="0"/>
              </a:spcAft>
              <a:buClr>
                <a:srgbClr val="043882"/>
              </a:buClr>
              <a:buFontTx/>
              <a:buNone/>
            </a:pPr>
            <a:r>
              <a:rPr lang="ja-JP" sz="1000" b="0" i="0" dirty="0" smtClean="0">
                <a:solidFill>
                  <a:srgbClr val="4D4D4D"/>
                </a:solidFill>
                <a:ea typeface="MS UI Gothic" pitchFamily="18" charset="0"/>
              </a:rPr>
              <a:t>AFP	α-フェトプロテイン</a:t>
            </a:r>
          </a:p>
          <a:p>
            <a:pPr marL="0" indent="0">
              <a:lnSpc>
                <a:spcPts val="1400"/>
              </a:lnSpc>
              <a:spcAft>
                <a:spcPts val="0"/>
              </a:spcAft>
              <a:buClr>
                <a:srgbClr val="043882"/>
              </a:buClr>
              <a:buFontTx/>
              <a:buNone/>
            </a:pPr>
            <a:r>
              <a:rPr lang="ja-JP" sz="1000" b="0" i="0" dirty="0" smtClean="0">
                <a:solidFill>
                  <a:srgbClr val="4D4D4D"/>
                </a:solidFill>
                <a:ea typeface="MS UI Gothic" pitchFamily="18" charset="0"/>
              </a:rPr>
              <a:t>AST	アスパラギン酸アミノトランスフェラーゼ</a:t>
            </a:r>
          </a:p>
          <a:p>
            <a:pPr marL="0" indent="0">
              <a:lnSpc>
                <a:spcPts val="1400"/>
              </a:lnSpc>
              <a:spcAft>
                <a:spcPts val="0"/>
              </a:spcAft>
              <a:buClr>
                <a:srgbClr val="043882"/>
              </a:buClr>
              <a:buFontTx/>
              <a:buNone/>
            </a:pPr>
            <a:r>
              <a:rPr lang="ja-JP" sz="1000" b="0" i="0" dirty="0" smtClean="0">
                <a:solidFill>
                  <a:srgbClr val="4D4D4D"/>
                </a:solidFill>
                <a:ea typeface="MS UI Gothic" pitchFamily="18" charset="0"/>
              </a:rPr>
              <a:t>ATP	アデノシン三リン酸</a:t>
            </a:r>
          </a:p>
          <a:p>
            <a:pPr marL="0" indent="0">
              <a:lnSpc>
                <a:spcPts val="1400"/>
              </a:lnSpc>
              <a:spcAft>
                <a:spcPts val="0"/>
              </a:spcAft>
              <a:buClr>
                <a:srgbClr val="043882"/>
              </a:buClr>
              <a:buFontTx/>
              <a:buNone/>
            </a:pPr>
            <a:r>
              <a:rPr lang="ja-JP" sz="1000" b="0" i="0" dirty="0" smtClean="0">
                <a:solidFill>
                  <a:srgbClr val="4D4D4D"/>
                </a:solidFill>
                <a:ea typeface="MS UI Gothic" pitchFamily="18" charset="0"/>
              </a:rPr>
              <a:t>AUC	曲線下面積</a:t>
            </a:r>
          </a:p>
          <a:p>
            <a:pPr marL="0" indent="0">
              <a:lnSpc>
                <a:spcPts val="1400"/>
              </a:lnSpc>
              <a:spcAft>
                <a:spcPts val="0"/>
              </a:spcAft>
              <a:buClr>
                <a:srgbClr val="043882"/>
              </a:buClr>
              <a:buFontTx/>
              <a:buNone/>
            </a:pPr>
            <a:r>
              <a:rPr lang="ja-JP" sz="1000" b="0" i="0" dirty="0" smtClean="0">
                <a:solidFill>
                  <a:srgbClr val="4D4D4D"/>
                </a:solidFill>
                <a:ea typeface="MS UI Gothic" pitchFamily="18" charset="0"/>
              </a:rPr>
              <a:t>bid	1日2回</a:t>
            </a:r>
          </a:p>
          <a:p>
            <a:pPr marL="0" indent="0">
              <a:lnSpc>
                <a:spcPts val="1400"/>
              </a:lnSpc>
              <a:spcAft>
                <a:spcPts val="0"/>
              </a:spcAft>
              <a:buClr>
                <a:srgbClr val="043882"/>
              </a:buClr>
              <a:buFontTx/>
              <a:buNone/>
            </a:pPr>
            <a:r>
              <a:rPr lang="ja-JP" sz="1000" b="0" i="0" dirty="0" smtClean="0">
                <a:solidFill>
                  <a:srgbClr val="4D4D4D"/>
                </a:solidFill>
                <a:ea typeface="MS UI Gothic" pitchFamily="18" charset="0"/>
              </a:rPr>
              <a:t>CarPac	カルボプラチン・パクリタキセル併用療法</a:t>
            </a:r>
          </a:p>
          <a:p>
            <a:pPr marL="0" indent="0">
              <a:lnSpc>
                <a:spcPts val="1400"/>
              </a:lnSpc>
              <a:spcAft>
                <a:spcPts val="0"/>
              </a:spcAft>
              <a:buClr>
                <a:srgbClr val="043882"/>
              </a:buClr>
              <a:buFontTx/>
              <a:buNone/>
            </a:pPr>
            <a:r>
              <a:rPr lang="ja-JP" sz="1000" b="0" i="0" dirty="0" smtClean="0">
                <a:solidFill>
                  <a:srgbClr val="4D4D4D"/>
                </a:solidFill>
                <a:ea typeface="MS UI Gothic" pitchFamily="18" charset="0"/>
              </a:rPr>
              <a:t>CA 19-9	炭水化物抗原19-9</a:t>
            </a:r>
          </a:p>
          <a:p>
            <a:pPr marL="0" indent="0">
              <a:lnSpc>
                <a:spcPts val="1400"/>
              </a:lnSpc>
              <a:spcAft>
                <a:spcPts val="0"/>
              </a:spcAft>
              <a:buClr>
                <a:srgbClr val="043882"/>
              </a:buClr>
              <a:buFontTx/>
              <a:buNone/>
            </a:pPr>
            <a:r>
              <a:rPr lang="ja-JP" sz="1000" b="0" i="0" dirty="0" smtClean="0">
                <a:solidFill>
                  <a:srgbClr val="4D4D4D"/>
                </a:solidFill>
                <a:ea typeface="MS UI Gothic" pitchFamily="18" charset="0"/>
              </a:rPr>
              <a:t>CEA	癌胎児性抗原</a:t>
            </a:r>
          </a:p>
          <a:p>
            <a:pPr marL="0" indent="0">
              <a:lnSpc>
                <a:spcPts val="1400"/>
              </a:lnSpc>
              <a:spcAft>
                <a:spcPts val="0"/>
              </a:spcAft>
              <a:buClr>
                <a:srgbClr val="043882"/>
              </a:buClr>
              <a:buFontTx/>
              <a:buNone/>
            </a:pPr>
            <a:r>
              <a:rPr lang="ja-JP" sz="1000" b="0" i="0" dirty="0" smtClean="0">
                <a:solidFill>
                  <a:srgbClr val="4D4D4D"/>
                </a:solidFill>
                <a:ea typeface="MS UI Gothic" pitchFamily="18" charset="0"/>
              </a:rPr>
              <a:t>CI	信頼区間</a:t>
            </a:r>
          </a:p>
          <a:p>
            <a:pPr marL="0" indent="0">
              <a:lnSpc>
                <a:spcPts val="1400"/>
              </a:lnSpc>
              <a:spcAft>
                <a:spcPts val="0"/>
              </a:spcAft>
              <a:buClr>
                <a:srgbClr val="043882"/>
              </a:buClr>
              <a:buFontTx/>
              <a:buNone/>
            </a:pPr>
            <a:r>
              <a:rPr lang="ja-JP" sz="1000" b="0" i="0" dirty="0" smtClean="0">
                <a:solidFill>
                  <a:srgbClr val="4D4D4D"/>
                </a:solidFill>
                <a:ea typeface="MS UI Gothic" pitchFamily="18" charset="0"/>
              </a:rPr>
              <a:t>CNS	中枢神経系</a:t>
            </a:r>
          </a:p>
          <a:p>
            <a:pPr marL="0" indent="0">
              <a:lnSpc>
                <a:spcPts val="1400"/>
              </a:lnSpc>
              <a:spcAft>
                <a:spcPts val="0"/>
              </a:spcAft>
              <a:buClr>
                <a:srgbClr val="043882"/>
              </a:buClr>
              <a:buFontTx/>
              <a:buNone/>
            </a:pPr>
            <a:r>
              <a:rPr lang="ja-JP" sz="1000" b="0" i="0" dirty="0" smtClean="0">
                <a:solidFill>
                  <a:srgbClr val="4D4D4D"/>
                </a:solidFill>
                <a:ea typeface="MS UI Gothic" pitchFamily="18" charset="0"/>
              </a:rPr>
              <a:t>CR	完全奏効</a:t>
            </a:r>
          </a:p>
          <a:p>
            <a:pPr marL="0" indent="0">
              <a:lnSpc>
                <a:spcPts val="1400"/>
              </a:lnSpc>
              <a:spcAft>
                <a:spcPts val="0"/>
              </a:spcAft>
              <a:buClr>
                <a:srgbClr val="043882"/>
              </a:buClr>
              <a:buFontTx/>
              <a:buNone/>
            </a:pPr>
            <a:r>
              <a:rPr lang="ja-JP" sz="1000" b="0" i="0" dirty="0" smtClean="0">
                <a:solidFill>
                  <a:srgbClr val="4D4D4D"/>
                </a:solidFill>
                <a:ea typeface="MS UI Gothic" pitchFamily="18" charset="0"/>
              </a:rPr>
              <a:t>CRC	結腸直腸癌</a:t>
            </a:r>
          </a:p>
          <a:p>
            <a:pPr marL="0" indent="0">
              <a:lnSpc>
                <a:spcPts val="1400"/>
              </a:lnSpc>
              <a:spcAft>
                <a:spcPts val="0"/>
              </a:spcAft>
              <a:buClr>
                <a:srgbClr val="043882"/>
              </a:buClr>
              <a:buFontTx/>
              <a:buNone/>
            </a:pPr>
            <a:r>
              <a:rPr lang="ja-JP" sz="1000" b="0" i="0" dirty="0" smtClean="0">
                <a:solidFill>
                  <a:srgbClr val="4D4D4D"/>
                </a:solidFill>
                <a:ea typeface="MS UI Gothic" pitchFamily="18" charset="0"/>
              </a:rPr>
              <a:t>CRT	化学放射線療法</a:t>
            </a:r>
          </a:p>
          <a:p>
            <a:pPr marL="0" indent="0">
              <a:lnSpc>
                <a:spcPts val="1400"/>
              </a:lnSpc>
              <a:spcAft>
                <a:spcPts val="0"/>
              </a:spcAft>
              <a:buClr>
                <a:srgbClr val="043882"/>
              </a:buClr>
              <a:buFontTx/>
              <a:buNone/>
            </a:pPr>
            <a:r>
              <a:rPr lang="ja-JP" sz="1000" b="0" i="0" dirty="0" smtClean="0">
                <a:solidFill>
                  <a:srgbClr val="4D4D4D"/>
                </a:solidFill>
                <a:ea typeface="MS UI Gothic" pitchFamily="18" charset="0"/>
              </a:rPr>
              <a:t>CT	化学療法</a:t>
            </a:r>
          </a:p>
          <a:p>
            <a:pPr marL="0" indent="0">
              <a:lnSpc>
                <a:spcPts val="1400"/>
              </a:lnSpc>
              <a:spcAft>
                <a:spcPts val="0"/>
              </a:spcAft>
              <a:buClr>
                <a:srgbClr val="043882"/>
              </a:buClr>
              <a:buNone/>
            </a:pPr>
            <a:r>
              <a:rPr lang="ja-JP" sz="1000" b="0" i="0" dirty="0" smtClean="0">
                <a:solidFill>
                  <a:srgbClr val="4D4D4D"/>
                </a:solidFill>
                <a:ea typeface="MS UI Gothic" pitchFamily="18" charset="0"/>
              </a:rPr>
              <a:t>CyFra21-1	サイトケラチン19フラグメント</a:t>
            </a:r>
          </a:p>
          <a:p>
            <a:pPr marL="0" indent="0">
              <a:lnSpc>
                <a:spcPts val="1400"/>
              </a:lnSpc>
              <a:spcAft>
                <a:spcPts val="0"/>
              </a:spcAft>
              <a:buClr>
                <a:srgbClr val="043882"/>
              </a:buClr>
              <a:buFontTx/>
              <a:buNone/>
            </a:pPr>
            <a:r>
              <a:rPr lang="ja-JP" sz="1000" b="0" i="0" dirty="0" smtClean="0">
                <a:solidFill>
                  <a:srgbClr val="4D4D4D"/>
                </a:solidFill>
                <a:ea typeface="MS UI Gothic" pitchFamily="18" charset="0"/>
              </a:rPr>
              <a:t>DCR	病勢コントロール率</a:t>
            </a:r>
          </a:p>
          <a:p>
            <a:pPr marL="0" indent="0">
              <a:lnSpc>
                <a:spcPts val="1400"/>
              </a:lnSpc>
              <a:spcAft>
                <a:spcPts val="0"/>
              </a:spcAft>
              <a:buClr>
                <a:srgbClr val="043882"/>
              </a:buClr>
              <a:buFontTx/>
              <a:buNone/>
            </a:pPr>
            <a:r>
              <a:rPr lang="ja-JP" sz="1000" b="0" i="0" dirty="0" smtClean="0">
                <a:solidFill>
                  <a:srgbClr val="4D4D4D"/>
                </a:solidFill>
                <a:ea typeface="MS UI Gothic" pitchFamily="18" charset="0"/>
              </a:rPr>
              <a:t>DFS	無病生存期間</a:t>
            </a:r>
          </a:p>
          <a:p>
            <a:pPr marL="0" indent="0">
              <a:lnSpc>
                <a:spcPts val="1400"/>
              </a:lnSpc>
              <a:spcAft>
                <a:spcPts val="0"/>
              </a:spcAft>
              <a:buClr>
                <a:srgbClr val="043882"/>
              </a:buClr>
              <a:buFontTx/>
              <a:buNone/>
            </a:pPr>
            <a:r>
              <a:rPr lang="ja-JP" sz="1000" b="0" i="0" dirty="0" smtClean="0">
                <a:solidFill>
                  <a:srgbClr val="4D4D4D"/>
                </a:solidFill>
                <a:ea typeface="MS UI Gothic" pitchFamily="18" charset="0"/>
              </a:rPr>
              <a:t>ECOG	米国東海岸癌臨床試験グループ</a:t>
            </a:r>
          </a:p>
          <a:p>
            <a:pPr marL="0" indent="0">
              <a:lnSpc>
                <a:spcPts val="1400"/>
              </a:lnSpc>
              <a:spcAft>
                <a:spcPts val="0"/>
              </a:spcAft>
              <a:buClr>
                <a:srgbClr val="043882"/>
              </a:buClr>
              <a:buFontTx/>
              <a:buNone/>
            </a:pPr>
            <a:r>
              <a:rPr lang="ja-JP" sz="1000" b="0" i="0" dirty="0" smtClean="0">
                <a:solidFill>
                  <a:srgbClr val="4D4D4D"/>
                </a:solidFill>
                <a:ea typeface="MS UI Gothic" pitchFamily="18" charset="0"/>
              </a:rPr>
              <a:t>ELISA	酵素免疫測定法</a:t>
            </a:r>
          </a:p>
          <a:p>
            <a:pPr marL="0" indent="0">
              <a:lnSpc>
                <a:spcPts val="1400"/>
              </a:lnSpc>
              <a:spcAft>
                <a:spcPts val="0"/>
              </a:spcAft>
              <a:buClr>
                <a:srgbClr val="043882"/>
              </a:buClr>
              <a:buFontTx/>
              <a:buNone/>
            </a:pPr>
            <a:r>
              <a:rPr lang="ja-JP" sz="1000" b="0" i="0" dirty="0" smtClean="0">
                <a:solidFill>
                  <a:srgbClr val="4D4D4D"/>
                </a:solidFill>
                <a:ea typeface="MS UI Gothic" pitchFamily="18" charset="0"/>
              </a:rPr>
              <a:t>EORTC	欧州がん研究・治療機構</a:t>
            </a:r>
          </a:p>
          <a:p>
            <a:pPr marL="0" indent="0">
              <a:lnSpc>
                <a:spcPts val="1400"/>
              </a:lnSpc>
              <a:spcAft>
                <a:spcPts val="0"/>
              </a:spcAft>
              <a:buClr>
                <a:srgbClr val="043882"/>
              </a:buClr>
              <a:buFontTx/>
              <a:buNone/>
            </a:pPr>
            <a:r>
              <a:rPr lang="ja-JP" sz="1000" b="0" i="0" dirty="0" smtClean="0">
                <a:solidFill>
                  <a:srgbClr val="4D4D4D"/>
                </a:solidFill>
                <a:ea typeface="MS UI Gothic" pitchFamily="18" charset="0"/>
              </a:rPr>
              <a:t>ERCC1	除去修復交差相補群1</a:t>
            </a:r>
            <a:r>
              <a:rPr lang="en" sz="1000" dirty="0" smtClean="0"/>
              <a:t/>
            </a:r>
            <a:br>
              <a:rPr lang="en" sz="1000" dirty="0" smtClean="0"/>
            </a:br>
            <a:r>
              <a:rPr lang="ja-JP" sz="1000" b="0" i="0" dirty="0" smtClean="0">
                <a:solidFill>
                  <a:srgbClr val="4D4D4D"/>
                </a:solidFill>
                <a:ea typeface="MS UI Gothic" pitchFamily="18" charset="0"/>
              </a:rPr>
              <a:t>mFOLFIRI	（修正）ロイコボリン＋</a:t>
            </a:r>
            <a:r>
              <a:rPr lang="en" sz="1000" dirty="0" smtClean="0"/>
              <a:t/>
            </a:r>
            <a:br>
              <a:rPr lang="en" sz="1000" dirty="0" smtClean="0"/>
            </a:br>
            <a:r>
              <a:rPr lang="ja-JP" sz="1000" b="0" i="0" dirty="0" smtClean="0">
                <a:solidFill>
                  <a:srgbClr val="4D4D4D"/>
                </a:solidFill>
                <a:ea typeface="MS UI Gothic" pitchFamily="18" charset="0"/>
              </a:rPr>
              <a:t>	5-フルオロウラシル＋イリノテカ</a:t>
            </a:r>
            <a:r>
              <a:rPr lang="ja-JP" sz="1000" b="0" i="0" dirty="0" smtClean="0">
                <a:solidFill>
                  <a:srgbClr val="4D4D4D"/>
                </a:solidFill>
                <a:ea typeface="MS UI Gothic" pitchFamily="18" charset="0"/>
              </a:rPr>
              <a:t>ンmFOLFOX	ロ</a:t>
            </a:r>
            <a:r>
              <a:rPr lang="ja-JP" sz="1000" b="0" i="0" dirty="0" smtClean="0">
                <a:solidFill>
                  <a:srgbClr val="4D4D4D"/>
                </a:solidFill>
                <a:ea typeface="MS UI Gothic" pitchFamily="18" charset="0"/>
              </a:rPr>
              <a:t>イコボリン＋</a:t>
            </a:r>
            <a:r>
              <a:rPr lang="en" sz="1000" dirty="0" smtClean="0"/>
              <a:t/>
            </a:r>
            <a:br>
              <a:rPr lang="en" sz="1000" dirty="0" smtClean="0"/>
            </a:br>
            <a:r>
              <a:rPr lang="ja-JP" sz="1000" b="0" i="0" dirty="0" smtClean="0">
                <a:solidFill>
                  <a:srgbClr val="4D4D4D"/>
                </a:solidFill>
                <a:ea typeface="MS UI Gothic" pitchFamily="18" charset="0"/>
              </a:rPr>
              <a:t>	5-フルオロウラシル＋オキサリプラチン</a:t>
            </a:r>
          </a:p>
          <a:p>
            <a:pPr marL="87313" indent="0">
              <a:lnSpc>
                <a:spcPts val="1400"/>
              </a:lnSpc>
              <a:spcAft>
                <a:spcPts val="0"/>
              </a:spcAft>
              <a:buClr>
                <a:srgbClr val="043882"/>
              </a:buClr>
              <a:buFontTx/>
              <a:buNone/>
              <a:tabLst>
                <a:tab pos="1073150" algn="l"/>
              </a:tabLst>
            </a:pPr>
            <a:r>
              <a:rPr lang="ja-JP" sz="1000" b="0" i="0" dirty="0" smtClean="0">
                <a:solidFill>
                  <a:srgbClr val="4D4D4D"/>
                </a:solidFill>
                <a:ea typeface="MS UI Gothic" pitchFamily="18" charset="0"/>
              </a:rPr>
              <a:t>FOLFOXIRI	ロイコボリン＋5-フルオロウラシル＋</a:t>
            </a:r>
            <a:endParaRPr lang="en-US" altLang="ja-JP" sz="1000" b="0" i="0" dirty="0" smtClean="0">
              <a:solidFill>
                <a:srgbClr val="4D4D4D"/>
              </a:solidFill>
              <a:ea typeface="MS UI Gothic" pitchFamily="18" charset="0"/>
            </a:endParaRPr>
          </a:p>
          <a:p>
            <a:pPr marL="87313" indent="0">
              <a:lnSpc>
                <a:spcPts val="1400"/>
              </a:lnSpc>
              <a:spcAft>
                <a:spcPts val="0"/>
              </a:spcAft>
              <a:buClr>
                <a:srgbClr val="043882"/>
              </a:buClr>
              <a:buFontTx/>
              <a:buNone/>
              <a:tabLst>
                <a:tab pos="1073150" algn="l"/>
              </a:tabLst>
            </a:pPr>
            <a:r>
              <a:rPr lang="en-US" altLang="ja-JP" sz="1000" dirty="0" smtClean="0">
                <a:ea typeface="MS UI Gothic" pitchFamily="18" charset="0"/>
              </a:rPr>
              <a:t>	</a:t>
            </a:r>
            <a:r>
              <a:rPr lang="ja-JP" sz="1000" b="0" i="0" dirty="0" smtClean="0">
                <a:solidFill>
                  <a:srgbClr val="4D4D4D"/>
                </a:solidFill>
                <a:ea typeface="MS UI Gothic" pitchFamily="18" charset="0"/>
              </a:rPr>
              <a:t>オキサリプラチン＋イリノテカン</a:t>
            </a:r>
          </a:p>
          <a:p>
            <a:pPr marL="87313" indent="0">
              <a:lnSpc>
                <a:spcPts val="1400"/>
              </a:lnSpc>
              <a:spcAft>
                <a:spcPts val="0"/>
              </a:spcAft>
              <a:buClr>
                <a:srgbClr val="043882"/>
              </a:buClr>
              <a:buFontTx/>
              <a:buNone/>
              <a:tabLst>
                <a:tab pos="1073150" algn="l"/>
              </a:tabLst>
            </a:pPr>
            <a:r>
              <a:rPr lang="ja-JP" sz="1000" b="0" i="0" dirty="0" smtClean="0">
                <a:solidFill>
                  <a:srgbClr val="4D4D4D"/>
                </a:solidFill>
                <a:ea typeface="MS UI Gothic" pitchFamily="18" charset="0"/>
              </a:rPr>
              <a:t>GC	胃癌</a:t>
            </a:r>
          </a:p>
          <a:p>
            <a:pPr marL="87313" indent="0">
              <a:lnSpc>
                <a:spcPts val="1400"/>
              </a:lnSpc>
              <a:spcAft>
                <a:spcPts val="0"/>
              </a:spcAft>
              <a:buClr>
                <a:srgbClr val="043882"/>
              </a:buClr>
              <a:buFontTx/>
              <a:buNone/>
              <a:tabLst>
                <a:tab pos="1073150" algn="l"/>
              </a:tabLst>
            </a:pPr>
            <a:r>
              <a:rPr lang="ja-JP" sz="1000" b="0" i="0" dirty="0" smtClean="0">
                <a:solidFill>
                  <a:srgbClr val="4D4D4D"/>
                </a:solidFill>
                <a:ea typeface="MS UI Gothic" pitchFamily="18" charset="0"/>
              </a:rPr>
              <a:t>GEC	胃食道腺癌</a:t>
            </a:r>
          </a:p>
          <a:p>
            <a:pPr marL="87313" indent="0">
              <a:lnSpc>
                <a:spcPts val="1400"/>
              </a:lnSpc>
              <a:spcAft>
                <a:spcPts val="0"/>
              </a:spcAft>
              <a:buClr>
                <a:srgbClr val="043882"/>
              </a:buClr>
              <a:buNone/>
              <a:tabLst>
                <a:tab pos="1073150" algn="l"/>
              </a:tabLst>
            </a:pPr>
            <a:r>
              <a:rPr lang="ja-JP" sz="1000" b="0" i="0" dirty="0" smtClean="0">
                <a:solidFill>
                  <a:srgbClr val="4D4D4D"/>
                </a:solidFill>
                <a:ea typeface="MS UI Gothic" pitchFamily="18" charset="0"/>
              </a:rPr>
              <a:t>GEJ	胃食道接合部</a:t>
            </a:r>
          </a:p>
          <a:p>
            <a:pPr marL="87313" indent="0">
              <a:lnSpc>
                <a:spcPts val="1400"/>
              </a:lnSpc>
              <a:spcAft>
                <a:spcPts val="0"/>
              </a:spcAft>
              <a:buClr>
                <a:srgbClr val="043882"/>
              </a:buClr>
              <a:buFontTx/>
              <a:buNone/>
              <a:tabLst>
                <a:tab pos="1073150" algn="l"/>
              </a:tabLst>
            </a:pPr>
            <a:r>
              <a:rPr lang="ja-JP" sz="1000" b="0" i="0" dirty="0" smtClean="0">
                <a:solidFill>
                  <a:srgbClr val="4D4D4D"/>
                </a:solidFill>
                <a:ea typeface="MS UI Gothic" pitchFamily="18" charset="0"/>
              </a:rPr>
              <a:t>GI	胃腸/消化器</a:t>
            </a:r>
          </a:p>
          <a:p>
            <a:pPr marL="87313" indent="0">
              <a:lnSpc>
                <a:spcPts val="1400"/>
              </a:lnSpc>
              <a:spcAft>
                <a:spcPts val="0"/>
              </a:spcAft>
              <a:buClr>
                <a:srgbClr val="043882"/>
              </a:buClr>
              <a:buFontTx/>
              <a:buNone/>
              <a:tabLst>
                <a:tab pos="1073150" algn="l"/>
              </a:tabLst>
            </a:pPr>
            <a:r>
              <a:rPr lang="ja-JP" sz="1000" b="0" i="0" dirty="0" smtClean="0">
                <a:solidFill>
                  <a:srgbClr val="4D4D4D"/>
                </a:solidFill>
                <a:ea typeface="MS UI Gothic" pitchFamily="18" charset="0"/>
              </a:rPr>
              <a:t>Gy	グレイ</a:t>
            </a:r>
          </a:p>
          <a:p>
            <a:pPr marL="87313" indent="0">
              <a:lnSpc>
                <a:spcPts val="1400"/>
              </a:lnSpc>
              <a:spcAft>
                <a:spcPts val="0"/>
              </a:spcAft>
              <a:buClr>
                <a:srgbClr val="043882"/>
              </a:buClr>
              <a:buFontTx/>
              <a:buNone/>
              <a:tabLst>
                <a:tab pos="1073150" algn="l"/>
              </a:tabLst>
            </a:pPr>
            <a:r>
              <a:rPr lang="ja-JP" sz="1000" b="0" i="0" dirty="0" smtClean="0">
                <a:solidFill>
                  <a:srgbClr val="4D4D4D"/>
                </a:solidFill>
                <a:ea typeface="MS UI Gothic" pitchFamily="18" charset="0"/>
              </a:rPr>
              <a:t>HCC	肝細胞癌</a:t>
            </a:r>
          </a:p>
          <a:p>
            <a:pPr marL="87313" indent="0">
              <a:lnSpc>
                <a:spcPts val="1400"/>
              </a:lnSpc>
              <a:spcAft>
                <a:spcPts val="0"/>
              </a:spcAft>
              <a:buClr>
                <a:srgbClr val="043882"/>
              </a:buClr>
              <a:buFontTx/>
              <a:buNone/>
              <a:tabLst>
                <a:tab pos="1073150" algn="l"/>
              </a:tabLst>
            </a:pPr>
            <a:r>
              <a:rPr lang="ja-JP" sz="1000" b="0" i="0" dirty="0" smtClean="0">
                <a:solidFill>
                  <a:srgbClr val="4D4D4D"/>
                </a:solidFill>
                <a:ea typeface="MS UI Gothic" pitchFamily="18" charset="0"/>
              </a:rPr>
              <a:t>HER2	 ヒト上皮成長因子</a:t>
            </a:r>
            <a:endParaRPr lang="en-US" altLang="ja-JP" sz="1000" b="0" i="0" dirty="0" smtClean="0">
              <a:solidFill>
                <a:srgbClr val="4D4D4D"/>
              </a:solidFill>
              <a:ea typeface="MS UI Gothic" pitchFamily="18" charset="0"/>
            </a:endParaRPr>
          </a:p>
          <a:p>
            <a:pPr marL="87313" indent="0">
              <a:lnSpc>
                <a:spcPts val="1400"/>
              </a:lnSpc>
              <a:spcAft>
                <a:spcPts val="0"/>
              </a:spcAft>
              <a:buClr>
                <a:srgbClr val="043882"/>
              </a:buClr>
              <a:buFontTx/>
              <a:buNone/>
              <a:tabLst>
                <a:tab pos="1073150" algn="l"/>
              </a:tabLst>
            </a:pPr>
            <a:r>
              <a:rPr lang="en-US" altLang="ja-JP" sz="1000" dirty="0" smtClean="0">
                <a:ea typeface="MS UI Gothic" pitchFamily="18" charset="0"/>
              </a:rPr>
              <a:t>	</a:t>
            </a:r>
            <a:r>
              <a:rPr lang="ja-JP" sz="1000" b="0" i="0" dirty="0" smtClean="0">
                <a:solidFill>
                  <a:srgbClr val="4D4D4D"/>
                </a:solidFill>
                <a:ea typeface="MS UI Gothic" pitchFamily="18" charset="0"/>
              </a:rPr>
              <a:t>受容体2</a:t>
            </a:r>
          </a:p>
          <a:p>
            <a:pPr marL="87313" indent="0">
              <a:lnSpc>
                <a:spcPts val="1400"/>
              </a:lnSpc>
              <a:spcAft>
                <a:spcPts val="0"/>
              </a:spcAft>
              <a:buClr>
                <a:srgbClr val="043882"/>
              </a:buClr>
              <a:buFontTx/>
              <a:buNone/>
              <a:tabLst>
                <a:tab pos="1073150" algn="l"/>
              </a:tabLst>
            </a:pPr>
            <a:r>
              <a:rPr lang="ja-JP" sz="1000" b="0" i="0" dirty="0" smtClean="0">
                <a:solidFill>
                  <a:srgbClr val="4D4D4D"/>
                </a:solidFill>
                <a:ea typeface="MS UI Gothic" pitchFamily="18" charset="0"/>
              </a:rPr>
              <a:t>HGF	肝細胞増殖因子</a:t>
            </a:r>
          </a:p>
          <a:p>
            <a:pPr marL="87313" indent="0">
              <a:lnSpc>
                <a:spcPts val="1400"/>
              </a:lnSpc>
              <a:spcAft>
                <a:spcPts val="0"/>
              </a:spcAft>
              <a:buClr>
                <a:srgbClr val="043882"/>
              </a:buClr>
              <a:buFontTx/>
              <a:buNone/>
              <a:tabLst>
                <a:tab pos="1073150" algn="l"/>
              </a:tabLst>
            </a:pPr>
            <a:r>
              <a:rPr lang="ja-JP" sz="1000" b="0" i="0" dirty="0" smtClean="0">
                <a:solidFill>
                  <a:srgbClr val="4D4D4D"/>
                </a:solidFill>
                <a:ea typeface="MS UI Gothic" pitchFamily="18" charset="0"/>
              </a:rPr>
              <a:t>HR	ハザード比</a:t>
            </a:r>
          </a:p>
          <a:p>
            <a:pPr marL="87313" indent="0">
              <a:lnSpc>
                <a:spcPts val="1400"/>
              </a:lnSpc>
              <a:spcAft>
                <a:spcPts val="0"/>
              </a:spcAft>
              <a:buClr>
                <a:srgbClr val="043882"/>
              </a:buClr>
              <a:buFontTx/>
              <a:buNone/>
              <a:tabLst>
                <a:tab pos="1073150" algn="l"/>
              </a:tabLst>
            </a:pPr>
            <a:r>
              <a:rPr lang="ja-JP" sz="1000" b="0" i="0" dirty="0" smtClean="0">
                <a:solidFill>
                  <a:srgbClr val="4D4D4D"/>
                </a:solidFill>
                <a:ea typeface="MS UI Gothic" pitchFamily="18" charset="0"/>
              </a:rPr>
              <a:t>HR-QoL	健康関連生活の質</a:t>
            </a:r>
          </a:p>
          <a:p>
            <a:pPr marL="87313" indent="0">
              <a:lnSpc>
                <a:spcPts val="1400"/>
              </a:lnSpc>
              <a:spcAft>
                <a:spcPts val="0"/>
              </a:spcAft>
              <a:buClr>
                <a:srgbClr val="043882"/>
              </a:buClr>
              <a:buNone/>
              <a:tabLst>
                <a:tab pos="1073150" algn="l"/>
              </a:tabLst>
            </a:pPr>
            <a:r>
              <a:rPr lang="ja-JP" sz="1000" b="0" i="0" dirty="0" smtClean="0">
                <a:solidFill>
                  <a:srgbClr val="4D4D4D"/>
                </a:solidFill>
                <a:ea typeface="MS UI Gothic" pitchFamily="18" charset="0"/>
              </a:rPr>
              <a:t>CRP	高感度C反応性タンパク</a:t>
            </a:r>
          </a:p>
          <a:p>
            <a:pPr marL="87313" indent="0">
              <a:lnSpc>
                <a:spcPts val="1400"/>
              </a:lnSpc>
              <a:spcAft>
                <a:spcPts val="0"/>
              </a:spcAft>
              <a:buClr>
                <a:srgbClr val="043882"/>
              </a:buClr>
              <a:buFontTx/>
              <a:buNone/>
              <a:tabLst>
                <a:tab pos="1073150" algn="l"/>
              </a:tabLst>
            </a:pPr>
            <a:r>
              <a:rPr lang="ja-JP" sz="1000" b="0" i="0" dirty="0" smtClean="0">
                <a:solidFill>
                  <a:srgbClr val="4D4D4D"/>
                </a:solidFill>
                <a:ea typeface="MS UI Gothic" pitchFamily="18" charset="0"/>
              </a:rPr>
              <a:t>IHC	免疫組織化学</a:t>
            </a:r>
          </a:p>
          <a:p>
            <a:pPr marL="87313" indent="0">
              <a:lnSpc>
                <a:spcPts val="1400"/>
              </a:lnSpc>
              <a:spcAft>
                <a:spcPts val="0"/>
              </a:spcAft>
              <a:buClr>
                <a:srgbClr val="043882"/>
              </a:buClr>
              <a:buFontTx/>
              <a:buNone/>
              <a:tabLst>
                <a:tab pos="1073150" algn="l"/>
              </a:tabLst>
            </a:pPr>
            <a:r>
              <a:rPr lang="ja-JP" sz="1000" b="0" i="0" dirty="0" smtClean="0">
                <a:solidFill>
                  <a:srgbClr val="4D4D4D"/>
                </a:solidFill>
                <a:ea typeface="MS UI Gothic" pitchFamily="18" charset="0"/>
              </a:rPr>
              <a:t>IR	発生率</a:t>
            </a:r>
          </a:p>
          <a:p>
            <a:pPr marL="87313" indent="0">
              <a:lnSpc>
                <a:spcPts val="1400"/>
              </a:lnSpc>
              <a:spcAft>
                <a:spcPts val="0"/>
              </a:spcAft>
              <a:buClr>
                <a:srgbClr val="043882"/>
              </a:buClr>
              <a:buFontTx/>
              <a:buNone/>
              <a:tabLst>
                <a:tab pos="1073150" algn="l"/>
              </a:tabLst>
            </a:pPr>
            <a:r>
              <a:rPr lang="ja-JP" sz="1000" b="0" i="0" dirty="0" smtClean="0">
                <a:solidFill>
                  <a:srgbClr val="4D4D4D"/>
                </a:solidFill>
                <a:ea typeface="MS UI Gothic" pitchFamily="18" charset="0"/>
              </a:rPr>
              <a:t>ITT	intent-to-treat</a:t>
            </a:r>
          </a:p>
          <a:p>
            <a:pPr marL="87313" indent="0">
              <a:lnSpc>
                <a:spcPts val="1400"/>
              </a:lnSpc>
              <a:spcAft>
                <a:spcPts val="0"/>
              </a:spcAft>
              <a:buClr>
                <a:srgbClr val="043882"/>
              </a:buClr>
              <a:buFontTx/>
              <a:buNone/>
              <a:tabLst>
                <a:tab pos="1073150" algn="l"/>
              </a:tabLst>
            </a:pPr>
            <a:r>
              <a:rPr lang="ja-JP" sz="1000" b="0" i="0" dirty="0" smtClean="0">
                <a:solidFill>
                  <a:srgbClr val="4D4D4D"/>
                </a:solidFill>
                <a:ea typeface="MS UI Gothic" pitchFamily="18" charset="0"/>
              </a:rPr>
              <a:t>iv	静脈内</a:t>
            </a:r>
          </a:p>
          <a:p>
            <a:pPr marL="87313" indent="0">
              <a:lnSpc>
                <a:spcPts val="1400"/>
              </a:lnSpc>
              <a:spcAft>
                <a:spcPts val="0"/>
              </a:spcAft>
              <a:buClr>
                <a:srgbClr val="043882"/>
              </a:buClr>
              <a:buFontTx/>
              <a:buNone/>
              <a:tabLst>
                <a:tab pos="1073150" algn="l"/>
              </a:tabLst>
            </a:pPr>
            <a:r>
              <a:rPr lang="ja-JP" sz="1000" b="0" i="0" baseline="30000" dirty="0" smtClean="0">
                <a:solidFill>
                  <a:srgbClr val="4D4D4D"/>
                </a:solidFill>
                <a:ea typeface="MS UI Gothic" pitchFamily="18" charset="0"/>
              </a:rPr>
              <a:t>177</a:t>
            </a:r>
            <a:r>
              <a:rPr lang="ja-JP" sz="1000" b="0" i="0" dirty="0" smtClean="0">
                <a:solidFill>
                  <a:srgbClr val="4D4D4D"/>
                </a:solidFill>
                <a:ea typeface="MS UI Gothic" pitchFamily="18" charset="0"/>
              </a:rPr>
              <a:t>Lu-Dotatate	</a:t>
            </a:r>
            <a:r>
              <a:rPr lang="ja-JP" sz="1000" b="0" i="0" baseline="30000" dirty="0" smtClean="0">
                <a:solidFill>
                  <a:srgbClr val="4D4D4D"/>
                </a:solidFill>
                <a:ea typeface="MS UI Gothic" pitchFamily="18" charset="0"/>
              </a:rPr>
              <a:t>177</a:t>
            </a:r>
            <a:r>
              <a:rPr lang="ja-JP" sz="1000" b="0" i="0" dirty="0" smtClean="0">
                <a:solidFill>
                  <a:srgbClr val="4D4D4D"/>
                </a:solidFill>
                <a:ea typeface="MS UI Gothic" pitchFamily="18" charset="0"/>
              </a:rPr>
              <a:t>Lu-[DOTA</a:t>
            </a:r>
            <a:r>
              <a:rPr lang="ja-JP" sz="1000" b="0" i="0" baseline="30000" dirty="0" smtClean="0">
                <a:solidFill>
                  <a:srgbClr val="4D4D4D"/>
                </a:solidFill>
                <a:ea typeface="MS UI Gothic" pitchFamily="18" charset="0"/>
              </a:rPr>
              <a:t>0</a:t>
            </a:r>
            <a:r>
              <a:rPr lang="ja-JP" sz="1000" b="0" i="0" dirty="0" smtClean="0">
                <a:solidFill>
                  <a:srgbClr val="4D4D4D"/>
                </a:solidFill>
                <a:ea typeface="MS UI Gothic" pitchFamily="18" charset="0"/>
              </a:rPr>
              <a:t>,Tyr</a:t>
            </a:r>
            <a:r>
              <a:rPr lang="ja-JP" sz="1000" b="0" i="0" baseline="30000" dirty="0" smtClean="0">
                <a:solidFill>
                  <a:srgbClr val="4D4D4D"/>
                </a:solidFill>
                <a:ea typeface="MS UI Gothic" pitchFamily="18" charset="0"/>
              </a:rPr>
              <a:t>3</a:t>
            </a:r>
            <a:r>
              <a:rPr lang="ja-JP" sz="1000" b="0" i="0" dirty="0" smtClean="0">
                <a:solidFill>
                  <a:srgbClr val="4D4D4D"/>
                </a:solidFill>
                <a:ea typeface="MS UI Gothic" pitchFamily="18" charset="0"/>
              </a:rPr>
              <a:t>]octreotate</a:t>
            </a:r>
          </a:p>
          <a:p>
            <a:pPr marL="87313" indent="0">
              <a:lnSpc>
                <a:spcPts val="1400"/>
              </a:lnSpc>
              <a:spcAft>
                <a:spcPts val="0"/>
              </a:spcAft>
              <a:buClr>
                <a:srgbClr val="043882"/>
              </a:buClr>
              <a:buFontTx/>
              <a:buNone/>
              <a:tabLst>
                <a:tab pos="1073150" algn="l"/>
              </a:tabLst>
            </a:pPr>
            <a:r>
              <a:rPr lang="ja-JP" sz="1000" b="0" i="0" dirty="0" smtClean="0">
                <a:solidFill>
                  <a:srgbClr val="4D4D4D"/>
                </a:solidFill>
                <a:ea typeface="MS UI Gothic" pitchFamily="18" charset="0"/>
              </a:rPr>
              <a:t>LAR	長時間作用型徐放性製剤</a:t>
            </a:r>
          </a:p>
          <a:p>
            <a:pPr marL="87313" indent="0">
              <a:lnSpc>
                <a:spcPts val="1400"/>
              </a:lnSpc>
              <a:spcAft>
                <a:spcPts val="0"/>
              </a:spcAft>
              <a:buClr>
                <a:srgbClr val="043882"/>
              </a:buClr>
              <a:buFontTx/>
              <a:buNone/>
              <a:tabLst>
                <a:tab pos="1073150" algn="l"/>
              </a:tabLst>
            </a:pPr>
            <a:r>
              <a:rPr lang="ja-JP" sz="1000" b="0" i="0" dirty="0" smtClean="0">
                <a:solidFill>
                  <a:srgbClr val="4D4D4D"/>
                </a:solidFill>
                <a:ea typeface="MS UI Gothic" pitchFamily="18" charset="0"/>
              </a:rPr>
              <a:t>mAb	モノクローナル抗体</a:t>
            </a:r>
          </a:p>
          <a:p>
            <a:pPr marL="87313" indent="0">
              <a:lnSpc>
                <a:spcPts val="1400"/>
              </a:lnSpc>
              <a:spcAft>
                <a:spcPts val="0"/>
              </a:spcAft>
              <a:buClr>
                <a:srgbClr val="043882"/>
              </a:buClr>
              <a:buFontTx/>
              <a:buNone/>
              <a:tabLst>
                <a:tab pos="1073150" algn="l"/>
              </a:tabLst>
            </a:pPr>
            <a:r>
              <a:rPr lang="ja-JP" sz="1000" b="0" i="0" dirty="0" smtClean="0">
                <a:solidFill>
                  <a:srgbClr val="4D4D4D"/>
                </a:solidFill>
                <a:ea typeface="MS UI Gothic" pitchFamily="18" charset="0"/>
              </a:rPr>
              <a:t>mCRC	転移性結腸直腸癌</a:t>
            </a:r>
          </a:p>
          <a:p>
            <a:pPr marL="87313" indent="0">
              <a:lnSpc>
                <a:spcPts val="1400"/>
              </a:lnSpc>
              <a:spcAft>
                <a:spcPts val="0"/>
              </a:spcAft>
              <a:buClr>
                <a:srgbClr val="043882"/>
              </a:buClr>
              <a:buFontTx/>
              <a:buNone/>
              <a:tabLst>
                <a:tab pos="1073150" algn="l"/>
              </a:tabLst>
            </a:pPr>
            <a:r>
              <a:rPr lang="ja-JP" sz="1000" b="0" i="0" dirty="0" smtClean="0">
                <a:solidFill>
                  <a:srgbClr val="4D4D4D"/>
                </a:solidFill>
                <a:ea typeface="MS UI Gothic" pitchFamily="18" charset="0"/>
              </a:rPr>
              <a:t>MET	上皮間葉移行因子</a:t>
            </a:r>
          </a:p>
          <a:p>
            <a:pPr marL="87313" indent="0">
              <a:lnSpc>
                <a:spcPts val="1400"/>
              </a:lnSpc>
              <a:spcAft>
                <a:spcPts val="0"/>
              </a:spcAft>
              <a:buClr>
                <a:srgbClr val="043882"/>
              </a:buClr>
              <a:buNone/>
              <a:tabLst>
                <a:tab pos="1073150" algn="l"/>
              </a:tabLst>
            </a:pPr>
            <a:r>
              <a:rPr lang="ja-JP" sz="1000" b="0" i="0" dirty="0" smtClean="0">
                <a:solidFill>
                  <a:srgbClr val="4D4D4D"/>
                </a:solidFill>
                <a:ea typeface="MS UI Gothic" pitchFamily="18" charset="0"/>
              </a:rPr>
              <a:t>MMR	ミスマッチ修復</a:t>
            </a:r>
          </a:p>
          <a:p>
            <a:pPr marL="87313" indent="0">
              <a:lnSpc>
                <a:spcPts val="1400"/>
              </a:lnSpc>
              <a:spcAft>
                <a:spcPts val="0"/>
              </a:spcAft>
              <a:buClr>
                <a:srgbClr val="043882"/>
              </a:buClr>
              <a:buNone/>
              <a:tabLst>
                <a:tab pos="1073150" algn="l"/>
              </a:tabLst>
            </a:pPr>
            <a:r>
              <a:rPr lang="ja-JP" sz="1000" b="0" i="0" dirty="0" smtClean="0">
                <a:solidFill>
                  <a:srgbClr val="4D4D4D"/>
                </a:solidFill>
                <a:ea typeface="MS UI Gothic" pitchFamily="18" charset="0"/>
              </a:rPr>
              <a:t>n/a	該当なし</a:t>
            </a:r>
          </a:p>
          <a:p>
            <a:pPr marL="87313" indent="0">
              <a:lnSpc>
                <a:spcPts val="1400"/>
              </a:lnSpc>
              <a:spcAft>
                <a:spcPts val="0"/>
              </a:spcAft>
              <a:buClr>
                <a:srgbClr val="043882"/>
              </a:buClr>
              <a:buFontTx/>
              <a:buNone/>
              <a:tabLst>
                <a:tab pos="1073150" algn="l"/>
              </a:tabLst>
            </a:pPr>
            <a:r>
              <a:rPr lang="ja-JP" sz="1000" b="0" i="0" dirty="0" smtClean="0">
                <a:solidFill>
                  <a:srgbClr val="4D4D4D"/>
                </a:solidFill>
                <a:ea typeface="MS UI Gothic" pitchFamily="18" charset="0"/>
              </a:rPr>
              <a:t>NET	神経内分泌腫瘍</a:t>
            </a:r>
          </a:p>
          <a:p>
            <a:pPr marL="87313" indent="0">
              <a:lnSpc>
                <a:spcPts val="1400"/>
              </a:lnSpc>
              <a:spcAft>
                <a:spcPts val="0"/>
              </a:spcAft>
              <a:buClr>
                <a:srgbClr val="043882"/>
              </a:buClr>
              <a:buFontTx/>
              <a:buNone/>
              <a:tabLst>
                <a:tab pos="1073150" algn="l"/>
              </a:tabLst>
            </a:pPr>
            <a:r>
              <a:rPr lang="ja-JP" sz="1000" b="0" i="0" dirty="0" smtClean="0">
                <a:solidFill>
                  <a:srgbClr val="4D4D4D"/>
                </a:solidFill>
                <a:ea typeface="MS UI Gothic" pitchFamily="18" charset="0"/>
              </a:rPr>
              <a:t>NS	有意差なし</a:t>
            </a:r>
          </a:p>
          <a:p>
            <a:pPr marL="87313" indent="0">
              <a:lnSpc>
                <a:spcPts val="1400"/>
              </a:lnSpc>
              <a:spcAft>
                <a:spcPts val="0"/>
              </a:spcAft>
              <a:buClr>
                <a:srgbClr val="043882"/>
              </a:buClr>
              <a:buNone/>
              <a:tabLst>
                <a:tab pos="1073150" algn="l"/>
              </a:tabLst>
            </a:pPr>
            <a:r>
              <a:rPr lang="ja-JP" sz="1000" b="0" i="0" dirty="0" smtClean="0">
                <a:solidFill>
                  <a:srgbClr val="4D4D4D"/>
                </a:solidFill>
                <a:ea typeface="MS UI Gothic" pitchFamily="18" charset="0"/>
              </a:rPr>
              <a:t>OR	オッズ比</a:t>
            </a:r>
            <a:endParaRPr lang="en-US" altLang="ja-JP" sz="1000" b="0" i="0" dirty="0" smtClean="0">
              <a:solidFill>
                <a:srgbClr val="4D4D4D"/>
              </a:solidFill>
              <a:ea typeface="MS UI Gothic" pitchFamily="18" charset="0"/>
            </a:endParaRPr>
          </a:p>
          <a:p>
            <a:pPr marL="87313" indent="0">
              <a:lnSpc>
                <a:spcPts val="1400"/>
              </a:lnSpc>
              <a:spcAft>
                <a:spcPts val="0"/>
              </a:spcAft>
              <a:buClr>
                <a:srgbClr val="043882"/>
              </a:buClr>
              <a:buFontTx/>
              <a:buNone/>
              <a:tabLst>
                <a:tab pos="1073150" algn="l"/>
              </a:tabLst>
            </a:pPr>
            <a:r>
              <a:rPr lang="ja-JP" sz="1000" b="0" i="0" dirty="0" smtClean="0">
                <a:solidFill>
                  <a:srgbClr val="4D4D4D"/>
                </a:solidFill>
                <a:ea typeface="MS UI Gothic" pitchFamily="18" charset="0"/>
              </a:rPr>
              <a:t>ORR</a:t>
            </a:r>
            <a:r>
              <a:rPr lang="ja-JP" sz="1000" b="0" i="0" dirty="0" smtClean="0">
                <a:solidFill>
                  <a:srgbClr val="4D4D4D"/>
                </a:solidFill>
                <a:ea typeface="MS UI Gothic" pitchFamily="18" charset="0"/>
              </a:rPr>
              <a:t>	全／客観的奏効率</a:t>
            </a:r>
          </a:p>
          <a:p>
            <a:pPr marL="87313" indent="0">
              <a:lnSpc>
                <a:spcPts val="1400"/>
              </a:lnSpc>
              <a:spcAft>
                <a:spcPts val="0"/>
              </a:spcAft>
              <a:buClr>
                <a:srgbClr val="043882"/>
              </a:buClr>
              <a:buFontTx/>
              <a:buNone/>
            </a:pPr>
            <a:endParaRPr lang="en-GB" altLang="ja-JP" sz="1000" b="0" i="0" dirty="0" smtClean="0">
              <a:solidFill>
                <a:srgbClr val="4D4D4D"/>
              </a:solidFill>
              <a:ea typeface="MS UI Gothic" pitchFamily="18" charset="0"/>
            </a:endParaRPr>
          </a:p>
          <a:p>
            <a:pPr marL="87313" indent="0">
              <a:lnSpc>
                <a:spcPts val="1400"/>
              </a:lnSpc>
              <a:spcAft>
                <a:spcPts val="0"/>
              </a:spcAft>
              <a:buClr>
                <a:srgbClr val="043882"/>
              </a:buClr>
              <a:buFontTx/>
              <a:buNone/>
            </a:pPr>
            <a:r>
              <a:rPr lang="ja-JP" sz="1000" b="0" i="0" dirty="0" smtClean="0">
                <a:solidFill>
                  <a:srgbClr val="4D4D4D"/>
                </a:solidFill>
                <a:ea typeface="MS UI Gothic" pitchFamily="18" charset="0"/>
              </a:rPr>
              <a:t>(</a:t>
            </a:r>
            <a:r>
              <a:rPr lang="ja-JP" sz="1000" b="0" i="0" dirty="0" smtClean="0">
                <a:solidFill>
                  <a:srgbClr val="4D4D4D"/>
                </a:solidFill>
                <a:ea typeface="MS UI Gothic" pitchFamily="18" charset="0"/>
              </a:rPr>
              <a:t>m)OS	全生存期間（中央値）</a:t>
            </a:r>
          </a:p>
          <a:p>
            <a:pPr marL="87313" indent="0">
              <a:lnSpc>
                <a:spcPts val="1400"/>
              </a:lnSpc>
              <a:spcAft>
                <a:spcPts val="0"/>
              </a:spcAft>
              <a:buClr>
                <a:srgbClr val="043882"/>
              </a:buClr>
              <a:buFontTx/>
              <a:buNone/>
            </a:pPr>
            <a:r>
              <a:rPr lang="ja-JP" sz="1000" b="0" i="0" dirty="0" smtClean="0">
                <a:solidFill>
                  <a:srgbClr val="4D4D4D"/>
                </a:solidFill>
                <a:ea typeface="MS UI Gothic" pitchFamily="18" charset="0"/>
              </a:rPr>
              <a:t>OxCap</a:t>
            </a:r>
            <a:r>
              <a:rPr lang="ja-JP" sz="1000" b="0" i="0" dirty="0" smtClean="0">
                <a:solidFill>
                  <a:srgbClr val="4D4D4D"/>
                </a:solidFill>
                <a:ea typeface="MS UI Gothic" pitchFamily="18" charset="0"/>
              </a:rPr>
              <a:t>	オキサリプラチン・カペシタビン併用療法</a:t>
            </a:r>
          </a:p>
          <a:p>
            <a:pPr marL="87313" indent="0">
              <a:lnSpc>
                <a:spcPts val="1400"/>
              </a:lnSpc>
              <a:spcAft>
                <a:spcPts val="0"/>
              </a:spcAft>
              <a:buClr>
                <a:srgbClr val="043882"/>
              </a:buClr>
              <a:buFontTx/>
              <a:buNone/>
            </a:pPr>
            <a:r>
              <a:rPr lang="ja-JP" sz="1000" b="0" i="0" dirty="0" smtClean="0">
                <a:solidFill>
                  <a:srgbClr val="4D4D4D"/>
                </a:solidFill>
                <a:ea typeface="MS UI Gothic" pitchFamily="18" charset="0"/>
              </a:rPr>
              <a:t>pCR	病理学的完全奏効</a:t>
            </a:r>
          </a:p>
          <a:p>
            <a:pPr marL="87313" indent="0">
              <a:lnSpc>
                <a:spcPts val="1400"/>
              </a:lnSpc>
              <a:spcAft>
                <a:spcPts val="0"/>
              </a:spcAft>
              <a:buClr>
                <a:srgbClr val="043882"/>
              </a:buClr>
              <a:buFontTx/>
              <a:buNone/>
            </a:pPr>
            <a:r>
              <a:rPr lang="ja-JP" sz="1000" b="0" i="0" dirty="0" smtClean="0">
                <a:solidFill>
                  <a:srgbClr val="4D4D4D"/>
                </a:solidFill>
                <a:ea typeface="MS UI Gothic" pitchFamily="18" charset="0"/>
              </a:rPr>
              <a:t>PD	病勢進行</a:t>
            </a:r>
          </a:p>
          <a:p>
            <a:pPr marL="87313" indent="0">
              <a:lnSpc>
                <a:spcPts val="1400"/>
              </a:lnSpc>
              <a:spcAft>
                <a:spcPts val="0"/>
              </a:spcAft>
              <a:buClr>
                <a:srgbClr val="043882"/>
              </a:buClr>
              <a:buFontTx/>
              <a:buNone/>
            </a:pPr>
            <a:r>
              <a:rPr lang="ja-JP" sz="1000" b="0" i="0" dirty="0" smtClean="0">
                <a:solidFill>
                  <a:srgbClr val="4D4D4D"/>
                </a:solidFill>
                <a:ea typeface="MS UI Gothic" pitchFamily="18" charset="0"/>
              </a:rPr>
              <a:t>PDAC	膵管腺癌</a:t>
            </a:r>
          </a:p>
          <a:p>
            <a:pPr marL="87313" indent="0">
              <a:lnSpc>
                <a:spcPts val="1400"/>
              </a:lnSpc>
              <a:spcAft>
                <a:spcPts val="0"/>
              </a:spcAft>
              <a:buClr>
                <a:srgbClr val="043882"/>
              </a:buClr>
              <a:buFontTx/>
              <a:buNone/>
            </a:pPr>
            <a:r>
              <a:rPr lang="ja-JP" sz="1000" b="0" i="0" dirty="0" smtClean="0">
                <a:solidFill>
                  <a:srgbClr val="4D4D4D"/>
                </a:solidFill>
                <a:ea typeface="MS UI Gothic" pitchFamily="18" charset="0"/>
              </a:rPr>
              <a:t>PD-L1	プログラム死-リガンド1</a:t>
            </a:r>
          </a:p>
          <a:p>
            <a:pPr marL="87313" indent="0">
              <a:lnSpc>
                <a:spcPts val="1400"/>
              </a:lnSpc>
              <a:spcAft>
                <a:spcPts val="0"/>
              </a:spcAft>
              <a:buClr>
                <a:srgbClr val="043882"/>
              </a:buClr>
              <a:buFontTx/>
              <a:buNone/>
            </a:pPr>
            <a:r>
              <a:rPr lang="ja-JP" sz="1000" b="0" i="0" dirty="0" smtClean="0">
                <a:solidFill>
                  <a:srgbClr val="4D4D4D"/>
                </a:solidFill>
                <a:ea typeface="MS UI Gothic" pitchFamily="18" charset="0"/>
              </a:rPr>
              <a:t>(m)PFS	無増悪生存期間（中央値）</a:t>
            </a:r>
          </a:p>
          <a:p>
            <a:pPr marL="87313" indent="0">
              <a:lnSpc>
                <a:spcPts val="1400"/>
              </a:lnSpc>
              <a:spcAft>
                <a:spcPts val="0"/>
              </a:spcAft>
              <a:buClr>
                <a:srgbClr val="043882"/>
              </a:buClr>
              <a:buNone/>
            </a:pPr>
            <a:r>
              <a:rPr lang="ja-JP" sz="1000" b="0" i="0" dirty="0" smtClean="0">
                <a:solidFill>
                  <a:srgbClr val="4D4D4D"/>
                </a:solidFill>
                <a:ea typeface="MS UI Gothic" pitchFamily="18" charset="0"/>
              </a:rPr>
              <a:t>PK 	薬物動態</a:t>
            </a:r>
          </a:p>
          <a:p>
            <a:pPr marL="87313" indent="0">
              <a:lnSpc>
                <a:spcPts val="1400"/>
              </a:lnSpc>
              <a:spcAft>
                <a:spcPts val="0"/>
              </a:spcAft>
              <a:buClr>
                <a:srgbClr val="043882"/>
              </a:buClr>
              <a:buFontTx/>
              <a:buNone/>
            </a:pPr>
            <a:r>
              <a:rPr lang="ja-JP" sz="1000" b="0" i="0" dirty="0" smtClean="0">
                <a:solidFill>
                  <a:srgbClr val="4D4D4D"/>
                </a:solidFill>
                <a:ea typeface="MS UI Gothic" pitchFamily="18" charset="0"/>
              </a:rPr>
              <a:t>po	経口</a:t>
            </a:r>
          </a:p>
          <a:p>
            <a:pPr marL="87313" indent="0">
              <a:lnSpc>
                <a:spcPts val="1400"/>
              </a:lnSpc>
              <a:spcAft>
                <a:spcPts val="0"/>
              </a:spcAft>
              <a:buClr>
                <a:srgbClr val="043882"/>
              </a:buClr>
              <a:buFontTx/>
              <a:buNone/>
            </a:pPr>
            <a:r>
              <a:rPr lang="ja-JP" sz="1000" b="0" i="0" dirty="0" smtClean="0">
                <a:solidFill>
                  <a:srgbClr val="4D4D4D"/>
                </a:solidFill>
                <a:ea typeface="MS UI Gothic" pitchFamily="18" charset="0"/>
              </a:rPr>
              <a:t>PR	部分奏効</a:t>
            </a:r>
          </a:p>
          <a:p>
            <a:pPr marL="87313" indent="0">
              <a:lnSpc>
                <a:spcPts val="1400"/>
              </a:lnSpc>
              <a:spcAft>
                <a:spcPts val="0"/>
              </a:spcAft>
              <a:buClr>
                <a:srgbClr val="043882"/>
              </a:buClr>
              <a:buFontTx/>
              <a:buNone/>
            </a:pPr>
            <a:r>
              <a:rPr lang="ja-JP" sz="1000" b="0" i="0" dirty="0" smtClean="0">
                <a:solidFill>
                  <a:srgbClr val="4D4D4D"/>
                </a:solidFill>
                <a:ea typeface="MS UI Gothic" pitchFamily="18" charset="0"/>
              </a:rPr>
              <a:t>PS	一般状態</a:t>
            </a:r>
          </a:p>
          <a:p>
            <a:pPr marL="87313" indent="0">
              <a:lnSpc>
                <a:spcPts val="1400"/>
              </a:lnSpc>
              <a:spcAft>
                <a:spcPts val="0"/>
              </a:spcAft>
              <a:buClr>
                <a:srgbClr val="043882"/>
              </a:buClr>
              <a:buNone/>
            </a:pPr>
            <a:r>
              <a:rPr lang="ja-JP" sz="1000" b="0" i="0" dirty="0" smtClean="0">
                <a:solidFill>
                  <a:srgbClr val="4D4D4D"/>
                </a:solidFill>
                <a:ea typeface="MS UI Gothic" pitchFamily="18" charset="0"/>
              </a:rPr>
              <a:t>q(2/3/4/8)w	（2/3/4/8）週間ごと</a:t>
            </a:r>
          </a:p>
          <a:p>
            <a:pPr marL="87313" indent="0">
              <a:lnSpc>
                <a:spcPts val="1400"/>
              </a:lnSpc>
              <a:spcAft>
                <a:spcPts val="0"/>
              </a:spcAft>
              <a:buClr>
                <a:srgbClr val="043882"/>
              </a:buClr>
              <a:buFontTx/>
              <a:buNone/>
            </a:pPr>
            <a:r>
              <a:rPr lang="ja-JP" sz="1000" b="0" i="0" dirty="0" smtClean="0">
                <a:solidFill>
                  <a:srgbClr val="4D4D4D"/>
                </a:solidFill>
                <a:ea typeface="MS UI Gothic" pitchFamily="18" charset="0"/>
              </a:rPr>
              <a:t>QoL	生活の質</a:t>
            </a:r>
          </a:p>
          <a:p>
            <a:pPr marL="87313" indent="0">
              <a:lnSpc>
                <a:spcPts val="1400"/>
              </a:lnSpc>
              <a:spcAft>
                <a:spcPts val="0"/>
              </a:spcAft>
              <a:buClr>
                <a:srgbClr val="043882"/>
              </a:buClr>
              <a:buNone/>
            </a:pPr>
            <a:r>
              <a:rPr lang="ja-JP" sz="1000" b="0" i="0" dirty="0" smtClean="0">
                <a:solidFill>
                  <a:srgbClr val="4D4D4D"/>
                </a:solidFill>
                <a:ea typeface="MS UI Gothic" pitchFamily="18" charset="0"/>
              </a:rPr>
              <a:t>RECIST	固形腫瘍</a:t>
            </a:r>
            <a:r>
              <a:rPr lang="ja-JP" sz="1000" b="0" i="0" dirty="0" smtClean="0"/>
              <a:t>の治療効果判定のための</a:t>
            </a:r>
            <a:r>
              <a:rPr lang="es-ES" altLang="ja-JP" sz="1000" b="0" i="0" dirty="0" smtClean="0"/>
              <a:t> 	</a:t>
            </a:r>
            <a:r>
              <a:rPr lang="ja-JP" altLang="es-ES" sz="1000" dirty="0" smtClean="0"/>
              <a:t>ガイ</a:t>
            </a:r>
            <a:r>
              <a:rPr lang="ja-JP" altLang="en-US" sz="1000" dirty="0" smtClean="0"/>
              <a:t>ドライン</a:t>
            </a:r>
            <a:endParaRPr lang="ja-JP" sz="1000" b="0" i="0" dirty="0" smtClean="0"/>
          </a:p>
          <a:p>
            <a:pPr marL="87313" indent="0">
              <a:lnSpc>
                <a:spcPts val="1400"/>
              </a:lnSpc>
              <a:spcAft>
                <a:spcPts val="0"/>
              </a:spcAft>
              <a:buClr>
                <a:srgbClr val="043882"/>
              </a:buClr>
              <a:buFontTx/>
              <a:buNone/>
            </a:pPr>
            <a:r>
              <a:rPr lang="ja-JP" sz="1000" b="0" i="0" dirty="0" smtClean="0">
                <a:solidFill>
                  <a:srgbClr val="4D4D4D"/>
                </a:solidFill>
                <a:ea typeface="MS UI Gothic" pitchFamily="18" charset="0"/>
              </a:rPr>
              <a:t>RT	放射線療方</a:t>
            </a:r>
          </a:p>
          <a:p>
            <a:pPr marL="87313" indent="0">
              <a:lnSpc>
                <a:spcPts val="1400"/>
              </a:lnSpc>
              <a:spcAft>
                <a:spcPts val="0"/>
              </a:spcAft>
              <a:buClr>
                <a:srgbClr val="043882"/>
              </a:buClr>
              <a:buFontTx/>
              <a:buNone/>
            </a:pPr>
            <a:r>
              <a:rPr lang="ja-JP" sz="1000" b="0" i="0" dirty="0" smtClean="0">
                <a:solidFill>
                  <a:srgbClr val="4D4D4D"/>
                </a:solidFill>
                <a:ea typeface="MS UI Gothic" pitchFamily="18" charset="0"/>
              </a:rPr>
              <a:t>SAE	重篤な有害事象</a:t>
            </a:r>
          </a:p>
          <a:p>
            <a:pPr marL="87313" indent="0">
              <a:lnSpc>
                <a:spcPts val="1400"/>
              </a:lnSpc>
              <a:spcAft>
                <a:spcPts val="0"/>
              </a:spcAft>
              <a:buClr>
                <a:srgbClr val="043882"/>
              </a:buClr>
              <a:buFontTx/>
              <a:buNone/>
            </a:pPr>
            <a:r>
              <a:rPr lang="ja-JP" sz="1000" b="0" i="0" dirty="0" smtClean="0">
                <a:solidFill>
                  <a:srgbClr val="4D4D4D"/>
                </a:solidFill>
                <a:ea typeface="MS UI Gothic" pitchFamily="18" charset="0"/>
              </a:rPr>
              <a:t>SCC	扁平上皮癌</a:t>
            </a:r>
          </a:p>
          <a:p>
            <a:pPr marL="87313" indent="0">
              <a:lnSpc>
                <a:spcPts val="1400"/>
              </a:lnSpc>
              <a:spcAft>
                <a:spcPts val="0"/>
              </a:spcAft>
              <a:buClr>
                <a:srgbClr val="043882"/>
              </a:buClr>
              <a:buFontTx/>
              <a:buNone/>
            </a:pPr>
            <a:r>
              <a:rPr lang="ja-JP" sz="1000" b="0" i="0" dirty="0" smtClean="0">
                <a:solidFill>
                  <a:srgbClr val="4D4D4D"/>
                </a:solidFill>
                <a:ea typeface="MS UI Gothic" pitchFamily="18" charset="0"/>
              </a:rPr>
              <a:t>SD	病勢安定</a:t>
            </a:r>
          </a:p>
          <a:p>
            <a:pPr marL="87313" indent="0">
              <a:lnSpc>
                <a:spcPts val="1400"/>
              </a:lnSpc>
              <a:spcAft>
                <a:spcPts val="0"/>
              </a:spcAft>
              <a:buClr>
                <a:srgbClr val="043882"/>
              </a:buClr>
              <a:buNone/>
            </a:pPr>
            <a:r>
              <a:rPr lang="ja-JP" sz="1000" b="0" i="0" dirty="0" smtClean="0">
                <a:solidFill>
                  <a:srgbClr val="4D4D4D"/>
                </a:solidFill>
                <a:ea typeface="MS UI Gothic" pitchFamily="18" charset="0"/>
              </a:rPr>
              <a:t>SEER	監視疫学遠隔成績</a:t>
            </a:r>
          </a:p>
          <a:p>
            <a:pPr marL="87313" indent="0">
              <a:lnSpc>
                <a:spcPts val="1400"/>
              </a:lnSpc>
              <a:spcAft>
                <a:spcPts val="0"/>
              </a:spcAft>
              <a:buClr>
                <a:srgbClr val="043882"/>
              </a:buClr>
              <a:buFontTx/>
              <a:buNone/>
            </a:pPr>
            <a:r>
              <a:rPr lang="ja-JP" sz="1000" b="0" i="0" dirty="0" smtClean="0">
                <a:solidFill>
                  <a:srgbClr val="4D4D4D"/>
                </a:solidFill>
                <a:ea typeface="MS UI Gothic" pitchFamily="18" charset="0"/>
              </a:rPr>
              <a:t>SLD	長径和</a:t>
            </a:r>
          </a:p>
          <a:p>
            <a:pPr marL="87313" indent="0">
              <a:lnSpc>
                <a:spcPts val="1400"/>
              </a:lnSpc>
              <a:spcAft>
                <a:spcPts val="0"/>
              </a:spcAft>
              <a:buClr>
                <a:srgbClr val="043882"/>
              </a:buClr>
              <a:buFontTx/>
              <a:buNone/>
            </a:pPr>
            <a:r>
              <a:rPr lang="ja-JP" sz="1000" b="0" i="0" dirty="0" smtClean="0">
                <a:solidFill>
                  <a:srgbClr val="4D4D4D"/>
                </a:solidFill>
                <a:ea typeface="MS UI Gothic" pitchFamily="18" charset="0"/>
              </a:rPr>
              <a:t>SSA	ソマトスタチンアナログ</a:t>
            </a:r>
          </a:p>
          <a:p>
            <a:pPr marL="87313" indent="0">
              <a:lnSpc>
                <a:spcPts val="1400"/>
              </a:lnSpc>
              <a:spcAft>
                <a:spcPts val="0"/>
              </a:spcAft>
              <a:buClr>
                <a:srgbClr val="043882"/>
              </a:buClr>
              <a:buFontTx/>
              <a:buNone/>
            </a:pPr>
            <a:r>
              <a:rPr lang="ja-JP" sz="1000" b="0" i="0" dirty="0" smtClean="0">
                <a:solidFill>
                  <a:srgbClr val="4D4D4D"/>
                </a:solidFill>
                <a:ea typeface="MS UI Gothic" pitchFamily="18" charset="0"/>
              </a:rPr>
              <a:t>SSTR	ソマトスタチン受容体</a:t>
            </a:r>
          </a:p>
          <a:p>
            <a:pPr marL="87313" indent="0">
              <a:lnSpc>
                <a:spcPts val="1400"/>
              </a:lnSpc>
              <a:spcAft>
                <a:spcPts val="0"/>
              </a:spcAft>
              <a:buClr>
                <a:srgbClr val="043882"/>
              </a:buClr>
              <a:buFontTx/>
              <a:buNone/>
            </a:pPr>
            <a:r>
              <a:rPr lang="ja-JP" sz="1000" b="0" i="0" dirty="0" smtClean="0">
                <a:solidFill>
                  <a:srgbClr val="4D4D4D"/>
                </a:solidFill>
                <a:ea typeface="MS UI Gothic" pitchFamily="18" charset="0"/>
              </a:rPr>
              <a:t>TEAE	試験治療下発現有害事象</a:t>
            </a:r>
          </a:p>
          <a:p>
            <a:pPr marL="87313" indent="0">
              <a:lnSpc>
                <a:spcPts val="1400"/>
              </a:lnSpc>
              <a:spcAft>
                <a:spcPts val="0"/>
              </a:spcAft>
              <a:buClr>
                <a:srgbClr val="043882"/>
              </a:buClr>
              <a:buNone/>
            </a:pPr>
            <a:r>
              <a:rPr lang="ja-JP" sz="1000" b="0" i="0" dirty="0" smtClean="0">
                <a:solidFill>
                  <a:srgbClr val="4D4D4D"/>
                </a:solidFill>
                <a:ea typeface="MS UI Gothic" pitchFamily="18" charset="0"/>
              </a:rPr>
              <a:t>TIMP1	TIMPメタロペプチダーゼ 阻害剤1</a:t>
            </a:r>
          </a:p>
          <a:p>
            <a:pPr marL="87313" indent="0">
              <a:lnSpc>
                <a:spcPts val="1400"/>
              </a:lnSpc>
              <a:spcAft>
                <a:spcPts val="0"/>
              </a:spcAft>
              <a:buClr>
                <a:srgbClr val="043882"/>
              </a:buClr>
              <a:buFontTx/>
              <a:buNone/>
            </a:pPr>
            <a:r>
              <a:rPr lang="ja-JP" sz="1000" b="0" i="0" dirty="0" smtClean="0">
                <a:solidFill>
                  <a:srgbClr val="4D4D4D"/>
                </a:solidFill>
                <a:ea typeface="MS UI Gothic" pitchFamily="18" charset="0"/>
              </a:rPr>
              <a:t>TNM	原発腫瘍、所属リンパ節、遠隔転移</a:t>
            </a:r>
          </a:p>
          <a:p>
            <a:pPr marL="87313" indent="0">
              <a:lnSpc>
                <a:spcPts val="1400"/>
              </a:lnSpc>
              <a:spcAft>
                <a:spcPts val="0"/>
              </a:spcAft>
              <a:buClr>
                <a:srgbClr val="043882"/>
              </a:buClr>
              <a:buFontTx/>
              <a:buNone/>
            </a:pPr>
            <a:r>
              <a:rPr lang="ja-JP" sz="1000" b="0" i="0" dirty="0" smtClean="0">
                <a:solidFill>
                  <a:srgbClr val="4D4D4D"/>
                </a:solidFill>
                <a:ea typeface="MS UI Gothic" pitchFamily="18" charset="0"/>
              </a:rPr>
              <a:t>TTP	無増悪期間</a:t>
            </a:r>
          </a:p>
          <a:p>
            <a:pPr marL="87313" indent="0">
              <a:lnSpc>
                <a:spcPts val="1400"/>
              </a:lnSpc>
              <a:spcAft>
                <a:spcPts val="0"/>
              </a:spcAft>
              <a:buClr>
                <a:srgbClr val="043882"/>
              </a:buClr>
              <a:buFontTx/>
              <a:buNone/>
            </a:pPr>
            <a:r>
              <a:rPr lang="ja-JP" sz="1000" b="0" i="0" dirty="0" smtClean="0">
                <a:solidFill>
                  <a:srgbClr val="4D4D4D"/>
                </a:solidFill>
                <a:ea typeface="MS UI Gothic" pitchFamily="18" charset="0"/>
              </a:rPr>
              <a:t>(p)VEGF	（血漿中）血管内皮増殖因子</a:t>
            </a:r>
          </a:p>
        </p:txBody>
      </p:sp>
    </p:spTree>
    <p:custDataLst>
      <p:tags r:id="rId1"/>
    </p:custDataLst>
    <p:extLst>
      <p:ext uri="{BB962C8B-B14F-4D97-AF65-F5344CB8AC3E}">
        <p14:creationId xmlns:p14="http://schemas.microsoft.com/office/powerpoint/2010/main" val="15815618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7：進行食道癌患者を対象としたペムブロリズマブ（MK-3475）の第Ib相KEYNOTE-028</a:t>
            </a:r>
            <a:r>
              <a:rPr lang="es-ES" altLang="ja-JP" sz="1800" b="1" i="0" dirty="0" smtClean="0">
                <a:solidFill>
                  <a:srgbClr val="043882"/>
                </a:solidFill>
                <a:ea typeface="MS UI Gothic" pitchFamily="18" charset="0"/>
              </a:rPr>
              <a:t/>
            </a:r>
            <a:br>
              <a:rPr lang="es-ES"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試験から得られた最新の結果– Doi T,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Doi et al. J Clin Oncol 2016; 34 (suppl): abstr 7</a:t>
            </a:r>
          </a:p>
        </p:txBody>
      </p:sp>
      <p:sp>
        <p:nvSpPr>
          <p:cNvPr id="10" name="TextBox 9"/>
          <p:cNvSpPr txBox="1"/>
          <p:nvPr/>
        </p:nvSpPr>
        <p:spPr>
          <a:xfrm>
            <a:off x="6191250" y="2697830"/>
            <a:ext cx="2106667" cy="830997"/>
          </a:xfrm>
          <a:prstGeom prst="rect">
            <a:avLst/>
          </a:prstGeom>
          <a:noFill/>
          <a:ln>
            <a:solidFill>
              <a:schemeClr val="tx1"/>
            </a:solidFill>
          </a:ln>
        </p:spPr>
        <p:txBody>
          <a:bodyPr wrap="none" rtlCol="0">
            <a:spAutoFit/>
          </a:bodyPr>
          <a:lstStyle/>
          <a:p>
            <a:r>
              <a:rPr lang="ja-JP" sz="1600" b="0" i="0" dirty="0" smtClean="0">
                <a:solidFill>
                  <a:srgbClr val="4D4D4D"/>
                </a:solidFill>
                <a:ea typeface="MS UI Gothic" pitchFamily="18" charset="0"/>
              </a:rPr>
              <a:t>奏効達成までの期間：</a:t>
            </a:r>
          </a:p>
          <a:p>
            <a:pPr marL="285750" indent="-285750">
              <a:buFont typeface="Arial" panose="020B0604020202020204" pitchFamily="34" charset="0"/>
              <a:buChar char="•"/>
            </a:pPr>
            <a:r>
              <a:rPr lang="ja-JP" sz="1600" b="0" i="0" dirty="0" smtClean="0">
                <a:solidFill>
                  <a:srgbClr val="4D4D4D"/>
                </a:solidFill>
                <a:ea typeface="MS UI Gothic" pitchFamily="18" charset="0"/>
              </a:rPr>
              <a:t>中央値 3.7ヶ月</a:t>
            </a:r>
          </a:p>
          <a:p>
            <a:pPr marL="285750" indent="-285750">
              <a:buFont typeface="Arial" panose="020B0604020202020204" pitchFamily="34" charset="0"/>
              <a:buChar char="•"/>
            </a:pPr>
            <a:r>
              <a:rPr lang="ja-JP" sz="1600" b="0" i="0" dirty="0" smtClean="0">
                <a:solidFill>
                  <a:srgbClr val="4D4D4D"/>
                </a:solidFill>
                <a:ea typeface="MS UI Gothic" pitchFamily="18" charset="0"/>
              </a:rPr>
              <a:t>範囲 1.8、8.3ヶ月</a:t>
            </a:r>
          </a:p>
        </p:txBody>
      </p:sp>
      <p:graphicFrame>
        <p:nvGraphicFramePr>
          <p:cNvPr id="11" name="Chart 10"/>
          <p:cNvGraphicFramePr/>
          <p:nvPr>
            <p:extLst>
              <p:ext uri="{D42A27DB-BD31-4B8C-83A1-F6EECF244321}">
                <p14:modId xmlns:p14="http://schemas.microsoft.com/office/powerpoint/2010/main" val="793459815"/>
              </p:ext>
            </p:extLst>
          </p:nvPr>
        </p:nvGraphicFramePr>
        <p:xfrm>
          <a:off x="1319151" y="2034861"/>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3349918" y="3866332"/>
            <a:ext cx="1721946" cy="1052596"/>
          </a:xfrm>
          <a:prstGeom prst="rect">
            <a:avLst/>
          </a:prstGeom>
          <a:noFill/>
        </p:spPr>
        <p:txBody>
          <a:bodyPr wrap="none" rtlCol="0">
            <a:spAutoFit/>
          </a:bodyPr>
          <a:lstStyle/>
          <a:p>
            <a:pPr>
              <a:lnSpc>
                <a:spcPct val="130000"/>
              </a:lnSpc>
            </a:pPr>
            <a:r>
              <a:rPr lang="ja-JP" sz="1600" b="0" i="0" dirty="0" smtClean="0">
                <a:solidFill>
                  <a:srgbClr val="4D4D4D"/>
                </a:solidFill>
                <a:ea typeface="MS UI Gothic" pitchFamily="18" charset="0"/>
              </a:rPr>
              <a:t>SCC</a:t>
            </a:r>
          </a:p>
          <a:p>
            <a:pPr>
              <a:lnSpc>
                <a:spcPct val="130000"/>
              </a:lnSpc>
            </a:pPr>
            <a:r>
              <a:rPr lang="ja-JP" sz="1600" b="0" i="0" dirty="0" smtClean="0">
                <a:solidFill>
                  <a:srgbClr val="4D4D4D"/>
                </a:solidFill>
                <a:ea typeface="MS UI Gothic" pitchFamily="18" charset="0"/>
              </a:rPr>
              <a:t>ADC</a:t>
            </a:r>
          </a:p>
          <a:p>
            <a:pPr>
              <a:lnSpc>
                <a:spcPct val="130000"/>
              </a:lnSpc>
            </a:pPr>
            <a:r>
              <a:rPr lang="ja-JP" sz="1600" b="0" i="0" dirty="0" smtClean="0">
                <a:solidFill>
                  <a:srgbClr val="4D4D4D"/>
                </a:solidFill>
                <a:ea typeface="MS UI Gothic" pitchFamily="18" charset="0"/>
              </a:rPr>
              <a:t>粘膜表皮</a:t>
            </a:r>
          </a:p>
        </p:txBody>
      </p:sp>
      <p:sp>
        <p:nvSpPr>
          <p:cNvPr id="13" name="Rectangle 12"/>
          <p:cNvSpPr>
            <a:spLocks noChangeAspect="1"/>
          </p:cNvSpPr>
          <p:nvPr/>
        </p:nvSpPr>
        <p:spPr>
          <a:xfrm rot="10800000">
            <a:off x="3063270" y="3984066"/>
            <a:ext cx="180000" cy="180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16" name="Rectangle 15"/>
          <p:cNvSpPr>
            <a:spLocks noChangeAspect="1"/>
          </p:cNvSpPr>
          <p:nvPr/>
        </p:nvSpPr>
        <p:spPr>
          <a:xfrm rot="10800000">
            <a:off x="3063270" y="4320776"/>
            <a:ext cx="180000" cy="180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17" name="Rectangle 16"/>
          <p:cNvSpPr>
            <a:spLocks noChangeAspect="1"/>
          </p:cNvSpPr>
          <p:nvPr/>
        </p:nvSpPr>
        <p:spPr>
          <a:xfrm rot="10800000">
            <a:off x="3063270" y="4640478"/>
            <a:ext cx="180000" cy="180000"/>
          </a:xfrm>
          <a:prstGeom prst="rect">
            <a:avLst/>
          </a:prstGeom>
          <a:solidFill>
            <a:srgbClr val="4D4D4D"/>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18" name="Isosceles Triangle 17"/>
          <p:cNvSpPr>
            <a:spLocks noChangeAspect="1"/>
          </p:cNvSpPr>
          <p:nvPr/>
        </p:nvSpPr>
        <p:spPr>
          <a:xfrm>
            <a:off x="4089574" y="2184755"/>
            <a:ext cx="133004" cy="108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 name="Oval 18"/>
          <p:cNvSpPr>
            <a:spLocks noChangeAspect="1"/>
          </p:cNvSpPr>
          <p:nvPr/>
        </p:nvSpPr>
        <p:spPr>
          <a:xfrm>
            <a:off x="5575527" y="4230657"/>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 name="Right Arrow 19"/>
          <p:cNvSpPr/>
          <p:nvPr/>
        </p:nvSpPr>
        <p:spPr>
          <a:xfrm>
            <a:off x="5398217" y="4717944"/>
            <a:ext cx="299201" cy="7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1" name="Oval 20"/>
          <p:cNvSpPr>
            <a:spLocks noChangeAspect="1"/>
          </p:cNvSpPr>
          <p:nvPr/>
        </p:nvSpPr>
        <p:spPr>
          <a:xfrm>
            <a:off x="4964809" y="2638921"/>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22" name="TextBox 21"/>
          <p:cNvSpPr txBox="1"/>
          <p:nvPr/>
        </p:nvSpPr>
        <p:spPr>
          <a:xfrm>
            <a:off x="6752383" y="2003080"/>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23" name="Right Arrow 22"/>
          <p:cNvSpPr/>
          <p:nvPr/>
        </p:nvSpPr>
        <p:spPr>
          <a:xfrm>
            <a:off x="6287349" y="2355971"/>
            <a:ext cx="299201" cy="72000"/>
          </a:xfrm>
          <a:prstGeom prst="rightArrow">
            <a:avLst/>
          </a:prstGeom>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24" name="Isosceles Triangle 23"/>
          <p:cNvSpPr>
            <a:spLocks noChangeAspect="1"/>
          </p:cNvSpPr>
          <p:nvPr/>
        </p:nvSpPr>
        <p:spPr>
          <a:xfrm>
            <a:off x="2683519" y="2328529"/>
            <a:ext cx="133004" cy="108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25" name="Isosceles Triangle 24"/>
          <p:cNvSpPr>
            <a:spLocks noChangeAspect="1"/>
          </p:cNvSpPr>
          <p:nvPr/>
        </p:nvSpPr>
        <p:spPr>
          <a:xfrm>
            <a:off x="2675763" y="2489555"/>
            <a:ext cx="133004" cy="108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26" name="Isosceles Triangle 25"/>
          <p:cNvSpPr>
            <a:spLocks noChangeAspect="1"/>
          </p:cNvSpPr>
          <p:nvPr/>
        </p:nvSpPr>
        <p:spPr>
          <a:xfrm>
            <a:off x="2135270" y="2631395"/>
            <a:ext cx="133004" cy="108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27" name="Isosceles Triangle 26"/>
          <p:cNvSpPr>
            <a:spLocks noChangeAspect="1"/>
          </p:cNvSpPr>
          <p:nvPr/>
        </p:nvSpPr>
        <p:spPr>
          <a:xfrm>
            <a:off x="2690927" y="2786610"/>
            <a:ext cx="133004" cy="108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28" name="Isosceles Triangle 27"/>
          <p:cNvSpPr>
            <a:spLocks noChangeAspect="1"/>
          </p:cNvSpPr>
          <p:nvPr/>
        </p:nvSpPr>
        <p:spPr>
          <a:xfrm>
            <a:off x="2750502" y="2941825"/>
            <a:ext cx="133004" cy="108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29" name="Isosceles Triangle 28"/>
          <p:cNvSpPr>
            <a:spLocks noChangeAspect="1"/>
          </p:cNvSpPr>
          <p:nvPr/>
        </p:nvSpPr>
        <p:spPr>
          <a:xfrm>
            <a:off x="2770322" y="3081138"/>
            <a:ext cx="133004" cy="108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30" name="Oval 29"/>
          <p:cNvSpPr>
            <a:spLocks noChangeAspect="1"/>
          </p:cNvSpPr>
          <p:nvPr/>
        </p:nvSpPr>
        <p:spPr>
          <a:xfrm>
            <a:off x="4391015" y="3092798"/>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 name="Oval 30"/>
          <p:cNvSpPr>
            <a:spLocks noChangeAspect="1"/>
          </p:cNvSpPr>
          <p:nvPr/>
        </p:nvSpPr>
        <p:spPr>
          <a:xfrm>
            <a:off x="2117825" y="3238645"/>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32" name="Oval 31"/>
          <p:cNvSpPr>
            <a:spLocks noChangeAspect="1"/>
          </p:cNvSpPr>
          <p:nvPr/>
        </p:nvSpPr>
        <p:spPr>
          <a:xfrm>
            <a:off x="2171825" y="3386792"/>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33" name="Oval 32"/>
          <p:cNvSpPr>
            <a:spLocks noChangeAspect="1"/>
          </p:cNvSpPr>
          <p:nvPr/>
        </p:nvSpPr>
        <p:spPr>
          <a:xfrm>
            <a:off x="2154266" y="3541540"/>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34" name="Oval 33"/>
          <p:cNvSpPr>
            <a:spLocks noChangeAspect="1"/>
          </p:cNvSpPr>
          <p:nvPr/>
        </p:nvSpPr>
        <p:spPr>
          <a:xfrm>
            <a:off x="2136707" y="3687662"/>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35" name="Oval 34"/>
          <p:cNvSpPr>
            <a:spLocks noChangeAspect="1"/>
          </p:cNvSpPr>
          <p:nvPr/>
        </p:nvSpPr>
        <p:spPr>
          <a:xfrm>
            <a:off x="2469005" y="3839840"/>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36" name="Oval 35"/>
          <p:cNvSpPr>
            <a:spLocks noChangeAspect="1"/>
          </p:cNvSpPr>
          <p:nvPr/>
        </p:nvSpPr>
        <p:spPr>
          <a:xfrm>
            <a:off x="2118610" y="3983392"/>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37" name="Oval 36"/>
          <p:cNvSpPr>
            <a:spLocks noChangeAspect="1"/>
          </p:cNvSpPr>
          <p:nvPr/>
        </p:nvSpPr>
        <p:spPr>
          <a:xfrm>
            <a:off x="2117825" y="4126944"/>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38" name="Oval 37"/>
          <p:cNvSpPr>
            <a:spLocks noChangeAspect="1"/>
          </p:cNvSpPr>
          <p:nvPr/>
        </p:nvSpPr>
        <p:spPr>
          <a:xfrm>
            <a:off x="2187924" y="4295024"/>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39" name="Oval 38"/>
          <p:cNvSpPr>
            <a:spLocks noChangeAspect="1"/>
          </p:cNvSpPr>
          <p:nvPr/>
        </p:nvSpPr>
        <p:spPr>
          <a:xfrm>
            <a:off x="2187139" y="4446527"/>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40" name="Oval 39"/>
          <p:cNvSpPr>
            <a:spLocks noChangeAspect="1"/>
          </p:cNvSpPr>
          <p:nvPr/>
        </p:nvSpPr>
        <p:spPr>
          <a:xfrm>
            <a:off x="2126322" y="4748887"/>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41" name="Oval 40"/>
          <p:cNvSpPr>
            <a:spLocks noChangeAspect="1"/>
          </p:cNvSpPr>
          <p:nvPr/>
        </p:nvSpPr>
        <p:spPr>
          <a:xfrm>
            <a:off x="2125537" y="4900390"/>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42" name="Oval 41"/>
          <p:cNvSpPr>
            <a:spLocks noChangeAspect="1"/>
          </p:cNvSpPr>
          <p:nvPr/>
        </p:nvSpPr>
        <p:spPr>
          <a:xfrm>
            <a:off x="1910843" y="5197583"/>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43" name="Right Arrow 42"/>
          <p:cNvSpPr/>
          <p:nvPr/>
        </p:nvSpPr>
        <p:spPr>
          <a:xfrm>
            <a:off x="5780735" y="2512552"/>
            <a:ext cx="299201" cy="72000"/>
          </a:xfrm>
          <a:prstGeom prst="rightArrow">
            <a:avLst/>
          </a:prstGeom>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44" name="Right Arrow 43"/>
          <p:cNvSpPr/>
          <p:nvPr/>
        </p:nvSpPr>
        <p:spPr>
          <a:xfrm>
            <a:off x="5701224" y="2807065"/>
            <a:ext cx="299201" cy="72000"/>
          </a:xfrm>
          <a:prstGeom prst="rightArrow">
            <a:avLst/>
          </a:prstGeom>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45" name="Right Arrow 44"/>
          <p:cNvSpPr/>
          <p:nvPr/>
        </p:nvSpPr>
        <p:spPr>
          <a:xfrm>
            <a:off x="5701224" y="2957034"/>
            <a:ext cx="299201" cy="72000"/>
          </a:xfrm>
          <a:prstGeom prst="rightArrow">
            <a:avLst/>
          </a:prstGeom>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46" name="TextBox 45"/>
          <p:cNvSpPr txBox="1"/>
          <p:nvPr/>
        </p:nvSpPr>
        <p:spPr>
          <a:xfrm>
            <a:off x="5550231" y="2464895"/>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47" name="TextBox 46"/>
          <p:cNvSpPr txBox="1"/>
          <p:nvPr/>
        </p:nvSpPr>
        <p:spPr>
          <a:xfrm>
            <a:off x="3634523" y="3072042"/>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48" name="TextBox 47"/>
          <p:cNvSpPr txBox="1"/>
          <p:nvPr/>
        </p:nvSpPr>
        <p:spPr>
          <a:xfrm>
            <a:off x="3145862" y="2901503"/>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49" name="TextBox 48"/>
          <p:cNvSpPr txBox="1"/>
          <p:nvPr/>
        </p:nvSpPr>
        <p:spPr>
          <a:xfrm>
            <a:off x="2722638" y="3212991"/>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50" name="TextBox 49"/>
          <p:cNvSpPr txBox="1"/>
          <p:nvPr/>
        </p:nvSpPr>
        <p:spPr>
          <a:xfrm>
            <a:off x="2569748" y="3349557"/>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51" name="TextBox 50"/>
          <p:cNvSpPr txBox="1"/>
          <p:nvPr/>
        </p:nvSpPr>
        <p:spPr>
          <a:xfrm>
            <a:off x="2377103" y="3509976"/>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52" name="TextBox 51"/>
          <p:cNvSpPr txBox="1"/>
          <p:nvPr/>
        </p:nvSpPr>
        <p:spPr>
          <a:xfrm>
            <a:off x="2224213" y="3654493"/>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53" name="TextBox 52"/>
          <p:cNvSpPr txBox="1"/>
          <p:nvPr/>
        </p:nvSpPr>
        <p:spPr>
          <a:xfrm>
            <a:off x="2230343" y="3799010"/>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54" name="TextBox 53"/>
          <p:cNvSpPr txBox="1"/>
          <p:nvPr/>
        </p:nvSpPr>
        <p:spPr>
          <a:xfrm>
            <a:off x="2149012" y="3959429"/>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55" name="TextBox 54"/>
          <p:cNvSpPr txBox="1"/>
          <p:nvPr/>
        </p:nvSpPr>
        <p:spPr>
          <a:xfrm>
            <a:off x="1940465" y="4111897"/>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56" name="TextBox 55"/>
          <p:cNvSpPr txBox="1"/>
          <p:nvPr/>
        </p:nvSpPr>
        <p:spPr>
          <a:xfrm>
            <a:off x="1938644" y="4264365"/>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57" name="TextBox 56"/>
          <p:cNvSpPr txBox="1"/>
          <p:nvPr/>
        </p:nvSpPr>
        <p:spPr>
          <a:xfrm>
            <a:off x="2016333" y="4416833"/>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58" name="TextBox 57"/>
          <p:cNvSpPr txBox="1"/>
          <p:nvPr/>
        </p:nvSpPr>
        <p:spPr>
          <a:xfrm>
            <a:off x="1919100" y="4552724"/>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59" name="TextBox 58"/>
          <p:cNvSpPr txBox="1"/>
          <p:nvPr/>
        </p:nvSpPr>
        <p:spPr>
          <a:xfrm>
            <a:off x="1933181" y="4713818"/>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60" name="TextBox 59"/>
          <p:cNvSpPr txBox="1"/>
          <p:nvPr/>
        </p:nvSpPr>
        <p:spPr>
          <a:xfrm>
            <a:off x="1947262" y="4866286"/>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61" name="TextBox 60"/>
          <p:cNvSpPr txBox="1"/>
          <p:nvPr/>
        </p:nvSpPr>
        <p:spPr>
          <a:xfrm>
            <a:off x="1659205" y="5032609"/>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62" name="TextBox 61"/>
          <p:cNvSpPr txBox="1"/>
          <p:nvPr/>
        </p:nvSpPr>
        <p:spPr>
          <a:xfrm>
            <a:off x="1621723" y="5163271"/>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63" name="TextBox 62"/>
          <p:cNvSpPr txBox="1"/>
          <p:nvPr/>
        </p:nvSpPr>
        <p:spPr>
          <a:xfrm>
            <a:off x="1814583" y="5307788"/>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64" name="Isosceles Triangle 63"/>
          <p:cNvSpPr>
            <a:spLocks noChangeAspect="1"/>
          </p:cNvSpPr>
          <p:nvPr/>
        </p:nvSpPr>
        <p:spPr>
          <a:xfrm>
            <a:off x="5560270" y="3974702"/>
            <a:ext cx="133004" cy="108000"/>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rgbClr val="4D4D4D"/>
              </a:solidFill>
            </a:endParaRPr>
          </a:p>
        </p:txBody>
      </p:sp>
      <p:sp>
        <p:nvSpPr>
          <p:cNvPr id="65" name="TextBox 64"/>
          <p:cNvSpPr txBox="1"/>
          <p:nvPr/>
        </p:nvSpPr>
        <p:spPr>
          <a:xfrm>
            <a:off x="5442411" y="4300209"/>
            <a:ext cx="364202" cy="646331"/>
          </a:xfrm>
          <a:prstGeom prst="rect">
            <a:avLst/>
          </a:prstGeom>
          <a:noFill/>
        </p:spPr>
        <p:txBody>
          <a:bodyPr wrap="none" rtlCol="0">
            <a:spAutoFit/>
          </a:bodyPr>
          <a:lstStyle/>
          <a:p>
            <a:pPr algn="r"/>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66" name="TextBox 65"/>
          <p:cNvSpPr txBox="1"/>
          <p:nvPr/>
        </p:nvSpPr>
        <p:spPr>
          <a:xfrm>
            <a:off x="5878233" y="3856459"/>
            <a:ext cx="1898661" cy="1077218"/>
          </a:xfrm>
          <a:prstGeom prst="rect">
            <a:avLst/>
          </a:prstGeom>
          <a:noFill/>
        </p:spPr>
        <p:txBody>
          <a:bodyPr wrap="none" rtlCol="0">
            <a:spAutoFit/>
          </a:bodyPr>
          <a:lstStyle/>
          <a:p>
            <a:r>
              <a:rPr lang="ja-JP" sz="1600" b="0" i="0" dirty="0" smtClean="0">
                <a:solidFill>
                  <a:srgbClr val="4D4D4D"/>
                </a:solidFill>
                <a:ea typeface="MS UI Gothic" pitchFamily="18" charset="0"/>
              </a:rPr>
              <a:t>PR</a:t>
            </a:r>
          </a:p>
          <a:p>
            <a:r>
              <a:rPr lang="ja-JP" sz="1600" b="0" i="0" dirty="0" smtClean="0">
                <a:solidFill>
                  <a:srgbClr val="4D4D4D"/>
                </a:solidFill>
                <a:ea typeface="MS UI Gothic" pitchFamily="18" charset="0"/>
              </a:rPr>
              <a:t>PD</a:t>
            </a:r>
          </a:p>
          <a:p>
            <a:r>
              <a:rPr lang="ja-JP" sz="1600" b="0" i="0" dirty="0" smtClean="0">
                <a:solidFill>
                  <a:srgbClr val="4D4D4D"/>
                </a:solidFill>
                <a:ea typeface="MS UI Gothic" pitchFamily="18" charset="0"/>
              </a:rPr>
              <a:t>最終投与</a:t>
            </a:r>
          </a:p>
          <a:p>
            <a:r>
              <a:rPr lang="ja-JP" sz="1600" b="0" i="0" dirty="0" smtClean="0">
                <a:solidFill>
                  <a:srgbClr val="4D4D4D"/>
                </a:solidFill>
                <a:ea typeface="MS UI Gothic" pitchFamily="18" charset="0"/>
              </a:rPr>
              <a:t>治療継続中</a:t>
            </a:r>
          </a:p>
        </p:txBody>
      </p:sp>
      <p:sp>
        <p:nvSpPr>
          <p:cNvPr id="67" name="TextBox 66"/>
          <p:cNvSpPr txBox="1"/>
          <p:nvPr/>
        </p:nvSpPr>
        <p:spPr>
          <a:xfrm>
            <a:off x="1752600" y="1653772"/>
            <a:ext cx="4929619" cy="369332"/>
          </a:xfrm>
          <a:prstGeom prst="rect">
            <a:avLst/>
          </a:prstGeom>
          <a:noFill/>
        </p:spPr>
        <p:txBody>
          <a:bodyPr wrap="none" rtlCol="0">
            <a:spAutoFit/>
          </a:bodyPr>
          <a:lstStyle/>
          <a:p>
            <a:r>
              <a:rPr lang="ja-JP" b="1" i="0" dirty="0" smtClean="0">
                <a:solidFill>
                  <a:srgbClr val="4D4D4D"/>
                </a:solidFill>
                <a:ea typeface="MS UI Gothic" pitchFamily="18" charset="0"/>
              </a:rPr>
              <a:t>治療曝露および奏効持続期間</a:t>
            </a:r>
          </a:p>
        </p:txBody>
      </p:sp>
      <p:sp>
        <p:nvSpPr>
          <p:cNvPr id="68" name="Text Box 103"/>
          <p:cNvSpPr txBox="1">
            <a:spLocks noChangeArrowheads="1"/>
          </p:cNvSpPr>
          <p:nvPr/>
        </p:nvSpPr>
        <p:spPr bwMode="auto">
          <a:xfrm>
            <a:off x="3747133" y="6043336"/>
            <a:ext cx="13051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1" i="0" dirty="0" smtClean="0">
                <a:solidFill>
                  <a:srgbClr val="4D4D4D"/>
                </a:solidFill>
                <a:ea typeface="MS UI Gothic" pitchFamily="18" charset="0"/>
              </a:rPr>
              <a:t>経過時間(週間)</a:t>
            </a:r>
          </a:p>
        </p:txBody>
      </p:sp>
    </p:spTree>
    <p:custDataLst>
      <p:tags r:id="rId1"/>
    </p:custDataLst>
    <p:extLst>
      <p:ext uri="{BB962C8B-B14F-4D97-AF65-F5344CB8AC3E}">
        <p14:creationId xmlns:p14="http://schemas.microsoft.com/office/powerpoint/2010/main" val="4961292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ja-JP" sz="1800" dirty="0" smtClean="0">
                <a:solidFill>
                  <a:srgbClr val="043882"/>
                </a:solidFill>
                <a:ea typeface="MS UI Gothic" pitchFamily="18" charset="0"/>
              </a:rPr>
              <a:t>7</a:t>
            </a:r>
            <a:r>
              <a:rPr lang="ja-JP" altLang="en-US" sz="1800" dirty="0" smtClean="0">
                <a:solidFill>
                  <a:srgbClr val="043882"/>
                </a:solidFill>
                <a:ea typeface="MS UI Gothic" pitchFamily="18" charset="0"/>
              </a:rPr>
              <a:t>：進行食道癌患者を対象としたペムブロリズマブ（</a:t>
            </a:r>
            <a:r>
              <a:rPr lang="en-US" altLang="ja-JP" sz="1800" dirty="0" smtClean="0">
                <a:solidFill>
                  <a:srgbClr val="043882"/>
                </a:solidFill>
                <a:ea typeface="MS UI Gothic" pitchFamily="18" charset="0"/>
              </a:rPr>
              <a:t>MK-3475</a:t>
            </a:r>
            <a:r>
              <a:rPr lang="ja-JP" altLang="en-US" sz="1800" dirty="0" smtClean="0">
                <a:solidFill>
                  <a:srgbClr val="043882"/>
                </a:solidFill>
                <a:ea typeface="MS UI Gothic" pitchFamily="18" charset="0"/>
              </a:rPr>
              <a:t>）の第</a:t>
            </a:r>
            <a:r>
              <a:rPr lang="en-US" altLang="ja-JP" sz="1800" dirty="0" err="1" smtClean="0">
                <a:solidFill>
                  <a:srgbClr val="043882"/>
                </a:solidFill>
                <a:ea typeface="MS UI Gothic" pitchFamily="18" charset="0"/>
              </a:rPr>
              <a:t>Ib</a:t>
            </a:r>
            <a:r>
              <a:rPr lang="ja-JP" altLang="en-US" sz="1800" dirty="0" smtClean="0">
                <a:solidFill>
                  <a:srgbClr val="043882"/>
                </a:solidFill>
                <a:ea typeface="MS UI Gothic" pitchFamily="18" charset="0"/>
              </a:rPr>
              <a:t>相</a:t>
            </a:r>
            <a:r>
              <a:rPr lang="en-US" altLang="ja-JP" sz="1800" dirty="0" smtClean="0">
                <a:solidFill>
                  <a:srgbClr val="043882"/>
                </a:solidFill>
                <a:ea typeface="MS UI Gothic" pitchFamily="18" charset="0"/>
              </a:rPr>
              <a:t>KEYNOTE-028</a:t>
            </a:r>
            <a:r>
              <a:rPr lang="es-ES" altLang="ja-JP" sz="1800" dirty="0" smtClean="0">
                <a:solidFill>
                  <a:srgbClr val="043882"/>
                </a:solidFill>
                <a:ea typeface="MS UI Gothic" pitchFamily="18" charset="0"/>
              </a:rPr>
              <a:t/>
            </a:r>
            <a:br>
              <a:rPr lang="es-ES" altLang="ja-JP" sz="1800" dirty="0" smtClean="0">
                <a:solidFill>
                  <a:srgbClr val="043882"/>
                </a:solidFill>
                <a:ea typeface="MS UI Gothic" pitchFamily="18" charset="0"/>
              </a:rPr>
            </a:br>
            <a:r>
              <a:rPr lang="ja-JP" altLang="en-US" sz="1800" dirty="0" smtClean="0">
                <a:solidFill>
                  <a:srgbClr val="043882"/>
                </a:solidFill>
                <a:ea typeface="MS UI Gothic" pitchFamily="18" charset="0"/>
              </a:rPr>
              <a:t>試験から得られた最新の結果</a:t>
            </a:r>
            <a:r>
              <a:rPr lang="en-US" altLang="ja-JP" sz="1800" dirty="0" smtClean="0">
                <a:solidFill>
                  <a:srgbClr val="043882"/>
                </a:solidFill>
                <a:ea typeface="MS UI Gothic" pitchFamily="18" charset="0"/>
              </a:rPr>
              <a:t>– </a:t>
            </a:r>
            <a:r>
              <a:rPr lang="en-US" altLang="ja-JP" sz="1800" dirty="0" err="1" smtClean="0">
                <a:solidFill>
                  <a:srgbClr val="043882"/>
                </a:solidFill>
                <a:ea typeface="MS UI Gothic" pitchFamily="18" charset="0"/>
              </a:rPr>
              <a:t>Doi</a:t>
            </a:r>
            <a:r>
              <a:rPr lang="en-US" altLang="ja-JP" sz="1800" dirty="0" smtClean="0">
                <a:solidFill>
                  <a:srgbClr val="043882"/>
                </a:solidFill>
                <a:ea typeface="MS UI Gothic" pitchFamily="18" charset="0"/>
              </a:rPr>
              <a:t> T, et al</a:t>
            </a:r>
            <a:endParaRPr lang="ja-JP" sz="1800" b="1" i="0" dirty="0" smtClean="0">
              <a:solidFill>
                <a:srgbClr val="043882"/>
              </a:solidFill>
              <a:ea typeface="MS UI Gothic" pitchFamily="18" charset="0"/>
            </a:endParaRP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pPr marL="0" indent="0">
              <a:spcAft>
                <a:spcPts val="200"/>
              </a:spcAft>
              <a:buNone/>
            </a:pPr>
            <a:r>
              <a:rPr lang="ja-JP" sz="1600" b="1" i="0" dirty="0" smtClean="0">
                <a:solidFill>
                  <a:srgbClr val="4D4D4D"/>
                </a:solidFill>
                <a:ea typeface="MS UI Gothic" pitchFamily="18" charset="0"/>
              </a:rPr>
              <a:t>結論</a:t>
            </a:r>
          </a:p>
          <a:p>
            <a:pPr>
              <a:spcAft>
                <a:spcPts val="200"/>
              </a:spcAft>
            </a:pPr>
            <a:r>
              <a:rPr lang="ja-JP" sz="1600" b="1" i="0" dirty="0" smtClean="0">
                <a:solidFill>
                  <a:srgbClr val="4D4D4D"/>
                </a:solidFill>
                <a:ea typeface="MS UI Gothic" pitchFamily="18" charset="0"/>
              </a:rPr>
              <a:t>ペムブロリズマブは、様々な治療法による治療歴を有するPD-L1</a:t>
            </a:r>
            <a:r>
              <a:rPr lang="en" sz="1600" dirty="0" smtClean="0"/>
              <a:t/>
            </a:r>
            <a:br>
              <a:rPr lang="en" sz="1600" dirty="0" smtClean="0"/>
            </a:br>
            <a:r>
              <a:rPr lang="ja-JP" sz="1600" b="1" i="0" dirty="0" smtClean="0">
                <a:solidFill>
                  <a:srgbClr val="4D4D4D"/>
                </a:solidFill>
                <a:ea typeface="MS UI Gothic" pitchFamily="18" charset="0"/>
              </a:rPr>
              <a:t>陽性の進行GEC患者において、有望な有効性と、管理可能な毒性を示した</a:t>
            </a:r>
          </a:p>
          <a:p>
            <a:pPr>
              <a:spcAft>
                <a:spcPts val="200"/>
              </a:spcAft>
            </a:pPr>
            <a:r>
              <a:rPr lang="ja-JP" sz="1600" b="1" i="0" dirty="0" smtClean="0">
                <a:solidFill>
                  <a:srgbClr val="4D4D4D"/>
                </a:solidFill>
                <a:ea typeface="MS UI Gothic" pitchFamily="18" charset="0"/>
              </a:rPr>
              <a:t>GEC患者における第II・III相試験（KEYNOTE-180および181）が進行中である。</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Doi et al. J Clin Oncol 2016; 34 (suppl): abstr 7</a:t>
            </a:r>
          </a:p>
        </p:txBody>
      </p:sp>
      <p:graphicFrame>
        <p:nvGraphicFramePr>
          <p:cNvPr id="6" name="Group 88"/>
          <p:cNvGraphicFramePr>
            <a:graphicFrameLocks noGrp="1"/>
          </p:cNvGraphicFramePr>
          <p:nvPr>
            <p:extLst>
              <p:ext uri="{D42A27DB-BD31-4B8C-83A1-F6EECF244321}">
                <p14:modId xmlns:p14="http://schemas.microsoft.com/office/powerpoint/2010/main" val="3023130198"/>
              </p:ext>
            </p:extLst>
          </p:nvPr>
        </p:nvGraphicFramePr>
        <p:xfrm>
          <a:off x="1251744" y="1600200"/>
          <a:ext cx="6640512" cy="3276601"/>
        </p:xfrm>
        <a:graphic>
          <a:graphicData uri="http://schemas.openxmlformats.org/drawingml/2006/table">
            <a:tbl>
              <a:tblPr firstRow="1" bandRow="1">
                <a:tableStyleId>{69012ECD-51FC-41F1-AA8D-1B2483CD663E}</a:tableStyleId>
              </a:tblPr>
              <a:tblGrid>
                <a:gridCol w="3135312">
                  <a:extLst>
                    <a:ext uri="{9D8B030D-6E8A-4147-A177-3AD203B41FA5}">
                      <a16:colId xmlns:a16="http://schemas.microsoft.com/office/drawing/2014/main" xmlns="" val="20000"/>
                    </a:ext>
                  </a:extLst>
                </a:gridCol>
                <a:gridCol w="3505200">
                  <a:extLst>
                    <a:ext uri="{9D8B030D-6E8A-4147-A177-3AD203B41FA5}">
                      <a16:colId xmlns:a16="http://schemas.microsoft.com/office/drawing/2014/main" xmlns="" val="20001"/>
                    </a:ext>
                  </a:extLst>
                </a:gridCol>
              </a:tblGrid>
              <a:tr h="3441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TEAE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lang="ja-JP" sz="1400" b="1" i="0" dirty="0" smtClean="0">
                          <a:solidFill>
                            <a:srgbClr val="FFFFFF"/>
                          </a:solidFill>
                          <a:ea typeface="MS UI Gothic" pitchFamily="18" charset="0"/>
                        </a:rPr>
                        <a:t>ペムブロリズマブ(n=</a:t>
                      </a:r>
                      <a:r>
                        <a:rPr lang="ja-JP" sz="1400" b="1" i="0" u="none" dirty="0" smtClean="0">
                          <a:solidFill>
                            <a:srgbClr val="FFFFFF"/>
                          </a:solidFill>
                          <a:ea typeface="MS UI Gothic" pitchFamily="18" charset="0"/>
                        </a:rPr>
                        <a:t>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6332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全てのAE</a:t>
                      </a:r>
                    </a:p>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グレード3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 (39)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 (17)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92240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食欲低下</a:t>
                      </a:r>
                    </a:p>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グレード1～2</a:t>
                      </a:r>
                    </a:p>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グレード3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441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リンパ球減少、グレード3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441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発疹、グレード1～2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3441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肝障害、グレード3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3441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掻痒を伴う発疹、グレード3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Tree>
    <p:custDataLst>
      <p:tags r:id="rId1"/>
    </p:custDataLst>
    <p:extLst>
      <p:ext uri="{BB962C8B-B14F-4D97-AF65-F5344CB8AC3E}">
        <p14:creationId xmlns:p14="http://schemas.microsoft.com/office/powerpoint/2010/main" val="26022475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膵・小腸・肝胆道癌</a:t>
            </a:r>
          </a:p>
        </p:txBody>
      </p:sp>
    </p:spTree>
    <p:extLst>
      <p:ext uri="{BB962C8B-B14F-4D97-AF65-F5344CB8AC3E}">
        <p14:creationId xmlns:p14="http://schemas.microsoft.com/office/powerpoint/2010/main" val="36577601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cap="all" dirty="0" smtClean="0">
                <a:solidFill>
                  <a:srgbClr val="043882"/>
                </a:solidFill>
                <a:ea typeface="MS UI Gothic" pitchFamily="18" charset="0"/>
              </a:rPr>
              <a:t>膵癌</a:t>
            </a:r>
          </a:p>
        </p:txBody>
      </p:sp>
      <p:sp>
        <p:nvSpPr>
          <p:cNvPr id="3" name="Text Placeholder 2"/>
          <p:cNvSpPr>
            <a:spLocks noGrp="1"/>
          </p:cNvSpPr>
          <p:nvPr>
            <p:ph type="body" idx="1"/>
          </p:nvPr>
        </p:nvSpPr>
        <p:spPr/>
        <p:txBody>
          <a:bodyPr/>
          <a:lstStyle/>
          <a:p>
            <a:r>
              <a:rPr lang="ja-JP" sz="2400" b="1" i="0" dirty="0" smtClean="0">
                <a:solidFill>
                  <a:srgbClr val="4D4D4D"/>
                </a:solidFill>
                <a:ea typeface="MS UI Gothic" pitchFamily="18" charset="0"/>
              </a:rPr>
              <a:t>膵・小腸・肝胆道癌</a:t>
            </a:r>
          </a:p>
        </p:txBody>
      </p:sp>
    </p:spTree>
    <p:extLst>
      <p:ext uri="{BB962C8B-B14F-4D97-AF65-F5344CB8AC3E}">
        <p14:creationId xmlns:p14="http://schemas.microsoft.com/office/powerpoint/2010/main" val="35449633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191：切除後膵癌（PC）：手術症例の多い施設（HVC）でのアジュバント療法（Rx）の実施が全生存（OS）に与える影響 – Mandelson MT,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切除後の膵癌患者において、アジュバント療法の実施による手術転帰を、手術症例の多い施設と地域の医療センターで比較評価すること</a:t>
            </a:r>
          </a:p>
          <a:p>
            <a:pPr marL="0" indent="0">
              <a:buNone/>
            </a:pPr>
            <a:endParaRPr lang="en-GB" dirty="0"/>
          </a:p>
          <a:p>
            <a:endParaRPr lang="en-GB" dirty="0" smtClean="0"/>
          </a:p>
          <a:p>
            <a:endParaRPr lang="en-GB" dirty="0"/>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*年間の膵癌症例数が約300例の施設</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Mandelson et al. J Clin Oncol 2016; 34 (suppl): abstr 191</a:t>
            </a:r>
          </a:p>
        </p:txBody>
      </p:sp>
      <p:cxnSp>
        <p:nvCxnSpPr>
          <p:cNvPr id="7" name="AutoShape 15"/>
          <p:cNvCxnSpPr>
            <a:cxnSpLocks noChangeShapeType="1"/>
            <a:endCxn id="12" idx="1"/>
          </p:cNvCxnSpPr>
          <p:nvPr/>
        </p:nvCxnSpPr>
        <p:spPr bwMode="auto">
          <a:xfrm rot="5400000" flipH="1" flipV="1">
            <a:off x="4568918" y="3106912"/>
            <a:ext cx="995859" cy="631975"/>
          </a:xfrm>
          <a:prstGeom prst="bentConnector2">
            <a:avLst/>
          </a:prstGeom>
          <a:noFill/>
          <a:ln w="57150">
            <a:solidFill>
              <a:schemeClr val="bg2">
                <a:lumMod val="60000"/>
                <a:lumOff val="40000"/>
              </a:schemeClr>
            </a:solidFill>
            <a:round/>
            <a:headEnd/>
            <a:tailEnd type="triangle" w="med" len="med"/>
          </a:ln>
        </p:spPr>
      </p:cxnSp>
      <p:cxnSp>
        <p:nvCxnSpPr>
          <p:cNvPr id="10" name="AutoShape 19"/>
          <p:cNvCxnSpPr>
            <a:cxnSpLocks noChangeShapeType="1"/>
          </p:cNvCxnSpPr>
          <p:nvPr/>
        </p:nvCxnSpPr>
        <p:spPr bwMode="auto">
          <a:xfrm>
            <a:off x="4202339" y="3880974"/>
            <a:ext cx="548521" cy="0"/>
          </a:xfrm>
          <a:prstGeom prst="straightConnector1">
            <a:avLst/>
          </a:prstGeom>
          <a:noFill/>
          <a:ln w="57150">
            <a:solidFill>
              <a:schemeClr val="bg2">
                <a:lumMod val="60000"/>
                <a:lumOff val="40000"/>
              </a:schemeClr>
            </a:solidFill>
            <a:prstDash val="solid"/>
            <a:round/>
            <a:headEnd type="none" w="med" len="med"/>
            <a:tailEnd type="none" w="med" len="med"/>
          </a:ln>
        </p:spPr>
      </p:cxnSp>
      <p:sp>
        <p:nvSpPr>
          <p:cNvPr id="12" name="AutoShape 8"/>
          <p:cNvSpPr>
            <a:spLocks noChangeArrowheads="1"/>
          </p:cNvSpPr>
          <p:nvPr/>
        </p:nvSpPr>
        <p:spPr bwMode="auto">
          <a:xfrm>
            <a:off x="5382835" y="25146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手術症例の多い施設* </a:t>
            </a:r>
          </a:p>
          <a:p>
            <a:pPr algn="ctr" defTabSz="892175" eaLnBrk="0" hangingPunct="0"/>
            <a:r>
              <a:rPr lang="ja-JP" b="0" i="0" dirty="0" smtClean="0">
                <a:solidFill>
                  <a:srgbClr val="FFFFFF"/>
                </a:solidFill>
                <a:ea typeface="MS UI Gothic" pitchFamily="18" charset="0"/>
              </a:rPr>
              <a:t>(n=139)</a:t>
            </a:r>
          </a:p>
        </p:txBody>
      </p:sp>
      <p:sp>
        <p:nvSpPr>
          <p:cNvPr id="13" name="AutoShape 9"/>
          <p:cNvSpPr>
            <a:spLocks noChangeArrowheads="1"/>
          </p:cNvSpPr>
          <p:nvPr/>
        </p:nvSpPr>
        <p:spPr bwMode="auto">
          <a:xfrm>
            <a:off x="882196" y="2886625"/>
            <a:ext cx="3319690" cy="20010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l"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2003年～2014年の間に膵癌の診断を受けた患者</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手術症例の多い施設での原発巣切除</a:t>
            </a:r>
          </a:p>
          <a:p>
            <a:pPr defTabSz="892175" eaLnBrk="0" hangingPunct="0">
              <a:spcAft>
                <a:spcPct val="30000"/>
              </a:spcAft>
            </a:pPr>
            <a:r>
              <a:rPr lang="ja-JP" b="0" i="0" dirty="0" smtClean="0">
                <a:solidFill>
                  <a:srgbClr val="FFFFFF"/>
                </a:solidFill>
                <a:ea typeface="MS UI Gothic" pitchFamily="18" charset="0"/>
              </a:rPr>
              <a:t>(n=245)</a:t>
            </a:r>
          </a:p>
        </p:txBody>
      </p:sp>
      <p:sp>
        <p:nvSpPr>
          <p:cNvPr id="16" name="Rectangle 9"/>
          <p:cNvSpPr txBox="1">
            <a:spLocks noChangeArrowheads="1"/>
          </p:cNvSpPr>
          <p:nvPr/>
        </p:nvSpPr>
        <p:spPr bwMode="auto">
          <a:xfrm>
            <a:off x="882649" y="5407024"/>
            <a:ext cx="3868211"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5年OS</a:t>
            </a:r>
          </a:p>
          <a:p>
            <a:endParaRPr lang="en-GB" kern="0" dirty="0" smtClean="0"/>
          </a:p>
        </p:txBody>
      </p:sp>
      <p:cxnSp>
        <p:nvCxnSpPr>
          <p:cNvPr id="18" name="AutoShape 16"/>
          <p:cNvCxnSpPr>
            <a:cxnSpLocks noChangeShapeType="1"/>
            <a:endCxn id="21" idx="1"/>
          </p:cNvCxnSpPr>
          <p:nvPr/>
        </p:nvCxnSpPr>
        <p:spPr bwMode="auto">
          <a:xfrm rot="16200000" flipH="1">
            <a:off x="4589887" y="4048131"/>
            <a:ext cx="953923" cy="631973"/>
          </a:xfrm>
          <a:prstGeom prst="bentConnector2">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5382835" y="44307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地域の医療センター</a:t>
            </a:r>
          </a:p>
          <a:p>
            <a:pPr algn="ctr" defTabSz="892175" eaLnBrk="0" hangingPunct="0"/>
            <a:r>
              <a:rPr lang="ja-JP" b="0" i="0" dirty="0" smtClean="0">
                <a:solidFill>
                  <a:srgbClr val="4D4D4D"/>
                </a:solidFill>
                <a:ea typeface="MS UI Gothic" pitchFamily="18" charset="0"/>
              </a:rPr>
              <a:t>(n=106)</a:t>
            </a:r>
          </a:p>
        </p:txBody>
      </p:sp>
    </p:spTree>
    <p:custDataLst>
      <p:tags r:id="rId1"/>
    </p:custDataLst>
    <p:extLst>
      <p:ext uri="{BB962C8B-B14F-4D97-AF65-F5344CB8AC3E}">
        <p14:creationId xmlns:p14="http://schemas.microsoft.com/office/powerpoint/2010/main" val="4936774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191：切除後膵癌（PC）：手術症例の多い施設（HVC）でのアジュバント療法（Rx）の実施が全生存（OS）に与える影響 – Mandelson MT,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a:t>
            </a:r>
          </a:p>
          <a:p>
            <a:r>
              <a:rPr lang="ja-JP" sz="1600" b="0" i="0" dirty="0" smtClean="0">
                <a:solidFill>
                  <a:srgbClr val="4D4D4D"/>
                </a:solidFill>
                <a:ea typeface="MS UI Gothic" pitchFamily="18" charset="0"/>
              </a:rPr>
              <a:t>年齢を除き、ベースラインの患者特性は、概して近似していた：</a:t>
            </a:r>
          </a:p>
          <a:p>
            <a:pPr lvl="1"/>
            <a:r>
              <a:rPr lang="ja-JP" sz="1600" b="0" i="0" dirty="0" smtClean="0">
                <a:solidFill>
                  <a:srgbClr val="4D4D4D"/>
                </a:solidFill>
                <a:ea typeface="MS UI Gothic" pitchFamily="18" charset="0"/>
              </a:rPr>
              <a:t>手術症例の多い施設と地域の医療センターで、それぞれ63.1歳と68.2歳（p&lt;0.01）</a:t>
            </a:r>
          </a:p>
          <a:p>
            <a:pPr marL="0" indent="0">
              <a:buNone/>
            </a:pPr>
            <a:endParaRPr lang="en-GB" dirty="0"/>
          </a:p>
          <a:p>
            <a:endParaRPr lang="en-GB" dirty="0" smtClean="0"/>
          </a:p>
          <a:p>
            <a:endParaRPr lang="en-GB" dirty="0"/>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Mandelson et al. J Clin Oncol 2016; 34 (suppl): abstr 191</a:t>
            </a:r>
          </a:p>
        </p:txBody>
      </p:sp>
      <p:graphicFrame>
        <p:nvGraphicFramePr>
          <p:cNvPr id="8" name="Group 88"/>
          <p:cNvGraphicFramePr>
            <a:graphicFrameLocks noGrp="1"/>
          </p:cNvGraphicFramePr>
          <p:nvPr>
            <p:extLst>
              <p:ext uri="{D42A27DB-BD31-4B8C-83A1-F6EECF244321}">
                <p14:modId xmlns:p14="http://schemas.microsoft.com/office/powerpoint/2010/main" val="3202355274"/>
              </p:ext>
            </p:extLst>
          </p:nvPr>
        </p:nvGraphicFramePr>
        <p:xfrm>
          <a:off x="381000" y="2438771"/>
          <a:ext cx="8408988" cy="1840250"/>
        </p:xfrm>
        <a:graphic>
          <a:graphicData uri="http://schemas.openxmlformats.org/drawingml/2006/table">
            <a:tbl>
              <a:tblPr firstRow="1" bandRow="1">
                <a:tableStyleId>{69012ECD-51FC-41F1-AA8D-1B2483CD663E}</a:tableStyleId>
              </a:tblPr>
              <a:tblGrid>
                <a:gridCol w="1828800">
                  <a:extLst>
                    <a:ext uri="{9D8B030D-6E8A-4147-A177-3AD203B41FA5}">
                      <a16:colId xmlns:a16="http://schemas.microsoft.com/office/drawing/2014/main" xmlns="" val="20000"/>
                    </a:ext>
                  </a:extLst>
                </a:gridCol>
                <a:gridCol w="2056054">
                  <a:extLst>
                    <a:ext uri="{9D8B030D-6E8A-4147-A177-3AD203B41FA5}">
                      <a16:colId xmlns:a16="http://schemas.microsoft.com/office/drawing/2014/main" xmlns="" val="20001"/>
                    </a:ext>
                  </a:extLst>
                </a:gridCol>
                <a:gridCol w="2262067">
                  <a:extLst>
                    <a:ext uri="{9D8B030D-6E8A-4147-A177-3AD203B41FA5}">
                      <a16:colId xmlns:a16="http://schemas.microsoft.com/office/drawing/2014/main" xmlns="" val="20002"/>
                    </a:ext>
                  </a:extLst>
                </a:gridCol>
                <a:gridCol w="2262067">
                  <a:extLst>
                    <a:ext uri="{9D8B030D-6E8A-4147-A177-3AD203B41FA5}">
                      <a16:colId xmlns:a16="http://schemas.microsoft.com/office/drawing/2014/main" xmlns="" val="20003"/>
                    </a:ext>
                  </a:extLst>
                </a:gridCol>
              </a:tblGrid>
              <a:tr h="3806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手術症例の多い施設</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(n=139)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地域の医療センター</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(n=106)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ja-JP" sz="1400" b="1" i="0" u="none" dirty="0" smtClean="0">
                          <a:solidFill>
                            <a:srgbClr val="FFFFFF"/>
                          </a:solidFill>
                          <a:ea typeface="MS UI Gothic" pitchFamily="18" charset="0"/>
                        </a:rPr>
                        <a:t>p</a:t>
                      </a:r>
                      <a:r>
                        <a:rPr lang="ja-JP" sz="1400" b="1" i="0" u="none" dirty="0" smtClean="0">
                          <a:solidFill>
                            <a:srgbClr val="FFFFFF"/>
                          </a:solidFill>
                          <a:ea typeface="MS UI Gothic" pitchFamily="18" charset="0"/>
                        </a:rPr>
                        <a:t>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8174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T病期分類1または2、%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806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リンパ節転移陽性、%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806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断端陽性、%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3886271032"/>
              </p:ext>
            </p:extLst>
          </p:nvPr>
        </p:nvGraphicFramePr>
        <p:xfrm>
          <a:off x="381000" y="4496171"/>
          <a:ext cx="8382000" cy="1523629"/>
        </p:xfrm>
        <a:graphic>
          <a:graphicData uri="http://schemas.openxmlformats.org/drawingml/2006/table">
            <a:tbl>
              <a:tblPr firstRow="1" bandRow="1">
                <a:tableStyleId>{69012ECD-51FC-41F1-AA8D-1B2483CD663E}</a:tableStyleId>
              </a:tblPr>
              <a:tblGrid>
                <a:gridCol w="42672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806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手術症例の多い施設での治療の特性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8174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CT開始後</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806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多剤併用CT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806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spTree>
    <p:custDataLst>
      <p:tags r:id="rId1"/>
    </p:custDataLst>
    <p:extLst>
      <p:ext uri="{BB962C8B-B14F-4D97-AF65-F5344CB8AC3E}">
        <p14:creationId xmlns:p14="http://schemas.microsoft.com/office/powerpoint/2010/main" val="31230317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191：切除後膵癌（PC）：手術症例の多い施設（HVC）でのアジュバント療法（Rx）の実施が全生存（OS）に与える影響 – Mandelson MT,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smtClean="0"/>
          </a:p>
          <a:p>
            <a:pPr marL="0" indent="0">
              <a:buNone/>
            </a:pPr>
            <a:endParaRPr lang="en-GB" dirty="0"/>
          </a:p>
          <a:p>
            <a:endParaRPr lang="en-GB" dirty="0" smtClean="0"/>
          </a:p>
          <a:p>
            <a:endParaRPr lang="en-GB" dirty="0"/>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HVC：手術症例の多い施設</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Mandelson et al. J Clin Oncol 2016; 34 (suppl): abstr 191</a:t>
            </a:r>
          </a:p>
        </p:txBody>
      </p:sp>
      <p:sp>
        <p:nvSpPr>
          <p:cNvPr id="10" name="TextBox 9"/>
          <p:cNvSpPr txBox="1"/>
          <p:nvPr/>
        </p:nvSpPr>
        <p:spPr>
          <a:xfrm>
            <a:off x="4128272" y="1600200"/>
            <a:ext cx="518091" cy="369332"/>
          </a:xfrm>
          <a:prstGeom prst="rect">
            <a:avLst/>
          </a:prstGeom>
          <a:noFill/>
        </p:spPr>
        <p:txBody>
          <a:bodyPr wrap="none" rtlCol="0">
            <a:spAutoFit/>
          </a:bodyPr>
          <a:lstStyle/>
          <a:p>
            <a:pPr fontAlgn="base">
              <a:spcBef>
                <a:spcPct val="0"/>
              </a:spcBef>
              <a:spcAft>
                <a:spcPct val="0"/>
              </a:spcAft>
            </a:pPr>
            <a:r>
              <a:rPr lang="ja-JP" b="1" i="0" dirty="0" smtClean="0">
                <a:solidFill>
                  <a:srgbClr val="4D4D4D"/>
                </a:solidFill>
                <a:ea typeface="MS UI Gothic" pitchFamily="18" charset="0"/>
              </a:rPr>
              <a:t>OS</a:t>
            </a:r>
          </a:p>
        </p:txBody>
      </p:sp>
      <p:graphicFrame>
        <p:nvGraphicFramePr>
          <p:cNvPr id="12" name="Group 88"/>
          <p:cNvGraphicFramePr>
            <a:graphicFrameLocks noGrp="1"/>
          </p:cNvGraphicFramePr>
          <p:nvPr>
            <p:extLst>
              <p:ext uri="{D42A27DB-BD31-4B8C-83A1-F6EECF244321}">
                <p14:modId xmlns:p14="http://schemas.microsoft.com/office/powerpoint/2010/main" val="1252580414"/>
              </p:ext>
            </p:extLst>
          </p:nvPr>
        </p:nvGraphicFramePr>
        <p:xfrm>
          <a:off x="1783159" y="4186050"/>
          <a:ext cx="3833871" cy="914400"/>
        </p:xfrm>
        <a:graphic>
          <a:graphicData uri="http://schemas.openxmlformats.org/drawingml/2006/table">
            <a:tbl>
              <a:tblPr firstRow="1" bandRow="1">
                <a:tableStyleId>{69012ECD-51FC-41F1-AA8D-1B2483CD663E}</a:tableStyleId>
              </a:tblPr>
              <a:tblGrid>
                <a:gridCol w="916796">
                  <a:extLst>
                    <a:ext uri="{9D8B030D-6E8A-4147-A177-3AD203B41FA5}">
                      <a16:colId xmlns:a16="http://schemas.microsoft.com/office/drawing/2014/main" xmlns="" val="20000"/>
                    </a:ext>
                  </a:extLst>
                </a:gridCol>
                <a:gridCol w="666760">
                  <a:extLst>
                    <a:ext uri="{9D8B030D-6E8A-4147-A177-3AD203B41FA5}">
                      <a16:colId xmlns:a16="http://schemas.microsoft.com/office/drawing/2014/main" xmlns="" val="20001"/>
                    </a:ext>
                  </a:extLst>
                </a:gridCol>
                <a:gridCol w="1597172">
                  <a:extLst>
                    <a:ext uri="{9D8B030D-6E8A-4147-A177-3AD203B41FA5}">
                      <a16:colId xmlns:a16="http://schemas.microsoft.com/office/drawing/2014/main" xmlns="" val="20002"/>
                    </a:ext>
                  </a:extLst>
                </a:gridCol>
                <a:gridCol w="653143">
                  <a:extLst>
                    <a:ext uri="{9D8B030D-6E8A-4147-A177-3AD203B41FA5}">
                      <a16:colId xmlns:a16="http://schemas.microsoft.com/office/drawing/2014/main" xmlns="" val="20003"/>
                    </a:ext>
                  </a:extLst>
                </a:gridCol>
              </a:tblGrid>
              <a:tr h="1959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4D4D4D"/>
                          </a:solidFill>
                          <a:ea typeface="MS UI Gothic" pitchFamily="18" charset="0"/>
                        </a:rPr>
                        <a:t>HVC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4D4D4D"/>
                          </a:solidFill>
                          <a:ea typeface="MS UI Gothic" pitchFamily="18" charset="0"/>
                        </a:rPr>
                        <a:t>地域の医療センター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ja-JP" sz="1400" b="1" i="0" u="none" dirty="0" smtClean="0">
                          <a:solidFill>
                            <a:srgbClr val="4D4D4D"/>
                          </a:solidFill>
                          <a:ea typeface="MS UI Gothic" pitchFamily="18" charset="0"/>
                        </a:rPr>
                        <a:t>p</a:t>
                      </a:r>
                      <a:r>
                        <a:rPr lang="ja-JP" sz="1400" b="1" i="0" u="none" dirty="0" smtClean="0">
                          <a:solidFill>
                            <a:srgbClr val="4D4D4D"/>
                          </a:solidFill>
                          <a:ea typeface="MS UI Gothic" pitchFamily="18" charset="0"/>
                        </a:rPr>
                        <a:t>値</a:t>
                      </a: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mOS</a:t>
                      </a:r>
                    </a:p>
                  </a:txBody>
                  <a:tcPr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&lt;0.01</a:t>
                      </a: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5年OS</a:t>
                      </a:r>
                    </a:p>
                  </a:txBody>
                  <a:tcPr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&lt;0.01</a:t>
                      </a: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13" name="Line 3"/>
          <p:cNvSpPr>
            <a:spLocks noChangeShapeType="1"/>
          </p:cNvSpPr>
          <p:nvPr/>
        </p:nvSpPr>
        <p:spPr bwMode="auto">
          <a:xfrm>
            <a:off x="1574531" y="2006768"/>
            <a:ext cx="8211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6" name="Line 4"/>
          <p:cNvSpPr>
            <a:spLocks noChangeShapeType="1"/>
          </p:cNvSpPr>
          <p:nvPr/>
        </p:nvSpPr>
        <p:spPr bwMode="auto">
          <a:xfrm>
            <a:off x="1574531" y="2808300"/>
            <a:ext cx="8211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 name="Line 5"/>
          <p:cNvSpPr>
            <a:spLocks noChangeShapeType="1"/>
          </p:cNvSpPr>
          <p:nvPr/>
        </p:nvSpPr>
        <p:spPr bwMode="auto">
          <a:xfrm>
            <a:off x="1574531" y="3607693"/>
            <a:ext cx="8211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8" name="Line 6"/>
          <p:cNvSpPr>
            <a:spLocks noChangeShapeType="1"/>
          </p:cNvSpPr>
          <p:nvPr/>
        </p:nvSpPr>
        <p:spPr bwMode="auto">
          <a:xfrm>
            <a:off x="1574531" y="4443424"/>
            <a:ext cx="8211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9" name="Line 7"/>
          <p:cNvSpPr>
            <a:spLocks noChangeShapeType="1"/>
          </p:cNvSpPr>
          <p:nvPr/>
        </p:nvSpPr>
        <p:spPr bwMode="auto">
          <a:xfrm>
            <a:off x="1579294" y="5243721"/>
            <a:ext cx="8211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 name="Line 9"/>
          <p:cNvSpPr>
            <a:spLocks noChangeShapeType="1"/>
          </p:cNvSpPr>
          <p:nvPr/>
        </p:nvSpPr>
        <p:spPr bwMode="auto">
          <a:xfrm flipV="1">
            <a:off x="1736477" y="5244515"/>
            <a:ext cx="0" cy="8280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 name="Line 10"/>
          <p:cNvSpPr>
            <a:spLocks noChangeShapeType="1"/>
          </p:cNvSpPr>
          <p:nvPr/>
        </p:nvSpPr>
        <p:spPr bwMode="auto">
          <a:xfrm flipV="1">
            <a:off x="3448740" y="5237472"/>
            <a:ext cx="0" cy="8280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 name="Line 11"/>
          <p:cNvSpPr>
            <a:spLocks noChangeShapeType="1"/>
          </p:cNvSpPr>
          <p:nvPr/>
        </p:nvSpPr>
        <p:spPr bwMode="auto">
          <a:xfrm flipV="1">
            <a:off x="2302408" y="5237472"/>
            <a:ext cx="0" cy="8280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4" name="Line 12"/>
          <p:cNvSpPr>
            <a:spLocks noChangeShapeType="1"/>
          </p:cNvSpPr>
          <p:nvPr/>
        </p:nvSpPr>
        <p:spPr bwMode="auto">
          <a:xfrm flipV="1">
            <a:off x="4023289" y="5237472"/>
            <a:ext cx="0" cy="8280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5" name="Line 13"/>
          <p:cNvSpPr>
            <a:spLocks noChangeShapeType="1"/>
          </p:cNvSpPr>
          <p:nvPr/>
        </p:nvSpPr>
        <p:spPr bwMode="auto">
          <a:xfrm flipV="1">
            <a:off x="2874943" y="5237472"/>
            <a:ext cx="0" cy="8280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 name="Line 14"/>
          <p:cNvSpPr>
            <a:spLocks noChangeShapeType="1"/>
          </p:cNvSpPr>
          <p:nvPr/>
        </p:nvSpPr>
        <p:spPr bwMode="auto">
          <a:xfrm flipV="1">
            <a:off x="6283813" y="5237472"/>
            <a:ext cx="0" cy="8280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 name="Line 15"/>
          <p:cNvSpPr>
            <a:spLocks noChangeShapeType="1"/>
          </p:cNvSpPr>
          <p:nvPr/>
        </p:nvSpPr>
        <p:spPr bwMode="auto">
          <a:xfrm flipV="1">
            <a:off x="6863987" y="5237472"/>
            <a:ext cx="0" cy="8280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 name="Line 16"/>
          <p:cNvSpPr>
            <a:spLocks noChangeShapeType="1"/>
          </p:cNvSpPr>
          <p:nvPr/>
        </p:nvSpPr>
        <p:spPr bwMode="auto">
          <a:xfrm flipV="1">
            <a:off x="7440984" y="5237472"/>
            <a:ext cx="0" cy="8280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 name="Freeform 17"/>
          <p:cNvSpPr>
            <a:spLocks/>
          </p:cNvSpPr>
          <p:nvPr/>
        </p:nvSpPr>
        <p:spPr bwMode="auto">
          <a:xfrm>
            <a:off x="1647037" y="2008905"/>
            <a:ext cx="5796001" cy="3233913"/>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1" name="TextBox 30"/>
          <p:cNvSpPr txBox="1"/>
          <p:nvPr/>
        </p:nvSpPr>
        <p:spPr>
          <a:xfrm>
            <a:off x="1109004" y="1877792"/>
            <a:ext cx="482824" cy="276999"/>
          </a:xfrm>
          <a:prstGeom prst="rect">
            <a:avLst/>
          </a:prstGeom>
          <a:noFill/>
        </p:spPr>
        <p:txBody>
          <a:bodyPr wrap="none" rtlCol="0" anchor="ctr">
            <a:spAutoFit/>
          </a:bodyPr>
          <a:lstStyle/>
          <a:p>
            <a:pPr algn="r" fontAlgn="base">
              <a:spcBef>
                <a:spcPct val="0"/>
              </a:spcBef>
              <a:spcAft>
                <a:spcPct val="0"/>
              </a:spcAft>
            </a:pPr>
            <a:r>
              <a:rPr lang="ja-JP" sz="1200" b="0" i="0" dirty="0" smtClean="0">
                <a:solidFill>
                  <a:srgbClr val="363636"/>
                </a:solidFill>
                <a:ea typeface="MS UI Gothic" pitchFamily="18" charset="0"/>
              </a:rPr>
              <a:t>1.00</a:t>
            </a:r>
          </a:p>
        </p:txBody>
      </p:sp>
      <p:sp>
        <p:nvSpPr>
          <p:cNvPr id="32" name="TextBox 31"/>
          <p:cNvSpPr txBox="1"/>
          <p:nvPr/>
        </p:nvSpPr>
        <p:spPr>
          <a:xfrm>
            <a:off x="1139962" y="2666655"/>
            <a:ext cx="482824" cy="276999"/>
          </a:xfrm>
          <a:prstGeom prst="rect">
            <a:avLst/>
          </a:prstGeom>
          <a:noFill/>
        </p:spPr>
        <p:txBody>
          <a:bodyPr wrap="none" rtlCol="0" anchor="ctr">
            <a:spAutoFit/>
          </a:bodyPr>
          <a:lstStyle/>
          <a:p>
            <a:pPr algn="r" fontAlgn="base">
              <a:spcBef>
                <a:spcPct val="0"/>
              </a:spcBef>
              <a:spcAft>
                <a:spcPct val="0"/>
              </a:spcAft>
            </a:pPr>
            <a:r>
              <a:rPr lang="ja-JP" sz="1200" b="0" i="0" dirty="0" smtClean="0">
                <a:solidFill>
                  <a:srgbClr val="363636"/>
                </a:solidFill>
                <a:ea typeface="MS UI Gothic" pitchFamily="18" charset="0"/>
              </a:rPr>
              <a:t>0.75</a:t>
            </a:r>
          </a:p>
        </p:txBody>
      </p:sp>
      <p:sp>
        <p:nvSpPr>
          <p:cNvPr id="33" name="TextBox 32"/>
          <p:cNvSpPr txBox="1"/>
          <p:nvPr/>
        </p:nvSpPr>
        <p:spPr>
          <a:xfrm>
            <a:off x="1139961" y="3461414"/>
            <a:ext cx="482824" cy="276999"/>
          </a:xfrm>
          <a:prstGeom prst="rect">
            <a:avLst/>
          </a:prstGeom>
          <a:noFill/>
        </p:spPr>
        <p:txBody>
          <a:bodyPr wrap="none" rtlCol="0" anchor="ctr">
            <a:spAutoFit/>
          </a:bodyPr>
          <a:lstStyle/>
          <a:p>
            <a:pPr algn="r" fontAlgn="base">
              <a:spcBef>
                <a:spcPct val="0"/>
              </a:spcBef>
              <a:spcAft>
                <a:spcPct val="0"/>
              </a:spcAft>
            </a:pPr>
            <a:r>
              <a:rPr lang="ja-JP" sz="1200" b="0" i="0" dirty="0" smtClean="0">
                <a:solidFill>
                  <a:srgbClr val="363636"/>
                </a:solidFill>
                <a:ea typeface="MS UI Gothic" pitchFamily="18" charset="0"/>
              </a:rPr>
              <a:t>0.50</a:t>
            </a:r>
          </a:p>
        </p:txBody>
      </p:sp>
      <p:sp>
        <p:nvSpPr>
          <p:cNvPr id="34" name="TextBox 33"/>
          <p:cNvSpPr txBox="1"/>
          <p:nvPr/>
        </p:nvSpPr>
        <p:spPr>
          <a:xfrm>
            <a:off x="1139962" y="4291341"/>
            <a:ext cx="482824" cy="276999"/>
          </a:xfrm>
          <a:prstGeom prst="rect">
            <a:avLst/>
          </a:prstGeom>
          <a:noFill/>
        </p:spPr>
        <p:txBody>
          <a:bodyPr wrap="none" rtlCol="0" anchor="ctr">
            <a:spAutoFit/>
          </a:bodyPr>
          <a:lstStyle/>
          <a:p>
            <a:pPr algn="r" fontAlgn="base">
              <a:spcBef>
                <a:spcPct val="0"/>
              </a:spcBef>
              <a:spcAft>
                <a:spcPct val="0"/>
              </a:spcAft>
            </a:pPr>
            <a:r>
              <a:rPr lang="ja-JP" sz="1200" b="0" i="0" dirty="0" smtClean="0">
                <a:solidFill>
                  <a:srgbClr val="363636"/>
                </a:solidFill>
                <a:ea typeface="MS UI Gothic" pitchFamily="18" charset="0"/>
              </a:rPr>
              <a:t>0.25</a:t>
            </a:r>
          </a:p>
        </p:txBody>
      </p:sp>
      <p:sp>
        <p:nvSpPr>
          <p:cNvPr id="35" name="TextBox 34"/>
          <p:cNvSpPr txBox="1"/>
          <p:nvPr/>
        </p:nvSpPr>
        <p:spPr>
          <a:xfrm>
            <a:off x="1139962" y="5094893"/>
            <a:ext cx="482824" cy="276999"/>
          </a:xfrm>
          <a:prstGeom prst="rect">
            <a:avLst/>
          </a:prstGeom>
          <a:noFill/>
        </p:spPr>
        <p:txBody>
          <a:bodyPr wrap="none" rtlCol="0" anchor="ctr">
            <a:spAutoFit/>
          </a:bodyPr>
          <a:lstStyle/>
          <a:p>
            <a:pPr algn="r" fontAlgn="base">
              <a:spcBef>
                <a:spcPct val="0"/>
              </a:spcBef>
              <a:spcAft>
                <a:spcPct val="0"/>
              </a:spcAft>
            </a:pPr>
            <a:r>
              <a:rPr lang="ja-JP" sz="1200" b="0" i="0" dirty="0" smtClean="0">
                <a:solidFill>
                  <a:srgbClr val="363636"/>
                </a:solidFill>
                <a:ea typeface="MS UI Gothic" pitchFamily="18" charset="0"/>
              </a:rPr>
              <a:t>0.00</a:t>
            </a:r>
          </a:p>
        </p:txBody>
      </p:sp>
      <p:sp>
        <p:nvSpPr>
          <p:cNvPr id="36" name="TextBox 35"/>
          <p:cNvSpPr txBox="1"/>
          <p:nvPr/>
        </p:nvSpPr>
        <p:spPr>
          <a:xfrm>
            <a:off x="1572819" y="5330318"/>
            <a:ext cx="349937" cy="661930"/>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0</a:t>
            </a:r>
            <a:r>
              <a:rPr lang="en" sz="1200" dirty="0" smtClean="0"/>
              <a:t/>
            </a:r>
            <a:br>
              <a:rPr lang="en" sz="1200" dirty="0" smtClean="0"/>
            </a:br>
            <a:endParaRPr lang="en" sz="1200" dirty="0" smtClean="0"/>
          </a:p>
        </p:txBody>
      </p:sp>
      <p:sp>
        <p:nvSpPr>
          <p:cNvPr id="37" name="TextBox 36"/>
          <p:cNvSpPr txBox="1"/>
          <p:nvPr/>
        </p:nvSpPr>
        <p:spPr>
          <a:xfrm>
            <a:off x="2132177" y="5330318"/>
            <a:ext cx="349937" cy="397158"/>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6</a:t>
            </a:r>
          </a:p>
        </p:txBody>
      </p:sp>
      <p:sp>
        <p:nvSpPr>
          <p:cNvPr id="38" name="TextBox 37"/>
          <p:cNvSpPr txBox="1"/>
          <p:nvPr/>
        </p:nvSpPr>
        <p:spPr>
          <a:xfrm>
            <a:off x="2650223" y="5330318"/>
            <a:ext cx="460201" cy="661930"/>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12</a:t>
            </a:r>
            <a:r>
              <a:rPr lang="en" sz="1200" dirty="0" smtClean="0"/>
              <a:t/>
            </a:r>
            <a:br>
              <a:rPr lang="en" sz="1200" dirty="0" smtClean="0"/>
            </a:br>
            <a:endParaRPr lang="en" sz="1200" dirty="0" smtClean="0"/>
          </a:p>
        </p:txBody>
      </p:sp>
      <p:sp>
        <p:nvSpPr>
          <p:cNvPr id="39" name="TextBox 38"/>
          <p:cNvSpPr txBox="1"/>
          <p:nvPr/>
        </p:nvSpPr>
        <p:spPr>
          <a:xfrm>
            <a:off x="3222860" y="5330318"/>
            <a:ext cx="460201" cy="397158"/>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18</a:t>
            </a:r>
          </a:p>
        </p:txBody>
      </p:sp>
      <p:sp>
        <p:nvSpPr>
          <p:cNvPr id="40" name="TextBox 39"/>
          <p:cNvSpPr txBox="1"/>
          <p:nvPr/>
        </p:nvSpPr>
        <p:spPr>
          <a:xfrm>
            <a:off x="3791121" y="5330318"/>
            <a:ext cx="460201" cy="397158"/>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24</a:t>
            </a:r>
          </a:p>
        </p:txBody>
      </p:sp>
      <p:sp>
        <p:nvSpPr>
          <p:cNvPr id="41" name="TextBox 40"/>
          <p:cNvSpPr txBox="1"/>
          <p:nvPr/>
        </p:nvSpPr>
        <p:spPr>
          <a:xfrm>
            <a:off x="6114588" y="5330318"/>
            <a:ext cx="354584"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48</a:t>
            </a:r>
          </a:p>
        </p:txBody>
      </p:sp>
      <p:sp>
        <p:nvSpPr>
          <p:cNvPr id="42" name="TextBox 41"/>
          <p:cNvSpPr txBox="1"/>
          <p:nvPr/>
        </p:nvSpPr>
        <p:spPr>
          <a:xfrm>
            <a:off x="6686672" y="5330318"/>
            <a:ext cx="354584" cy="461665"/>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54</a:t>
            </a:r>
            <a:r>
              <a:rPr lang="en" sz="1200" dirty="0" smtClean="0"/>
              <a:t/>
            </a:r>
            <a:br>
              <a:rPr lang="en" sz="1200" dirty="0" smtClean="0"/>
            </a:br>
            <a:endParaRPr lang="en" sz="1200" dirty="0" smtClean="0"/>
          </a:p>
        </p:txBody>
      </p:sp>
      <p:sp>
        <p:nvSpPr>
          <p:cNvPr id="43" name="TextBox 42"/>
          <p:cNvSpPr txBox="1"/>
          <p:nvPr/>
        </p:nvSpPr>
        <p:spPr>
          <a:xfrm>
            <a:off x="7265416" y="5330318"/>
            <a:ext cx="354584"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60</a:t>
            </a:r>
          </a:p>
        </p:txBody>
      </p:sp>
      <p:sp>
        <p:nvSpPr>
          <p:cNvPr id="44" name="TextBox 43"/>
          <p:cNvSpPr txBox="1"/>
          <p:nvPr/>
        </p:nvSpPr>
        <p:spPr>
          <a:xfrm>
            <a:off x="3755902" y="5561956"/>
            <a:ext cx="1518000" cy="397158"/>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ベースラインからの経過時間(ヶ月)</a:t>
            </a:r>
          </a:p>
        </p:txBody>
      </p:sp>
      <p:sp>
        <p:nvSpPr>
          <p:cNvPr id="45" name="Line 14"/>
          <p:cNvSpPr>
            <a:spLocks noChangeShapeType="1"/>
          </p:cNvSpPr>
          <p:nvPr/>
        </p:nvSpPr>
        <p:spPr bwMode="auto">
          <a:xfrm flipV="1">
            <a:off x="5710513" y="5237472"/>
            <a:ext cx="0" cy="8280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6" name="TextBox 45"/>
          <p:cNvSpPr txBox="1"/>
          <p:nvPr/>
        </p:nvSpPr>
        <p:spPr>
          <a:xfrm>
            <a:off x="5541288" y="5337578"/>
            <a:ext cx="354584" cy="461665"/>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42</a:t>
            </a:r>
            <a:r>
              <a:rPr lang="en" sz="1200" dirty="0" smtClean="0"/>
              <a:t/>
            </a:r>
            <a:br>
              <a:rPr lang="en" sz="1200" dirty="0" smtClean="0"/>
            </a:br>
            <a:endParaRPr lang="en" sz="1200" dirty="0" smtClean="0"/>
          </a:p>
        </p:txBody>
      </p:sp>
      <p:sp>
        <p:nvSpPr>
          <p:cNvPr id="47" name="Line 12"/>
          <p:cNvSpPr>
            <a:spLocks noChangeShapeType="1"/>
          </p:cNvSpPr>
          <p:nvPr/>
        </p:nvSpPr>
        <p:spPr bwMode="auto">
          <a:xfrm flipV="1">
            <a:off x="4598777" y="5237472"/>
            <a:ext cx="0" cy="8280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8" name="TextBox 47"/>
          <p:cNvSpPr txBox="1"/>
          <p:nvPr/>
        </p:nvSpPr>
        <p:spPr>
          <a:xfrm>
            <a:off x="4419417" y="5318942"/>
            <a:ext cx="354584"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30</a:t>
            </a:r>
          </a:p>
        </p:txBody>
      </p:sp>
      <p:sp>
        <p:nvSpPr>
          <p:cNvPr id="49" name="Line 12"/>
          <p:cNvSpPr>
            <a:spLocks noChangeShapeType="1"/>
          </p:cNvSpPr>
          <p:nvPr/>
        </p:nvSpPr>
        <p:spPr bwMode="auto">
          <a:xfrm flipV="1">
            <a:off x="5174265" y="5237472"/>
            <a:ext cx="0" cy="8280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0" name="TextBox 49"/>
          <p:cNvSpPr txBox="1"/>
          <p:nvPr/>
        </p:nvSpPr>
        <p:spPr>
          <a:xfrm>
            <a:off x="4994905" y="5300742"/>
            <a:ext cx="354584"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36</a:t>
            </a:r>
          </a:p>
        </p:txBody>
      </p:sp>
      <p:sp>
        <p:nvSpPr>
          <p:cNvPr id="51" name="TextBox 50"/>
          <p:cNvSpPr txBox="1"/>
          <p:nvPr/>
        </p:nvSpPr>
        <p:spPr>
          <a:xfrm>
            <a:off x="5032741" y="2074906"/>
            <a:ext cx="2178802" cy="276999"/>
          </a:xfrm>
          <a:prstGeom prst="rect">
            <a:avLst/>
          </a:prstGeom>
          <a:noFill/>
        </p:spPr>
        <p:txBody>
          <a:bodyPr wrap="none" rtlCol="0">
            <a:spAutoFit/>
          </a:bodyPr>
          <a:lstStyle/>
          <a:p>
            <a:r>
              <a:rPr lang="ja-JP" sz="1200" b="0" i="0" dirty="0" smtClean="0">
                <a:solidFill>
                  <a:srgbClr val="4D4D4D"/>
                </a:solidFill>
                <a:ea typeface="MS UI Gothic" pitchFamily="18" charset="0"/>
              </a:rPr>
              <a:t>HR 0.63 (0.46, 0.88)；p&lt;0.01</a:t>
            </a:r>
          </a:p>
        </p:txBody>
      </p:sp>
      <p:cxnSp>
        <p:nvCxnSpPr>
          <p:cNvPr id="52" name="Straight Connector 51"/>
          <p:cNvCxnSpPr/>
          <p:nvPr/>
        </p:nvCxnSpPr>
        <p:spPr>
          <a:xfrm>
            <a:off x="5911392" y="2861896"/>
            <a:ext cx="572084"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911392" y="3129455"/>
            <a:ext cx="572084"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560996" y="2990956"/>
            <a:ext cx="960519" cy="276999"/>
          </a:xfrm>
          <a:prstGeom prst="rect">
            <a:avLst/>
          </a:prstGeom>
          <a:noFill/>
        </p:spPr>
        <p:txBody>
          <a:bodyPr wrap="none" rtlCol="0">
            <a:spAutoFit/>
          </a:bodyPr>
          <a:lstStyle/>
          <a:p>
            <a:r>
              <a:rPr lang="ja-JP" sz="1200" b="0" i="0" dirty="0" smtClean="0">
                <a:solidFill>
                  <a:srgbClr val="4D4D4D"/>
                </a:solidFill>
                <a:ea typeface="MS UI Gothic" pitchFamily="18" charset="0"/>
              </a:rPr>
              <a:t>地域の医療センター</a:t>
            </a:r>
          </a:p>
        </p:txBody>
      </p:sp>
      <p:sp>
        <p:nvSpPr>
          <p:cNvPr id="55" name="TextBox 54"/>
          <p:cNvSpPr txBox="1"/>
          <p:nvPr/>
        </p:nvSpPr>
        <p:spPr>
          <a:xfrm>
            <a:off x="6560996" y="2723397"/>
            <a:ext cx="508473" cy="276999"/>
          </a:xfrm>
          <a:prstGeom prst="rect">
            <a:avLst/>
          </a:prstGeom>
          <a:noFill/>
        </p:spPr>
        <p:txBody>
          <a:bodyPr wrap="none" rtlCol="0">
            <a:spAutoFit/>
          </a:bodyPr>
          <a:lstStyle/>
          <a:p>
            <a:r>
              <a:rPr lang="ja-JP" sz="1200" b="0" i="0" dirty="0" smtClean="0">
                <a:solidFill>
                  <a:srgbClr val="4D4D4D"/>
                </a:solidFill>
                <a:ea typeface="MS UI Gothic" pitchFamily="18" charset="0"/>
              </a:rPr>
              <a:t>HVC</a:t>
            </a:r>
          </a:p>
        </p:txBody>
      </p:sp>
      <p:sp>
        <p:nvSpPr>
          <p:cNvPr id="56" name="Freeform 2"/>
          <p:cNvSpPr>
            <a:spLocks/>
          </p:cNvSpPr>
          <p:nvPr/>
        </p:nvSpPr>
        <p:spPr bwMode="auto">
          <a:xfrm>
            <a:off x="1666771" y="2008905"/>
            <a:ext cx="5721430" cy="1919628"/>
          </a:xfrm>
          <a:custGeom>
            <a:avLst/>
            <a:gdLst>
              <a:gd name="T0" fmla="*/ 398 w 444"/>
              <a:gd name="T1" fmla="*/ 152 h 152"/>
              <a:gd name="T2" fmla="*/ 394 w 444"/>
              <a:gd name="T3" fmla="*/ 147 h 152"/>
              <a:gd name="T4" fmla="*/ 377 w 444"/>
              <a:gd name="T5" fmla="*/ 143 h 152"/>
              <a:gd name="T6" fmla="*/ 364 w 444"/>
              <a:gd name="T7" fmla="*/ 140 h 152"/>
              <a:gd name="T8" fmla="*/ 361 w 444"/>
              <a:gd name="T9" fmla="*/ 138 h 152"/>
              <a:gd name="T10" fmla="*/ 353 w 444"/>
              <a:gd name="T11" fmla="*/ 135 h 152"/>
              <a:gd name="T12" fmla="*/ 340 w 444"/>
              <a:gd name="T13" fmla="*/ 130 h 152"/>
              <a:gd name="T14" fmla="*/ 336 w 444"/>
              <a:gd name="T15" fmla="*/ 128 h 152"/>
              <a:gd name="T16" fmla="*/ 326 w 444"/>
              <a:gd name="T17" fmla="*/ 125 h 152"/>
              <a:gd name="T18" fmla="*/ 304 w 444"/>
              <a:gd name="T19" fmla="*/ 122 h 152"/>
              <a:gd name="T20" fmla="*/ 289 w 444"/>
              <a:gd name="T21" fmla="*/ 119 h 152"/>
              <a:gd name="T22" fmla="*/ 284 w 444"/>
              <a:gd name="T23" fmla="*/ 117 h 152"/>
              <a:gd name="T24" fmla="*/ 279 w 444"/>
              <a:gd name="T25" fmla="*/ 115 h 152"/>
              <a:gd name="T26" fmla="*/ 276 w 444"/>
              <a:gd name="T27" fmla="*/ 111 h 152"/>
              <a:gd name="T28" fmla="*/ 269 w 444"/>
              <a:gd name="T29" fmla="*/ 109 h 152"/>
              <a:gd name="T30" fmla="*/ 264 w 444"/>
              <a:gd name="T31" fmla="*/ 107 h 152"/>
              <a:gd name="T32" fmla="*/ 263 w 444"/>
              <a:gd name="T33" fmla="*/ 102 h 152"/>
              <a:gd name="T34" fmla="*/ 253 w 444"/>
              <a:gd name="T35" fmla="*/ 100 h 152"/>
              <a:gd name="T36" fmla="*/ 245 w 444"/>
              <a:gd name="T37" fmla="*/ 97 h 152"/>
              <a:gd name="T38" fmla="*/ 223 w 444"/>
              <a:gd name="T39" fmla="*/ 95 h 152"/>
              <a:gd name="T40" fmla="*/ 218 w 444"/>
              <a:gd name="T41" fmla="*/ 93 h 152"/>
              <a:gd name="T42" fmla="*/ 216 w 444"/>
              <a:gd name="T43" fmla="*/ 91 h 152"/>
              <a:gd name="T44" fmla="*/ 203 w 444"/>
              <a:gd name="T45" fmla="*/ 88 h 152"/>
              <a:gd name="T46" fmla="*/ 197 w 444"/>
              <a:gd name="T47" fmla="*/ 84 h 152"/>
              <a:gd name="T48" fmla="*/ 179 w 444"/>
              <a:gd name="T49" fmla="*/ 80 h 152"/>
              <a:gd name="T50" fmla="*/ 174 w 444"/>
              <a:gd name="T51" fmla="*/ 77 h 152"/>
              <a:gd name="T52" fmla="*/ 170 w 444"/>
              <a:gd name="T53" fmla="*/ 74 h 152"/>
              <a:gd name="T54" fmla="*/ 165 w 444"/>
              <a:gd name="T55" fmla="*/ 70 h 152"/>
              <a:gd name="T56" fmla="*/ 157 w 444"/>
              <a:gd name="T57" fmla="*/ 68 h 152"/>
              <a:gd name="T58" fmla="*/ 151 w 444"/>
              <a:gd name="T59" fmla="*/ 64 h 152"/>
              <a:gd name="T60" fmla="*/ 145 w 444"/>
              <a:gd name="T61" fmla="*/ 61 h 152"/>
              <a:gd name="T62" fmla="*/ 139 w 444"/>
              <a:gd name="T63" fmla="*/ 60 h 152"/>
              <a:gd name="T64" fmla="*/ 134 w 444"/>
              <a:gd name="T65" fmla="*/ 56 h 152"/>
              <a:gd name="T66" fmla="*/ 129 w 444"/>
              <a:gd name="T67" fmla="*/ 55 h 152"/>
              <a:gd name="T68" fmla="*/ 124 w 444"/>
              <a:gd name="T69" fmla="*/ 54 h 152"/>
              <a:gd name="T70" fmla="*/ 121 w 444"/>
              <a:gd name="T71" fmla="*/ 50 h 152"/>
              <a:gd name="T72" fmla="*/ 118 w 444"/>
              <a:gd name="T73" fmla="*/ 48 h 152"/>
              <a:gd name="T74" fmla="*/ 115 w 444"/>
              <a:gd name="T75" fmla="*/ 45 h 152"/>
              <a:gd name="T76" fmla="*/ 112 w 444"/>
              <a:gd name="T77" fmla="*/ 43 h 152"/>
              <a:gd name="T78" fmla="*/ 108 w 444"/>
              <a:gd name="T79" fmla="*/ 41 h 152"/>
              <a:gd name="T80" fmla="*/ 106 w 444"/>
              <a:gd name="T81" fmla="*/ 37 h 152"/>
              <a:gd name="T82" fmla="*/ 100 w 444"/>
              <a:gd name="T83" fmla="*/ 34 h 152"/>
              <a:gd name="T84" fmla="*/ 98 w 444"/>
              <a:gd name="T85" fmla="*/ 31 h 152"/>
              <a:gd name="T86" fmla="*/ 92 w 444"/>
              <a:gd name="T87" fmla="*/ 30 h 152"/>
              <a:gd name="T88" fmla="*/ 86 w 444"/>
              <a:gd name="T89" fmla="*/ 24 h 152"/>
              <a:gd name="T90" fmla="*/ 82 w 444"/>
              <a:gd name="T91" fmla="*/ 22 h 152"/>
              <a:gd name="T92" fmla="*/ 77 w 444"/>
              <a:gd name="T93" fmla="*/ 16 h 152"/>
              <a:gd name="T94" fmla="*/ 71 w 444"/>
              <a:gd name="T95" fmla="*/ 14 h 152"/>
              <a:gd name="T96" fmla="*/ 62 w 444"/>
              <a:gd name="T97" fmla="*/ 11 h 152"/>
              <a:gd name="T98" fmla="*/ 60 w 444"/>
              <a:gd name="T99" fmla="*/ 9 h 152"/>
              <a:gd name="T100" fmla="*/ 38 w 444"/>
              <a:gd name="T101" fmla="*/ 5 h 152"/>
              <a:gd name="T102" fmla="*/ 36 w 444"/>
              <a:gd name="T103" fmla="*/ 3 h 152"/>
              <a:gd name="T104" fmla="*/ 0 w 444"/>
              <a:gd name="T10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4" h="152">
                <a:moveTo>
                  <a:pt x="444" y="152"/>
                </a:moveTo>
                <a:lnTo>
                  <a:pt x="398" y="152"/>
                </a:lnTo>
                <a:lnTo>
                  <a:pt x="398" y="147"/>
                </a:lnTo>
                <a:lnTo>
                  <a:pt x="394" y="147"/>
                </a:lnTo>
                <a:lnTo>
                  <a:pt x="394" y="143"/>
                </a:lnTo>
                <a:lnTo>
                  <a:pt x="377" y="143"/>
                </a:lnTo>
                <a:lnTo>
                  <a:pt x="377" y="140"/>
                </a:lnTo>
                <a:lnTo>
                  <a:pt x="364" y="140"/>
                </a:lnTo>
                <a:lnTo>
                  <a:pt x="364" y="138"/>
                </a:lnTo>
                <a:lnTo>
                  <a:pt x="361" y="138"/>
                </a:lnTo>
                <a:lnTo>
                  <a:pt x="361" y="135"/>
                </a:lnTo>
                <a:lnTo>
                  <a:pt x="353" y="135"/>
                </a:lnTo>
                <a:lnTo>
                  <a:pt x="353" y="130"/>
                </a:lnTo>
                <a:lnTo>
                  <a:pt x="340" y="130"/>
                </a:lnTo>
                <a:lnTo>
                  <a:pt x="340" y="128"/>
                </a:lnTo>
                <a:lnTo>
                  <a:pt x="336" y="128"/>
                </a:lnTo>
                <a:lnTo>
                  <a:pt x="336" y="125"/>
                </a:lnTo>
                <a:lnTo>
                  <a:pt x="326" y="125"/>
                </a:lnTo>
                <a:lnTo>
                  <a:pt x="326" y="122"/>
                </a:lnTo>
                <a:lnTo>
                  <a:pt x="304" y="122"/>
                </a:lnTo>
                <a:lnTo>
                  <a:pt x="304" y="119"/>
                </a:lnTo>
                <a:lnTo>
                  <a:pt x="289" y="119"/>
                </a:lnTo>
                <a:lnTo>
                  <a:pt x="289" y="117"/>
                </a:lnTo>
                <a:lnTo>
                  <a:pt x="284" y="117"/>
                </a:lnTo>
                <a:lnTo>
                  <a:pt x="284" y="115"/>
                </a:lnTo>
                <a:lnTo>
                  <a:pt x="279" y="115"/>
                </a:lnTo>
                <a:lnTo>
                  <a:pt x="279" y="111"/>
                </a:lnTo>
                <a:lnTo>
                  <a:pt x="276" y="111"/>
                </a:lnTo>
                <a:lnTo>
                  <a:pt x="276" y="109"/>
                </a:lnTo>
                <a:lnTo>
                  <a:pt x="269" y="109"/>
                </a:lnTo>
                <a:lnTo>
                  <a:pt x="269" y="107"/>
                </a:lnTo>
                <a:lnTo>
                  <a:pt x="264" y="107"/>
                </a:lnTo>
                <a:lnTo>
                  <a:pt x="264" y="102"/>
                </a:lnTo>
                <a:lnTo>
                  <a:pt x="263" y="102"/>
                </a:lnTo>
                <a:lnTo>
                  <a:pt x="263" y="100"/>
                </a:lnTo>
                <a:lnTo>
                  <a:pt x="253" y="100"/>
                </a:lnTo>
                <a:lnTo>
                  <a:pt x="253" y="97"/>
                </a:lnTo>
                <a:lnTo>
                  <a:pt x="245" y="97"/>
                </a:lnTo>
                <a:lnTo>
                  <a:pt x="245" y="95"/>
                </a:lnTo>
                <a:lnTo>
                  <a:pt x="223" y="95"/>
                </a:lnTo>
                <a:lnTo>
                  <a:pt x="223" y="93"/>
                </a:lnTo>
                <a:lnTo>
                  <a:pt x="218" y="93"/>
                </a:lnTo>
                <a:lnTo>
                  <a:pt x="218" y="91"/>
                </a:lnTo>
                <a:lnTo>
                  <a:pt x="216" y="91"/>
                </a:lnTo>
                <a:lnTo>
                  <a:pt x="216" y="88"/>
                </a:lnTo>
                <a:lnTo>
                  <a:pt x="203" y="88"/>
                </a:lnTo>
                <a:lnTo>
                  <a:pt x="203" y="84"/>
                </a:lnTo>
                <a:lnTo>
                  <a:pt x="197" y="84"/>
                </a:lnTo>
                <a:lnTo>
                  <a:pt x="197" y="80"/>
                </a:lnTo>
                <a:lnTo>
                  <a:pt x="179" y="80"/>
                </a:lnTo>
                <a:lnTo>
                  <a:pt x="179" y="77"/>
                </a:lnTo>
                <a:lnTo>
                  <a:pt x="174" y="77"/>
                </a:lnTo>
                <a:lnTo>
                  <a:pt x="174" y="74"/>
                </a:lnTo>
                <a:lnTo>
                  <a:pt x="170" y="74"/>
                </a:lnTo>
                <a:lnTo>
                  <a:pt x="170" y="70"/>
                </a:lnTo>
                <a:lnTo>
                  <a:pt x="165" y="70"/>
                </a:lnTo>
                <a:lnTo>
                  <a:pt x="165" y="68"/>
                </a:lnTo>
                <a:lnTo>
                  <a:pt x="157" y="68"/>
                </a:lnTo>
                <a:lnTo>
                  <a:pt x="157" y="64"/>
                </a:lnTo>
                <a:lnTo>
                  <a:pt x="151" y="64"/>
                </a:lnTo>
                <a:lnTo>
                  <a:pt x="151" y="61"/>
                </a:lnTo>
                <a:lnTo>
                  <a:pt x="145" y="61"/>
                </a:lnTo>
                <a:lnTo>
                  <a:pt x="145" y="60"/>
                </a:lnTo>
                <a:lnTo>
                  <a:pt x="139" y="60"/>
                </a:lnTo>
                <a:lnTo>
                  <a:pt x="139" y="56"/>
                </a:lnTo>
                <a:lnTo>
                  <a:pt x="134" y="56"/>
                </a:lnTo>
                <a:lnTo>
                  <a:pt x="134" y="55"/>
                </a:lnTo>
                <a:lnTo>
                  <a:pt x="129" y="55"/>
                </a:lnTo>
                <a:lnTo>
                  <a:pt x="129" y="54"/>
                </a:lnTo>
                <a:lnTo>
                  <a:pt x="124" y="54"/>
                </a:lnTo>
                <a:lnTo>
                  <a:pt x="124" y="50"/>
                </a:lnTo>
                <a:lnTo>
                  <a:pt x="121" y="50"/>
                </a:lnTo>
                <a:lnTo>
                  <a:pt x="121" y="48"/>
                </a:lnTo>
                <a:lnTo>
                  <a:pt x="118" y="48"/>
                </a:lnTo>
                <a:lnTo>
                  <a:pt x="118" y="45"/>
                </a:lnTo>
                <a:lnTo>
                  <a:pt x="115" y="45"/>
                </a:lnTo>
                <a:lnTo>
                  <a:pt x="115" y="43"/>
                </a:lnTo>
                <a:lnTo>
                  <a:pt x="112" y="43"/>
                </a:lnTo>
                <a:lnTo>
                  <a:pt x="112" y="41"/>
                </a:lnTo>
                <a:lnTo>
                  <a:pt x="108" y="41"/>
                </a:lnTo>
                <a:lnTo>
                  <a:pt x="108" y="37"/>
                </a:lnTo>
                <a:lnTo>
                  <a:pt x="106" y="37"/>
                </a:lnTo>
                <a:lnTo>
                  <a:pt x="106" y="34"/>
                </a:lnTo>
                <a:lnTo>
                  <a:pt x="100" y="34"/>
                </a:lnTo>
                <a:lnTo>
                  <a:pt x="100" y="31"/>
                </a:lnTo>
                <a:lnTo>
                  <a:pt x="98" y="31"/>
                </a:lnTo>
                <a:lnTo>
                  <a:pt x="98" y="30"/>
                </a:lnTo>
                <a:lnTo>
                  <a:pt x="92" y="30"/>
                </a:lnTo>
                <a:lnTo>
                  <a:pt x="92" y="24"/>
                </a:lnTo>
                <a:lnTo>
                  <a:pt x="86" y="24"/>
                </a:lnTo>
                <a:lnTo>
                  <a:pt x="86" y="22"/>
                </a:lnTo>
                <a:lnTo>
                  <a:pt x="82" y="22"/>
                </a:lnTo>
                <a:lnTo>
                  <a:pt x="82" y="16"/>
                </a:lnTo>
                <a:lnTo>
                  <a:pt x="77" y="16"/>
                </a:lnTo>
                <a:lnTo>
                  <a:pt x="77" y="14"/>
                </a:lnTo>
                <a:lnTo>
                  <a:pt x="71" y="14"/>
                </a:lnTo>
                <a:lnTo>
                  <a:pt x="71" y="11"/>
                </a:lnTo>
                <a:lnTo>
                  <a:pt x="62" y="11"/>
                </a:lnTo>
                <a:lnTo>
                  <a:pt x="62" y="9"/>
                </a:lnTo>
                <a:lnTo>
                  <a:pt x="60" y="9"/>
                </a:lnTo>
                <a:lnTo>
                  <a:pt x="60" y="5"/>
                </a:lnTo>
                <a:lnTo>
                  <a:pt x="38" y="5"/>
                </a:lnTo>
                <a:lnTo>
                  <a:pt x="38" y="3"/>
                </a:lnTo>
                <a:lnTo>
                  <a:pt x="36" y="3"/>
                </a:lnTo>
                <a:lnTo>
                  <a:pt x="36" y="0"/>
                </a:lnTo>
                <a:lnTo>
                  <a:pt x="0" y="0"/>
                </a:lnTo>
              </a:path>
            </a:pathLst>
          </a:cu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 name="Freeform 3"/>
          <p:cNvSpPr>
            <a:spLocks/>
          </p:cNvSpPr>
          <p:nvPr/>
        </p:nvSpPr>
        <p:spPr bwMode="auto">
          <a:xfrm>
            <a:off x="1666771" y="2008904"/>
            <a:ext cx="5598645" cy="2360407"/>
          </a:xfrm>
          <a:custGeom>
            <a:avLst/>
            <a:gdLst>
              <a:gd name="T0" fmla="*/ 390 w 437"/>
              <a:gd name="T1" fmla="*/ 186 h 186"/>
              <a:gd name="T2" fmla="*/ 388 w 437"/>
              <a:gd name="T3" fmla="*/ 182 h 186"/>
              <a:gd name="T4" fmla="*/ 376 w 437"/>
              <a:gd name="T5" fmla="*/ 172 h 186"/>
              <a:gd name="T6" fmla="*/ 355 w 437"/>
              <a:gd name="T7" fmla="*/ 168 h 186"/>
              <a:gd name="T8" fmla="*/ 317 w 437"/>
              <a:gd name="T9" fmla="*/ 164 h 186"/>
              <a:gd name="T10" fmla="*/ 297 w 437"/>
              <a:gd name="T11" fmla="*/ 161 h 186"/>
              <a:gd name="T12" fmla="*/ 295 w 437"/>
              <a:gd name="T13" fmla="*/ 158 h 186"/>
              <a:gd name="T14" fmla="*/ 294 w 437"/>
              <a:gd name="T15" fmla="*/ 154 h 186"/>
              <a:gd name="T16" fmla="*/ 275 w 437"/>
              <a:gd name="T17" fmla="*/ 150 h 186"/>
              <a:gd name="T18" fmla="*/ 271 w 437"/>
              <a:gd name="T19" fmla="*/ 146 h 186"/>
              <a:gd name="T20" fmla="*/ 266 w 437"/>
              <a:gd name="T21" fmla="*/ 143 h 186"/>
              <a:gd name="T22" fmla="*/ 246 w 437"/>
              <a:gd name="T23" fmla="*/ 141 h 186"/>
              <a:gd name="T24" fmla="*/ 231 w 437"/>
              <a:gd name="T25" fmla="*/ 137 h 186"/>
              <a:gd name="T26" fmla="*/ 227 w 437"/>
              <a:gd name="T27" fmla="*/ 134 h 186"/>
              <a:gd name="T28" fmla="*/ 218 w 437"/>
              <a:gd name="T29" fmla="*/ 131 h 186"/>
              <a:gd name="T30" fmla="*/ 214 w 437"/>
              <a:gd name="T31" fmla="*/ 128 h 186"/>
              <a:gd name="T32" fmla="*/ 209 w 437"/>
              <a:gd name="T33" fmla="*/ 125 h 186"/>
              <a:gd name="T34" fmla="*/ 191 w 437"/>
              <a:gd name="T35" fmla="*/ 121 h 186"/>
              <a:gd name="T36" fmla="*/ 189 w 437"/>
              <a:gd name="T37" fmla="*/ 118 h 186"/>
              <a:gd name="T38" fmla="*/ 186 w 437"/>
              <a:gd name="T39" fmla="*/ 115 h 186"/>
              <a:gd name="T40" fmla="*/ 184 w 437"/>
              <a:gd name="T41" fmla="*/ 112 h 186"/>
              <a:gd name="T42" fmla="*/ 171 w 437"/>
              <a:gd name="T43" fmla="*/ 109 h 186"/>
              <a:gd name="T44" fmla="*/ 157 w 437"/>
              <a:gd name="T45" fmla="*/ 106 h 186"/>
              <a:gd name="T46" fmla="*/ 155 w 437"/>
              <a:gd name="T47" fmla="*/ 103 h 186"/>
              <a:gd name="T48" fmla="*/ 150 w 437"/>
              <a:gd name="T49" fmla="*/ 101 h 186"/>
              <a:gd name="T50" fmla="*/ 148 w 437"/>
              <a:gd name="T51" fmla="*/ 97 h 186"/>
              <a:gd name="T52" fmla="*/ 145 w 437"/>
              <a:gd name="T53" fmla="*/ 95 h 186"/>
              <a:gd name="T54" fmla="*/ 143 w 437"/>
              <a:gd name="T55" fmla="*/ 92 h 186"/>
              <a:gd name="T56" fmla="*/ 135 w 437"/>
              <a:gd name="T57" fmla="*/ 86 h 186"/>
              <a:gd name="T58" fmla="*/ 131 w 437"/>
              <a:gd name="T59" fmla="*/ 84 h 186"/>
              <a:gd name="T60" fmla="*/ 129 w 437"/>
              <a:gd name="T61" fmla="*/ 82 h 186"/>
              <a:gd name="T62" fmla="*/ 125 w 437"/>
              <a:gd name="T63" fmla="*/ 79 h 186"/>
              <a:gd name="T64" fmla="*/ 123 w 437"/>
              <a:gd name="T65" fmla="*/ 75 h 186"/>
              <a:gd name="T66" fmla="*/ 121 w 437"/>
              <a:gd name="T67" fmla="*/ 70 h 186"/>
              <a:gd name="T68" fmla="*/ 119 w 437"/>
              <a:gd name="T69" fmla="*/ 63 h 186"/>
              <a:gd name="T70" fmla="*/ 117 w 437"/>
              <a:gd name="T71" fmla="*/ 57 h 186"/>
              <a:gd name="T72" fmla="*/ 115 w 437"/>
              <a:gd name="T73" fmla="*/ 54 h 186"/>
              <a:gd name="T74" fmla="*/ 111 w 437"/>
              <a:gd name="T75" fmla="*/ 50 h 186"/>
              <a:gd name="T76" fmla="*/ 109 w 437"/>
              <a:gd name="T77" fmla="*/ 46 h 186"/>
              <a:gd name="T78" fmla="*/ 103 w 437"/>
              <a:gd name="T79" fmla="*/ 44 h 186"/>
              <a:gd name="T80" fmla="*/ 96 w 437"/>
              <a:gd name="T81" fmla="*/ 42 h 186"/>
              <a:gd name="T82" fmla="*/ 91 w 437"/>
              <a:gd name="T83" fmla="*/ 36 h 186"/>
              <a:gd name="T84" fmla="*/ 89 w 437"/>
              <a:gd name="T85" fmla="*/ 33 h 186"/>
              <a:gd name="T86" fmla="*/ 83 w 437"/>
              <a:gd name="T87" fmla="*/ 28 h 186"/>
              <a:gd name="T88" fmla="*/ 81 w 437"/>
              <a:gd name="T89" fmla="*/ 22 h 186"/>
              <a:gd name="T90" fmla="*/ 79 w 437"/>
              <a:gd name="T91" fmla="*/ 20 h 186"/>
              <a:gd name="T92" fmla="*/ 79 w 437"/>
              <a:gd name="T93" fmla="*/ 15 h 186"/>
              <a:gd name="T94" fmla="*/ 77 w 437"/>
              <a:gd name="T95" fmla="*/ 12 h 186"/>
              <a:gd name="T96" fmla="*/ 67 w 437"/>
              <a:gd name="T97" fmla="*/ 11 h 186"/>
              <a:gd name="T98" fmla="*/ 63 w 437"/>
              <a:gd name="T99" fmla="*/ 7 h 186"/>
              <a:gd name="T100" fmla="*/ 55 w 437"/>
              <a:gd name="T101" fmla="*/ 5 h 186"/>
              <a:gd name="T102" fmla="*/ 53 w 437"/>
              <a:gd name="T103" fmla="*/ 2 h 186"/>
              <a:gd name="T104" fmla="*/ 44 w 437"/>
              <a:gd name="T10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7" h="186">
                <a:moveTo>
                  <a:pt x="437" y="186"/>
                </a:moveTo>
                <a:lnTo>
                  <a:pt x="390" y="186"/>
                </a:lnTo>
                <a:lnTo>
                  <a:pt x="390" y="182"/>
                </a:lnTo>
                <a:lnTo>
                  <a:pt x="388" y="182"/>
                </a:lnTo>
                <a:lnTo>
                  <a:pt x="388" y="172"/>
                </a:lnTo>
                <a:lnTo>
                  <a:pt x="376" y="172"/>
                </a:lnTo>
                <a:lnTo>
                  <a:pt x="376" y="168"/>
                </a:lnTo>
                <a:lnTo>
                  <a:pt x="355" y="168"/>
                </a:lnTo>
                <a:lnTo>
                  <a:pt x="355" y="164"/>
                </a:lnTo>
                <a:lnTo>
                  <a:pt x="317" y="164"/>
                </a:lnTo>
                <a:lnTo>
                  <a:pt x="317" y="161"/>
                </a:lnTo>
                <a:lnTo>
                  <a:pt x="297" y="161"/>
                </a:lnTo>
                <a:lnTo>
                  <a:pt x="297" y="158"/>
                </a:lnTo>
                <a:lnTo>
                  <a:pt x="295" y="158"/>
                </a:lnTo>
                <a:lnTo>
                  <a:pt x="295" y="154"/>
                </a:lnTo>
                <a:lnTo>
                  <a:pt x="294" y="154"/>
                </a:lnTo>
                <a:lnTo>
                  <a:pt x="294" y="150"/>
                </a:lnTo>
                <a:lnTo>
                  <a:pt x="275" y="150"/>
                </a:lnTo>
                <a:lnTo>
                  <a:pt x="275" y="146"/>
                </a:lnTo>
                <a:lnTo>
                  <a:pt x="271" y="146"/>
                </a:lnTo>
                <a:lnTo>
                  <a:pt x="271" y="143"/>
                </a:lnTo>
                <a:lnTo>
                  <a:pt x="266" y="143"/>
                </a:lnTo>
                <a:lnTo>
                  <a:pt x="266" y="141"/>
                </a:lnTo>
                <a:lnTo>
                  <a:pt x="246" y="141"/>
                </a:lnTo>
                <a:lnTo>
                  <a:pt x="246" y="137"/>
                </a:lnTo>
                <a:lnTo>
                  <a:pt x="231" y="137"/>
                </a:lnTo>
                <a:lnTo>
                  <a:pt x="231" y="134"/>
                </a:lnTo>
                <a:lnTo>
                  <a:pt x="227" y="134"/>
                </a:lnTo>
                <a:lnTo>
                  <a:pt x="227" y="131"/>
                </a:lnTo>
                <a:lnTo>
                  <a:pt x="218" y="131"/>
                </a:lnTo>
                <a:lnTo>
                  <a:pt x="218" y="128"/>
                </a:lnTo>
                <a:lnTo>
                  <a:pt x="214" y="128"/>
                </a:lnTo>
                <a:lnTo>
                  <a:pt x="214" y="125"/>
                </a:lnTo>
                <a:lnTo>
                  <a:pt x="209" y="125"/>
                </a:lnTo>
                <a:lnTo>
                  <a:pt x="209" y="121"/>
                </a:lnTo>
                <a:lnTo>
                  <a:pt x="191" y="121"/>
                </a:lnTo>
                <a:lnTo>
                  <a:pt x="191" y="118"/>
                </a:lnTo>
                <a:lnTo>
                  <a:pt x="189" y="118"/>
                </a:lnTo>
                <a:lnTo>
                  <a:pt x="189" y="115"/>
                </a:lnTo>
                <a:lnTo>
                  <a:pt x="186" y="115"/>
                </a:lnTo>
                <a:lnTo>
                  <a:pt x="186" y="112"/>
                </a:lnTo>
                <a:lnTo>
                  <a:pt x="184" y="112"/>
                </a:lnTo>
                <a:lnTo>
                  <a:pt x="184" y="109"/>
                </a:lnTo>
                <a:lnTo>
                  <a:pt x="171" y="109"/>
                </a:lnTo>
                <a:lnTo>
                  <a:pt x="171" y="106"/>
                </a:lnTo>
                <a:lnTo>
                  <a:pt x="157" y="106"/>
                </a:lnTo>
                <a:lnTo>
                  <a:pt x="157" y="103"/>
                </a:lnTo>
                <a:lnTo>
                  <a:pt x="155" y="103"/>
                </a:lnTo>
                <a:lnTo>
                  <a:pt x="155" y="101"/>
                </a:lnTo>
                <a:lnTo>
                  <a:pt x="150" y="101"/>
                </a:lnTo>
                <a:lnTo>
                  <a:pt x="150" y="97"/>
                </a:lnTo>
                <a:lnTo>
                  <a:pt x="148" y="97"/>
                </a:lnTo>
                <a:lnTo>
                  <a:pt x="148" y="95"/>
                </a:lnTo>
                <a:lnTo>
                  <a:pt x="145" y="95"/>
                </a:lnTo>
                <a:lnTo>
                  <a:pt x="145" y="92"/>
                </a:lnTo>
                <a:lnTo>
                  <a:pt x="143" y="92"/>
                </a:lnTo>
                <a:lnTo>
                  <a:pt x="143" y="86"/>
                </a:lnTo>
                <a:lnTo>
                  <a:pt x="135" y="86"/>
                </a:lnTo>
                <a:lnTo>
                  <a:pt x="135" y="84"/>
                </a:lnTo>
                <a:lnTo>
                  <a:pt x="131" y="84"/>
                </a:lnTo>
                <a:lnTo>
                  <a:pt x="131" y="82"/>
                </a:lnTo>
                <a:lnTo>
                  <a:pt x="129" y="82"/>
                </a:lnTo>
                <a:lnTo>
                  <a:pt x="129" y="79"/>
                </a:lnTo>
                <a:lnTo>
                  <a:pt x="125" y="79"/>
                </a:lnTo>
                <a:lnTo>
                  <a:pt x="125" y="75"/>
                </a:lnTo>
                <a:lnTo>
                  <a:pt x="123" y="75"/>
                </a:lnTo>
                <a:lnTo>
                  <a:pt x="123" y="70"/>
                </a:lnTo>
                <a:lnTo>
                  <a:pt x="121" y="70"/>
                </a:lnTo>
                <a:lnTo>
                  <a:pt x="121" y="63"/>
                </a:lnTo>
                <a:lnTo>
                  <a:pt x="119" y="63"/>
                </a:lnTo>
                <a:lnTo>
                  <a:pt x="119" y="57"/>
                </a:lnTo>
                <a:lnTo>
                  <a:pt x="117" y="57"/>
                </a:lnTo>
                <a:lnTo>
                  <a:pt x="117" y="54"/>
                </a:lnTo>
                <a:lnTo>
                  <a:pt x="115" y="54"/>
                </a:lnTo>
                <a:lnTo>
                  <a:pt x="115" y="50"/>
                </a:lnTo>
                <a:lnTo>
                  <a:pt x="111" y="50"/>
                </a:lnTo>
                <a:lnTo>
                  <a:pt x="111" y="46"/>
                </a:lnTo>
                <a:lnTo>
                  <a:pt x="109" y="46"/>
                </a:lnTo>
                <a:lnTo>
                  <a:pt x="109" y="44"/>
                </a:lnTo>
                <a:lnTo>
                  <a:pt x="103" y="44"/>
                </a:lnTo>
                <a:lnTo>
                  <a:pt x="103" y="42"/>
                </a:lnTo>
                <a:lnTo>
                  <a:pt x="96" y="42"/>
                </a:lnTo>
                <a:lnTo>
                  <a:pt x="96" y="36"/>
                </a:lnTo>
                <a:lnTo>
                  <a:pt x="91" y="36"/>
                </a:lnTo>
                <a:lnTo>
                  <a:pt x="91" y="33"/>
                </a:lnTo>
                <a:lnTo>
                  <a:pt x="89" y="33"/>
                </a:lnTo>
                <a:lnTo>
                  <a:pt x="89" y="28"/>
                </a:lnTo>
                <a:lnTo>
                  <a:pt x="83" y="28"/>
                </a:lnTo>
                <a:lnTo>
                  <a:pt x="83" y="22"/>
                </a:lnTo>
                <a:lnTo>
                  <a:pt x="81" y="22"/>
                </a:lnTo>
                <a:lnTo>
                  <a:pt x="81" y="20"/>
                </a:lnTo>
                <a:lnTo>
                  <a:pt x="79" y="20"/>
                </a:lnTo>
                <a:lnTo>
                  <a:pt x="79" y="18"/>
                </a:lnTo>
                <a:lnTo>
                  <a:pt x="79" y="15"/>
                </a:lnTo>
                <a:lnTo>
                  <a:pt x="77" y="15"/>
                </a:lnTo>
                <a:lnTo>
                  <a:pt x="77" y="12"/>
                </a:lnTo>
                <a:lnTo>
                  <a:pt x="67" y="12"/>
                </a:lnTo>
                <a:lnTo>
                  <a:pt x="67" y="11"/>
                </a:lnTo>
                <a:lnTo>
                  <a:pt x="63" y="11"/>
                </a:lnTo>
                <a:lnTo>
                  <a:pt x="63" y="7"/>
                </a:lnTo>
                <a:lnTo>
                  <a:pt x="55" y="7"/>
                </a:lnTo>
                <a:lnTo>
                  <a:pt x="55" y="5"/>
                </a:lnTo>
                <a:lnTo>
                  <a:pt x="53" y="5"/>
                </a:lnTo>
                <a:lnTo>
                  <a:pt x="53" y="2"/>
                </a:lnTo>
                <a:lnTo>
                  <a:pt x="44" y="2"/>
                </a:lnTo>
                <a:lnTo>
                  <a:pt x="44" y="0"/>
                </a:lnTo>
                <a:lnTo>
                  <a:pt x="0" y="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 name="Text Box 62"/>
          <p:cNvSpPr txBox="1">
            <a:spLocks noChangeArrowheads="1"/>
          </p:cNvSpPr>
          <p:nvPr/>
        </p:nvSpPr>
        <p:spPr bwMode="auto">
          <a:xfrm rot="16200000">
            <a:off x="107460" y="3384716"/>
            <a:ext cx="17940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生存率</a:t>
            </a:r>
          </a:p>
        </p:txBody>
      </p:sp>
    </p:spTree>
    <p:custDataLst>
      <p:tags r:id="rId1"/>
    </p:custDataLst>
    <p:extLst>
      <p:ext uri="{BB962C8B-B14F-4D97-AF65-F5344CB8AC3E}">
        <p14:creationId xmlns:p14="http://schemas.microsoft.com/office/powerpoint/2010/main" val="27863574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191：切除後膵癌（PC）：手術症例の多い施設（HVC）でのアジュバント療法（Rx）の実施が全生存（OS）に与える影響 – Mandelson MT,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切除後膵癌患者のOSは、手術症例の多い施設でアジュバント療法を受けた群の方が、地域の医療センターで受けた群よりも優れていた</a:t>
            </a:r>
          </a:p>
          <a:p>
            <a:r>
              <a:rPr lang="ja-JP" sz="1600" b="1" i="0" dirty="0" smtClean="0">
                <a:solidFill>
                  <a:srgbClr val="4D4D4D"/>
                </a:solidFill>
                <a:ea typeface="MS UI Gothic" pitchFamily="18" charset="0"/>
              </a:rPr>
              <a:t>本試験の結果は、治癒的治療を受ける膵癌患者では、手術症例の多い施設を利用した方が、良好な術後転帰が得られることを裏付けている</a:t>
            </a:r>
          </a:p>
          <a:p>
            <a:r>
              <a:rPr lang="ja-JP" sz="1600" b="1" i="0" dirty="0" smtClean="0">
                <a:solidFill>
                  <a:srgbClr val="4D4D4D"/>
                </a:solidFill>
                <a:ea typeface="MS UI Gothic" pitchFamily="18" charset="0"/>
              </a:rPr>
              <a:t>膵癌患者において、治療の種類によるOSへの影響に関し、さらなる検討が求められる</a:t>
            </a:r>
          </a:p>
          <a:p>
            <a:endParaRPr lang="en-GB" dirty="0" smtClean="0"/>
          </a:p>
          <a:p>
            <a:endParaRPr lang="en-GB" dirty="0"/>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Mandelson et al. J Clin Oncol 2016; 34 (suppl): abstr 191</a:t>
            </a:r>
          </a:p>
        </p:txBody>
      </p:sp>
    </p:spTree>
    <p:custDataLst>
      <p:tags r:id="rId1"/>
    </p:custDataLst>
    <p:extLst>
      <p:ext uri="{BB962C8B-B14F-4D97-AF65-F5344CB8AC3E}">
        <p14:creationId xmlns:p14="http://schemas.microsoft.com/office/powerpoint/2010/main" val="20582949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193: 治療歴のない転移性または局所進行切除不能膵管腺癌患者における、ゲムシタビンの併用下での、エボホスファミド（TH-302）投与：無作為化二重盲検第III相MAESTRO</a:t>
            </a:r>
            <a:r>
              <a:rPr lang="es-ES" altLang="ja-JP" sz="1800" b="1" i="0" dirty="0" smtClean="0">
                <a:solidFill>
                  <a:srgbClr val="043882"/>
                </a:solidFill>
                <a:ea typeface="MS UI Gothic" pitchFamily="18" charset="0"/>
              </a:rPr>
              <a:t/>
            </a:r>
            <a:br>
              <a:rPr lang="es-ES"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試験の主要解析結果 – Van Cutsem E, et al</a:t>
            </a:r>
          </a:p>
        </p:txBody>
      </p:sp>
      <p:sp>
        <p:nvSpPr>
          <p:cNvPr id="5123" name="Rectangle 3"/>
          <p:cNvSpPr>
            <a:spLocks noGrp="1" noChangeArrowheads="1"/>
          </p:cNvSpPr>
          <p:nvPr>
            <p:ph type="body" idx="1"/>
          </p:nvPr>
        </p:nvSpPr>
        <p:spPr>
          <a:xfrm>
            <a:off x="424499" y="1254035"/>
            <a:ext cx="8413751" cy="4746172"/>
          </a:xfrm>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転移性または局所進行切除不能膵管腺癌（PDAC）患者において、エボホスファミド*＋ゲムシタビン併用療法とプラセボ＋ゲムシタビン併用療法の有効性と安全性を比較評価すること</a:t>
            </a:r>
          </a:p>
        </p:txBody>
      </p:sp>
      <p:sp>
        <p:nvSpPr>
          <p:cNvPr id="14" name="Text Placeholder 13"/>
          <p:cNvSpPr>
            <a:spLocks noGrp="1"/>
          </p:cNvSpPr>
          <p:nvPr>
            <p:ph type="body" sz="quarter" idx="10"/>
          </p:nvPr>
        </p:nvSpPr>
        <p:spPr>
          <a:xfrm>
            <a:off x="365125" y="6096000"/>
            <a:ext cx="4495800" cy="487363"/>
          </a:xfrm>
        </p:spPr>
        <p:txBody>
          <a:bodyPr/>
          <a:lstStyle/>
          <a:p>
            <a:r>
              <a:rPr lang="ja-JP" sz="1200" b="0" i="0" dirty="0" smtClean="0">
                <a:solidFill>
                  <a:srgbClr val="4D4D4D"/>
                </a:solidFill>
                <a:ea typeface="MS UI Gothic" pitchFamily="18" charset="0"/>
              </a:rPr>
              <a:t>*ブロモイソホスファミドマスタードを放出する低酸素活性化プロドラッグ；</a:t>
            </a:r>
            <a:r>
              <a:rPr lang="en" sz="1200" dirty="0" smtClean="0"/>
              <a:t/>
            </a:r>
            <a:br>
              <a:rPr lang="en" sz="1200" dirty="0" smtClean="0"/>
            </a:b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D1、8、15（28日サイクル）；</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放射線増感剤としての5-FU、ゲムシタビン</a:t>
            </a:r>
            <a:r>
              <a:rPr lang="en" sz="1200" dirty="0" smtClean="0"/>
              <a:t/>
            </a:r>
            <a:br>
              <a:rPr lang="en" sz="1200" dirty="0" smtClean="0"/>
            </a:br>
            <a:r>
              <a:rPr lang="ja-JP" sz="1200" b="0" i="0" dirty="0" smtClean="0">
                <a:solidFill>
                  <a:srgbClr val="4D4D4D"/>
                </a:solidFill>
                <a:ea typeface="MS UI Gothic" pitchFamily="18" charset="0"/>
              </a:rPr>
              <a:t>の投与は除く</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Van Cutsem et al. J Clin Oncol 2016; 34 (suppl): abstr 193</a:t>
            </a:r>
          </a:p>
        </p:txBody>
      </p:sp>
      <p:cxnSp>
        <p:nvCxnSpPr>
          <p:cNvPr id="7" name="AutoShape 15"/>
          <p:cNvCxnSpPr>
            <a:cxnSpLocks noChangeShapeType="1"/>
            <a:stCxn id="6" idx="0"/>
            <a:endCxn id="12" idx="1"/>
          </p:cNvCxnSpPr>
          <p:nvPr/>
        </p:nvCxnSpPr>
        <p:spPr bwMode="auto">
          <a:xfrm rot="5400000" flipH="1" flipV="1">
            <a:off x="4320223" y="2831406"/>
            <a:ext cx="642639" cy="524967"/>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55152" y="25082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9" name="Content Placeholder 26"/>
          <p:cNvSpPr txBox="1">
            <a:spLocks/>
          </p:cNvSpPr>
          <p:nvPr/>
        </p:nvSpPr>
        <p:spPr bwMode="auto">
          <a:xfrm>
            <a:off x="4894653" y="3174020"/>
            <a:ext cx="2819703" cy="1079532"/>
          </a:xfrm>
          <a:prstGeom prst="rect">
            <a:avLst/>
          </a:prstGeom>
          <a:noFill/>
          <a:ln w="9525">
            <a:noFill/>
            <a:miter lim="800000"/>
            <a:headEnd/>
            <a:tailEnd/>
          </a:ln>
        </p:spPr>
        <p:txBody>
          <a:bodyPr/>
          <a:lstStyle/>
          <a:p>
            <a:pPr marL="190500" indent="-190500" algn="l">
              <a:spcBef>
                <a:spcPts val="0"/>
              </a:spcBef>
              <a:spcAft>
                <a:spcPts val="0"/>
              </a:spcAft>
              <a:defRPr/>
            </a:pPr>
            <a:r>
              <a:rPr lang="ja-JP" sz="1600" b="1" i="0" dirty="0" smtClean="0">
                <a:solidFill>
                  <a:srgbClr val="043882"/>
                </a:solidFill>
                <a:ea typeface="MS UI Gothic" pitchFamily="18" charset="0"/>
              </a:rPr>
              <a:t>層別化</a:t>
            </a:r>
          </a:p>
          <a:p>
            <a:pPr marL="203200" indent="-203200" algn="l">
              <a:spcBef>
                <a:spcPts val="0"/>
              </a:spcBef>
              <a:spcAft>
                <a:spcPts val="0"/>
              </a:spcAft>
              <a:buFont typeface="Arial" pitchFamily="34" charset="0"/>
              <a:buChar char="•"/>
              <a:defRPr/>
            </a:pPr>
            <a:r>
              <a:rPr lang="ja-JP" sz="1600" b="0" i="0" dirty="0" smtClean="0">
                <a:solidFill>
                  <a:srgbClr val="4D4D4D"/>
                </a:solidFill>
                <a:ea typeface="MS UI Gothic" pitchFamily="18" charset="0"/>
              </a:rPr>
              <a:t>病変範囲</a:t>
            </a:r>
          </a:p>
          <a:p>
            <a:pPr marL="203200" indent="-203200" algn="l">
              <a:spcBef>
                <a:spcPts val="0"/>
              </a:spcBef>
              <a:spcAft>
                <a:spcPts val="0"/>
              </a:spcAft>
              <a:buFont typeface="Arial" pitchFamily="34" charset="0"/>
              <a:buChar char="•"/>
              <a:defRPr/>
            </a:pPr>
            <a:r>
              <a:rPr lang="ja-JP" sz="1600" b="0" i="0" dirty="0" smtClean="0">
                <a:solidFill>
                  <a:srgbClr val="4D4D4D"/>
                </a:solidFill>
                <a:ea typeface="MS UI Gothic" pitchFamily="18" charset="0"/>
              </a:rPr>
              <a:t>ECOG PSスコア</a:t>
            </a:r>
          </a:p>
          <a:p>
            <a:pPr marL="203200" indent="-203200" algn="l">
              <a:spcBef>
                <a:spcPts val="0"/>
              </a:spcBef>
              <a:spcAft>
                <a:spcPts val="0"/>
              </a:spcAft>
              <a:buFont typeface="Arial" pitchFamily="34" charset="0"/>
              <a:buChar char="•"/>
              <a:defRPr/>
            </a:pPr>
            <a:r>
              <a:rPr lang="ja-JP" sz="1600" b="0" i="0" dirty="0" smtClean="0">
                <a:solidFill>
                  <a:srgbClr val="4D4D4D"/>
                </a:solidFill>
                <a:ea typeface="MS UI Gothic" pitchFamily="18" charset="0"/>
              </a:rPr>
              <a:t>地理的地域</a:t>
            </a:r>
          </a:p>
        </p:txBody>
      </p:sp>
      <p:cxnSp>
        <p:nvCxnSpPr>
          <p:cNvPr id="10" name="AutoShape 19"/>
          <p:cNvCxnSpPr>
            <a:cxnSpLocks noChangeShapeType="1"/>
          </p:cNvCxnSpPr>
          <p:nvPr/>
        </p:nvCxnSpPr>
        <p:spPr bwMode="auto">
          <a:xfrm>
            <a:off x="3815606" y="37285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82517" y="27725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904026" y="2362200"/>
            <a:ext cx="296401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エボホスファミド</a:t>
            </a:r>
            <a:r>
              <a:rPr lang="ja-JP" b="0" i="0" baseline="30000" dirty="0" smtClean="0">
                <a:solidFill>
                  <a:srgbClr val="FFFFFF"/>
                </a:solidFill>
                <a:ea typeface="MS UI Gothic" pitchFamily="18" charset="0"/>
              </a:rPr>
              <a:t>†</a:t>
            </a:r>
            <a:r>
              <a:rPr lang="ja-JP" b="0" i="0" dirty="0" smtClean="0">
                <a:solidFill>
                  <a:srgbClr val="FFFFFF"/>
                </a:solidFill>
                <a:ea typeface="MS UI Gothic" pitchFamily="18" charset="0"/>
              </a:rPr>
              <a:t> 340 mg/m</a:t>
            </a:r>
            <a:r>
              <a:rPr lang="ja-JP" b="0" i="0" baseline="30000" dirty="0" smtClean="0">
                <a:solidFill>
                  <a:srgbClr val="FFFFFF"/>
                </a:solidFill>
                <a:ea typeface="MS UI Gothic" pitchFamily="18" charset="0"/>
              </a:rPr>
              <a:t>2</a:t>
            </a:r>
            <a:r>
              <a:rPr lang="ja-JP" b="0" i="0" dirty="0" smtClean="0">
                <a:solidFill>
                  <a:srgbClr val="FFFFFF"/>
                </a:solidFill>
                <a:ea typeface="MS UI Gothic" pitchFamily="18" charset="0"/>
              </a:rPr>
              <a:t>＋ゲムシタビン</a:t>
            </a:r>
            <a:r>
              <a:rPr lang="ja-JP" b="0" i="0" baseline="30000" dirty="0" smtClean="0">
                <a:solidFill>
                  <a:srgbClr val="FFFFFF"/>
                </a:solidFill>
                <a:ea typeface="MS UI Gothic" pitchFamily="18" charset="0"/>
              </a:rPr>
              <a:t>†</a:t>
            </a:r>
            <a:r>
              <a:rPr lang="ja-JP" b="0" i="0" dirty="0" smtClean="0">
                <a:solidFill>
                  <a:srgbClr val="FFFFFF"/>
                </a:solidFill>
                <a:ea typeface="MS UI Gothic" pitchFamily="18" charset="0"/>
              </a:rPr>
              <a:t> 1000 mg/m</a:t>
            </a:r>
            <a:r>
              <a:rPr lang="ja-JP" b="0" i="0" baseline="30000" dirty="0" smtClean="0">
                <a:solidFill>
                  <a:srgbClr val="FFFFFF"/>
                </a:solidFill>
                <a:ea typeface="MS UI Gothic" pitchFamily="18" charset="0"/>
              </a:rPr>
              <a:t>2</a:t>
            </a:r>
            <a:r>
              <a:rPr lang="ja-JP" b="0" i="0" dirty="0" smtClean="0">
                <a:solidFill>
                  <a:srgbClr val="FFFFFF"/>
                </a:solidFill>
                <a:ea typeface="MS UI Gothic" pitchFamily="18" charset="0"/>
              </a:rPr>
              <a:t> (n=346)</a:t>
            </a:r>
          </a:p>
        </p:txBody>
      </p:sp>
      <p:sp>
        <p:nvSpPr>
          <p:cNvPr id="13" name="AutoShape 9"/>
          <p:cNvSpPr>
            <a:spLocks noChangeArrowheads="1"/>
          </p:cNvSpPr>
          <p:nvPr/>
        </p:nvSpPr>
        <p:spPr bwMode="auto">
          <a:xfrm>
            <a:off x="47500" y="2513060"/>
            <a:ext cx="3815606" cy="24442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l"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転移性／局所進行切除不能PDAC</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ECOGのPSスコアが0～1</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CT／全身療法の治療歴がないこと</a:t>
            </a:r>
            <a:r>
              <a:rPr lang="ja-JP" b="0" i="0" baseline="30000" dirty="0" smtClean="0">
                <a:solidFill>
                  <a:srgbClr val="FFFFFF"/>
                </a:solidFill>
                <a:ea typeface="MS UI Gothic" pitchFamily="18" charset="0"/>
              </a:rPr>
              <a:t>‡</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過去6ヶ月以内にネオアジュバント／アジュバントCTを受けていないこと</a:t>
            </a:r>
          </a:p>
          <a:p>
            <a:pPr defTabSz="892175" eaLnBrk="0" hangingPunct="0">
              <a:spcAft>
                <a:spcPct val="30000"/>
              </a:spcAft>
            </a:pPr>
            <a:r>
              <a:rPr lang="ja-JP" b="0" i="0" dirty="0" smtClean="0">
                <a:solidFill>
                  <a:srgbClr val="FFFFFF"/>
                </a:solidFill>
                <a:ea typeface="MS UI Gothic" pitchFamily="18" charset="0"/>
              </a:rPr>
              <a:t>(n=693)</a:t>
            </a:r>
          </a:p>
        </p:txBody>
      </p:sp>
      <p:sp>
        <p:nvSpPr>
          <p:cNvPr id="16" name="Rectangle 9"/>
          <p:cNvSpPr txBox="1">
            <a:spLocks noChangeArrowheads="1"/>
          </p:cNvSpPr>
          <p:nvPr/>
        </p:nvSpPr>
        <p:spPr bwMode="auto">
          <a:xfrm>
            <a:off x="365124" y="5254624"/>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OS</a:t>
            </a:r>
          </a:p>
          <a:p>
            <a:endParaRPr lang="en-GB" kern="0" dirty="0" smtClean="0"/>
          </a:p>
        </p:txBody>
      </p:sp>
      <p:sp>
        <p:nvSpPr>
          <p:cNvPr id="17" name="Content Placeholder 26"/>
          <p:cNvSpPr txBox="1">
            <a:spLocks/>
          </p:cNvSpPr>
          <p:nvPr/>
        </p:nvSpPr>
        <p:spPr>
          <a:xfrm>
            <a:off x="4860925" y="5254624"/>
            <a:ext cx="4130675"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副次的エンドポイント</a:t>
            </a:r>
          </a:p>
          <a:p>
            <a:r>
              <a:rPr lang="ja-JP" b="0" i="0" dirty="0" smtClean="0">
                <a:solidFill>
                  <a:srgbClr val="4D4D4D"/>
                </a:solidFill>
                <a:ea typeface="MS UI Gothic" pitchFamily="18" charset="0"/>
              </a:rPr>
              <a:t>PFS、ORR</a:t>
            </a:r>
          </a:p>
          <a:p>
            <a:r>
              <a:rPr lang="ja-JP" b="0" i="0" dirty="0" smtClean="0">
                <a:solidFill>
                  <a:srgbClr val="4D4D4D"/>
                </a:solidFill>
                <a:ea typeface="MS UI Gothic" pitchFamily="18" charset="0"/>
              </a:rPr>
              <a:t>安全性、QoL、PK、バイオマーカー</a:t>
            </a:r>
          </a:p>
        </p:txBody>
      </p:sp>
      <p:cxnSp>
        <p:nvCxnSpPr>
          <p:cNvPr id="18" name="AutoShape 16"/>
          <p:cNvCxnSpPr>
            <a:cxnSpLocks noChangeShapeType="1"/>
            <a:stCxn id="6" idx="4"/>
            <a:endCxn id="21" idx="1"/>
          </p:cNvCxnSpPr>
          <p:nvPr/>
        </p:nvCxnSpPr>
        <p:spPr bwMode="auto">
          <a:xfrm rot="16200000" flipH="1">
            <a:off x="4328806" y="4113460"/>
            <a:ext cx="625472" cy="524967"/>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55152" y="44243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0" name="AutoShape 20"/>
          <p:cNvCxnSpPr>
            <a:cxnSpLocks noChangeShapeType="1"/>
          </p:cNvCxnSpPr>
          <p:nvPr/>
        </p:nvCxnSpPr>
        <p:spPr bwMode="auto">
          <a:xfrm>
            <a:off x="7580937" y="46886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904026" y="4278312"/>
            <a:ext cx="2962269"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プラセボ</a:t>
            </a: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 +</a:t>
            </a:r>
          </a:p>
          <a:p>
            <a:pPr algn="ctr" defTabSz="892175" eaLnBrk="0" hangingPunct="0"/>
            <a:r>
              <a:rPr lang="ja-JP" b="0" i="0" dirty="0" smtClean="0">
                <a:solidFill>
                  <a:srgbClr val="4D4D4D"/>
                </a:solidFill>
                <a:ea typeface="MS UI Gothic" pitchFamily="18" charset="0"/>
              </a:rPr>
              <a:t>ベムシタビン</a:t>
            </a: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 1000 mg/m</a:t>
            </a:r>
            <a:r>
              <a:rPr lang="ja-JP" b="0" i="0" baseline="30000" dirty="0" smtClean="0">
                <a:solidFill>
                  <a:srgbClr val="4D4D4D"/>
                </a:solidFill>
                <a:ea typeface="MS UI Gothic" pitchFamily="18" charset="0"/>
              </a:rPr>
              <a:t>2</a:t>
            </a:r>
          </a:p>
          <a:p>
            <a:pPr algn="ctr" defTabSz="892175" eaLnBrk="0" hangingPunct="0"/>
            <a:r>
              <a:rPr lang="ja-JP" b="0" i="0" dirty="0" smtClean="0">
                <a:solidFill>
                  <a:srgbClr val="4D4D4D"/>
                </a:solidFill>
                <a:ea typeface="MS UI Gothic" pitchFamily="18" charset="0"/>
              </a:rPr>
              <a:t>(n=347)</a:t>
            </a:r>
          </a:p>
        </p:txBody>
      </p:sp>
      <p:sp>
        <p:nvSpPr>
          <p:cNvPr id="6" name="Oval 14"/>
          <p:cNvSpPr>
            <a:spLocks noChangeArrowheads="1"/>
          </p:cNvSpPr>
          <p:nvPr/>
        </p:nvSpPr>
        <p:spPr bwMode="auto">
          <a:xfrm>
            <a:off x="4055059" y="3415208"/>
            <a:ext cx="648000" cy="648000"/>
          </a:xfrm>
          <a:prstGeom prst="ellipse">
            <a:avLst/>
          </a:prstGeom>
          <a:noFill/>
          <a:ln w="57150">
            <a:solidFill>
              <a:schemeClr val="bg2">
                <a:lumMod val="60000"/>
                <a:lumOff val="40000"/>
              </a:schemeClr>
            </a:solidFill>
            <a:round/>
            <a:headEnd/>
            <a:tailEnd type="triangle" w="med" len="med"/>
          </a:ln>
        </p:spPr>
        <p:txBody>
          <a:bodyPr wrap="none" tIns="108000" anchor="ctr"/>
          <a:lstStyle/>
          <a:p>
            <a:pPr algn="ctr"/>
            <a:r>
              <a:rPr lang="ja-JP" sz="1050" b="1" i="0" dirty="0" smtClean="0">
                <a:solidFill>
                  <a:srgbClr val="043882"/>
                </a:solidFill>
                <a:ea typeface="MS UI Gothic" pitchFamily="18" charset="0"/>
              </a:rPr>
              <a:t>無作為化</a:t>
            </a:r>
          </a:p>
          <a:p>
            <a:pPr algn="ctr"/>
            <a:r>
              <a:rPr lang="ja-JP" sz="1200" b="1" i="0" dirty="0" smtClean="0">
                <a:solidFill>
                  <a:srgbClr val="043882"/>
                </a:solidFill>
                <a:ea typeface="MS UI Gothic" pitchFamily="18" charset="0"/>
              </a:rPr>
              <a:t>1:1</a:t>
            </a:r>
          </a:p>
        </p:txBody>
      </p:sp>
    </p:spTree>
    <p:custDataLst>
      <p:tags r:id="rId1"/>
    </p:custDataLst>
    <p:extLst>
      <p:ext uri="{BB962C8B-B14F-4D97-AF65-F5344CB8AC3E}">
        <p14:creationId xmlns:p14="http://schemas.microsoft.com/office/powerpoint/2010/main" val="29046514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ja-JP" sz="1800" dirty="0" smtClean="0">
                <a:solidFill>
                  <a:srgbClr val="043882"/>
                </a:solidFill>
                <a:ea typeface="MS UI Gothic" pitchFamily="18" charset="0"/>
              </a:rPr>
              <a:t>193: </a:t>
            </a:r>
            <a:r>
              <a:rPr lang="ja-JP" altLang="en-US" sz="1800" dirty="0" smtClean="0">
                <a:solidFill>
                  <a:srgbClr val="043882"/>
                </a:solidFill>
                <a:ea typeface="MS UI Gothic" pitchFamily="18" charset="0"/>
              </a:rPr>
              <a:t>治療歴のない転移性または局所進行切除不能膵管腺癌患者における、ゲムシタビンの併用下での、エボホスファミド（</a:t>
            </a:r>
            <a:r>
              <a:rPr lang="en-US" altLang="ja-JP" sz="1800" dirty="0" smtClean="0">
                <a:solidFill>
                  <a:srgbClr val="043882"/>
                </a:solidFill>
                <a:ea typeface="MS UI Gothic" pitchFamily="18" charset="0"/>
              </a:rPr>
              <a:t>TH-302</a:t>
            </a:r>
            <a:r>
              <a:rPr lang="ja-JP" altLang="en-US" sz="1800" dirty="0" smtClean="0">
                <a:solidFill>
                  <a:srgbClr val="043882"/>
                </a:solidFill>
                <a:ea typeface="MS UI Gothic" pitchFamily="18" charset="0"/>
              </a:rPr>
              <a:t>）投与：無作為化二重盲検第</a:t>
            </a:r>
            <a:r>
              <a:rPr lang="en-US" altLang="ja-JP" sz="1800" dirty="0" smtClean="0">
                <a:solidFill>
                  <a:srgbClr val="043882"/>
                </a:solidFill>
                <a:ea typeface="MS UI Gothic" pitchFamily="18" charset="0"/>
              </a:rPr>
              <a:t>III</a:t>
            </a:r>
            <a:r>
              <a:rPr lang="ja-JP" altLang="en-US" sz="1800" dirty="0" smtClean="0">
                <a:solidFill>
                  <a:srgbClr val="043882"/>
                </a:solidFill>
                <a:ea typeface="MS UI Gothic" pitchFamily="18" charset="0"/>
              </a:rPr>
              <a:t>相</a:t>
            </a:r>
            <a:r>
              <a:rPr lang="en-US" altLang="ja-JP" sz="1800" dirty="0" smtClean="0">
                <a:solidFill>
                  <a:srgbClr val="043882"/>
                </a:solidFill>
                <a:ea typeface="MS UI Gothic" pitchFamily="18" charset="0"/>
              </a:rPr>
              <a:t>MAESTRO</a:t>
            </a:r>
            <a:r>
              <a:rPr lang="es-ES" altLang="ja-JP" sz="1800" dirty="0" smtClean="0">
                <a:solidFill>
                  <a:srgbClr val="043882"/>
                </a:solidFill>
                <a:ea typeface="MS UI Gothic" pitchFamily="18" charset="0"/>
              </a:rPr>
              <a:t/>
            </a:r>
            <a:br>
              <a:rPr lang="es-ES" altLang="ja-JP" sz="1800" dirty="0" smtClean="0">
                <a:solidFill>
                  <a:srgbClr val="043882"/>
                </a:solidFill>
                <a:ea typeface="MS UI Gothic" pitchFamily="18" charset="0"/>
              </a:rPr>
            </a:br>
            <a:r>
              <a:rPr lang="ja-JP" altLang="en-US" sz="1800" dirty="0" smtClean="0">
                <a:solidFill>
                  <a:srgbClr val="043882"/>
                </a:solidFill>
                <a:ea typeface="MS UI Gothic" pitchFamily="18" charset="0"/>
              </a:rPr>
              <a:t>試験の主要解析結果 </a:t>
            </a:r>
            <a:r>
              <a:rPr lang="en-US" altLang="ja-JP" sz="1800" dirty="0" smtClean="0">
                <a:solidFill>
                  <a:srgbClr val="043882"/>
                </a:solidFill>
                <a:ea typeface="MS UI Gothic" pitchFamily="18" charset="0"/>
              </a:rPr>
              <a:t>– Van </a:t>
            </a:r>
            <a:r>
              <a:rPr lang="en-US" altLang="ja-JP" sz="1800" dirty="0" err="1" smtClean="0">
                <a:solidFill>
                  <a:srgbClr val="043882"/>
                </a:solidFill>
                <a:ea typeface="MS UI Gothic" pitchFamily="18" charset="0"/>
              </a:rPr>
              <a:t>Cutsem</a:t>
            </a:r>
            <a:r>
              <a:rPr lang="en-US" altLang="ja-JP" sz="1800" dirty="0" smtClean="0">
                <a:solidFill>
                  <a:srgbClr val="043882"/>
                </a:solidFill>
                <a:ea typeface="MS UI Gothic" pitchFamily="18" charset="0"/>
              </a:rPr>
              <a:t> E, et al</a:t>
            </a:r>
            <a:endParaRPr lang="ja-JP" sz="1800" b="1" i="0" dirty="0" smtClean="0">
              <a:solidFill>
                <a:srgbClr val="043882"/>
              </a:solidFill>
              <a:ea typeface="MS UI Gothic" pitchFamily="18" charset="0"/>
            </a:endParaRP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p:txBody>
      </p:sp>
      <p:sp>
        <p:nvSpPr>
          <p:cNvPr id="14" name="Text Placeholder 13"/>
          <p:cNvSpPr>
            <a:spLocks noGrp="1"/>
          </p:cNvSpPr>
          <p:nvPr>
            <p:ph type="body" sz="quarter" idx="10"/>
          </p:nvPr>
        </p:nvSpPr>
        <p:spPr>
          <a:xfrm>
            <a:off x="365125" y="6096000"/>
            <a:ext cx="4359275" cy="487363"/>
          </a:xfrm>
        </p:spPr>
        <p:txBody>
          <a:bodyPr/>
          <a:lstStyle/>
          <a:p>
            <a:r>
              <a:rPr lang="ja-JP" sz="1200" b="0" i="0" dirty="0" smtClean="0">
                <a:solidFill>
                  <a:srgbClr val="4D4D4D"/>
                </a:solidFill>
                <a:ea typeface="MS UI Gothic" pitchFamily="18" charset="0"/>
              </a:rPr>
              <a:t>*ログランク検定（層別化）。Evo：エボホスファミド、Gem：ゲムシタビン</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Van Cutsem et al. J Clin Oncol 2016; 34 (suppl): abstr 193</a:t>
            </a:r>
          </a:p>
        </p:txBody>
      </p:sp>
      <p:sp>
        <p:nvSpPr>
          <p:cNvPr id="15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4D4D4D"/>
                </a:solidFill>
                <a:ea typeface="MS UI Gothic" pitchFamily="18" charset="0"/>
              </a:rPr>
              <a:t>主な結果</a:t>
            </a:r>
          </a:p>
          <a:p>
            <a:endParaRPr lang="en-GB" kern="0" dirty="0"/>
          </a:p>
        </p:txBody>
      </p:sp>
      <p:sp>
        <p:nvSpPr>
          <p:cNvPr id="300" name="TextBox 299"/>
          <p:cNvSpPr txBox="1"/>
          <p:nvPr/>
        </p:nvSpPr>
        <p:spPr>
          <a:xfrm>
            <a:off x="3774744" y="1676400"/>
            <a:ext cx="518091" cy="369332"/>
          </a:xfrm>
          <a:prstGeom prst="rect">
            <a:avLst/>
          </a:prstGeom>
          <a:noFill/>
        </p:spPr>
        <p:txBody>
          <a:bodyPr wrap="none" rtlCol="0">
            <a:spAutoFit/>
          </a:bodyPr>
          <a:lstStyle/>
          <a:p>
            <a:pPr fontAlgn="base">
              <a:spcBef>
                <a:spcPct val="0"/>
              </a:spcBef>
              <a:spcAft>
                <a:spcPct val="0"/>
              </a:spcAft>
            </a:pPr>
            <a:r>
              <a:rPr lang="ja-JP" b="1" i="0" dirty="0" smtClean="0">
                <a:solidFill>
                  <a:srgbClr val="4D4D4D"/>
                </a:solidFill>
                <a:ea typeface="MS UI Gothic" pitchFamily="18" charset="0"/>
              </a:rPr>
              <a:t>OS</a:t>
            </a:r>
          </a:p>
        </p:txBody>
      </p:sp>
      <p:sp>
        <p:nvSpPr>
          <p:cNvPr id="301" name="Line 3"/>
          <p:cNvSpPr>
            <a:spLocks noChangeShapeType="1"/>
          </p:cNvSpPr>
          <p:nvPr/>
        </p:nvSpPr>
        <p:spPr bwMode="auto">
          <a:xfrm>
            <a:off x="1492997" y="2452937"/>
            <a:ext cx="7679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02" name="Line 4"/>
          <p:cNvSpPr>
            <a:spLocks noChangeShapeType="1"/>
          </p:cNvSpPr>
          <p:nvPr/>
        </p:nvSpPr>
        <p:spPr bwMode="auto">
          <a:xfrm>
            <a:off x="1492997" y="3053889"/>
            <a:ext cx="7679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03" name="Line 5"/>
          <p:cNvSpPr>
            <a:spLocks noChangeShapeType="1"/>
          </p:cNvSpPr>
          <p:nvPr/>
        </p:nvSpPr>
        <p:spPr bwMode="auto">
          <a:xfrm>
            <a:off x="1492997" y="3653237"/>
            <a:ext cx="7679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04" name="Line 6"/>
          <p:cNvSpPr>
            <a:spLocks noChangeShapeType="1"/>
          </p:cNvSpPr>
          <p:nvPr/>
        </p:nvSpPr>
        <p:spPr bwMode="auto">
          <a:xfrm>
            <a:off x="1492997" y="4279830"/>
            <a:ext cx="7679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05" name="Line 7"/>
          <p:cNvSpPr>
            <a:spLocks noChangeShapeType="1"/>
          </p:cNvSpPr>
          <p:nvPr/>
        </p:nvSpPr>
        <p:spPr bwMode="auto">
          <a:xfrm>
            <a:off x="1492997" y="4879236"/>
            <a:ext cx="7679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06" name="Line 8"/>
          <p:cNvSpPr>
            <a:spLocks noChangeShapeType="1"/>
          </p:cNvSpPr>
          <p:nvPr/>
        </p:nvSpPr>
        <p:spPr bwMode="auto">
          <a:xfrm>
            <a:off x="1492997" y="4879236"/>
            <a:ext cx="7679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07" name="Line 9"/>
          <p:cNvSpPr>
            <a:spLocks noChangeShapeType="1"/>
          </p:cNvSpPr>
          <p:nvPr/>
        </p:nvSpPr>
        <p:spPr bwMode="auto">
          <a:xfrm flipV="1">
            <a:off x="1569790" y="4879236"/>
            <a:ext cx="0" cy="8172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08" name="Line 10"/>
          <p:cNvSpPr>
            <a:spLocks noChangeShapeType="1"/>
          </p:cNvSpPr>
          <p:nvPr/>
        </p:nvSpPr>
        <p:spPr bwMode="auto">
          <a:xfrm flipV="1">
            <a:off x="4779892" y="4880451"/>
            <a:ext cx="0" cy="8172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09" name="Line 11"/>
          <p:cNvSpPr>
            <a:spLocks noChangeShapeType="1"/>
          </p:cNvSpPr>
          <p:nvPr/>
        </p:nvSpPr>
        <p:spPr bwMode="auto">
          <a:xfrm flipV="1">
            <a:off x="2636153" y="4879236"/>
            <a:ext cx="0" cy="8172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10" name="Line 12"/>
          <p:cNvSpPr>
            <a:spLocks noChangeShapeType="1"/>
          </p:cNvSpPr>
          <p:nvPr/>
        </p:nvSpPr>
        <p:spPr bwMode="auto">
          <a:xfrm flipV="1">
            <a:off x="5321060" y="4880451"/>
            <a:ext cx="0" cy="6810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11" name="Line 13"/>
          <p:cNvSpPr>
            <a:spLocks noChangeShapeType="1"/>
          </p:cNvSpPr>
          <p:nvPr/>
        </p:nvSpPr>
        <p:spPr bwMode="auto">
          <a:xfrm flipV="1">
            <a:off x="4259211" y="4880451"/>
            <a:ext cx="0" cy="6810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12" name="Line 14"/>
          <p:cNvSpPr>
            <a:spLocks noChangeShapeType="1"/>
          </p:cNvSpPr>
          <p:nvPr/>
        </p:nvSpPr>
        <p:spPr bwMode="auto">
          <a:xfrm flipV="1">
            <a:off x="5868815" y="4880451"/>
            <a:ext cx="0" cy="8172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13" name="Line 15"/>
          <p:cNvSpPr>
            <a:spLocks noChangeShapeType="1"/>
          </p:cNvSpPr>
          <p:nvPr/>
        </p:nvSpPr>
        <p:spPr bwMode="auto">
          <a:xfrm flipV="1">
            <a:off x="6410954" y="4880451"/>
            <a:ext cx="0" cy="8172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14" name="Line 16"/>
          <p:cNvSpPr>
            <a:spLocks noChangeShapeType="1"/>
          </p:cNvSpPr>
          <p:nvPr/>
        </p:nvSpPr>
        <p:spPr bwMode="auto">
          <a:xfrm flipV="1">
            <a:off x="6974582" y="4880451"/>
            <a:ext cx="0" cy="6810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15" name="Freeform 17"/>
          <p:cNvSpPr>
            <a:spLocks/>
          </p:cNvSpPr>
          <p:nvPr/>
        </p:nvSpPr>
        <p:spPr bwMode="auto">
          <a:xfrm>
            <a:off x="1574162" y="2454539"/>
            <a:ext cx="5402033" cy="2424639"/>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16" name="TextBox 315"/>
          <p:cNvSpPr txBox="1"/>
          <p:nvPr/>
        </p:nvSpPr>
        <p:spPr>
          <a:xfrm rot="16200000">
            <a:off x="139054" y="3534592"/>
            <a:ext cx="1633782"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生存率</a:t>
            </a:r>
          </a:p>
        </p:txBody>
      </p:sp>
      <p:sp>
        <p:nvSpPr>
          <p:cNvPr id="317" name="TextBox 316"/>
          <p:cNvSpPr txBox="1"/>
          <p:nvPr/>
        </p:nvSpPr>
        <p:spPr>
          <a:xfrm>
            <a:off x="1021894" y="2310094"/>
            <a:ext cx="482824" cy="276999"/>
          </a:xfrm>
          <a:prstGeom prst="rect">
            <a:avLst/>
          </a:prstGeom>
          <a:noFill/>
        </p:spPr>
        <p:txBody>
          <a:bodyPr wrap="none" rtlCol="0">
            <a:spAutoFit/>
          </a:bodyPr>
          <a:lstStyle/>
          <a:p>
            <a:pPr algn="r" fontAlgn="base">
              <a:spcBef>
                <a:spcPct val="0"/>
              </a:spcBef>
              <a:spcAft>
                <a:spcPct val="0"/>
              </a:spcAft>
            </a:pPr>
            <a:r>
              <a:rPr lang="ja-JP" sz="1200" b="0" i="0" dirty="0" smtClean="0">
                <a:solidFill>
                  <a:srgbClr val="4D4D4D"/>
                </a:solidFill>
                <a:ea typeface="MS UI Gothic" pitchFamily="18" charset="0"/>
              </a:rPr>
              <a:t>1.00</a:t>
            </a:r>
          </a:p>
        </p:txBody>
      </p:sp>
      <p:sp>
        <p:nvSpPr>
          <p:cNvPr id="318" name="TextBox 317"/>
          <p:cNvSpPr txBox="1"/>
          <p:nvPr/>
        </p:nvSpPr>
        <p:spPr>
          <a:xfrm>
            <a:off x="1050844" y="2909237"/>
            <a:ext cx="482824" cy="276999"/>
          </a:xfrm>
          <a:prstGeom prst="rect">
            <a:avLst/>
          </a:prstGeom>
          <a:noFill/>
        </p:spPr>
        <p:txBody>
          <a:bodyPr wrap="none" rtlCol="0">
            <a:spAutoFit/>
          </a:bodyPr>
          <a:lstStyle/>
          <a:p>
            <a:pPr algn="r" fontAlgn="base">
              <a:spcBef>
                <a:spcPct val="0"/>
              </a:spcBef>
              <a:spcAft>
                <a:spcPct val="0"/>
              </a:spcAft>
            </a:pPr>
            <a:r>
              <a:rPr lang="ja-JP" sz="1200" b="0" i="0" dirty="0" smtClean="0">
                <a:solidFill>
                  <a:srgbClr val="4D4D4D"/>
                </a:solidFill>
                <a:ea typeface="MS UI Gothic" pitchFamily="18" charset="0"/>
              </a:rPr>
              <a:t>0.75</a:t>
            </a:r>
          </a:p>
        </p:txBody>
      </p:sp>
      <p:sp>
        <p:nvSpPr>
          <p:cNvPr id="319" name="TextBox 318"/>
          <p:cNvSpPr txBox="1"/>
          <p:nvPr/>
        </p:nvSpPr>
        <p:spPr>
          <a:xfrm>
            <a:off x="1050844" y="3518295"/>
            <a:ext cx="482824" cy="276999"/>
          </a:xfrm>
          <a:prstGeom prst="rect">
            <a:avLst/>
          </a:prstGeom>
          <a:noFill/>
        </p:spPr>
        <p:txBody>
          <a:bodyPr wrap="none" rtlCol="0">
            <a:spAutoFit/>
          </a:bodyPr>
          <a:lstStyle/>
          <a:p>
            <a:pPr algn="r" fontAlgn="base">
              <a:spcBef>
                <a:spcPct val="0"/>
              </a:spcBef>
              <a:spcAft>
                <a:spcPct val="0"/>
              </a:spcAft>
            </a:pPr>
            <a:r>
              <a:rPr lang="ja-JP" sz="1200" b="0" i="0" dirty="0" smtClean="0">
                <a:solidFill>
                  <a:srgbClr val="4D4D4D"/>
                </a:solidFill>
                <a:ea typeface="MS UI Gothic" pitchFamily="18" charset="0"/>
              </a:rPr>
              <a:t>0.50</a:t>
            </a:r>
          </a:p>
        </p:txBody>
      </p:sp>
      <p:sp>
        <p:nvSpPr>
          <p:cNvPr id="320" name="TextBox 319"/>
          <p:cNvSpPr txBox="1"/>
          <p:nvPr/>
        </p:nvSpPr>
        <p:spPr>
          <a:xfrm>
            <a:off x="1050844" y="4127352"/>
            <a:ext cx="482824" cy="276999"/>
          </a:xfrm>
          <a:prstGeom prst="rect">
            <a:avLst/>
          </a:prstGeom>
          <a:noFill/>
        </p:spPr>
        <p:txBody>
          <a:bodyPr wrap="none" rtlCol="0">
            <a:spAutoFit/>
          </a:bodyPr>
          <a:lstStyle/>
          <a:p>
            <a:pPr algn="r" fontAlgn="base">
              <a:spcBef>
                <a:spcPct val="0"/>
              </a:spcBef>
              <a:spcAft>
                <a:spcPct val="0"/>
              </a:spcAft>
            </a:pPr>
            <a:r>
              <a:rPr lang="ja-JP" sz="1200" b="0" i="0" dirty="0" smtClean="0">
                <a:solidFill>
                  <a:srgbClr val="4D4D4D"/>
                </a:solidFill>
                <a:ea typeface="MS UI Gothic" pitchFamily="18" charset="0"/>
              </a:rPr>
              <a:t>0.25</a:t>
            </a:r>
          </a:p>
        </p:txBody>
      </p:sp>
      <p:sp>
        <p:nvSpPr>
          <p:cNvPr id="321" name="TextBox 320"/>
          <p:cNvSpPr txBox="1"/>
          <p:nvPr/>
        </p:nvSpPr>
        <p:spPr>
          <a:xfrm>
            <a:off x="1050844" y="4736410"/>
            <a:ext cx="482824" cy="276999"/>
          </a:xfrm>
          <a:prstGeom prst="rect">
            <a:avLst/>
          </a:prstGeom>
          <a:noFill/>
        </p:spPr>
        <p:txBody>
          <a:bodyPr wrap="none" rtlCol="0">
            <a:spAutoFit/>
          </a:bodyPr>
          <a:lstStyle/>
          <a:p>
            <a:pPr algn="r" fontAlgn="base">
              <a:spcBef>
                <a:spcPct val="0"/>
              </a:spcBef>
              <a:spcAft>
                <a:spcPct val="0"/>
              </a:spcAft>
            </a:pPr>
            <a:r>
              <a:rPr lang="ja-JP" sz="1200" b="0" i="0" dirty="0" smtClean="0">
                <a:solidFill>
                  <a:srgbClr val="4D4D4D"/>
                </a:solidFill>
                <a:ea typeface="MS UI Gothic" pitchFamily="18" charset="0"/>
              </a:rPr>
              <a:t>0.00</a:t>
            </a:r>
          </a:p>
        </p:txBody>
      </p:sp>
      <p:sp>
        <p:nvSpPr>
          <p:cNvPr id="322" name="TextBox 321"/>
          <p:cNvSpPr txBox="1"/>
          <p:nvPr/>
        </p:nvSpPr>
        <p:spPr>
          <a:xfrm>
            <a:off x="152400" y="5093638"/>
            <a:ext cx="1139856" cy="830997"/>
          </a:xfrm>
          <a:prstGeom prst="rect">
            <a:avLst/>
          </a:prstGeom>
          <a:noFill/>
        </p:spPr>
        <p:txBody>
          <a:bodyPr wrap="square" rtlCol="0">
            <a:spAutoFit/>
          </a:bodyPr>
          <a:lstStyle/>
          <a:p>
            <a:pPr algn="r" fontAlgn="base">
              <a:spcBef>
                <a:spcPct val="0"/>
              </a:spcBef>
              <a:spcAft>
                <a:spcPct val="0"/>
              </a:spcAft>
            </a:pPr>
            <a:r>
              <a:rPr lang="ja-JP" altLang="es-ES" sz="1200" b="0" i="0" dirty="0" smtClean="0">
                <a:solidFill>
                  <a:srgbClr val="363636"/>
                </a:solidFill>
                <a:ea typeface="MS UI Gothic" pitchFamily="18" charset="0"/>
              </a:rPr>
              <a:t>リスクに晒されていた</a:t>
            </a:r>
            <a:r>
              <a:rPr lang="ja-JP" sz="1200" b="0" i="0" dirty="0" smtClean="0">
                <a:solidFill>
                  <a:srgbClr val="363636"/>
                </a:solidFill>
                <a:ea typeface="MS UI Gothic" pitchFamily="18" charset="0"/>
              </a:rPr>
              <a:t>患者数</a:t>
            </a:r>
          </a:p>
          <a:p>
            <a:pPr algn="r" fontAlgn="base">
              <a:spcBef>
                <a:spcPct val="0"/>
              </a:spcBef>
              <a:spcAft>
                <a:spcPct val="0"/>
              </a:spcAft>
            </a:pPr>
            <a:r>
              <a:rPr lang="ja-JP" sz="1200" b="0" i="0" dirty="0" smtClean="0">
                <a:solidFill>
                  <a:srgbClr val="363636"/>
                </a:solidFill>
                <a:ea typeface="MS UI Gothic" pitchFamily="18" charset="0"/>
              </a:rPr>
              <a:t>プラセボ＋Gem</a:t>
            </a:r>
          </a:p>
          <a:p>
            <a:pPr algn="r" fontAlgn="base">
              <a:spcBef>
                <a:spcPct val="0"/>
              </a:spcBef>
              <a:spcAft>
                <a:spcPct val="0"/>
              </a:spcAft>
            </a:pPr>
            <a:r>
              <a:rPr lang="ja-JP" sz="1200" b="0" i="0" dirty="0" smtClean="0">
                <a:solidFill>
                  <a:srgbClr val="363636"/>
                </a:solidFill>
                <a:ea typeface="MS UI Gothic" pitchFamily="18" charset="0"/>
              </a:rPr>
              <a:t>Evo＋Gem</a:t>
            </a:r>
          </a:p>
        </p:txBody>
      </p:sp>
      <p:sp>
        <p:nvSpPr>
          <p:cNvPr id="323" name="TextBox 322"/>
          <p:cNvSpPr txBox="1"/>
          <p:nvPr/>
        </p:nvSpPr>
        <p:spPr>
          <a:xfrm>
            <a:off x="1360596" y="4914306"/>
            <a:ext cx="439543"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0</a:t>
            </a:r>
            <a:r>
              <a:rPr lang="en" sz="1200" dirty="0" smtClean="0"/>
              <a:t/>
            </a:r>
            <a:br>
              <a:rPr lang="en" sz="1200" dirty="0" smtClean="0"/>
            </a:br>
            <a:endParaRPr lang="en" sz="1200" dirty="0" smtClean="0"/>
          </a:p>
          <a:p>
            <a:pPr algn="ctr" fontAlgn="base">
              <a:spcBef>
                <a:spcPct val="0"/>
              </a:spcBef>
              <a:spcAft>
                <a:spcPct val="0"/>
              </a:spcAft>
            </a:pPr>
            <a:r>
              <a:rPr lang="en" sz="1200" dirty="0" smtClean="0"/>
              <a:t/>
            </a:r>
            <a:br>
              <a:rPr lang="en" sz="1200" dirty="0" smtClean="0"/>
            </a:br>
            <a:r>
              <a:rPr lang="ja-JP" sz="1200" b="0" i="0" dirty="0" smtClean="0">
                <a:solidFill>
                  <a:srgbClr val="4D4D4D"/>
                </a:solidFill>
                <a:ea typeface="MS UI Gothic" pitchFamily="18" charset="0"/>
              </a:rPr>
              <a:t>347</a:t>
            </a:r>
          </a:p>
          <a:p>
            <a:pPr algn="ctr" fontAlgn="base">
              <a:spcBef>
                <a:spcPct val="0"/>
              </a:spcBef>
              <a:spcAft>
                <a:spcPct val="0"/>
              </a:spcAft>
            </a:pPr>
            <a:r>
              <a:rPr lang="ja-JP" sz="1200" b="0" i="0" dirty="0" smtClean="0">
                <a:solidFill>
                  <a:srgbClr val="4D4D4D"/>
                </a:solidFill>
                <a:ea typeface="MS UI Gothic" pitchFamily="18" charset="0"/>
              </a:rPr>
              <a:t>346</a:t>
            </a:r>
          </a:p>
        </p:txBody>
      </p:sp>
      <p:sp>
        <p:nvSpPr>
          <p:cNvPr id="324" name="TextBox 323"/>
          <p:cNvSpPr txBox="1"/>
          <p:nvPr/>
        </p:nvSpPr>
        <p:spPr>
          <a:xfrm>
            <a:off x="2420811" y="4914306"/>
            <a:ext cx="439543"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6</a:t>
            </a:r>
            <a:r>
              <a:rPr lang="en" sz="1200" dirty="0" smtClean="0"/>
              <a:t/>
            </a:r>
            <a:br>
              <a:rPr lang="en" sz="1200" dirty="0" smtClean="0"/>
            </a:br>
            <a:endParaRPr lang="en" sz="1200" dirty="0" smtClean="0"/>
          </a:p>
          <a:p>
            <a:pPr algn="ctr" fontAlgn="base">
              <a:spcBef>
                <a:spcPct val="0"/>
              </a:spcBef>
              <a:spcAft>
                <a:spcPct val="0"/>
              </a:spcAft>
            </a:pPr>
            <a:r>
              <a:rPr lang="en" sz="1200" dirty="0" smtClean="0"/>
              <a:t/>
            </a:r>
            <a:br>
              <a:rPr lang="en" sz="1200" dirty="0" smtClean="0"/>
            </a:br>
            <a:r>
              <a:rPr lang="ja-JP" sz="1200" b="0" i="0" dirty="0" smtClean="0">
                <a:solidFill>
                  <a:srgbClr val="4D4D4D"/>
                </a:solidFill>
                <a:ea typeface="MS UI Gothic" pitchFamily="18" charset="0"/>
              </a:rPr>
              <a:t>205</a:t>
            </a:r>
          </a:p>
          <a:p>
            <a:pPr algn="ctr" fontAlgn="base">
              <a:spcBef>
                <a:spcPct val="0"/>
              </a:spcBef>
              <a:spcAft>
                <a:spcPct val="0"/>
              </a:spcAft>
            </a:pPr>
            <a:r>
              <a:rPr lang="ja-JP" sz="1200" b="0" i="0" dirty="0" smtClean="0">
                <a:solidFill>
                  <a:srgbClr val="4D4D4D"/>
                </a:solidFill>
                <a:ea typeface="MS UI Gothic" pitchFamily="18" charset="0"/>
              </a:rPr>
              <a:t>219</a:t>
            </a:r>
          </a:p>
        </p:txBody>
      </p:sp>
      <p:sp>
        <p:nvSpPr>
          <p:cNvPr id="325" name="TextBox 324"/>
          <p:cNvSpPr txBox="1"/>
          <p:nvPr/>
        </p:nvSpPr>
        <p:spPr>
          <a:xfrm>
            <a:off x="4086952" y="4914306"/>
            <a:ext cx="354584"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15</a:t>
            </a:r>
          </a:p>
          <a:p>
            <a:pPr algn="ctr" fontAlgn="base">
              <a:spcBef>
                <a:spcPct val="0"/>
              </a:spcBef>
              <a:spcAft>
                <a:spcPct val="0"/>
              </a:spcAft>
            </a:pPr>
            <a:r>
              <a:rPr lang="en-GB" sz="1200" dirty="0"/>
              <a:t/>
            </a:r>
            <a:br>
              <a:rPr lang="en-GB" sz="1200" dirty="0"/>
            </a:br>
            <a:endParaRPr lang="en-GB" sz="1200" dirty="0"/>
          </a:p>
          <a:p>
            <a:pPr algn="ctr" fontAlgn="base">
              <a:spcBef>
                <a:spcPct val="0"/>
              </a:spcBef>
              <a:spcAft>
                <a:spcPct val="0"/>
              </a:spcAft>
            </a:pPr>
            <a:r>
              <a:rPr lang="ja-JP" sz="1200" b="0" i="0" dirty="0" smtClean="0">
                <a:solidFill>
                  <a:srgbClr val="4D4D4D"/>
                </a:solidFill>
                <a:ea typeface="MS UI Gothic" pitchFamily="18" charset="0"/>
              </a:rPr>
              <a:t>35</a:t>
            </a:r>
          </a:p>
          <a:p>
            <a:pPr algn="ctr" fontAlgn="base">
              <a:spcBef>
                <a:spcPct val="0"/>
              </a:spcBef>
              <a:spcAft>
                <a:spcPct val="0"/>
              </a:spcAft>
            </a:pPr>
            <a:r>
              <a:rPr lang="ja-JP" sz="1200" b="0" i="0" dirty="0" smtClean="0">
                <a:solidFill>
                  <a:srgbClr val="4D4D4D"/>
                </a:solidFill>
                <a:ea typeface="MS UI Gothic" pitchFamily="18" charset="0"/>
              </a:rPr>
              <a:t>38</a:t>
            </a:r>
          </a:p>
        </p:txBody>
      </p:sp>
      <p:sp>
        <p:nvSpPr>
          <p:cNvPr id="326" name="TextBox 325"/>
          <p:cNvSpPr txBox="1"/>
          <p:nvPr/>
        </p:nvSpPr>
        <p:spPr>
          <a:xfrm>
            <a:off x="4606547" y="4914306"/>
            <a:ext cx="354584"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18</a:t>
            </a:r>
          </a:p>
          <a:p>
            <a:pPr algn="ctr" fontAlgn="base">
              <a:spcBef>
                <a:spcPct val="0"/>
              </a:spcBef>
              <a:spcAft>
                <a:spcPct val="0"/>
              </a:spcAft>
            </a:pPr>
            <a:r>
              <a:rPr lang="en-GB" sz="1200" dirty="0"/>
              <a:t/>
            </a:r>
            <a:br>
              <a:rPr lang="en-GB" sz="1200" dirty="0"/>
            </a:br>
            <a:endParaRPr lang="en-GB" sz="1200" dirty="0"/>
          </a:p>
          <a:p>
            <a:pPr algn="ctr" fontAlgn="base">
              <a:spcBef>
                <a:spcPct val="0"/>
              </a:spcBef>
              <a:spcAft>
                <a:spcPct val="0"/>
              </a:spcAft>
            </a:pPr>
            <a:r>
              <a:rPr lang="ja-JP" sz="1200" b="0" i="0" dirty="0" smtClean="0">
                <a:solidFill>
                  <a:srgbClr val="4D4D4D"/>
                </a:solidFill>
                <a:ea typeface="MS UI Gothic" pitchFamily="18" charset="0"/>
              </a:rPr>
              <a:t>7</a:t>
            </a:r>
          </a:p>
          <a:p>
            <a:pPr algn="ctr" fontAlgn="base">
              <a:spcBef>
                <a:spcPct val="0"/>
              </a:spcBef>
              <a:spcAft>
                <a:spcPct val="0"/>
              </a:spcAft>
            </a:pPr>
            <a:r>
              <a:rPr lang="ja-JP" sz="1200" b="0" i="0" dirty="0" smtClean="0">
                <a:solidFill>
                  <a:srgbClr val="4D4D4D"/>
                </a:solidFill>
                <a:ea typeface="MS UI Gothic" pitchFamily="18" charset="0"/>
              </a:rPr>
              <a:t>14</a:t>
            </a:r>
          </a:p>
        </p:txBody>
      </p:sp>
      <p:sp>
        <p:nvSpPr>
          <p:cNvPr id="327" name="TextBox 326"/>
          <p:cNvSpPr txBox="1"/>
          <p:nvPr/>
        </p:nvSpPr>
        <p:spPr>
          <a:xfrm>
            <a:off x="5141834" y="4914306"/>
            <a:ext cx="354584"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21</a:t>
            </a:r>
          </a:p>
          <a:p>
            <a:pPr algn="ctr" fontAlgn="base">
              <a:spcBef>
                <a:spcPct val="0"/>
              </a:spcBef>
              <a:spcAft>
                <a:spcPct val="0"/>
              </a:spcAft>
            </a:pPr>
            <a:endParaRPr lang="en-GB" sz="1200" dirty="0" smtClean="0"/>
          </a:p>
          <a:p>
            <a:pPr algn="ctr" fontAlgn="base">
              <a:spcBef>
                <a:spcPct val="0"/>
              </a:spcBef>
              <a:spcAft>
                <a:spcPct val="0"/>
              </a:spcAft>
            </a:pPr>
            <a:endParaRPr lang="en-GB" sz="1200" dirty="0"/>
          </a:p>
          <a:p>
            <a:pPr algn="ctr" fontAlgn="base">
              <a:spcBef>
                <a:spcPct val="0"/>
              </a:spcBef>
              <a:spcAft>
                <a:spcPct val="0"/>
              </a:spcAft>
            </a:pPr>
            <a:r>
              <a:rPr lang="ja-JP" sz="1200" b="0" i="0" dirty="0" smtClean="0">
                <a:solidFill>
                  <a:srgbClr val="4D4D4D"/>
                </a:solidFill>
                <a:ea typeface="MS UI Gothic" pitchFamily="18" charset="0"/>
              </a:rPr>
              <a:t>3</a:t>
            </a:r>
          </a:p>
          <a:p>
            <a:pPr algn="ctr" fontAlgn="base">
              <a:spcBef>
                <a:spcPct val="0"/>
              </a:spcBef>
              <a:spcAft>
                <a:spcPct val="0"/>
              </a:spcAft>
            </a:pPr>
            <a:r>
              <a:rPr lang="ja-JP" sz="1200" b="0" i="0" dirty="0" smtClean="0">
                <a:solidFill>
                  <a:srgbClr val="4D4D4D"/>
                </a:solidFill>
                <a:ea typeface="MS UI Gothic" pitchFamily="18" charset="0"/>
              </a:rPr>
              <a:t>4</a:t>
            </a:r>
          </a:p>
        </p:txBody>
      </p:sp>
      <p:sp>
        <p:nvSpPr>
          <p:cNvPr id="328" name="TextBox 327"/>
          <p:cNvSpPr txBox="1"/>
          <p:nvPr/>
        </p:nvSpPr>
        <p:spPr>
          <a:xfrm>
            <a:off x="5699067" y="4914306"/>
            <a:ext cx="354584"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24</a:t>
            </a:r>
            <a:r>
              <a:rPr lang="en" sz="1200" dirty="0" smtClean="0"/>
              <a:t/>
            </a:r>
            <a:br>
              <a:rPr lang="en" sz="1200" dirty="0" smtClean="0"/>
            </a:br>
            <a:endParaRPr lang="en" sz="1200" dirty="0" smtClean="0"/>
          </a:p>
          <a:p>
            <a:pPr algn="ctr" fontAlgn="base">
              <a:spcBef>
                <a:spcPct val="0"/>
              </a:spcBef>
              <a:spcAft>
                <a:spcPct val="0"/>
              </a:spcAft>
            </a:pPr>
            <a:endParaRPr lang="en-GB" sz="1200" dirty="0"/>
          </a:p>
          <a:p>
            <a:pPr algn="ctr" fontAlgn="base">
              <a:spcBef>
                <a:spcPct val="0"/>
              </a:spcBef>
              <a:spcAft>
                <a:spcPct val="0"/>
              </a:spcAft>
            </a:pPr>
            <a:r>
              <a:rPr lang="ja-JP" sz="1200" b="0" i="0" dirty="0" smtClean="0">
                <a:solidFill>
                  <a:srgbClr val="4D4D4D"/>
                </a:solidFill>
                <a:ea typeface="MS UI Gothic" pitchFamily="18" charset="0"/>
              </a:rPr>
              <a:t>0</a:t>
            </a:r>
          </a:p>
          <a:p>
            <a:pPr algn="ctr" fontAlgn="base">
              <a:spcBef>
                <a:spcPct val="0"/>
              </a:spcBef>
              <a:spcAft>
                <a:spcPct val="0"/>
              </a:spcAft>
            </a:pPr>
            <a:r>
              <a:rPr lang="ja-JP" sz="1200" b="0" i="0" dirty="0" smtClean="0">
                <a:solidFill>
                  <a:srgbClr val="4D4D4D"/>
                </a:solidFill>
                <a:ea typeface="MS UI Gothic" pitchFamily="18" charset="0"/>
              </a:rPr>
              <a:t>1</a:t>
            </a:r>
          </a:p>
        </p:txBody>
      </p:sp>
      <p:sp>
        <p:nvSpPr>
          <p:cNvPr id="329" name="TextBox 328"/>
          <p:cNvSpPr txBox="1"/>
          <p:nvPr/>
        </p:nvSpPr>
        <p:spPr>
          <a:xfrm>
            <a:off x="6233641" y="4914306"/>
            <a:ext cx="354584"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27</a:t>
            </a:r>
            <a:r>
              <a:rPr lang="en" sz="1200" dirty="0" smtClean="0"/>
              <a:t/>
            </a:r>
            <a:br>
              <a:rPr lang="en" sz="1200" dirty="0" smtClean="0"/>
            </a:br>
            <a:endParaRPr lang="en" sz="1200" dirty="0" smtClean="0"/>
          </a:p>
          <a:p>
            <a:pPr algn="ctr" fontAlgn="base">
              <a:spcBef>
                <a:spcPct val="0"/>
              </a:spcBef>
              <a:spcAft>
                <a:spcPct val="0"/>
              </a:spcAft>
            </a:pPr>
            <a:endParaRPr lang="en-GB" sz="1200" dirty="0"/>
          </a:p>
          <a:p>
            <a:pPr algn="ctr" fontAlgn="base">
              <a:spcBef>
                <a:spcPct val="0"/>
              </a:spcBef>
              <a:spcAft>
                <a:spcPct val="0"/>
              </a:spcAft>
            </a:pPr>
            <a:r>
              <a:rPr lang="ja-JP" sz="1200" b="0" i="0" dirty="0" smtClean="0">
                <a:solidFill>
                  <a:srgbClr val="4D4D4D"/>
                </a:solidFill>
                <a:ea typeface="MS UI Gothic" pitchFamily="18" charset="0"/>
              </a:rPr>
              <a:t>0</a:t>
            </a:r>
          </a:p>
          <a:p>
            <a:pPr algn="ctr" fontAlgn="base">
              <a:spcBef>
                <a:spcPct val="0"/>
              </a:spcBef>
              <a:spcAft>
                <a:spcPct val="0"/>
              </a:spcAft>
            </a:pPr>
            <a:r>
              <a:rPr lang="ja-JP" sz="1200" b="0" i="0" dirty="0" smtClean="0">
                <a:solidFill>
                  <a:srgbClr val="4D4D4D"/>
                </a:solidFill>
                <a:ea typeface="MS UI Gothic" pitchFamily="18" charset="0"/>
              </a:rPr>
              <a:t>0</a:t>
            </a:r>
          </a:p>
        </p:txBody>
      </p:sp>
      <p:sp>
        <p:nvSpPr>
          <p:cNvPr id="330" name="TextBox 329"/>
          <p:cNvSpPr txBox="1"/>
          <p:nvPr/>
        </p:nvSpPr>
        <p:spPr>
          <a:xfrm>
            <a:off x="6798903" y="4914306"/>
            <a:ext cx="354584"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30</a:t>
            </a:r>
            <a:r>
              <a:rPr lang="en" sz="1200" dirty="0" smtClean="0"/>
              <a:t/>
            </a:r>
            <a:br>
              <a:rPr lang="en" sz="1200" dirty="0" smtClean="0"/>
            </a:br>
            <a:endParaRPr lang="en" sz="1200" dirty="0" smtClean="0"/>
          </a:p>
          <a:p>
            <a:pPr algn="ctr" fontAlgn="base">
              <a:spcBef>
                <a:spcPct val="0"/>
              </a:spcBef>
              <a:spcAft>
                <a:spcPct val="0"/>
              </a:spcAft>
            </a:pPr>
            <a:endParaRPr lang="en-GB" sz="1200" dirty="0"/>
          </a:p>
          <a:p>
            <a:pPr algn="ctr" fontAlgn="base">
              <a:spcBef>
                <a:spcPct val="0"/>
              </a:spcBef>
              <a:spcAft>
                <a:spcPct val="0"/>
              </a:spcAft>
            </a:pPr>
            <a:r>
              <a:rPr lang="ja-JP" sz="1200" b="0" i="0" dirty="0" smtClean="0">
                <a:solidFill>
                  <a:srgbClr val="4D4D4D"/>
                </a:solidFill>
                <a:ea typeface="MS UI Gothic" pitchFamily="18" charset="0"/>
              </a:rPr>
              <a:t>0</a:t>
            </a:r>
          </a:p>
          <a:p>
            <a:pPr algn="ctr" fontAlgn="base">
              <a:spcBef>
                <a:spcPct val="0"/>
              </a:spcBef>
              <a:spcAft>
                <a:spcPct val="0"/>
              </a:spcAft>
            </a:pPr>
            <a:r>
              <a:rPr lang="ja-JP" sz="1200" b="0" i="0" dirty="0" smtClean="0">
                <a:solidFill>
                  <a:srgbClr val="4D4D4D"/>
                </a:solidFill>
                <a:ea typeface="MS UI Gothic" pitchFamily="18" charset="0"/>
              </a:rPr>
              <a:t>0</a:t>
            </a:r>
          </a:p>
        </p:txBody>
      </p:sp>
      <p:sp>
        <p:nvSpPr>
          <p:cNvPr id="331" name="TextBox 330"/>
          <p:cNvSpPr txBox="1"/>
          <p:nvPr/>
        </p:nvSpPr>
        <p:spPr>
          <a:xfrm>
            <a:off x="3653437" y="5118453"/>
            <a:ext cx="1169615"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ベースラインからの経過時間(ヶ月)</a:t>
            </a:r>
          </a:p>
        </p:txBody>
      </p:sp>
      <p:sp>
        <p:nvSpPr>
          <p:cNvPr id="332" name="Line 11"/>
          <p:cNvSpPr>
            <a:spLocks noChangeShapeType="1"/>
          </p:cNvSpPr>
          <p:nvPr/>
        </p:nvSpPr>
        <p:spPr bwMode="auto">
          <a:xfrm flipV="1">
            <a:off x="3710243" y="4879236"/>
            <a:ext cx="0" cy="8172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33" name="TextBox 332"/>
          <p:cNvSpPr txBox="1"/>
          <p:nvPr/>
        </p:nvSpPr>
        <p:spPr>
          <a:xfrm>
            <a:off x="3537381" y="4914306"/>
            <a:ext cx="354584"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12</a:t>
            </a:r>
            <a:r>
              <a:rPr lang="en" sz="1200" dirty="0" smtClean="0"/>
              <a:t/>
            </a:r>
            <a:br>
              <a:rPr lang="en" sz="1200" dirty="0" smtClean="0"/>
            </a:br>
            <a:endParaRPr lang="en" sz="1200" dirty="0" smtClean="0"/>
          </a:p>
          <a:p>
            <a:pPr algn="ctr" fontAlgn="base">
              <a:spcBef>
                <a:spcPct val="0"/>
              </a:spcBef>
              <a:spcAft>
                <a:spcPct val="0"/>
              </a:spcAft>
            </a:pPr>
            <a:r>
              <a:rPr lang="en" sz="1200" dirty="0" smtClean="0"/>
              <a:t/>
            </a:r>
            <a:br>
              <a:rPr lang="en" sz="1200" dirty="0" smtClean="0"/>
            </a:br>
            <a:r>
              <a:rPr lang="ja-JP" sz="1200" b="0" i="0" dirty="0" smtClean="0">
                <a:solidFill>
                  <a:srgbClr val="4D4D4D"/>
                </a:solidFill>
                <a:ea typeface="MS UI Gothic" pitchFamily="18" charset="0"/>
              </a:rPr>
              <a:t>75</a:t>
            </a:r>
          </a:p>
          <a:p>
            <a:pPr algn="ctr" fontAlgn="base">
              <a:spcBef>
                <a:spcPct val="0"/>
              </a:spcBef>
              <a:spcAft>
                <a:spcPct val="0"/>
              </a:spcAft>
            </a:pPr>
            <a:r>
              <a:rPr lang="ja-JP" sz="1200" b="0" i="0" dirty="0" smtClean="0">
                <a:solidFill>
                  <a:srgbClr val="4D4D4D"/>
                </a:solidFill>
                <a:ea typeface="MS UI Gothic" pitchFamily="18" charset="0"/>
              </a:rPr>
              <a:t>87</a:t>
            </a:r>
          </a:p>
        </p:txBody>
      </p:sp>
      <p:sp>
        <p:nvSpPr>
          <p:cNvPr id="334" name="Line 11"/>
          <p:cNvSpPr>
            <a:spLocks noChangeShapeType="1"/>
          </p:cNvSpPr>
          <p:nvPr/>
        </p:nvSpPr>
        <p:spPr bwMode="auto">
          <a:xfrm flipV="1">
            <a:off x="3183563" y="4879236"/>
            <a:ext cx="0" cy="8172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35" name="TextBox 334"/>
          <p:cNvSpPr txBox="1"/>
          <p:nvPr/>
        </p:nvSpPr>
        <p:spPr>
          <a:xfrm>
            <a:off x="2968221" y="4914306"/>
            <a:ext cx="439543"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9</a:t>
            </a:r>
            <a:r>
              <a:rPr lang="en" sz="1200" dirty="0" smtClean="0"/>
              <a:t/>
            </a:r>
            <a:br>
              <a:rPr lang="en" sz="1200" dirty="0" smtClean="0"/>
            </a:br>
            <a:endParaRPr lang="en" sz="1200" dirty="0" smtClean="0"/>
          </a:p>
          <a:p>
            <a:pPr algn="ctr" fontAlgn="base">
              <a:spcBef>
                <a:spcPct val="0"/>
              </a:spcBef>
              <a:spcAft>
                <a:spcPct val="0"/>
              </a:spcAft>
            </a:pPr>
            <a:r>
              <a:rPr lang="en" sz="1200" dirty="0" smtClean="0"/>
              <a:t/>
            </a:r>
            <a:br>
              <a:rPr lang="en" sz="1200" dirty="0" smtClean="0"/>
            </a:br>
            <a:r>
              <a:rPr lang="ja-JP" sz="1200" b="0" i="0" dirty="0" smtClean="0">
                <a:solidFill>
                  <a:srgbClr val="4D4D4D"/>
                </a:solidFill>
                <a:ea typeface="MS UI Gothic" pitchFamily="18" charset="0"/>
              </a:rPr>
              <a:t>141</a:t>
            </a:r>
          </a:p>
          <a:p>
            <a:pPr algn="ctr" fontAlgn="base">
              <a:spcBef>
                <a:spcPct val="0"/>
              </a:spcBef>
              <a:spcAft>
                <a:spcPct val="0"/>
              </a:spcAft>
            </a:pPr>
            <a:r>
              <a:rPr lang="ja-JP" sz="1200" b="0" i="0" dirty="0" smtClean="0">
                <a:solidFill>
                  <a:srgbClr val="4D4D4D"/>
                </a:solidFill>
                <a:ea typeface="MS UI Gothic" pitchFamily="18" charset="0"/>
              </a:rPr>
              <a:t>168</a:t>
            </a:r>
          </a:p>
        </p:txBody>
      </p:sp>
      <p:sp>
        <p:nvSpPr>
          <p:cNvPr id="336" name="Line 11"/>
          <p:cNvSpPr>
            <a:spLocks noChangeShapeType="1"/>
          </p:cNvSpPr>
          <p:nvPr/>
        </p:nvSpPr>
        <p:spPr bwMode="auto">
          <a:xfrm flipV="1">
            <a:off x="2100943" y="4879236"/>
            <a:ext cx="0" cy="8172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37" name="TextBox 336"/>
          <p:cNvSpPr txBox="1"/>
          <p:nvPr/>
        </p:nvSpPr>
        <p:spPr>
          <a:xfrm>
            <a:off x="1885601" y="4914306"/>
            <a:ext cx="439543"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3</a:t>
            </a:r>
            <a:r>
              <a:rPr lang="en" sz="1200" dirty="0" smtClean="0"/>
              <a:t/>
            </a:r>
            <a:br>
              <a:rPr lang="en" sz="1200" dirty="0" smtClean="0"/>
            </a:br>
            <a:endParaRPr lang="en" sz="1200" dirty="0" smtClean="0"/>
          </a:p>
          <a:p>
            <a:pPr algn="ctr" fontAlgn="base">
              <a:spcBef>
                <a:spcPct val="0"/>
              </a:spcBef>
              <a:spcAft>
                <a:spcPct val="0"/>
              </a:spcAft>
            </a:pPr>
            <a:r>
              <a:rPr lang="en" sz="1200" dirty="0" smtClean="0"/>
              <a:t/>
            </a:r>
            <a:br>
              <a:rPr lang="en" sz="1200" dirty="0" smtClean="0"/>
            </a:br>
            <a:r>
              <a:rPr lang="ja-JP" sz="1200" b="0" i="0" dirty="0" smtClean="0">
                <a:solidFill>
                  <a:srgbClr val="4D4D4D"/>
                </a:solidFill>
                <a:ea typeface="MS UI Gothic" pitchFamily="18" charset="0"/>
              </a:rPr>
              <a:t>284</a:t>
            </a:r>
          </a:p>
          <a:p>
            <a:pPr algn="ctr" fontAlgn="base">
              <a:spcBef>
                <a:spcPct val="0"/>
              </a:spcBef>
              <a:spcAft>
                <a:spcPct val="0"/>
              </a:spcAft>
            </a:pPr>
            <a:r>
              <a:rPr lang="ja-JP" sz="1200" b="0" i="0" dirty="0" smtClean="0">
                <a:solidFill>
                  <a:srgbClr val="4D4D4D"/>
                </a:solidFill>
                <a:ea typeface="MS UI Gothic" pitchFamily="18" charset="0"/>
              </a:rPr>
              <a:t>293</a:t>
            </a:r>
          </a:p>
        </p:txBody>
      </p:sp>
      <p:grpSp>
        <p:nvGrpSpPr>
          <p:cNvPr id="338" name="Group 337"/>
          <p:cNvGrpSpPr/>
          <p:nvPr/>
        </p:nvGrpSpPr>
        <p:grpSpPr>
          <a:xfrm>
            <a:off x="1569790" y="2446576"/>
            <a:ext cx="4209218" cy="2378117"/>
            <a:chOff x="2981325" y="2516188"/>
            <a:chExt cx="3181350" cy="1819275"/>
          </a:xfrm>
          <a:effectLst/>
        </p:grpSpPr>
        <p:sp>
          <p:nvSpPr>
            <p:cNvPr id="339" name="Freeform 2"/>
            <p:cNvSpPr>
              <a:spLocks/>
            </p:cNvSpPr>
            <p:nvPr/>
          </p:nvSpPr>
          <p:spPr bwMode="auto">
            <a:xfrm>
              <a:off x="2981325" y="2535238"/>
              <a:ext cx="3181350" cy="1800225"/>
            </a:xfrm>
            <a:custGeom>
              <a:avLst/>
              <a:gdLst>
                <a:gd name="T0" fmla="*/ 319 w 334"/>
                <a:gd name="T1" fmla="*/ 172 h 189"/>
                <a:gd name="T2" fmla="*/ 246 w 334"/>
                <a:gd name="T3" fmla="*/ 161 h 189"/>
                <a:gd name="T4" fmla="*/ 242 w 334"/>
                <a:gd name="T5" fmla="*/ 159 h 189"/>
                <a:gd name="T6" fmla="*/ 234 w 334"/>
                <a:gd name="T7" fmla="*/ 155 h 189"/>
                <a:gd name="T8" fmla="*/ 222 w 334"/>
                <a:gd name="T9" fmla="*/ 153 h 189"/>
                <a:gd name="T10" fmla="*/ 220 w 334"/>
                <a:gd name="T11" fmla="*/ 149 h 189"/>
                <a:gd name="T12" fmla="*/ 208 w 334"/>
                <a:gd name="T13" fmla="*/ 147 h 189"/>
                <a:gd name="T14" fmla="*/ 205 w 334"/>
                <a:gd name="T15" fmla="*/ 144 h 189"/>
                <a:gd name="T16" fmla="*/ 187 w 334"/>
                <a:gd name="T17" fmla="*/ 142 h 189"/>
                <a:gd name="T18" fmla="*/ 184 w 334"/>
                <a:gd name="T19" fmla="*/ 138 h 189"/>
                <a:gd name="T20" fmla="*/ 180 w 334"/>
                <a:gd name="T21" fmla="*/ 136 h 189"/>
                <a:gd name="T22" fmla="*/ 178 w 334"/>
                <a:gd name="T23" fmla="*/ 132 h 189"/>
                <a:gd name="T24" fmla="*/ 164 w 334"/>
                <a:gd name="T25" fmla="*/ 131 h 189"/>
                <a:gd name="T26" fmla="*/ 156 w 334"/>
                <a:gd name="T27" fmla="*/ 128 h 189"/>
                <a:gd name="T28" fmla="*/ 152 w 334"/>
                <a:gd name="T29" fmla="*/ 126 h 189"/>
                <a:gd name="T30" fmla="*/ 150 w 334"/>
                <a:gd name="T31" fmla="*/ 121 h 189"/>
                <a:gd name="T32" fmla="*/ 143 w 334"/>
                <a:gd name="T33" fmla="*/ 120 h 189"/>
                <a:gd name="T34" fmla="*/ 141 w 334"/>
                <a:gd name="T35" fmla="*/ 115 h 189"/>
                <a:gd name="T36" fmla="*/ 134 w 334"/>
                <a:gd name="T37" fmla="*/ 114 h 189"/>
                <a:gd name="T38" fmla="*/ 131 w 334"/>
                <a:gd name="T39" fmla="*/ 111 h 189"/>
                <a:gd name="T40" fmla="*/ 124 w 334"/>
                <a:gd name="T41" fmla="*/ 109 h 189"/>
                <a:gd name="T42" fmla="*/ 122 w 334"/>
                <a:gd name="T43" fmla="*/ 105 h 189"/>
                <a:gd name="T44" fmla="*/ 117 w 334"/>
                <a:gd name="T45" fmla="*/ 104 h 189"/>
                <a:gd name="T46" fmla="*/ 114 w 334"/>
                <a:gd name="T47" fmla="*/ 99 h 189"/>
                <a:gd name="T48" fmla="*/ 109 w 334"/>
                <a:gd name="T49" fmla="*/ 95 h 189"/>
                <a:gd name="T50" fmla="*/ 105 w 334"/>
                <a:gd name="T51" fmla="*/ 91 h 189"/>
                <a:gd name="T52" fmla="*/ 101 w 334"/>
                <a:gd name="T53" fmla="*/ 89 h 189"/>
                <a:gd name="T54" fmla="*/ 98 w 334"/>
                <a:gd name="T55" fmla="*/ 84 h 189"/>
                <a:gd name="T56" fmla="*/ 94 w 334"/>
                <a:gd name="T57" fmla="*/ 82 h 189"/>
                <a:gd name="T58" fmla="*/ 88 w 334"/>
                <a:gd name="T59" fmla="*/ 80 h 189"/>
                <a:gd name="T60" fmla="*/ 86 w 334"/>
                <a:gd name="T61" fmla="*/ 75 h 189"/>
                <a:gd name="T62" fmla="*/ 83 w 334"/>
                <a:gd name="T63" fmla="*/ 72 h 189"/>
                <a:gd name="T64" fmla="*/ 81 w 334"/>
                <a:gd name="T65" fmla="*/ 68 h 189"/>
                <a:gd name="T66" fmla="*/ 77 w 334"/>
                <a:gd name="T67" fmla="*/ 66 h 189"/>
                <a:gd name="T68" fmla="*/ 72 w 334"/>
                <a:gd name="T69" fmla="*/ 61 h 189"/>
                <a:gd name="T70" fmla="*/ 69 w 334"/>
                <a:gd name="T71" fmla="*/ 56 h 189"/>
                <a:gd name="T72" fmla="*/ 67 w 334"/>
                <a:gd name="T73" fmla="*/ 54 h 189"/>
                <a:gd name="T74" fmla="*/ 65 w 334"/>
                <a:gd name="T75" fmla="*/ 51 h 189"/>
                <a:gd name="T76" fmla="*/ 61 w 334"/>
                <a:gd name="T77" fmla="*/ 50 h 189"/>
                <a:gd name="T78" fmla="*/ 60 w 334"/>
                <a:gd name="T79" fmla="*/ 46 h 189"/>
                <a:gd name="T80" fmla="*/ 57 w 334"/>
                <a:gd name="T81" fmla="*/ 45 h 189"/>
                <a:gd name="T82" fmla="*/ 55 w 334"/>
                <a:gd name="T83" fmla="*/ 41 h 189"/>
                <a:gd name="T84" fmla="*/ 51 w 334"/>
                <a:gd name="T85" fmla="*/ 39 h 189"/>
                <a:gd name="T86" fmla="*/ 48 w 334"/>
                <a:gd name="T87" fmla="*/ 36 h 189"/>
                <a:gd name="T88" fmla="*/ 44 w 334"/>
                <a:gd name="T89" fmla="*/ 34 h 189"/>
                <a:gd name="T90" fmla="*/ 41 w 334"/>
                <a:gd name="T91" fmla="*/ 30 h 189"/>
                <a:gd name="T92" fmla="*/ 36 w 334"/>
                <a:gd name="T93" fmla="*/ 28 h 189"/>
                <a:gd name="T94" fmla="*/ 34 w 334"/>
                <a:gd name="T95" fmla="*/ 23 h 189"/>
                <a:gd name="T96" fmla="*/ 30 w 334"/>
                <a:gd name="T97" fmla="*/ 20 h 189"/>
                <a:gd name="T98" fmla="*/ 27 w 334"/>
                <a:gd name="T99" fmla="*/ 16 h 189"/>
                <a:gd name="T100" fmla="*/ 23 w 334"/>
                <a:gd name="T101" fmla="*/ 14 h 189"/>
                <a:gd name="T102" fmla="*/ 21 w 334"/>
                <a:gd name="T103" fmla="*/ 10 h 189"/>
                <a:gd name="T104" fmla="*/ 16 w 334"/>
                <a:gd name="T105" fmla="*/ 8 h 189"/>
                <a:gd name="T106" fmla="*/ 14 w 334"/>
                <a:gd name="T107" fmla="*/ 5 h 189"/>
                <a:gd name="T108" fmla="*/ 9 w 334"/>
                <a:gd name="T109" fmla="*/ 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4" h="189">
                  <a:moveTo>
                    <a:pt x="334" y="189"/>
                  </a:moveTo>
                  <a:lnTo>
                    <a:pt x="334" y="172"/>
                  </a:lnTo>
                  <a:lnTo>
                    <a:pt x="319" y="172"/>
                  </a:lnTo>
                  <a:lnTo>
                    <a:pt x="319" y="163"/>
                  </a:lnTo>
                  <a:lnTo>
                    <a:pt x="246" y="163"/>
                  </a:lnTo>
                  <a:lnTo>
                    <a:pt x="246" y="161"/>
                  </a:lnTo>
                  <a:lnTo>
                    <a:pt x="244" y="161"/>
                  </a:lnTo>
                  <a:lnTo>
                    <a:pt x="244" y="159"/>
                  </a:lnTo>
                  <a:lnTo>
                    <a:pt x="242" y="159"/>
                  </a:lnTo>
                  <a:lnTo>
                    <a:pt x="242" y="157"/>
                  </a:lnTo>
                  <a:lnTo>
                    <a:pt x="234" y="157"/>
                  </a:lnTo>
                  <a:lnTo>
                    <a:pt x="234" y="155"/>
                  </a:lnTo>
                  <a:lnTo>
                    <a:pt x="224" y="155"/>
                  </a:lnTo>
                  <a:lnTo>
                    <a:pt x="224" y="153"/>
                  </a:lnTo>
                  <a:lnTo>
                    <a:pt x="222" y="153"/>
                  </a:lnTo>
                  <a:lnTo>
                    <a:pt x="222" y="151"/>
                  </a:lnTo>
                  <a:lnTo>
                    <a:pt x="220" y="151"/>
                  </a:lnTo>
                  <a:lnTo>
                    <a:pt x="220" y="149"/>
                  </a:lnTo>
                  <a:lnTo>
                    <a:pt x="214" y="149"/>
                  </a:lnTo>
                  <a:lnTo>
                    <a:pt x="214" y="147"/>
                  </a:lnTo>
                  <a:lnTo>
                    <a:pt x="208" y="147"/>
                  </a:lnTo>
                  <a:lnTo>
                    <a:pt x="208" y="145"/>
                  </a:lnTo>
                  <a:lnTo>
                    <a:pt x="205" y="145"/>
                  </a:lnTo>
                  <a:lnTo>
                    <a:pt x="205" y="144"/>
                  </a:lnTo>
                  <a:lnTo>
                    <a:pt x="201" y="144"/>
                  </a:lnTo>
                  <a:lnTo>
                    <a:pt x="201" y="142"/>
                  </a:lnTo>
                  <a:lnTo>
                    <a:pt x="187" y="142"/>
                  </a:lnTo>
                  <a:lnTo>
                    <a:pt x="187" y="140"/>
                  </a:lnTo>
                  <a:lnTo>
                    <a:pt x="184" y="140"/>
                  </a:lnTo>
                  <a:lnTo>
                    <a:pt x="184" y="138"/>
                  </a:lnTo>
                  <a:lnTo>
                    <a:pt x="182" y="138"/>
                  </a:lnTo>
                  <a:lnTo>
                    <a:pt x="182" y="136"/>
                  </a:lnTo>
                  <a:lnTo>
                    <a:pt x="180" y="136"/>
                  </a:lnTo>
                  <a:lnTo>
                    <a:pt x="180" y="134"/>
                  </a:lnTo>
                  <a:lnTo>
                    <a:pt x="178" y="134"/>
                  </a:lnTo>
                  <a:lnTo>
                    <a:pt x="178" y="132"/>
                  </a:lnTo>
                  <a:lnTo>
                    <a:pt x="171" y="132"/>
                  </a:lnTo>
                  <a:lnTo>
                    <a:pt x="171" y="131"/>
                  </a:lnTo>
                  <a:lnTo>
                    <a:pt x="164" y="131"/>
                  </a:lnTo>
                  <a:lnTo>
                    <a:pt x="164" y="129"/>
                  </a:lnTo>
                  <a:lnTo>
                    <a:pt x="156" y="129"/>
                  </a:lnTo>
                  <a:lnTo>
                    <a:pt x="156" y="128"/>
                  </a:lnTo>
                  <a:lnTo>
                    <a:pt x="154" y="128"/>
                  </a:lnTo>
                  <a:lnTo>
                    <a:pt x="154" y="126"/>
                  </a:lnTo>
                  <a:lnTo>
                    <a:pt x="152" y="126"/>
                  </a:lnTo>
                  <a:lnTo>
                    <a:pt x="152" y="123"/>
                  </a:lnTo>
                  <a:lnTo>
                    <a:pt x="150" y="123"/>
                  </a:lnTo>
                  <a:lnTo>
                    <a:pt x="150" y="121"/>
                  </a:lnTo>
                  <a:lnTo>
                    <a:pt x="146" y="121"/>
                  </a:lnTo>
                  <a:lnTo>
                    <a:pt x="146" y="120"/>
                  </a:lnTo>
                  <a:lnTo>
                    <a:pt x="143" y="120"/>
                  </a:lnTo>
                  <a:lnTo>
                    <a:pt x="143" y="118"/>
                  </a:lnTo>
                  <a:lnTo>
                    <a:pt x="141" y="118"/>
                  </a:lnTo>
                  <a:lnTo>
                    <a:pt x="141" y="115"/>
                  </a:lnTo>
                  <a:lnTo>
                    <a:pt x="139" y="115"/>
                  </a:lnTo>
                  <a:lnTo>
                    <a:pt x="139" y="114"/>
                  </a:lnTo>
                  <a:lnTo>
                    <a:pt x="134" y="114"/>
                  </a:lnTo>
                  <a:lnTo>
                    <a:pt x="134" y="112"/>
                  </a:lnTo>
                  <a:lnTo>
                    <a:pt x="131" y="112"/>
                  </a:lnTo>
                  <a:lnTo>
                    <a:pt x="131" y="111"/>
                  </a:lnTo>
                  <a:lnTo>
                    <a:pt x="128" y="111"/>
                  </a:lnTo>
                  <a:lnTo>
                    <a:pt x="128" y="109"/>
                  </a:lnTo>
                  <a:lnTo>
                    <a:pt x="124" y="109"/>
                  </a:lnTo>
                  <a:lnTo>
                    <a:pt x="124" y="108"/>
                  </a:lnTo>
                  <a:lnTo>
                    <a:pt x="122" y="108"/>
                  </a:lnTo>
                  <a:lnTo>
                    <a:pt x="122" y="105"/>
                  </a:lnTo>
                  <a:cubicBezTo>
                    <a:pt x="122" y="105"/>
                    <a:pt x="119" y="104"/>
                    <a:pt x="119" y="105"/>
                  </a:cubicBezTo>
                  <a:cubicBezTo>
                    <a:pt x="119" y="106"/>
                    <a:pt x="119" y="104"/>
                    <a:pt x="119" y="104"/>
                  </a:cubicBezTo>
                  <a:lnTo>
                    <a:pt x="117" y="104"/>
                  </a:lnTo>
                  <a:lnTo>
                    <a:pt x="117" y="102"/>
                  </a:lnTo>
                  <a:lnTo>
                    <a:pt x="114" y="102"/>
                  </a:lnTo>
                  <a:lnTo>
                    <a:pt x="114" y="99"/>
                  </a:lnTo>
                  <a:cubicBezTo>
                    <a:pt x="114" y="99"/>
                    <a:pt x="111" y="98"/>
                    <a:pt x="111" y="99"/>
                  </a:cubicBezTo>
                  <a:cubicBezTo>
                    <a:pt x="111" y="100"/>
                    <a:pt x="111" y="95"/>
                    <a:pt x="111" y="95"/>
                  </a:cubicBezTo>
                  <a:cubicBezTo>
                    <a:pt x="112" y="95"/>
                    <a:pt x="109" y="95"/>
                    <a:pt x="109" y="95"/>
                  </a:cubicBezTo>
                  <a:lnTo>
                    <a:pt x="109" y="92"/>
                  </a:lnTo>
                  <a:lnTo>
                    <a:pt x="105" y="92"/>
                  </a:lnTo>
                  <a:lnTo>
                    <a:pt x="105" y="91"/>
                  </a:lnTo>
                  <a:lnTo>
                    <a:pt x="103" y="91"/>
                  </a:lnTo>
                  <a:lnTo>
                    <a:pt x="103" y="89"/>
                  </a:lnTo>
                  <a:lnTo>
                    <a:pt x="101" y="89"/>
                  </a:lnTo>
                  <a:lnTo>
                    <a:pt x="101" y="87"/>
                  </a:lnTo>
                  <a:lnTo>
                    <a:pt x="98" y="87"/>
                  </a:lnTo>
                  <a:lnTo>
                    <a:pt x="98" y="84"/>
                  </a:lnTo>
                  <a:lnTo>
                    <a:pt x="96" y="84"/>
                  </a:lnTo>
                  <a:lnTo>
                    <a:pt x="96" y="82"/>
                  </a:lnTo>
                  <a:lnTo>
                    <a:pt x="94" y="82"/>
                  </a:lnTo>
                  <a:lnTo>
                    <a:pt x="94" y="80"/>
                  </a:lnTo>
                  <a:lnTo>
                    <a:pt x="91" y="80"/>
                  </a:lnTo>
                  <a:lnTo>
                    <a:pt x="88" y="80"/>
                  </a:lnTo>
                  <a:lnTo>
                    <a:pt x="88" y="77"/>
                  </a:lnTo>
                  <a:lnTo>
                    <a:pt x="86" y="77"/>
                  </a:lnTo>
                  <a:lnTo>
                    <a:pt x="86" y="75"/>
                  </a:lnTo>
                  <a:lnTo>
                    <a:pt x="84" y="75"/>
                  </a:lnTo>
                  <a:lnTo>
                    <a:pt x="84" y="72"/>
                  </a:lnTo>
                  <a:lnTo>
                    <a:pt x="83" y="72"/>
                  </a:lnTo>
                  <a:lnTo>
                    <a:pt x="83" y="70"/>
                  </a:lnTo>
                  <a:lnTo>
                    <a:pt x="81" y="70"/>
                  </a:lnTo>
                  <a:lnTo>
                    <a:pt x="81" y="68"/>
                  </a:lnTo>
                  <a:lnTo>
                    <a:pt x="79" y="68"/>
                  </a:lnTo>
                  <a:lnTo>
                    <a:pt x="79" y="66"/>
                  </a:lnTo>
                  <a:lnTo>
                    <a:pt x="77" y="66"/>
                  </a:lnTo>
                  <a:lnTo>
                    <a:pt x="77" y="61"/>
                  </a:lnTo>
                  <a:lnTo>
                    <a:pt x="73" y="61"/>
                  </a:lnTo>
                  <a:lnTo>
                    <a:pt x="72" y="61"/>
                  </a:lnTo>
                  <a:lnTo>
                    <a:pt x="72" y="59"/>
                  </a:lnTo>
                  <a:lnTo>
                    <a:pt x="69" y="59"/>
                  </a:lnTo>
                  <a:lnTo>
                    <a:pt x="69" y="56"/>
                  </a:lnTo>
                  <a:lnTo>
                    <a:pt x="68" y="56"/>
                  </a:lnTo>
                  <a:lnTo>
                    <a:pt x="68" y="54"/>
                  </a:lnTo>
                  <a:lnTo>
                    <a:pt x="67" y="54"/>
                  </a:lnTo>
                  <a:lnTo>
                    <a:pt x="67" y="53"/>
                  </a:lnTo>
                  <a:lnTo>
                    <a:pt x="65" y="53"/>
                  </a:lnTo>
                  <a:lnTo>
                    <a:pt x="65" y="51"/>
                  </a:lnTo>
                  <a:lnTo>
                    <a:pt x="63" y="51"/>
                  </a:lnTo>
                  <a:lnTo>
                    <a:pt x="63" y="50"/>
                  </a:lnTo>
                  <a:lnTo>
                    <a:pt x="61" y="50"/>
                  </a:lnTo>
                  <a:lnTo>
                    <a:pt x="61" y="48"/>
                  </a:lnTo>
                  <a:lnTo>
                    <a:pt x="60" y="48"/>
                  </a:lnTo>
                  <a:lnTo>
                    <a:pt x="60" y="46"/>
                  </a:lnTo>
                  <a:lnTo>
                    <a:pt x="58" y="46"/>
                  </a:lnTo>
                  <a:lnTo>
                    <a:pt x="58" y="45"/>
                  </a:lnTo>
                  <a:lnTo>
                    <a:pt x="57" y="45"/>
                  </a:lnTo>
                  <a:lnTo>
                    <a:pt x="57" y="42"/>
                  </a:lnTo>
                  <a:lnTo>
                    <a:pt x="55" y="42"/>
                  </a:lnTo>
                  <a:lnTo>
                    <a:pt x="55" y="41"/>
                  </a:lnTo>
                  <a:lnTo>
                    <a:pt x="53" y="41"/>
                  </a:lnTo>
                  <a:lnTo>
                    <a:pt x="53" y="39"/>
                  </a:lnTo>
                  <a:lnTo>
                    <a:pt x="51" y="39"/>
                  </a:lnTo>
                  <a:lnTo>
                    <a:pt x="51" y="38"/>
                  </a:lnTo>
                  <a:lnTo>
                    <a:pt x="48" y="38"/>
                  </a:lnTo>
                  <a:lnTo>
                    <a:pt x="48" y="36"/>
                  </a:lnTo>
                  <a:lnTo>
                    <a:pt x="46" y="36"/>
                  </a:lnTo>
                  <a:lnTo>
                    <a:pt x="46" y="34"/>
                  </a:lnTo>
                  <a:lnTo>
                    <a:pt x="44" y="34"/>
                  </a:lnTo>
                  <a:lnTo>
                    <a:pt x="44" y="32"/>
                  </a:lnTo>
                  <a:lnTo>
                    <a:pt x="41" y="32"/>
                  </a:lnTo>
                  <a:lnTo>
                    <a:pt x="41" y="30"/>
                  </a:lnTo>
                  <a:lnTo>
                    <a:pt x="40" y="30"/>
                  </a:lnTo>
                  <a:lnTo>
                    <a:pt x="40" y="28"/>
                  </a:lnTo>
                  <a:lnTo>
                    <a:pt x="36" y="28"/>
                  </a:lnTo>
                  <a:lnTo>
                    <a:pt x="36" y="24"/>
                  </a:lnTo>
                  <a:lnTo>
                    <a:pt x="34" y="24"/>
                  </a:lnTo>
                  <a:lnTo>
                    <a:pt x="34" y="23"/>
                  </a:lnTo>
                  <a:lnTo>
                    <a:pt x="32" y="23"/>
                  </a:lnTo>
                  <a:lnTo>
                    <a:pt x="32" y="20"/>
                  </a:lnTo>
                  <a:lnTo>
                    <a:pt x="30" y="20"/>
                  </a:lnTo>
                  <a:lnTo>
                    <a:pt x="30" y="18"/>
                  </a:lnTo>
                  <a:lnTo>
                    <a:pt x="27" y="18"/>
                  </a:lnTo>
                  <a:lnTo>
                    <a:pt x="27" y="16"/>
                  </a:lnTo>
                  <a:lnTo>
                    <a:pt x="25" y="16"/>
                  </a:lnTo>
                  <a:lnTo>
                    <a:pt x="25" y="14"/>
                  </a:lnTo>
                  <a:lnTo>
                    <a:pt x="23" y="14"/>
                  </a:lnTo>
                  <a:lnTo>
                    <a:pt x="23" y="13"/>
                  </a:lnTo>
                  <a:lnTo>
                    <a:pt x="21" y="13"/>
                  </a:lnTo>
                  <a:lnTo>
                    <a:pt x="21" y="10"/>
                  </a:lnTo>
                  <a:lnTo>
                    <a:pt x="18" y="10"/>
                  </a:lnTo>
                  <a:lnTo>
                    <a:pt x="18" y="8"/>
                  </a:lnTo>
                  <a:lnTo>
                    <a:pt x="16" y="8"/>
                  </a:lnTo>
                  <a:lnTo>
                    <a:pt x="16" y="6"/>
                  </a:lnTo>
                  <a:lnTo>
                    <a:pt x="14" y="6"/>
                  </a:lnTo>
                  <a:lnTo>
                    <a:pt x="14" y="5"/>
                  </a:lnTo>
                  <a:lnTo>
                    <a:pt x="11" y="5"/>
                  </a:lnTo>
                  <a:lnTo>
                    <a:pt x="11" y="2"/>
                  </a:lnTo>
                  <a:lnTo>
                    <a:pt x="9" y="2"/>
                  </a:lnTo>
                  <a:lnTo>
                    <a:pt x="9"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0" name="Line 3"/>
            <p:cNvSpPr>
              <a:spLocks noChangeShapeType="1"/>
            </p:cNvSpPr>
            <p:nvPr/>
          </p:nvSpPr>
          <p:spPr bwMode="auto">
            <a:xfrm>
              <a:off x="3009900" y="251618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Line 4"/>
            <p:cNvSpPr>
              <a:spLocks noChangeShapeType="1"/>
            </p:cNvSpPr>
            <p:nvPr/>
          </p:nvSpPr>
          <p:spPr bwMode="auto">
            <a:xfrm>
              <a:off x="4143375" y="353536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 name="Line 5"/>
            <p:cNvSpPr>
              <a:spLocks noChangeShapeType="1"/>
            </p:cNvSpPr>
            <p:nvPr/>
          </p:nvSpPr>
          <p:spPr bwMode="auto">
            <a:xfrm>
              <a:off x="4152900" y="3544888"/>
              <a:ext cx="0" cy="381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Line 6"/>
            <p:cNvSpPr>
              <a:spLocks noChangeShapeType="1"/>
            </p:cNvSpPr>
            <p:nvPr/>
          </p:nvSpPr>
          <p:spPr bwMode="auto">
            <a:xfrm>
              <a:off x="4295775" y="360203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7"/>
            <p:cNvSpPr>
              <a:spLocks noChangeShapeType="1"/>
            </p:cNvSpPr>
            <p:nvPr/>
          </p:nvSpPr>
          <p:spPr bwMode="auto">
            <a:xfrm>
              <a:off x="4314825" y="362108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Line 8"/>
            <p:cNvSpPr>
              <a:spLocks noChangeShapeType="1"/>
            </p:cNvSpPr>
            <p:nvPr/>
          </p:nvSpPr>
          <p:spPr bwMode="auto">
            <a:xfrm>
              <a:off x="4638675" y="377348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 name="Line 9"/>
            <p:cNvSpPr>
              <a:spLocks noChangeShapeType="1"/>
            </p:cNvSpPr>
            <p:nvPr/>
          </p:nvSpPr>
          <p:spPr bwMode="auto">
            <a:xfrm>
              <a:off x="4648200" y="377348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Line 10"/>
            <p:cNvSpPr>
              <a:spLocks noChangeShapeType="1"/>
            </p:cNvSpPr>
            <p:nvPr/>
          </p:nvSpPr>
          <p:spPr bwMode="auto">
            <a:xfrm>
              <a:off x="4676775" y="379253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Line 11"/>
            <p:cNvSpPr>
              <a:spLocks noChangeShapeType="1"/>
            </p:cNvSpPr>
            <p:nvPr/>
          </p:nvSpPr>
          <p:spPr bwMode="auto">
            <a:xfrm>
              <a:off x="4714875" y="382111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12"/>
            <p:cNvSpPr>
              <a:spLocks noChangeShapeType="1"/>
            </p:cNvSpPr>
            <p:nvPr/>
          </p:nvSpPr>
          <p:spPr bwMode="auto">
            <a:xfrm>
              <a:off x="4752975" y="384016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Line 13"/>
            <p:cNvSpPr>
              <a:spLocks noChangeShapeType="1"/>
            </p:cNvSpPr>
            <p:nvPr/>
          </p:nvSpPr>
          <p:spPr bwMode="auto">
            <a:xfrm>
              <a:off x="4800600" y="386873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14"/>
            <p:cNvSpPr>
              <a:spLocks noChangeShapeType="1"/>
            </p:cNvSpPr>
            <p:nvPr/>
          </p:nvSpPr>
          <p:spPr bwMode="auto">
            <a:xfrm>
              <a:off x="4819650" y="386873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Line 15"/>
            <p:cNvSpPr>
              <a:spLocks noChangeShapeType="1"/>
            </p:cNvSpPr>
            <p:nvPr/>
          </p:nvSpPr>
          <p:spPr bwMode="auto">
            <a:xfrm>
              <a:off x="4867275" y="386873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Line 16"/>
            <p:cNvSpPr>
              <a:spLocks noChangeShapeType="1"/>
            </p:cNvSpPr>
            <p:nvPr/>
          </p:nvSpPr>
          <p:spPr bwMode="auto">
            <a:xfrm>
              <a:off x="4895850" y="387826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 name="Line 17"/>
            <p:cNvSpPr>
              <a:spLocks noChangeShapeType="1"/>
            </p:cNvSpPr>
            <p:nvPr/>
          </p:nvSpPr>
          <p:spPr bwMode="auto">
            <a:xfrm>
              <a:off x="4943475" y="3897313"/>
              <a:ext cx="0" cy="381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 name="Line 18"/>
            <p:cNvSpPr>
              <a:spLocks noChangeShapeType="1"/>
            </p:cNvSpPr>
            <p:nvPr/>
          </p:nvSpPr>
          <p:spPr bwMode="auto">
            <a:xfrm>
              <a:off x="4943475" y="389731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Line 19"/>
            <p:cNvSpPr>
              <a:spLocks noChangeShapeType="1"/>
            </p:cNvSpPr>
            <p:nvPr/>
          </p:nvSpPr>
          <p:spPr bwMode="auto">
            <a:xfrm>
              <a:off x="4972050" y="390683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20"/>
            <p:cNvSpPr>
              <a:spLocks noChangeShapeType="1"/>
            </p:cNvSpPr>
            <p:nvPr/>
          </p:nvSpPr>
          <p:spPr bwMode="auto">
            <a:xfrm>
              <a:off x="4991100" y="390683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Line 21"/>
            <p:cNvSpPr>
              <a:spLocks noChangeShapeType="1"/>
            </p:cNvSpPr>
            <p:nvPr/>
          </p:nvSpPr>
          <p:spPr bwMode="auto">
            <a:xfrm>
              <a:off x="5048250" y="393541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Line 22"/>
            <p:cNvSpPr>
              <a:spLocks noChangeShapeType="1"/>
            </p:cNvSpPr>
            <p:nvPr/>
          </p:nvSpPr>
          <p:spPr bwMode="auto">
            <a:xfrm>
              <a:off x="5086350" y="395446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23"/>
            <p:cNvSpPr>
              <a:spLocks noChangeShapeType="1"/>
            </p:cNvSpPr>
            <p:nvPr/>
          </p:nvSpPr>
          <p:spPr bwMode="auto">
            <a:xfrm>
              <a:off x="5162550" y="399256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Line 24"/>
            <p:cNvSpPr>
              <a:spLocks noChangeShapeType="1"/>
            </p:cNvSpPr>
            <p:nvPr/>
          </p:nvSpPr>
          <p:spPr bwMode="auto">
            <a:xfrm>
              <a:off x="5381625" y="4062413"/>
              <a:ext cx="0" cy="381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2" name="Line 25"/>
            <p:cNvSpPr>
              <a:spLocks noChangeShapeType="1"/>
            </p:cNvSpPr>
            <p:nvPr/>
          </p:nvSpPr>
          <p:spPr bwMode="auto">
            <a:xfrm>
              <a:off x="5505450" y="406241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Line 26"/>
            <p:cNvSpPr>
              <a:spLocks noChangeShapeType="1"/>
            </p:cNvSpPr>
            <p:nvPr/>
          </p:nvSpPr>
          <p:spPr bwMode="auto">
            <a:xfrm>
              <a:off x="5172075" y="399256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Line 27"/>
            <p:cNvSpPr>
              <a:spLocks noChangeShapeType="1"/>
            </p:cNvSpPr>
            <p:nvPr/>
          </p:nvSpPr>
          <p:spPr bwMode="auto">
            <a:xfrm>
              <a:off x="5391150" y="4062413"/>
              <a:ext cx="0" cy="381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Line 28"/>
            <p:cNvSpPr>
              <a:spLocks noChangeShapeType="1"/>
            </p:cNvSpPr>
            <p:nvPr/>
          </p:nvSpPr>
          <p:spPr bwMode="auto">
            <a:xfrm>
              <a:off x="5353050" y="406241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6" name="Line 29"/>
            <p:cNvSpPr>
              <a:spLocks noChangeShapeType="1"/>
            </p:cNvSpPr>
            <p:nvPr/>
          </p:nvSpPr>
          <p:spPr bwMode="auto">
            <a:xfrm>
              <a:off x="5619750" y="406241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Line 30"/>
            <p:cNvSpPr>
              <a:spLocks noChangeShapeType="1"/>
            </p:cNvSpPr>
            <p:nvPr/>
          </p:nvSpPr>
          <p:spPr bwMode="auto">
            <a:xfrm>
              <a:off x="5648325" y="406241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8" name="Line 31"/>
            <p:cNvSpPr>
              <a:spLocks noChangeShapeType="1"/>
            </p:cNvSpPr>
            <p:nvPr/>
          </p:nvSpPr>
          <p:spPr bwMode="auto">
            <a:xfrm>
              <a:off x="6115050" y="414813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9" name="Line 32"/>
            <p:cNvSpPr>
              <a:spLocks noChangeShapeType="1"/>
            </p:cNvSpPr>
            <p:nvPr/>
          </p:nvSpPr>
          <p:spPr bwMode="auto">
            <a:xfrm>
              <a:off x="5514975" y="406241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Line 33"/>
            <p:cNvSpPr>
              <a:spLocks noChangeShapeType="1"/>
            </p:cNvSpPr>
            <p:nvPr/>
          </p:nvSpPr>
          <p:spPr bwMode="auto">
            <a:xfrm>
              <a:off x="5191125" y="399256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34"/>
            <p:cNvSpPr>
              <a:spLocks noChangeShapeType="1"/>
            </p:cNvSpPr>
            <p:nvPr/>
          </p:nvSpPr>
          <p:spPr bwMode="auto">
            <a:xfrm>
              <a:off x="4343400" y="364966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Line 35"/>
            <p:cNvSpPr>
              <a:spLocks noChangeShapeType="1"/>
            </p:cNvSpPr>
            <p:nvPr/>
          </p:nvSpPr>
          <p:spPr bwMode="auto">
            <a:xfrm>
              <a:off x="4371975" y="365918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Line 36"/>
            <p:cNvSpPr>
              <a:spLocks noChangeShapeType="1"/>
            </p:cNvSpPr>
            <p:nvPr/>
          </p:nvSpPr>
          <p:spPr bwMode="auto">
            <a:xfrm>
              <a:off x="4391025" y="366871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 name="Line 37"/>
            <p:cNvSpPr>
              <a:spLocks noChangeShapeType="1"/>
            </p:cNvSpPr>
            <p:nvPr/>
          </p:nvSpPr>
          <p:spPr bwMode="auto">
            <a:xfrm>
              <a:off x="4457700" y="373538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5" name="Line 38"/>
            <p:cNvSpPr>
              <a:spLocks noChangeShapeType="1"/>
            </p:cNvSpPr>
            <p:nvPr/>
          </p:nvSpPr>
          <p:spPr bwMode="auto">
            <a:xfrm>
              <a:off x="4476750" y="374491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39"/>
            <p:cNvSpPr>
              <a:spLocks noChangeShapeType="1"/>
            </p:cNvSpPr>
            <p:nvPr/>
          </p:nvSpPr>
          <p:spPr bwMode="auto">
            <a:xfrm>
              <a:off x="4505325" y="375443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Line 40"/>
            <p:cNvSpPr>
              <a:spLocks noChangeShapeType="1"/>
            </p:cNvSpPr>
            <p:nvPr/>
          </p:nvSpPr>
          <p:spPr bwMode="auto">
            <a:xfrm>
              <a:off x="4524375" y="376396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Line 41"/>
            <p:cNvSpPr>
              <a:spLocks noChangeShapeType="1"/>
            </p:cNvSpPr>
            <p:nvPr/>
          </p:nvSpPr>
          <p:spPr bwMode="auto">
            <a:xfrm>
              <a:off x="4543425" y="3773488"/>
              <a:ext cx="0" cy="381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Line 42"/>
            <p:cNvSpPr>
              <a:spLocks noChangeShapeType="1"/>
            </p:cNvSpPr>
            <p:nvPr/>
          </p:nvSpPr>
          <p:spPr bwMode="auto">
            <a:xfrm>
              <a:off x="4000500" y="339248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80" name="Group 379"/>
          <p:cNvGrpSpPr/>
          <p:nvPr/>
        </p:nvGrpSpPr>
        <p:grpSpPr>
          <a:xfrm>
            <a:off x="1580366" y="2445838"/>
            <a:ext cx="4366891" cy="1961751"/>
            <a:chOff x="3554413" y="3289300"/>
            <a:chExt cx="3295650" cy="1495425"/>
          </a:xfrm>
        </p:grpSpPr>
        <p:sp>
          <p:nvSpPr>
            <p:cNvPr id="381" name="Line 43"/>
            <p:cNvSpPr>
              <a:spLocks noChangeShapeType="1"/>
            </p:cNvSpPr>
            <p:nvPr/>
          </p:nvSpPr>
          <p:spPr bwMode="auto">
            <a:xfrm>
              <a:off x="3592513" y="32893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2" name="Line 44"/>
            <p:cNvSpPr>
              <a:spLocks noChangeShapeType="1"/>
            </p:cNvSpPr>
            <p:nvPr/>
          </p:nvSpPr>
          <p:spPr bwMode="auto">
            <a:xfrm>
              <a:off x="5287963" y="44989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45"/>
            <p:cNvSpPr>
              <a:spLocks noChangeShapeType="1"/>
            </p:cNvSpPr>
            <p:nvPr/>
          </p:nvSpPr>
          <p:spPr bwMode="auto">
            <a:xfrm>
              <a:off x="5259388" y="4498975"/>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4" name="Line 46"/>
            <p:cNvSpPr>
              <a:spLocks noChangeShapeType="1"/>
            </p:cNvSpPr>
            <p:nvPr/>
          </p:nvSpPr>
          <p:spPr bwMode="auto">
            <a:xfrm>
              <a:off x="5221288" y="44704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5" name="Line 47"/>
            <p:cNvSpPr>
              <a:spLocks noChangeShapeType="1"/>
            </p:cNvSpPr>
            <p:nvPr/>
          </p:nvSpPr>
          <p:spPr bwMode="auto">
            <a:xfrm>
              <a:off x="5183188" y="44513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6" name="Line 48"/>
            <p:cNvSpPr>
              <a:spLocks noChangeShapeType="1"/>
            </p:cNvSpPr>
            <p:nvPr/>
          </p:nvSpPr>
          <p:spPr bwMode="auto">
            <a:xfrm>
              <a:off x="5307013" y="4518025"/>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7" name="Line 49"/>
            <p:cNvSpPr>
              <a:spLocks noChangeShapeType="1"/>
            </p:cNvSpPr>
            <p:nvPr/>
          </p:nvSpPr>
          <p:spPr bwMode="auto">
            <a:xfrm>
              <a:off x="5345113" y="45275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8" name="Line 50"/>
            <p:cNvSpPr>
              <a:spLocks noChangeShapeType="1"/>
            </p:cNvSpPr>
            <p:nvPr/>
          </p:nvSpPr>
          <p:spPr bwMode="auto">
            <a:xfrm>
              <a:off x="5354638" y="45275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Line 51"/>
            <p:cNvSpPr>
              <a:spLocks noChangeShapeType="1"/>
            </p:cNvSpPr>
            <p:nvPr/>
          </p:nvSpPr>
          <p:spPr bwMode="auto">
            <a:xfrm>
              <a:off x="5383213" y="45370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Line 52"/>
            <p:cNvSpPr>
              <a:spLocks noChangeShapeType="1"/>
            </p:cNvSpPr>
            <p:nvPr/>
          </p:nvSpPr>
          <p:spPr bwMode="auto">
            <a:xfrm>
              <a:off x="5421313" y="4584700"/>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1" name="Line 53"/>
            <p:cNvSpPr>
              <a:spLocks noChangeShapeType="1"/>
            </p:cNvSpPr>
            <p:nvPr/>
          </p:nvSpPr>
          <p:spPr bwMode="auto">
            <a:xfrm>
              <a:off x="5411788" y="45656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2" name="Line 54"/>
            <p:cNvSpPr>
              <a:spLocks noChangeShapeType="1"/>
            </p:cNvSpPr>
            <p:nvPr/>
          </p:nvSpPr>
          <p:spPr bwMode="auto">
            <a:xfrm>
              <a:off x="5440363" y="45751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Line 55"/>
            <p:cNvSpPr>
              <a:spLocks noChangeShapeType="1"/>
            </p:cNvSpPr>
            <p:nvPr/>
          </p:nvSpPr>
          <p:spPr bwMode="auto">
            <a:xfrm>
              <a:off x="5468938" y="45751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56"/>
            <p:cNvSpPr>
              <a:spLocks noChangeShapeType="1"/>
            </p:cNvSpPr>
            <p:nvPr/>
          </p:nvSpPr>
          <p:spPr bwMode="auto">
            <a:xfrm>
              <a:off x="5507038" y="46037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Line 57"/>
            <p:cNvSpPr>
              <a:spLocks noChangeShapeType="1"/>
            </p:cNvSpPr>
            <p:nvPr/>
          </p:nvSpPr>
          <p:spPr bwMode="auto">
            <a:xfrm>
              <a:off x="5526088" y="46037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6" name="Line 58"/>
            <p:cNvSpPr>
              <a:spLocks noChangeShapeType="1"/>
            </p:cNvSpPr>
            <p:nvPr/>
          </p:nvSpPr>
          <p:spPr bwMode="auto">
            <a:xfrm>
              <a:off x="5554663" y="46132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Line 59"/>
            <p:cNvSpPr>
              <a:spLocks noChangeShapeType="1"/>
            </p:cNvSpPr>
            <p:nvPr/>
          </p:nvSpPr>
          <p:spPr bwMode="auto">
            <a:xfrm>
              <a:off x="5859463" y="47085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60"/>
            <p:cNvSpPr>
              <a:spLocks noChangeShapeType="1"/>
            </p:cNvSpPr>
            <p:nvPr/>
          </p:nvSpPr>
          <p:spPr bwMode="auto">
            <a:xfrm>
              <a:off x="5726113" y="46704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Line 61"/>
            <p:cNvSpPr>
              <a:spLocks noChangeShapeType="1"/>
            </p:cNvSpPr>
            <p:nvPr/>
          </p:nvSpPr>
          <p:spPr bwMode="auto">
            <a:xfrm>
              <a:off x="5621338" y="46418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0" name="Line 62"/>
            <p:cNvSpPr>
              <a:spLocks noChangeShapeType="1"/>
            </p:cNvSpPr>
            <p:nvPr/>
          </p:nvSpPr>
          <p:spPr bwMode="auto">
            <a:xfrm>
              <a:off x="5592763" y="46418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1" name="Line 63"/>
            <p:cNvSpPr>
              <a:spLocks noChangeShapeType="1"/>
            </p:cNvSpPr>
            <p:nvPr/>
          </p:nvSpPr>
          <p:spPr bwMode="auto">
            <a:xfrm>
              <a:off x="5830888" y="47085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2" name="Line 64"/>
            <p:cNvSpPr>
              <a:spLocks noChangeShapeType="1"/>
            </p:cNvSpPr>
            <p:nvPr/>
          </p:nvSpPr>
          <p:spPr bwMode="auto">
            <a:xfrm>
              <a:off x="5897563" y="4708525"/>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3" name="Line 65"/>
            <p:cNvSpPr>
              <a:spLocks noChangeShapeType="1"/>
            </p:cNvSpPr>
            <p:nvPr/>
          </p:nvSpPr>
          <p:spPr bwMode="auto">
            <a:xfrm>
              <a:off x="6116638" y="47371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4" name="Line 66"/>
            <p:cNvSpPr>
              <a:spLocks noChangeShapeType="1"/>
            </p:cNvSpPr>
            <p:nvPr/>
          </p:nvSpPr>
          <p:spPr bwMode="auto">
            <a:xfrm>
              <a:off x="6173788" y="47371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Line 67"/>
            <p:cNvSpPr>
              <a:spLocks noChangeShapeType="1"/>
            </p:cNvSpPr>
            <p:nvPr/>
          </p:nvSpPr>
          <p:spPr bwMode="auto">
            <a:xfrm>
              <a:off x="5868988" y="47085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6" name="Line 68"/>
            <p:cNvSpPr>
              <a:spLocks noChangeShapeType="1"/>
            </p:cNvSpPr>
            <p:nvPr/>
          </p:nvSpPr>
          <p:spPr bwMode="auto">
            <a:xfrm>
              <a:off x="5735638" y="46704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7" name="Line 69"/>
            <p:cNvSpPr>
              <a:spLocks noChangeShapeType="1"/>
            </p:cNvSpPr>
            <p:nvPr/>
          </p:nvSpPr>
          <p:spPr bwMode="auto">
            <a:xfrm>
              <a:off x="5106988" y="44132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8" name="Line 70"/>
            <p:cNvSpPr>
              <a:spLocks noChangeShapeType="1"/>
            </p:cNvSpPr>
            <p:nvPr/>
          </p:nvSpPr>
          <p:spPr bwMode="auto">
            <a:xfrm>
              <a:off x="5106988" y="4422775"/>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Line 71"/>
            <p:cNvSpPr>
              <a:spLocks noChangeShapeType="1"/>
            </p:cNvSpPr>
            <p:nvPr/>
          </p:nvSpPr>
          <p:spPr bwMode="auto">
            <a:xfrm>
              <a:off x="5106988" y="44227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0" name="Line 72"/>
            <p:cNvSpPr>
              <a:spLocks noChangeShapeType="1"/>
            </p:cNvSpPr>
            <p:nvPr/>
          </p:nvSpPr>
          <p:spPr bwMode="auto">
            <a:xfrm>
              <a:off x="5002213" y="43465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 name="Line 73"/>
            <p:cNvSpPr>
              <a:spLocks noChangeShapeType="1"/>
            </p:cNvSpPr>
            <p:nvPr/>
          </p:nvSpPr>
          <p:spPr bwMode="auto">
            <a:xfrm>
              <a:off x="4954588" y="43275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2" name="Line 74"/>
            <p:cNvSpPr>
              <a:spLocks noChangeShapeType="1"/>
            </p:cNvSpPr>
            <p:nvPr/>
          </p:nvSpPr>
          <p:spPr bwMode="auto">
            <a:xfrm>
              <a:off x="5002213" y="43465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Line 75"/>
            <p:cNvSpPr>
              <a:spLocks noChangeShapeType="1"/>
            </p:cNvSpPr>
            <p:nvPr/>
          </p:nvSpPr>
          <p:spPr bwMode="auto">
            <a:xfrm>
              <a:off x="4611688" y="4108450"/>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 name="Line 76"/>
            <p:cNvSpPr>
              <a:spLocks noChangeShapeType="1"/>
            </p:cNvSpPr>
            <p:nvPr/>
          </p:nvSpPr>
          <p:spPr bwMode="auto">
            <a:xfrm>
              <a:off x="3897313" y="34798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5" name="Line 77"/>
            <p:cNvSpPr>
              <a:spLocks noChangeShapeType="1"/>
            </p:cNvSpPr>
            <p:nvPr/>
          </p:nvSpPr>
          <p:spPr bwMode="auto">
            <a:xfrm>
              <a:off x="5640388" y="4651375"/>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6" name="Line 78"/>
            <p:cNvSpPr>
              <a:spLocks noChangeShapeType="1"/>
            </p:cNvSpPr>
            <p:nvPr/>
          </p:nvSpPr>
          <p:spPr bwMode="auto">
            <a:xfrm>
              <a:off x="5840413" y="47085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Line 79"/>
            <p:cNvSpPr>
              <a:spLocks noChangeShapeType="1"/>
            </p:cNvSpPr>
            <p:nvPr/>
          </p:nvSpPr>
          <p:spPr bwMode="auto">
            <a:xfrm>
              <a:off x="5983288" y="47085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8" name="Line 80"/>
            <p:cNvSpPr>
              <a:spLocks noChangeShapeType="1"/>
            </p:cNvSpPr>
            <p:nvPr/>
          </p:nvSpPr>
          <p:spPr bwMode="auto">
            <a:xfrm>
              <a:off x="5954713" y="47085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Line 81"/>
            <p:cNvSpPr>
              <a:spLocks noChangeShapeType="1"/>
            </p:cNvSpPr>
            <p:nvPr/>
          </p:nvSpPr>
          <p:spPr bwMode="auto">
            <a:xfrm>
              <a:off x="5802313" y="46799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Line 82"/>
            <p:cNvSpPr>
              <a:spLocks noChangeShapeType="1"/>
            </p:cNvSpPr>
            <p:nvPr/>
          </p:nvSpPr>
          <p:spPr bwMode="auto">
            <a:xfrm>
              <a:off x="5783263" y="4679950"/>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Line 83"/>
            <p:cNvSpPr>
              <a:spLocks noChangeShapeType="1"/>
            </p:cNvSpPr>
            <p:nvPr/>
          </p:nvSpPr>
          <p:spPr bwMode="auto">
            <a:xfrm>
              <a:off x="5735638" y="46799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2" name="Line 84"/>
            <p:cNvSpPr>
              <a:spLocks noChangeShapeType="1"/>
            </p:cNvSpPr>
            <p:nvPr/>
          </p:nvSpPr>
          <p:spPr bwMode="auto">
            <a:xfrm>
              <a:off x="5716588" y="46799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3" name="Line 85"/>
            <p:cNvSpPr>
              <a:spLocks noChangeShapeType="1"/>
            </p:cNvSpPr>
            <p:nvPr/>
          </p:nvSpPr>
          <p:spPr bwMode="auto">
            <a:xfrm>
              <a:off x="6126163" y="47371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4" name="Line 86"/>
            <p:cNvSpPr>
              <a:spLocks noChangeShapeType="1"/>
            </p:cNvSpPr>
            <p:nvPr/>
          </p:nvSpPr>
          <p:spPr bwMode="auto">
            <a:xfrm>
              <a:off x="6088063" y="47371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Line 87"/>
            <p:cNvSpPr>
              <a:spLocks noChangeShapeType="1"/>
            </p:cNvSpPr>
            <p:nvPr/>
          </p:nvSpPr>
          <p:spPr bwMode="auto">
            <a:xfrm>
              <a:off x="6183313" y="47371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6" name="Line 88"/>
            <p:cNvSpPr>
              <a:spLocks noChangeShapeType="1"/>
            </p:cNvSpPr>
            <p:nvPr/>
          </p:nvSpPr>
          <p:spPr bwMode="auto">
            <a:xfrm>
              <a:off x="6669088" y="47371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Line 89"/>
            <p:cNvSpPr>
              <a:spLocks noChangeShapeType="1"/>
            </p:cNvSpPr>
            <p:nvPr/>
          </p:nvSpPr>
          <p:spPr bwMode="auto">
            <a:xfrm>
              <a:off x="6211888" y="47371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Line 90"/>
            <p:cNvSpPr>
              <a:spLocks noChangeShapeType="1"/>
            </p:cNvSpPr>
            <p:nvPr/>
          </p:nvSpPr>
          <p:spPr bwMode="auto">
            <a:xfrm>
              <a:off x="6697663" y="47371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9" name="Line 91"/>
            <p:cNvSpPr>
              <a:spLocks noChangeShapeType="1"/>
            </p:cNvSpPr>
            <p:nvPr/>
          </p:nvSpPr>
          <p:spPr bwMode="auto">
            <a:xfrm>
              <a:off x="6583363" y="47371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0" name="Line 92"/>
            <p:cNvSpPr>
              <a:spLocks noChangeShapeType="1"/>
            </p:cNvSpPr>
            <p:nvPr/>
          </p:nvSpPr>
          <p:spPr bwMode="auto">
            <a:xfrm>
              <a:off x="6850063" y="47275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1" name="Line 94"/>
            <p:cNvSpPr>
              <a:spLocks noChangeShapeType="1"/>
            </p:cNvSpPr>
            <p:nvPr/>
          </p:nvSpPr>
          <p:spPr bwMode="auto">
            <a:xfrm>
              <a:off x="6154738" y="47371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2" name="Line 95"/>
            <p:cNvSpPr>
              <a:spLocks noChangeShapeType="1"/>
            </p:cNvSpPr>
            <p:nvPr/>
          </p:nvSpPr>
          <p:spPr bwMode="auto">
            <a:xfrm>
              <a:off x="5573713" y="4641850"/>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Freeform 96"/>
            <p:cNvSpPr>
              <a:spLocks/>
            </p:cNvSpPr>
            <p:nvPr/>
          </p:nvSpPr>
          <p:spPr bwMode="auto">
            <a:xfrm>
              <a:off x="3554413" y="3317875"/>
              <a:ext cx="3267075" cy="1438275"/>
            </a:xfrm>
            <a:custGeom>
              <a:avLst/>
              <a:gdLst>
                <a:gd name="T0" fmla="*/ 257 w 343"/>
                <a:gd name="T1" fmla="*/ 149 h 151"/>
                <a:gd name="T2" fmla="*/ 234 w 343"/>
                <a:gd name="T3" fmla="*/ 146 h 151"/>
                <a:gd name="T4" fmla="*/ 222 w 343"/>
                <a:gd name="T5" fmla="*/ 143 h 151"/>
                <a:gd name="T6" fmla="*/ 216 w 343"/>
                <a:gd name="T7" fmla="*/ 142 h 151"/>
                <a:gd name="T8" fmla="*/ 209 w 343"/>
                <a:gd name="T9" fmla="*/ 140 h 151"/>
                <a:gd name="T10" fmla="*/ 201 w 343"/>
                <a:gd name="T11" fmla="*/ 138 h 151"/>
                <a:gd name="T12" fmla="*/ 194 w 343"/>
                <a:gd name="T13" fmla="*/ 133 h 151"/>
                <a:gd name="T14" fmla="*/ 188 w 343"/>
                <a:gd name="T15" fmla="*/ 131 h 151"/>
                <a:gd name="T16" fmla="*/ 185 w 343"/>
                <a:gd name="T17" fmla="*/ 128 h 151"/>
                <a:gd name="T18" fmla="*/ 177 w 343"/>
                <a:gd name="T19" fmla="*/ 126 h 151"/>
                <a:gd name="T20" fmla="*/ 169 w 343"/>
                <a:gd name="T21" fmla="*/ 124 h 151"/>
                <a:gd name="T22" fmla="*/ 162 w 343"/>
                <a:gd name="T23" fmla="*/ 118 h 151"/>
                <a:gd name="T24" fmla="*/ 156 w 343"/>
                <a:gd name="T25" fmla="*/ 117 h 151"/>
                <a:gd name="T26" fmla="*/ 154 w 343"/>
                <a:gd name="T27" fmla="*/ 113 h 151"/>
                <a:gd name="T28" fmla="*/ 149 w 343"/>
                <a:gd name="T29" fmla="*/ 111 h 151"/>
                <a:gd name="T30" fmla="*/ 147 w 343"/>
                <a:gd name="T31" fmla="*/ 108 h 151"/>
                <a:gd name="T32" fmla="*/ 142 w 343"/>
                <a:gd name="T33" fmla="*/ 106 h 151"/>
                <a:gd name="T34" fmla="*/ 140 w 343"/>
                <a:gd name="T35" fmla="*/ 103 h 151"/>
                <a:gd name="T36" fmla="*/ 133 w 343"/>
                <a:gd name="T37" fmla="*/ 100 h 151"/>
                <a:gd name="T38" fmla="*/ 130 w 343"/>
                <a:gd name="T39" fmla="*/ 97 h 151"/>
                <a:gd name="T40" fmla="*/ 125 w 343"/>
                <a:gd name="T41" fmla="*/ 95 h 151"/>
                <a:gd name="T42" fmla="*/ 122 w 343"/>
                <a:gd name="T43" fmla="*/ 92 h 151"/>
                <a:gd name="T44" fmla="*/ 116 w 343"/>
                <a:gd name="T45" fmla="*/ 90 h 151"/>
                <a:gd name="T46" fmla="*/ 112 w 343"/>
                <a:gd name="T47" fmla="*/ 86 h 151"/>
                <a:gd name="T48" fmla="*/ 109 w 343"/>
                <a:gd name="T49" fmla="*/ 85 h 151"/>
                <a:gd name="T50" fmla="*/ 105 w 343"/>
                <a:gd name="T51" fmla="*/ 81 h 151"/>
                <a:gd name="T52" fmla="*/ 101 w 343"/>
                <a:gd name="T53" fmla="*/ 76 h 151"/>
                <a:gd name="T54" fmla="*/ 96 w 343"/>
                <a:gd name="T55" fmla="*/ 75 h 151"/>
                <a:gd name="T56" fmla="*/ 94 w 343"/>
                <a:gd name="T57" fmla="*/ 73 h 151"/>
                <a:gd name="T58" fmla="*/ 89 w 343"/>
                <a:gd name="T59" fmla="*/ 71 h 151"/>
                <a:gd name="T60" fmla="*/ 87 w 343"/>
                <a:gd name="T61" fmla="*/ 68 h 151"/>
                <a:gd name="T62" fmla="*/ 80 w 343"/>
                <a:gd name="T63" fmla="*/ 65 h 151"/>
                <a:gd name="T64" fmla="*/ 76 w 343"/>
                <a:gd name="T65" fmla="*/ 60 h 151"/>
                <a:gd name="T66" fmla="*/ 71 w 343"/>
                <a:gd name="T67" fmla="*/ 56 h 151"/>
                <a:gd name="T68" fmla="*/ 70 w 343"/>
                <a:gd name="T69" fmla="*/ 52 h 151"/>
                <a:gd name="T70" fmla="*/ 64 w 343"/>
                <a:gd name="T71" fmla="*/ 50 h 151"/>
                <a:gd name="T72" fmla="*/ 63 w 343"/>
                <a:gd name="T73" fmla="*/ 45 h 151"/>
                <a:gd name="T74" fmla="*/ 58 w 343"/>
                <a:gd name="T75" fmla="*/ 43 h 151"/>
                <a:gd name="T76" fmla="*/ 55 w 343"/>
                <a:gd name="T77" fmla="*/ 39 h 151"/>
                <a:gd name="T78" fmla="*/ 50 w 343"/>
                <a:gd name="T79" fmla="*/ 36 h 151"/>
                <a:gd name="T80" fmla="*/ 48 w 343"/>
                <a:gd name="T81" fmla="*/ 31 h 151"/>
                <a:gd name="T82" fmla="*/ 44 w 343"/>
                <a:gd name="T83" fmla="*/ 29 h 151"/>
                <a:gd name="T84" fmla="*/ 41 w 343"/>
                <a:gd name="T85" fmla="*/ 25 h 151"/>
                <a:gd name="T86" fmla="*/ 36 w 343"/>
                <a:gd name="T87" fmla="*/ 22 h 151"/>
                <a:gd name="T88" fmla="*/ 33 w 343"/>
                <a:gd name="T89" fmla="*/ 17 h 151"/>
                <a:gd name="T90" fmla="*/ 28 w 343"/>
                <a:gd name="T91" fmla="*/ 15 h 151"/>
                <a:gd name="T92" fmla="*/ 25 w 343"/>
                <a:gd name="T93" fmla="*/ 11 h 151"/>
                <a:gd name="T94" fmla="*/ 18 w 343"/>
                <a:gd name="T95" fmla="*/ 8 h 151"/>
                <a:gd name="T96" fmla="*/ 16 w 343"/>
                <a:gd name="T97" fmla="*/ 5 h 151"/>
                <a:gd name="T98" fmla="*/ 7 w 343"/>
                <a:gd name="T99" fmla="*/ 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3" h="151">
                  <a:moveTo>
                    <a:pt x="343" y="151"/>
                  </a:moveTo>
                  <a:lnTo>
                    <a:pt x="257" y="151"/>
                  </a:lnTo>
                  <a:lnTo>
                    <a:pt x="257" y="149"/>
                  </a:lnTo>
                  <a:lnTo>
                    <a:pt x="236" y="149"/>
                  </a:lnTo>
                  <a:lnTo>
                    <a:pt x="236" y="146"/>
                  </a:lnTo>
                  <a:lnTo>
                    <a:pt x="234" y="146"/>
                  </a:lnTo>
                  <a:lnTo>
                    <a:pt x="234" y="145"/>
                  </a:lnTo>
                  <a:lnTo>
                    <a:pt x="222" y="145"/>
                  </a:lnTo>
                  <a:lnTo>
                    <a:pt x="222" y="143"/>
                  </a:lnTo>
                  <a:lnTo>
                    <a:pt x="219" y="143"/>
                  </a:lnTo>
                  <a:lnTo>
                    <a:pt x="219" y="142"/>
                  </a:lnTo>
                  <a:lnTo>
                    <a:pt x="216" y="142"/>
                  </a:lnTo>
                  <a:lnTo>
                    <a:pt x="216" y="141"/>
                  </a:lnTo>
                  <a:lnTo>
                    <a:pt x="209" y="141"/>
                  </a:lnTo>
                  <a:lnTo>
                    <a:pt x="209" y="140"/>
                  </a:lnTo>
                  <a:lnTo>
                    <a:pt x="208" y="140"/>
                  </a:lnTo>
                  <a:lnTo>
                    <a:pt x="208" y="138"/>
                  </a:lnTo>
                  <a:lnTo>
                    <a:pt x="201" y="138"/>
                  </a:lnTo>
                  <a:lnTo>
                    <a:pt x="201" y="136"/>
                  </a:lnTo>
                  <a:lnTo>
                    <a:pt x="194" y="136"/>
                  </a:lnTo>
                  <a:lnTo>
                    <a:pt x="194" y="133"/>
                  </a:lnTo>
                  <a:lnTo>
                    <a:pt x="191" y="133"/>
                  </a:lnTo>
                  <a:lnTo>
                    <a:pt x="191" y="131"/>
                  </a:lnTo>
                  <a:cubicBezTo>
                    <a:pt x="191" y="131"/>
                    <a:pt x="188" y="130"/>
                    <a:pt x="188" y="131"/>
                  </a:cubicBezTo>
                  <a:cubicBezTo>
                    <a:pt x="188" y="131"/>
                    <a:pt x="188" y="129"/>
                    <a:pt x="188" y="129"/>
                  </a:cubicBezTo>
                  <a:lnTo>
                    <a:pt x="185" y="129"/>
                  </a:lnTo>
                  <a:lnTo>
                    <a:pt x="185" y="128"/>
                  </a:lnTo>
                  <a:lnTo>
                    <a:pt x="183" y="128"/>
                  </a:lnTo>
                  <a:lnTo>
                    <a:pt x="183" y="126"/>
                  </a:lnTo>
                  <a:lnTo>
                    <a:pt x="177" y="126"/>
                  </a:lnTo>
                  <a:lnTo>
                    <a:pt x="177" y="124"/>
                  </a:lnTo>
                  <a:lnTo>
                    <a:pt x="172" y="124"/>
                  </a:lnTo>
                  <a:lnTo>
                    <a:pt x="169" y="124"/>
                  </a:lnTo>
                  <a:lnTo>
                    <a:pt x="169" y="120"/>
                  </a:lnTo>
                  <a:lnTo>
                    <a:pt x="162" y="120"/>
                  </a:lnTo>
                  <a:lnTo>
                    <a:pt x="162" y="118"/>
                  </a:lnTo>
                  <a:lnTo>
                    <a:pt x="159" y="118"/>
                  </a:lnTo>
                  <a:lnTo>
                    <a:pt x="159" y="117"/>
                  </a:lnTo>
                  <a:lnTo>
                    <a:pt x="156" y="117"/>
                  </a:lnTo>
                  <a:lnTo>
                    <a:pt x="156" y="115"/>
                  </a:lnTo>
                  <a:lnTo>
                    <a:pt x="154" y="115"/>
                  </a:lnTo>
                  <a:lnTo>
                    <a:pt x="154" y="113"/>
                  </a:lnTo>
                  <a:lnTo>
                    <a:pt x="151" y="113"/>
                  </a:lnTo>
                  <a:lnTo>
                    <a:pt x="151" y="111"/>
                  </a:lnTo>
                  <a:lnTo>
                    <a:pt x="149" y="111"/>
                  </a:lnTo>
                  <a:lnTo>
                    <a:pt x="149" y="109"/>
                  </a:lnTo>
                  <a:lnTo>
                    <a:pt x="147" y="109"/>
                  </a:lnTo>
                  <a:lnTo>
                    <a:pt x="147" y="108"/>
                  </a:lnTo>
                  <a:lnTo>
                    <a:pt x="145" y="108"/>
                  </a:lnTo>
                  <a:lnTo>
                    <a:pt x="145" y="106"/>
                  </a:lnTo>
                  <a:lnTo>
                    <a:pt x="142" y="106"/>
                  </a:lnTo>
                  <a:lnTo>
                    <a:pt x="142" y="104"/>
                  </a:lnTo>
                  <a:lnTo>
                    <a:pt x="140" y="104"/>
                  </a:lnTo>
                  <a:lnTo>
                    <a:pt x="140" y="103"/>
                  </a:lnTo>
                  <a:lnTo>
                    <a:pt x="137" y="103"/>
                  </a:lnTo>
                  <a:lnTo>
                    <a:pt x="137" y="100"/>
                  </a:lnTo>
                  <a:lnTo>
                    <a:pt x="133" y="100"/>
                  </a:lnTo>
                  <a:lnTo>
                    <a:pt x="133" y="99"/>
                  </a:lnTo>
                  <a:lnTo>
                    <a:pt x="130" y="99"/>
                  </a:lnTo>
                  <a:cubicBezTo>
                    <a:pt x="130" y="99"/>
                    <a:pt x="132" y="97"/>
                    <a:pt x="130" y="97"/>
                  </a:cubicBezTo>
                  <a:cubicBezTo>
                    <a:pt x="129" y="97"/>
                    <a:pt x="128" y="97"/>
                    <a:pt x="128" y="97"/>
                  </a:cubicBezTo>
                  <a:lnTo>
                    <a:pt x="128" y="95"/>
                  </a:lnTo>
                  <a:lnTo>
                    <a:pt x="125" y="95"/>
                  </a:lnTo>
                  <a:lnTo>
                    <a:pt x="125" y="93"/>
                  </a:lnTo>
                  <a:lnTo>
                    <a:pt x="122" y="93"/>
                  </a:lnTo>
                  <a:lnTo>
                    <a:pt x="122" y="92"/>
                  </a:lnTo>
                  <a:lnTo>
                    <a:pt x="119" y="92"/>
                  </a:lnTo>
                  <a:cubicBezTo>
                    <a:pt x="119" y="92"/>
                    <a:pt x="120" y="90"/>
                    <a:pt x="119" y="90"/>
                  </a:cubicBezTo>
                  <a:cubicBezTo>
                    <a:pt x="118" y="90"/>
                    <a:pt x="116" y="90"/>
                    <a:pt x="116" y="90"/>
                  </a:cubicBezTo>
                  <a:lnTo>
                    <a:pt x="116" y="88"/>
                  </a:lnTo>
                  <a:lnTo>
                    <a:pt x="112" y="88"/>
                  </a:lnTo>
                  <a:lnTo>
                    <a:pt x="112" y="86"/>
                  </a:lnTo>
                  <a:lnTo>
                    <a:pt x="110" y="86"/>
                  </a:lnTo>
                  <a:lnTo>
                    <a:pt x="110" y="85"/>
                  </a:lnTo>
                  <a:lnTo>
                    <a:pt x="109" y="85"/>
                  </a:lnTo>
                  <a:lnTo>
                    <a:pt x="109" y="83"/>
                  </a:lnTo>
                  <a:lnTo>
                    <a:pt x="105" y="83"/>
                  </a:lnTo>
                  <a:lnTo>
                    <a:pt x="105" y="81"/>
                  </a:lnTo>
                  <a:lnTo>
                    <a:pt x="105" y="79"/>
                  </a:lnTo>
                  <a:lnTo>
                    <a:pt x="101" y="79"/>
                  </a:lnTo>
                  <a:lnTo>
                    <a:pt x="101" y="76"/>
                  </a:lnTo>
                  <a:lnTo>
                    <a:pt x="98" y="76"/>
                  </a:lnTo>
                  <a:lnTo>
                    <a:pt x="98" y="75"/>
                  </a:lnTo>
                  <a:lnTo>
                    <a:pt x="96" y="75"/>
                  </a:lnTo>
                  <a:lnTo>
                    <a:pt x="96" y="74"/>
                  </a:lnTo>
                  <a:lnTo>
                    <a:pt x="94" y="74"/>
                  </a:lnTo>
                  <a:lnTo>
                    <a:pt x="94" y="73"/>
                  </a:lnTo>
                  <a:lnTo>
                    <a:pt x="90" y="73"/>
                  </a:lnTo>
                  <a:lnTo>
                    <a:pt x="90" y="71"/>
                  </a:lnTo>
                  <a:lnTo>
                    <a:pt x="89" y="71"/>
                  </a:lnTo>
                  <a:lnTo>
                    <a:pt x="89" y="69"/>
                  </a:lnTo>
                  <a:lnTo>
                    <a:pt x="87" y="69"/>
                  </a:lnTo>
                  <a:lnTo>
                    <a:pt x="87" y="68"/>
                  </a:lnTo>
                  <a:lnTo>
                    <a:pt x="83" y="68"/>
                  </a:lnTo>
                  <a:lnTo>
                    <a:pt x="83" y="65"/>
                  </a:lnTo>
                  <a:lnTo>
                    <a:pt x="80" y="65"/>
                  </a:lnTo>
                  <a:lnTo>
                    <a:pt x="80" y="62"/>
                  </a:lnTo>
                  <a:lnTo>
                    <a:pt x="76" y="62"/>
                  </a:lnTo>
                  <a:lnTo>
                    <a:pt x="76" y="60"/>
                  </a:lnTo>
                  <a:lnTo>
                    <a:pt x="73" y="60"/>
                  </a:lnTo>
                  <a:lnTo>
                    <a:pt x="73" y="56"/>
                  </a:lnTo>
                  <a:lnTo>
                    <a:pt x="71" y="56"/>
                  </a:lnTo>
                  <a:lnTo>
                    <a:pt x="71" y="54"/>
                  </a:lnTo>
                  <a:lnTo>
                    <a:pt x="70" y="54"/>
                  </a:lnTo>
                  <a:lnTo>
                    <a:pt x="70" y="52"/>
                  </a:lnTo>
                  <a:lnTo>
                    <a:pt x="67" y="52"/>
                  </a:lnTo>
                  <a:lnTo>
                    <a:pt x="67" y="50"/>
                  </a:lnTo>
                  <a:lnTo>
                    <a:pt x="64" y="50"/>
                  </a:lnTo>
                  <a:lnTo>
                    <a:pt x="64" y="47"/>
                  </a:lnTo>
                  <a:lnTo>
                    <a:pt x="63" y="47"/>
                  </a:lnTo>
                  <a:lnTo>
                    <a:pt x="63" y="45"/>
                  </a:lnTo>
                  <a:lnTo>
                    <a:pt x="62" y="45"/>
                  </a:lnTo>
                  <a:lnTo>
                    <a:pt x="62" y="43"/>
                  </a:lnTo>
                  <a:lnTo>
                    <a:pt x="58" y="43"/>
                  </a:lnTo>
                  <a:lnTo>
                    <a:pt x="58" y="40"/>
                  </a:lnTo>
                  <a:lnTo>
                    <a:pt x="55" y="40"/>
                  </a:lnTo>
                  <a:lnTo>
                    <a:pt x="55" y="39"/>
                  </a:lnTo>
                  <a:lnTo>
                    <a:pt x="52" y="39"/>
                  </a:lnTo>
                  <a:lnTo>
                    <a:pt x="52" y="36"/>
                  </a:lnTo>
                  <a:lnTo>
                    <a:pt x="50" y="36"/>
                  </a:lnTo>
                  <a:lnTo>
                    <a:pt x="50" y="33"/>
                  </a:lnTo>
                  <a:lnTo>
                    <a:pt x="48" y="33"/>
                  </a:lnTo>
                  <a:lnTo>
                    <a:pt x="48" y="31"/>
                  </a:lnTo>
                  <a:lnTo>
                    <a:pt x="46" y="31"/>
                  </a:lnTo>
                  <a:lnTo>
                    <a:pt x="46" y="29"/>
                  </a:lnTo>
                  <a:lnTo>
                    <a:pt x="44" y="29"/>
                  </a:lnTo>
                  <a:lnTo>
                    <a:pt x="44" y="27"/>
                  </a:lnTo>
                  <a:lnTo>
                    <a:pt x="41" y="27"/>
                  </a:lnTo>
                  <a:lnTo>
                    <a:pt x="41" y="25"/>
                  </a:lnTo>
                  <a:lnTo>
                    <a:pt x="38" y="25"/>
                  </a:lnTo>
                  <a:lnTo>
                    <a:pt x="38" y="22"/>
                  </a:lnTo>
                  <a:lnTo>
                    <a:pt x="36" y="22"/>
                  </a:lnTo>
                  <a:lnTo>
                    <a:pt x="36" y="20"/>
                  </a:lnTo>
                  <a:lnTo>
                    <a:pt x="33" y="20"/>
                  </a:lnTo>
                  <a:lnTo>
                    <a:pt x="33" y="17"/>
                  </a:lnTo>
                  <a:lnTo>
                    <a:pt x="31" y="17"/>
                  </a:lnTo>
                  <a:lnTo>
                    <a:pt x="31" y="15"/>
                  </a:lnTo>
                  <a:lnTo>
                    <a:pt x="28" y="15"/>
                  </a:lnTo>
                  <a:lnTo>
                    <a:pt x="28" y="13"/>
                  </a:lnTo>
                  <a:lnTo>
                    <a:pt x="25" y="13"/>
                  </a:lnTo>
                  <a:lnTo>
                    <a:pt x="25" y="11"/>
                  </a:lnTo>
                  <a:lnTo>
                    <a:pt x="22" y="11"/>
                  </a:lnTo>
                  <a:lnTo>
                    <a:pt x="22" y="8"/>
                  </a:lnTo>
                  <a:lnTo>
                    <a:pt x="18" y="8"/>
                  </a:lnTo>
                  <a:lnTo>
                    <a:pt x="18" y="7"/>
                  </a:lnTo>
                  <a:lnTo>
                    <a:pt x="16" y="7"/>
                  </a:lnTo>
                  <a:lnTo>
                    <a:pt x="16" y="5"/>
                  </a:lnTo>
                  <a:lnTo>
                    <a:pt x="11" y="5"/>
                  </a:lnTo>
                  <a:lnTo>
                    <a:pt x="11" y="3"/>
                  </a:lnTo>
                  <a:lnTo>
                    <a:pt x="7" y="3"/>
                  </a:lnTo>
                  <a:lnTo>
                    <a:pt x="7"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434" name="TextBox 433"/>
          <p:cNvSpPr txBox="1"/>
          <p:nvPr/>
        </p:nvSpPr>
        <p:spPr>
          <a:xfrm>
            <a:off x="2383519" y="4480331"/>
            <a:ext cx="505267" cy="369332"/>
          </a:xfrm>
          <a:prstGeom prst="rect">
            <a:avLst/>
          </a:prstGeom>
          <a:noFill/>
        </p:spPr>
        <p:txBody>
          <a:bodyPr wrap="none" rtlCol="0">
            <a:spAutoFit/>
          </a:bodyPr>
          <a:lstStyle/>
          <a:p>
            <a:r>
              <a:rPr lang="ja-JP" b="0" i="0" dirty="0" smtClean="0">
                <a:solidFill>
                  <a:srgbClr val="B2C0D8"/>
                </a:solidFill>
                <a:ea typeface="MS UI Gothic" pitchFamily="18" charset="0"/>
              </a:rPr>
              <a:t>7.6</a:t>
            </a:r>
          </a:p>
        </p:txBody>
      </p:sp>
      <p:sp>
        <p:nvSpPr>
          <p:cNvPr id="435" name="TextBox 434"/>
          <p:cNvSpPr txBox="1"/>
          <p:nvPr/>
        </p:nvSpPr>
        <p:spPr>
          <a:xfrm>
            <a:off x="3284747" y="4480331"/>
            <a:ext cx="505267" cy="369332"/>
          </a:xfrm>
          <a:prstGeom prst="rect">
            <a:avLst/>
          </a:prstGeom>
          <a:noFill/>
        </p:spPr>
        <p:txBody>
          <a:bodyPr wrap="none" rtlCol="0">
            <a:spAutoFit/>
          </a:bodyPr>
          <a:lstStyle/>
          <a:p>
            <a:r>
              <a:rPr lang="ja-JP" b="0" i="0" dirty="0" smtClean="0">
                <a:solidFill>
                  <a:srgbClr val="B60D27"/>
                </a:solidFill>
                <a:ea typeface="MS UI Gothic" pitchFamily="18" charset="0"/>
              </a:rPr>
              <a:t>8.7</a:t>
            </a:r>
          </a:p>
        </p:txBody>
      </p:sp>
      <p:cxnSp>
        <p:nvCxnSpPr>
          <p:cNvPr id="436" name="Straight Connector 435"/>
          <p:cNvCxnSpPr/>
          <p:nvPr/>
        </p:nvCxnSpPr>
        <p:spPr>
          <a:xfrm>
            <a:off x="1571768" y="3651073"/>
            <a:ext cx="1512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a:stCxn id="339" idx="24"/>
          </p:cNvCxnSpPr>
          <p:nvPr/>
        </p:nvCxnSpPr>
        <p:spPr>
          <a:xfrm flipH="1">
            <a:off x="2943191" y="3654311"/>
            <a:ext cx="266" cy="122351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a:stCxn id="433" idx="21"/>
          </p:cNvCxnSpPr>
          <p:nvPr/>
        </p:nvCxnSpPr>
        <p:spPr>
          <a:xfrm flipH="1">
            <a:off x="3118597" y="3632885"/>
            <a:ext cx="1540" cy="124202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a:off x="2288010" y="2310094"/>
            <a:ext cx="561317" cy="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cxnSp>
      <p:sp>
        <p:nvSpPr>
          <p:cNvPr id="440" name="Rectangle 439"/>
          <p:cNvSpPr/>
          <p:nvPr/>
        </p:nvSpPr>
        <p:spPr>
          <a:xfrm>
            <a:off x="3005911" y="2149029"/>
            <a:ext cx="2082943" cy="276999"/>
          </a:xfrm>
          <a:prstGeom prst="rect">
            <a:avLst/>
          </a:prstGeom>
        </p:spPr>
        <p:txBody>
          <a:bodyPr wrap="none">
            <a:spAutoFit/>
          </a:bodyPr>
          <a:lstStyle/>
          <a:p>
            <a:pPr lvl="0" algn="ctr" defTabSz="892175" eaLnBrk="0" fontAlgn="base" hangingPunct="0">
              <a:spcBef>
                <a:spcPct val="0"/>
              </a:spcBef>
              <a:spcAft>
                <a:spcPct val="0"/>
              </a:spcAft>
              <a:defRPr/>
            </a:pPr>
            <a:r>
              <a:rPr lang="ja-JP" sz="1200" b="0" i="0" dirty="0" smtClean="0">
                <a:solidFill>
                  <a:srgbClr val="4D4D4D"/>
                </a:solidFill>
                <a:ea typeface="MS UI Gothic" pitchFamily="18" charset="0"/>
              </a:rPr>
              <a:t>エボホスファミド＋ゲムシタビン</a:t>
            </a:r>
          </a:p>
        </p:txBody>
      </p:sp>
      <p:sp>
        <p:nvSpPr>
          <p:cNvPr id="441" name="Rectangle 440"/>
          <p:cNvSpPr/>
          <p:nvPr/>
        </p:nvSpPr>
        <p:spPr>
          <a:xfrm>
            <a:off x="2988278" y="2480998"/>
            <a:ext cx="1978244" cy="276999"/>
          </a:xfrm>
          <a:prstGeom prst="rect">
            <a:avLst/>
          </a:prstGeom>
        </p:spPr>
        <p:txBody>
          <a:bodyPr wrap="square">
            <a:spAutoFit/>
          </a:bodyPr>
          <a:lstStyle/>
          <a:p>
            <a:pPr lvl="0" defTabSz="892175" eaLnBrk="0" fontAlgn="base" hangingPunct="0">
              <a:spcBef>
                <a:spcPct val="0"/>
              </a:spcBef>
              <a:spcAft>
                <a:spcPct val="0"/>
              </a:spcAft>
              <a:defRPr/>
            </a:pPr>
            <a:r>
              <a:rPr lang="ja-JP" sz="1200" b="0" i="0" dirty="0" smtClean="0">
                <a:solidFill>
                  <a:srgbClr val="4D4D4D"/>
                </a:solidFill>
                <a:ea typeface="MS UI Gothic" pitchFamily="18" charset="0"/>
              </a:rPr>
              <a:t>プラセボ＋ゲムシタビン</a:t>
            </a:r>
          </a:p>
        </p:txBody>
      </p:sp>
      <p:cxnSp>
        <p:nvCxnSpPr>
          <p:cNvPr id="442" name="Straight Connector 441"/>
          <p:cNvCxnSpPr/>
          <p:nvPr/>
        </p:nvCxnSpPr>
        <p:spPr>
          <a:xfrm>
            <a:off x="2288010" y="2605373"/>
            <a:ext cx="561317"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cxnSp>
      <p:graphicFrame>
        <p:nvGraphicFramePr>
          <p:cNvPr id="443" name="Table 442"/>
          <p:cNvGraphicFramePr>
            <a:graphicFrameLocks noGrp="1"/>
          </p:cNvGraphicFramePr>
          <p:nvPr>
            <p:extLst>
              <p:ext uri="{D42A27DB-BD31-4B8C-83A1-F6EECF244321}">
                <p14:modId xmlns:p14="http://schemas.microsoft.com/office/powerpoint/2010/main" val="559617290"/>
              </p:ext>
            </p:extLst>
          </p:nvPr>
        </p:nvGraphicFramePr>
        <p:xfrm>
          <a:off x="5181600" y="2144294"/>
          <a:ext cx="3821086" cy="1371990"/>
        </p:xfrm>
        <a:graphic>
          <a:graphicData uri="http://schemas.openxmlformats.org/drawingml/2006/table">
            <a:tbl>
              <a:tblPr firstRow="1" bandRow="1">
                <a:tableStyleId>{5C22544A-7EE6-4342-B048-85BDC9FD1C3A}</a:tableStyleId>
              </a:tblPr>
              <a:tblGrid>
                <a:gridCol w="1518458"/>
                <a:gridCol w="1151314"/>
                <a:gridCol w="1151314"/>
              </a:tblGrid>
              <a:tr h="370840">
                <a:tc>
                  <a:txBody>
                    <a:bodyPr/>
                    <a:lstStyle/>
                    <a:p>
                      <a:endParaRPr lang="en-GB" sz="1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dirty="0" smtClean="0">
                          <a:solidFill>
                            <a:srgbClr val="000000"/>
                          </a:solidFill>
                          <a:ea typeface="MS UI Gothic" pitchFamily="18" charset="0"/>
                        </a:rPr>
                        <a:t>プラセボ＋ゲムシタビン</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dirty="0" smtClean="0">
                          <a:solidFill>
                            <a:srgbClr val="000000"/>
                          </a:solidFill>
                          <a:ea typeface="MS UI Gothic" pitchFamily="18" charset="0"/>
                        </a:rPr>
                        <a:t>エボホスファミド＋ゲムシタビン</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44230">
                <a:tc>
                  <a:txBody>
                    <a:bodyPr/>
                    <a:lstStyle/>
                    <a:p>
                      <a:r>
                        <a:rPr lang="ja-JP" sz="1000" b="0" i="0" dirty="0" smtClean="0">
                          <a:solidFill>
                            <a:srgbClr val="4D4D4D"/>
                          </a:solidFill>
                          <a:ea typeface="MS UI Gothic" pitchFamily="18" charset="0"/>
                        </a:rPr>
                        <a:t>mOS、ヶ月間 (95%CI)</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dirty="0" smtClean="0">
                          <a:solidFill>
                            <a:srgbClr val="4D4D4D"/>
                          </a:solidFill>
                          <a:ea typeface="MS UI Gothic" pitchFamily="18" charset="0"/>
                        </a:rPr>
                        <a:t>7.6 (6.7, 8.3)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dirty="0" smtClean="0">
                          <a:solidFill>
                            <a:srgbClr val="4D4D4D"/>
                          </a:solidFill>
                          <a:ea typeface="MS UI Gothic" pitchFamily="18" charset="0"/>
                        </a:rPr>
                        <a:t>8.7 (7.6, 9.9)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9456">
                <a:tc>
                  <a:txBody>
                    <a:bodyPr/>
                    <a:lstStyle/>
                    <a:p>
                      <a:r>
                        <a:rPr lang="ja-JP" sz="1000" b="0" i="0" dirty="0" smtClean="0">
                          <a:solidFill>
                            <a:srgbClr val="4D4D4D"/>
                          </a:solidFill>
                          <a:ea typeface="MS UI Gothic" pitchFamily="18" charset="0"/>
                        </a:rPr>
                        <a:t>1年生存率、%</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dirty="0" smtClean="0">
                          <a:solidFill>
                            <a:srgbClr val="4D4D4D"/>
                          </a:solidFill>
                          <a:ea typeface="MS UI Gothic" pitchFamily="18" charset="0"/>
                        </a:rPr>
                        <a:t>29.8</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dirty="0" smtClean="0">
                          <a:solidFill>
                            <a:srgbClr val="4D4D4D"/>
                          </a:solidFill>
                          <a:ea typeface="MS UI Gothic" pitchFamily="18" charset="0"/>
                        </a:rPr>
                        <a:t>34.2</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877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4D4D4D"/>
                          </a:solidFill>
                          <a:ea typeface="MS UI Gothic" pitchFamily="18" charset="0"/>
                        </a:rPr>
                        <a:t>HR (95% CI)</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000" b="0" i="0" dirty="0" smtClean="0">
                          <a:solidFill>
                            <a:srgbClr val="4D4D4D"/>
                          </a:solidFill>
                          <a:ea typeface="MS UI Gothic" pitchFamily="18" charset="0"/>
                        </a:rPr>
                        <a:t>0.84 (0.71, 1.01)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tr>
              <a:tr h="0">
                <a:tc>
                  <a:txBody>
                    <a:bodyPr/>
                    <a:lstStyle/>
                    <a:p>
                      <a:r>
                        <a:rPr lang="en-GB" altLang="ja-JP" sz="1000" b="0" i="0" dirty="0" smtClean="0">
                          <a:solidFill>
                            <a:srgbClr val="4D4D4D"/>
                          </a:solidFill>
                          <a:ea typeface="MS UI Gothic" pitchFamily="18" charset="0"/>
                        </a:rPr>
                        <a:t>p</a:t>
                      </a:r>
                      <a:r>
                        <a:rPr lang="ja-JP" sz="1000" b="0" i="0" dirty="0" smtClean="0">
                          <a:solidFill>
                            <a:srgbClr val="4D4D4D"/>
                          </a:solidFill>
                          <a:ea typeface="MS UI Gothic" pitchFamily="18" charset="0"/>
                        </a:rPr>
                        <a:t>値*</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000" b="0" i="0" dirty="0" smtClean="0">
                          <a:solidFill>
                            <a:srgbClr val="4D4D4D"/>
                          </a:solidFill>
                          <a:ea typeface="MS UI Gothic" pitchFamily="18" charset="0"/>
                        </a:rPr>
                        <a:t>0.059</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tr>
            </a:tbl>
          </a:graphicData>
        </a:graphic>
      </p:graphicFrame>
    </p:spTree>
    <p:custDataLst>
      <p:tags r:id="rId1"/>
    </p:custDataLst>
    <p:extLst>
      <p:ext uri="{BB962C8B-B14F-4D97-AF65-F5344CB8AC3E}">
        <p14:creationId xmlns:p14="http://schemas.microsoft.com/office/powerpoint/2010/main" val="3823703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2800" b="1" i="0" dirty="0" smtClean="0">
                <a:solidFill>
                  <a:srgbClr val="043882"/>
                </a:solidFill>
                <a:ea typeface="MS UI Gothic" pitchFamily="18" charset="0"/>
              </a:rPr>
              <a:t>目次</a:t>
            </a:r>
          </a:p>
        </p:txBody>
      </p:sp>
      <p:sp>
        <p:nvSpPr>
          <p:cNvPr id="5123" name="Rectangle 3"/>
          <p:cNvSpPr>
            <a:spLocks noGrp="1" noChangeArrowheads="1"/>
          </p:cNvSpPr>
          <p:nvPr>
            <p:ph type="body" idx="1"/>
          </p:nvPr>
        </p:nvSpPr>
        <p:spPr>
          <a:noFill/>
          <a:ln>
            <a:noFill/>
          </a:ln>
        </p:spPr>
        <p:txBody>
          <a:bodyPr/>
          <a:lstStyle/>
          <a:p>
            <a:pPr>
              <a:spcAft>
                <a:spcPts val="1200"/>
              </a:spcAft>
              <a:tabLst>
                <a:tab pos="8256588" algn="r"/>
              </a:tabLst>
            </a:pPr>
            <a:r>
              <a:rPr lang="ja-JP" sz="1800" b="0" i="0" dirty="0" smtClean="0">
                <a:solidFill>
                  <a:srgbClr val="043882"/>
                </a:solidFill>
                <a:ea typeface="MS UI Gothic" pitchFamily="18" charset="0"/>
              </a:rPr>
              <a:t>胃・食道癌</a:t>
            </a:r>
            <a:r>
              <a:rPr lang="ja-JP" sz="1800" b="0" i="0" u="dotted" dirty="0" smtClean="0">
                <a:solidFill>
                  <a:srgbClr val="043882"/>
                </a:solidFill>
                <a:ea typeface="MS UI Gothic" pitchFamily="18" charset="0"/>
              </a:rPr>
              <a:t>	</a:t>
            </a:r>
            <a:r>
              <a:rPr lang="ja-JP" sz="1800" b="0" i="0" u="dotted" dirty="0" smtClean="0">
                <a:solidFill>
                  <a:srgbClr val="043882"/>
                </a:solidFill>
                <a:ea typeface="MS UI Gothic" pitchFamily="18" charset="0"/>
                <a:hlinkClick r:id="rId3" action="ppaction://hlinksldjump"/>
              </a:rPr>
              <a:t>6</a:t>
            </a:r>
          </a:p>
          <a:p>
            <a:pPr>
              <a:spcAft>
                <a:spcPts val="1200"/>
              </a:spcAft>
              <a:tabLst>
                <a:tab pos="8256588" algn="r"/>
              </a:tabLst>
            </a:pPr>
            <a:r>
              <a:rPr lang="ja-JP" sz="1800" b="0" i="0" dirty="0" smtClean="0">
                <a:solidFill>
                  <a:srgbClr val="043882"/>
                </a:solidFill>
                <a:ea typeface="MS UI Gothic" pitchFamily="18" charset="0"/>
              </a:rPr>
              <a:t>膵・小腸・肝胆道癌</a:t>
            </a:r>
            <a:r>
              <a:rPr lang="ja-JP" sz="1800" b="0" i="0" u="dotted" dirty="0" smtClean="0">
                <a:solidFill>
                  <a:srgbClr val="043882"/>
                </a:solidFill>
                <a:ea typeface="MS UI Gothic" pitchFamily="18" charset="0"/>
              </a:rPr>
              <a:t>	</a:t>
            </a:r>
            <a:r>
              <a:rPr lang="ja-JP" sz="1800" b="0" i="0" u="sng" dirty="0" smtClean="0">
                <a:solidFill>
                  <a:srgbClr val="043882"/>
                </a:solidFill>
                <a:ea typeface="MS UI Gothic" pitchFamily="18" charset="0"/>
                <a:hlinkClick r:id="rId4" action="ppaction://hlinksldjump"/>
              </a:rPr>
              <a:t>42</a:t>
            </a:r>
          </a:p>
          <a:p>
            <a:pPr lvl="1">
              <a:spcAft>
                <a:spcPts val="1200"/>
              </a:spcAft>
              <a:tabLst>
                <a:tab pos="8256588" algn="r"/>
              </a:tabLst>
            </a:pPr>
            <a:r>
              <a:rPr lang="ja-JP" sz="1800" b="0" i="0" dirty="0" smtClean="0">
                <a:solidFill>
                  <a:srgbClr val="043882"/>
                </a:solidFill>
                <a:ea typeface="MS UI Gothic" pitchFamily="18" charset="0"/>
              </a:rPr>
              <a:t>膵癌</a:t>
            </a:r>
            <a:r>
              <a:rPr lang="ja-JP" sz="1800" b="0" i="0" u="dotted" dirty="0" smtClean="0">
                <a:solidFill>
                  <a:srgbClr val="043882"/>
                </a:solidFill>
                <a:ea typeface="MS UI Gothic" pitchFamily="18" charset="0"/>
              </a:rPr>
              <a:t>	</a:t>
            </a:r>
            <a:r>
              <a:rPr lang="ja-JP" sz="1800" b="0" i="0" u="sng" dirty="0" smtClean="0">
                <a:solidFill>
                  <a:srgbClr val="043882"/>
                </a:solidFill>
                <a:ea typeface="MS UI Gothic" pitchFamily="18" charset="0"/>
                <a:hlinkClick r:id="rId5" action="ppaction://hlinksldjump"/>
              </a:rPr>
              <a:t>43</a:t>
            </a:r>
          </a:p>
          <a:p>
            <a:pPr lvl="1">
              <a:spcAft>
                <a:spcPts val="1200"/>
              </a:spcAft>
              <a:tabLst>
                <a:tab pos="8256588" algn="r"/>
              </a:tabLst>
            </a:pPr>
            <a:r>
              <a:rPr lang="ja-JP" sz="1800" b="0" i="0" dirty="0" smtClean="0">
                <a:solidFill>
                  <a:srgbClr val="043882"/>
                </a:solidFill>
                <a:ea typeface="MS UI Gothic" pitchFamily="18" charset="0"/>
              </a:rPr>
              <a:t>肝細胞癌</a:t>
            </a:r>
            <a:r>
              <a:rPr lang="ja-JP" sz="1800" b="0" i="0" u="dotted" dirty="0" smtClean="0">
                <a:solidFill>
                  <a:srgbClr val="043882"/>
                </a:solidFill>
                <a:ea typeface="MS UI Gothic" pitchFamily="18" charset="0"/>
              </a:rPr>
              <a:t>	</a:t>
            </a:r>
            <a:r>
              <a:rPr lang="ja-JP" sz="1800" b="0" i="0" u="sng" dirty="0" smtClean="0">
                <a:solidFill>
                  <a:srgbClr val="043882"/>
                </a:solidFill>
                <a:ea typeface="MS UI Gothic" pitchFamily="18" charset="0"/>
                <a:hlinkClick r:id="rId6" action="ppaction://hlinksldjump"/>
              </a:rPr>
              <a:t>53</a:t>
            </a:r>
          </a:p>
          <a:p>
            <a:pPr lvl="1">
              <a:spcAft>
                <a:spcPts val="1200"/>
              </a:spcAft>
              <a:tabLst>
                <a:tab pos="8256588" algn="r"/>
              </a:tabLst>
            </a:pPr>
            <a:r>
              <a:rPr lang="ja-JP" sz="1800" b="0" i="0" dirty="0" smtClean="0">
                <a:solidFill>
                  <a:srgbClr val="043882"/>
                </a:solidFill>
                <a:ea typeface="MS UI Gothic" pitchFamily="18" charset="0"/>
              </a:rPr>
              <a:t>神経内分泌腫瘍</a:t>
            </a:r>
            <a:r>
              <a:rPr lang="ja-JP" sz="1800" b="0" i="0" u="dotted" dirty="0" smtClean="0">
                <a:solidFill>
                  <a:srgbClr val="043882"/>
                </a:solidFill>
                <a:ea typeface="MS UI Gothic" pitchFamily="18" charset="0"/>
              </a:rPr>
              <a:t>	</a:t>
            </a:r>
            <a:r>
              <a:rPr lang="ja-JP" sz="1800" b="0" i="0" u="sng" dirty="0" smtClean="0">
                <a:solidFill>
                  <a:srgbClr val="043882"/>
                </a:solidFill>
                <a:ea typeface="MS UI Gothic" pitchFamily="18" charset="0"/>
                <a:hlinkClick r:id="rId7" action="ppaction://hlinksldjump"/>
              </a:rPr>
              <a:t>61</a:t>
            </a:r>
          </a:p>
          <a:p>
            <a:pPr lvl="1">
              <a:spcAft>
                <a:spcPts val="1200"/>
              </a:spcAft>
              <a:tabLst>
                <a:tab pos="8256588" algn="r"/>
              </a:tabLst>
            </a:pPr>
            <a:r>
              <a:rPr lang="ja-JP" sz="1800" b="0" i="0" dirty="0" smtClean="0">
                <a:solidFill>
                  <a:srgbClr val="043882"/>
                </a:solidFill>
                <a:ea typeface="MS UI Gothic" pitchFamily="18" charset="0"/>
              </a:rPr>
              <a:t>全般</a:t>
            </a:r>
            <a:r>
              <a:rPr lang="ja-JP" sz="1800" b="0" i="0" u="dotted" dirty="0" smtClean="0">
                <a:solidFill>
                  <a:srgbClr val="043882"/>
                </a:solidFill>
                <a:ea typeface="MS UI Gothic" pitchFamily="18" charset="0"/>
              </a:rPr>
              <a:t>	</a:t>
            </a:r>
            <a:r>
              <a:rPr lang="ja-JP" sz="1800" b="0" i="0" u="sng" dirty="0" smtClean="0">
                <a:solidFill>
                  <a:srgbClr val="043882"/>
                </a:solidFill>
                <a:ea typeface="MS UI Gothic" pitchFamily="18" charset="0"/>
                <a:hlinkClick r:id="rId8" action="ppaction://hlinksldjump"/>
              </a:rPr>
              <a:t>67</a:t>
            </a:r>
          </a:p>
          <a:p>
            <a:pPr>
              <a:spcAft>
                <a:spcPts val="1200"/>
              </a:spcAft>
              <a:tabLst>
                <a:tab pos="8256588" algn="r"/>
              </a:tabLst>
            </a:pPr>
            <a:r>
              <a:rPr lang="ja-JP" sz="1800" b="0" i="0" dirty="0" smtClean="0">
                <a:solidFill>
                  <a:srgbClr val="043882"/>
                </a:solidFill>
                <a:ea typeface="MS UI Gothic" pitchFamily="18" charset="0"/>
              </a:rPr>
              <a:t>結腸・直腸・肛門癌</a:t>
            </a:r>
            <a:r>
              <a:rPr lang="ja-JP" sz="1800" b="0" i="0" u="dotted" dirty="0" smtClean="0">
                <a:solidFill>
                  <a:srgbClr val="043882"/>
                </a:solidFill>
                <a:ea typeface="MS UI Gothic" pitchFamily="18" charset="0"/>
              </a:rPr>
              <a:t>	</a:t>
            </a:r>
            <a:r>
              <a:rPr lang="ja-JP" sz="1800" b="0" i="0" u="sng" dirty="0" smtClean="0">
                <a:solidFill>
                  <a:srgbClr val="043882"/>
                </a:solidFill>
                <a:ea typeface="MS UI Gothic" pitchFamily="18" charset="0"/>
                <a:hlinkClick r:id="rId9" action="ppaction://hlinksldjump"/>
              </a:rPr>
              <a:t>73</a:t>
            </a:r>
          </a:p>
          <a:p>
            <a:pPr lvl="1">
              <a:spcAft>
                <a:spcPts val="1200"/>
              </a:spcAft>
              <a:tabLst>
                <a:tab pos="8256588" algn="r"/>
              </a:tabLst>
            </a:pPr>
            <a:r>
              <a:rPr lang="ja-JP" sz="1800" b="0" i="0" dirty="0" smtClean="0">
                <a:solidFill>
                  <a:srgbClr val="043882"/>
                </a:solidFill>
                <a:ea typeface="MS UI Gothic" pitchFamily="18" charset="0"/>
              </a:rPr>
              <a:t>結腸直腸癌</a:t>
            </a:r>
            <a:r>
              <a:rPr lang="ja-JP" sz="1800" b="0" i="0" u="dotted" dirty="0" smtClean="0">
                <a:solidFill>
                  <a:srgbClr val="043882"/>
                </a:solidFill>
                <a:ea typeface="MS UI Gothic" pitchFamily="18" charset="0"/>
              </a:rPr>
              <a:t>	</a:t>
            </a:r>
            <a:r>
              <a:rPr lang="ja-JP" sz="1800" b="0" i="0" u="sng" dirty="0" smtClean="0">
                <a:solidFill>
                  <a:srgbClr val="043882"/>
                </a:solidFill>
                <a:ea typeface="MS UI Gothic" pitchFamily="18" charset="0"/>
                <a:hlinkClick r:id="rId10" action="ppaction://hlinksldjump"/>
              </a:rPr>
              <a:t>74</a:t>
            </a:r>
          </a:p>
          <a:p>
            <a:pPr lvl="1">
              <a:spcAft>
                <a:spcPts val="1200"/>
              </a:spcAft>
              <a:tabLst>
                <a:tab pos="8256588" algn="r"/>
              </a:tabLst>
            </a:pPr>
            <a:r>
              <a:rPr lang="ja-JP" sz="1800" b="0" i="0" dirty="0" smtClean="0">
                <a:solidFill>
                  <a:srgbClr val="043882"/>
                </a:solidFill>
                <a:ea typeface="MS UI Gothic" pitchFamily="18" charset="0"/>
              </a:rPr>
              <a:t>直腸癌</a:t>
            </a:r>
            <a:r>
              <a:rPr lang="ja-JP" sz="1800" b="0" i="0" u="dotted" dirty="0" smtClean="0">
                <a:solidFill>
                  <a:srgbClr val="043882"/>
                </a:solidFill>
                <a:ea typeface="MS UI Gothic" pitchFamily="18" charset="0"/>
              </a:rPr>
              <a:t>	</a:t>
            </a:r>
            <a:r>
              <a:rPr lang="ja-JP" sz="1800" b="0" i="0" u="sng" dirty="0" smtClean="0">
                <a:solidFill>
                  <a:srgbClr val="043882"/>
                </a:solidFill>
                <a:ea typeface="MS UI Gothic" pitchFamily="18" charset="0"/>
                <a:hlinkClick r:id="rId11" action="ppaction://hlinksldjump"/>
              </a:rPr>
              <a:t>89</a:t>
            </a:r>
          </a:p>
        </p:txBody>
      </p:sp>
      <p:sp>
        <p:nvSpPr>
          <p:cNvPr id="7" name="Text Placeholder 6"/>
          <p:cNvSpPr>
            <a:spLocks noGrp="1"/>
          </p:cNvSpPr>
          <p:nvPr>
            <p:ph type="body" sz="quarter" idx="10"/>
          </p:nvPr>
        </p:nvSpPr>
        <p:spPr>
          <a:xfrm>
            <a:off x="365125" y="6096000"/>
            <a:ext cx="5501285" cy="487363"/>
          </a:xfrm>
        </p:spPr>
        <p:txBody>
          <a:bodyPr/>
          <a:lstStyle/>
          <a:p>
            <a:pPr marL="0" lvl="2" indent="0">
              <a:spcBef>
                <a:spcPts val="600"/>
              </a:spcBef>
              <a:spcAft>
                <a:spcPts val="0"/>
              </a:spcAft>
              <a:buSzPct val="110000"/>
              <a:buNone/>
            </a:pPr>
            <a:r>
              <a:rPr lang="ja-JP" sz="1100" b="0" i="0" dirty="0" smtClean="0">
                <a:solidFill>
                  <a:srgbClr val="363636"/>
                </a:solidFill>
                <a:ea typeface="MS UI Gothic" pitchFamily="18" charset="0"/>
              </a:rPr>
              <a:t>注：特定のセクションにジャンプするには、番号を右クリックし、「ハイパーリンクを開く」を選択してください</a:t>
            </a:r>
          </a:p>
        </p:txBody>
      </p:sp>
    </p:spTree>
    <p:custDataLst>
      <p:tags r:id="rId1"/>
    </p:custDataLst>
    <p:extLst>
      <p:ext uri="{BB962C8B-B14F-4D97-AF65-F5344CB8AC3E}">
        <p14:creationId xmlns:p14="http://schemas.microsoft.com/office/powerpoint/2010/main" val="33416390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ja-JP" sz="1800" dirty="0" smtClean="0">
                <a:solidFill>
                  <a:srgbClr val="043882"/>
                </a:solidFill>
                <a:ea typeface="MS UI Gothic" pitchFamily="18" charset="0"/>
              </a:rPr>
              <a:t>193: </a:t>
            </a:r>
            <a:r>
              <a:rPr lang="ja-JP" altLang="en-US" sz="1800" dirty="0" smtClean="0">
                <a:solidFill>
                  <a:srgbClr val="043882"/>
                </a:solidFill>
                <a:ea typeface="MS UI Gothic" pitchFamily="18" charset="0"/>
              </a:rPr>
              <a:t>治療歴のない転移性または局所進行切除不能膵管腺癌患者における、ゲムシタビンの併用下での、エボホスファミド（</a:t>
            </a:r>
            <a:r>
              <a:rPr lang="en-US" altLang="ja-JP" sz="1800" dirty="0" smtClean="0">
                <a:solidFill>
                  <a:srgbClr val="043882"/>
                </a:solidFill>
                <a:ea typeface="MS UI Gothic" pitchFamily="18" charset="0"/>
              </a:rPr>
              <a:t>TH-302</a:t>
            </a:r>
            <a:r>
              <a:rPr lang="ja-JP" altLang="en-US" sz="1800" dirty="0" smtClean="0">
                <a:solidFill>
                  <a:srgbClr val="043882"/>
                </a:solidFill>
                <a:ea typeface="MS UI Gothic" pitchFamily="18" charset="0"/>
              </a:rPr>
              <a:t>）投与：無作為化二重盲検第</a:t>
            </a:r>
            <a:r>
              <a:rPr lang="en-US" altLang="ja-JP" sz="1800" dirty="0" smtClean="0">
                <a:solidFill>
                  <a:srgbClr val="043882"/>
                </a:solidFill>
                <a:ea typeface="MS UI Gothic" pitchFamily="18" charset="0"/>
              </a:rPr>
              <a:t>III</a:t>
            </a:r>
            <a:r>
              <a:rPr lang="ja-JP" altLang="en-US" sz="1800" dirty="0" smtClean="0">
                <a:solidFill>
                  <a:srgbClr val="043882"/>
                </a:solidFill>
                <a:ea typeface="MS UI Gothic" pitchFamily="18" charset="0"/>
              </a:rPr>
              <a:t>相</a:t>
            </a:r>
            <a:r>
              <a:rPr lang="en-US" altLang="ja-JP" sz="1800" dirty="0" smtClean="0">
                <a:solidFill>
                  <a:srgbClr val="043882"/>
                </a:solidFill>
                <a:ea typeface="MS UI Gothic" pitchFamily="18" charset="0"/>
              </a:rPr>
              <a:t>MAESTRO</a:t>
            </a:r>
            <a:r>
              <a:rPr lang="es-ES" altLang="ja-JP" sz="1800" dirty="0" smtClean="0">
                <a:solidFill>
                  <a:srgbClr val="043882"/>
                </a:solidFill>
                <a:ea typeface="MS UI Gothic" pitchFamily="18" charset="0"/>
              </a:rPr>
              <a:t/>
            </a:r>
            <a:br>
              <a:rPr lang="es-ES" altLang="ja-JP" sz="1800" dirty="0" smtClean="0">
                <a:solidFill>
                  <a:srgbClr val="043882"/>
                </a:solidFill>
                <a:ea typeface="MS UI Gothic" pitchFamily="18" charset="0"/>
              </a:rPr>
            </a:br>
            <a:r>
              <a:rPr lang="ja-JP" altLang="en-US" sz="1800" dirty="0" smtClean="0">
                <a:solidFill>
                  <a:srgbClr val="043882"/>
                </a:solidFill>
                <a:ea typeface="MS UI Gothic" pitchFamily="18" charset="0"/>
              </a:rPr>
              <a:t>試験の主要解析結果 </a:t>
            </a:r>
            <a:r>
              <a:rPr lang="en-US" altLang="ja-JP" sz="1800" dirty="0" smtClean="0">
                <a:solidFill>
                  <a:srgbClr val="043882"/>
                </a:solidFill>
                <a:ea typeface="MS UI Gothic" pitchFamily="18" charset="0"/>
              </a:rPr>
              <a:t>– Van </a:t>
            </a:r>
            <a:r>
              <a:rPr lang="en-US" altLang="ja-JP" sz="1800" dirty="0" err="1" smtClean="0">
                <a:solidFill>
                  <a:srgbClr val="043882"/>
                </a:solidFill>
                <a:ea typeface="MS UI Gothic" pitchFamily="18" charset="0"/>
              </a:rPr>
              <a:t>Cutsem</a:t>
            </a:r>
            <a:r>
              <a:rPr lang="en-US" altLang="ja-JP" sz="1800" dirty="0" smtClean="0">
                <a:solidFill>
                  <a:srgbClr val="043882"/>
                </a:solidFill>
                <a:ea typeface="MS UI Gothic" pitchFamily="18" charset="0"/>
              </a:rPr>
              <a:t> E, et al</a:t>
            </a:r>
            <a:endParaRPr lang="ja-JP" sz="1800" b="1" i="0" dirty="0" smtClean="0">
              <a:solidFill>
                <a:srgbClr val="043882"/>
              </a:solidFill>
              <a:ea typeface="MS UI Gothic" pitchFamily="18" charset="0"/>
            </a:endParaRP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a:p>
        </p:txBody>
      </p:sp>
      <p:sp>
        <p:nvSpPr>
          <p:cNvPr id="14" name="Text Placeholder 13"/>
          <p:cNvSpPr>
            <a:spLocks noGrp="1"/>
          </p:cNvSpPr>
          <p:nvPr>
            <p:ph type="body" sz="quarter" idx="10"/>
          </p:nvPr>
        </p:nvSpPr>
        <p:spPr>
          <a:xfrm>
            <a:off x="365125" y="6096000"/>
            <a:ext cx="4359275" cy="487363"/>
          </a:xfrm>
        </p:spPr>
        <p:txBody>
          <a:bodyPr/>
          <a:lstStyle/>
          <a:p>
            <a:r>
              <a:rPr lang="ja-JP" sz="1200" b="0" i="0" dirty="0" smtClean="0">
                <a:solidFill>
                  <a:srgbClr val="4D4D4D"/>
                </a:solidFill>
                <a:ea typeface="MS UI Gothic" pitchFamily="18" charset="0"/>
              </a:rPr>
              <a:t>*ログランク検定（層別化</a:t>
            </a:r>
            <a:r>
              <a:rPr lang="ja-JP" altLang="en-US" dirty="0">
                <a:ea typeface="MS UI Gothic" pitchFamily="18" charset="0"/>
              </a:rPr>
              <a:t>）。</a:t>
            </a:r>
            <a:r>
              <a:rPr lang="en-US" altLang="ja-JP" dirty="0" err="1">
                <a:ea typeface="MS UI Gothic" pitchFamily="18" charset="0"/>
              </a:rPr>
              <a:t>Evo</a:t>
            </a:r>
            <a:r>
              <a:rPr lang="ja-JP" altLang="en-US" dirty="0">
                <a:ea typeface="MS UI Gothic" pitchFamily="18" charset="0"/>
              </a:rPr>
              <a:t>：エボホスファミド、</a:t>
            </a:r>
            <a:r>
              <a:rPr lang="en-US" altLang="ja-JP" dirty="0">
                <a:ea typeface="MS UI Gothic" pitchFamily="18" charset="0"/>
              </a:rPr>
              <a:t>Gem</a:t>
            </a:r>
            <a:r>
              <a:rPr lang="ja-JP" altLang="en-US" dirty="0">
                <a:ea typeface="MS UI Gothic" pitchFamily="18" charset="0"/>
              </a:rPr>
              <a:t>：ゲムシタビ</a:t>
            </a:r>
            <a:r>
              <a:rPr lang="ja-JP" altLang="en-US" dirty="0" smtClean="0">
                <a:ea typeface="MS UI Gothic" pitchFamily="18" charset="0"/>
              </a:rPr>
              <a:t>ン</a:t>
            </a:r>
            <a:endParaRPr lang="ja-JP" altLang="en-US" dirty="0">
              <a:ea typeface="MS UI Gothic" pitchFamily="18" charset="0"/>
            </a:endParaRP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Van Cutsem et al. J Clin Oncol 2016; 34 (suppl): abstr 193</a:t>
            </a:r>
          </a:p>
        </p:txBody>
      </p:sp>
      <p:sp>
        <p:nvSpPr>
          <p:cNvPr id="9" name="TextBox 8"/>
          <p:cNvSpPr txBox="1"/>
          <p:nvPr/>
        </p:nvSpPr>
        <p:spPr>
          <a:xfrm>
            <a:off x="3774744" y="1690031"/>
            <a:ext cx="633507" cy="369332"/>
          </a:xfrm>
          <a:prstGeom prst="rect">
            <a:avLst/>
          </a:prstGeom>
          <a:noFill/>
        </p:spPr>
        <p:txBody>
          <a:bodyPr wrap="none" rtlCol="0">
            <a:spAutoFit/>
          </a:bodyPr>
          <a:lstStyle/>
          <a:p>
            <a:pPr fontAlgn="base">
              <a:spcBef>
                <a:spcPct val="0"/>
              </a:spcBef>
              <a:spcAft>
                <a:spcPct val="0"/>
              </a:spcAft>
            </a:pPr>
            <a:r>
              <a:rPr lang="ja-JP" b="1" i="0" dirty="0" smtClean="0">
                <a:solidFill>
                  <a:srgbClr val="4D4D4D"/>
                </a:solidFill>
                <a:ea typeface="MS UI Gothic" pitchFamily="18" charset="0"/>
              </a:rPr>
              <a:t>PFS</a:t>
            </a:r>
          </a:p>
        </p:txBody>
      </p:sp>
      <p:sp>
        <p:nvSpPr>
          <p:cNvPr id="10" name="Line 3"/>
          <p:cNvSpPr>
            <a:spLocks noChangeShapeType="1"/>
          </p:cNvSpPr>
          <p:nvPr/>
        </p:nvSpPr>
        <p:spPr bwMode="auto">
          <a:xfrm>
            <a:off x="1492997" y="2466568"/>
            <a:ext cx="7679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1" name="Line 4"/>
          <p:cNvSpPr>
            <a:spLocks noChangeShapeType="1"/>
          </p:cNvSpPr>
          <p:nvPr/>
        </p:nvSpPr>
        <p:spPr bwMode="auto">
          <a:xfrm>
            <a:off x="1492997" y="3067520"/>
            <a:ext cx="7679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 name="Line 5"/>
          <p:cNvSpPr>
            <a:spLocks noChangeShapeType="1"/>
          </p:cNvSpPr>
          <p:nvPr/>
        </p:nvSpPr>
        <p:spPr bwMode="auto">
          <a:xfrm>
            <a:off x="1492997" y="3666868"/>
            <a:ext cx="7679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 name="Line 6"/>
          <p:cNvSpPr>
            <a:spLocks noChangeShapeType="1"/>
          </p:cNvSpPr>
          <p:nvPr/>
        </p:nvSpPr>
        <p:spPr bwMode="auto">
          <a:xfrm>
            <a:off x="1492997" y="4293461"/>
            <a:ext cx="7679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6" name="Line 7"/>
          <p:cNvSpPr>
            <a:spLocks noChangeShapeType="1"/>
          </p:cNvSpPr>
          <p:nvPr/>
        </p:nvSpPr>
        <p:spPr bwMode="auto">
          <a:xfrm>
            <a:off x="1492997" y="4894082"/>
            <a:ext cx="7679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7" name="Line 8"/>
          <p:cNvSpPr>
            <a:spLocks noChangeShapeType="1"/>
          </p:cNvSpPr>
          <p:nvPr/>
        </p:nvSpPr>
        <p:spPr bwMode="auto">
          <a:xfrm>
            <a:off x="1492997" y="4894082"/>
            <a:ext cx="7679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8" name="Line 9"/>
          <p:cNvSpPr>
            <a:spLocks noChangeShapeType="1"/>
          </p:cNvSpPr>
          <p:nvPr/>
        </p:nvSpPr>
        <p:spPr bwMode="auto">
          <a:xfrm flipV="1">
            <a:off x="1569790" y="4894082"/>
            <a:ext cx="0" cy="8172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9" name="Line 10"/>
          <p:cNvSpPr>
            <a:spLocks noChangeShapeType="1"/>
          </p:cNvSpPr>
          <p:nvPr/>
        </p:nvSpPr>
        <p:spPr bwMode="auto">
          <a:xfrm flipV="1">
            <a:off x="4779892" y="4888540"/>
            <a:ext cx="0" cy="10068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0" name="Line 11"/>
          <p:cNvSpPr>
            <a:spLocks noChangeShapeType="1"/>
          </p:cNvSpPr>
          <p:nvPr/>
        </p:nvSpPr>
        <p:spPr bwMode="auto">
          <a:xfrm flipV="1">
            <a:off x="2636153" y="4894082"/>
            <a:ext cx="0" cy="9514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1" name="Line 12"/>
          <p:cNvSpPr>
            <a:spLocks noChangeShapeType="1"/>
          </p:cNvSpPr>
          <p:nvPr/>
        </p:nvSpPr>
        <p:spPr bwMode="auto">
          <a:xfrm flipH="1" flipV="1">
            <a:off x="5321060" y="4894082"/>
            <a:ext cx="0" cy="9514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2" name="Line 13"/>
          <p:cNvSpPr>
            <a:spLocks noChangeShapeType="1"/>
          </p:cNvSpPr>
          <p:nvPr/>
        </p:nvSpPr>
        <p:spPr bwMode="auto">
          <a:xfrm flipV="1">
            <a:off x="4259211" y="4888540"/>
            <a:ext cx="0" cy="10068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3" name="Line 14"/>
          <p:cNvSpPr>
            <a:spLocks noChangeShapeType="1"/>
          </p:cNvSpPr>
          <p:nvPr/>
        </p:nvSpPr>
        <p:spPr bwMode="auto">
          <a:xfrm flipV="1">
            <a:off x="5868815" y="4894082"/>
            <a:ext cx="0" cy="9514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4" name="Line 15"/>
          <p:cNvSpPr>
            <a:spLocks noChangeShapeType="1"/>
          </p:cNvSpPr>
          <p:nvPr/>
        </p:nvSpPr>
        <p:spPr bwMode="auto">
          <a:xfrm flipV="1">
            <a:off x="6410954" y="4888540"/>
            <a:ext cx="0" cy="10068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5" name="Line 16"/>
          <p:cNvSpPr>
            <a:spLocks noChangeShapeType="1"/>
          </p:cNvSpPr>
          <p:nvPr/>
        </p:nvSpPr>
        <p:spPr bwMode="auto">
          <a:xfrm flipV="1">
            <a:off x="6965697" y="4888540"/>
            <a:ext cx="0" cy="10068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6" name="Freeform 17"/>
          <p:cNvSpPr>
            <a:spLocks/>
          </p:cNvSpPr>
          <p:nvPr/>
        </p:nvSpPr>
        <p:spPr bwMode="auto">
          <a:xfrm>
            <a:off x="1574162" y="2468170"/>
            <a:ext cx="5402033" cy="2424639"/>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7" name="TextBox 26"/>
          <p:cNvSpPr txBox="1"/>
          <p:nvPr/>
        </p:nvSpPr>
        <p:spPr>
          <a:xfrm rot="16200000">
            <a:off x="-89538" y="3548223"/>
            <a:ext cx="1633782"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生存率</a:t>
            </a:r>
          </a:p>
        </p:txBody>
      </p:sp>
      <p:sp>
        <p:nvSpPr>
          <p:cNvPr id="28" name="TextBox 27"/>
          <p:cNvSpPr txBox="1"/>
          <p:nvPr/>
        </p:nvSpPr>
        <p:spPr>
          <a:xfrm>
            <a:off x="1021894" y="2323725"/>
            <a:ext cx="482824" cy="276999"/>
          </a:xfrm>
          <a:prstGeom prst="rect">
            <a:avLst/>
          </a:prstGeom>
          <a:noFill/>
        </p:spPr>
        <p:txBody>
          <a:bodyPr wrap="none" rtlCol="0">
            <a:spAutoFit/>
          </a:bodyPr>
          <a:lstStyle/>
          <a:p>
            <a:pPr algn="r" fontAlgn="base">
              <a:spcBef>
                <a:spcPct val="0"/>
              </a:spcBef>
              <a:spcAft>
                <a:spcPct val="0"/>
              </a:spcAft>
            </a:pPr>
            <a:r>
              <a:rPr lang="ja-JP" sz="1200" b="0" i="0" dirty="0" smtClean="0">
                <a:solidFill>
                  <a:srgbClr val="4D4D4D"/>
                </a:solidFill>
                <a:ea typeface="MS UI Gothic" pitchFamily="18" charset="0"/>
              </a:rPr>
              <a:t>1.00</a:t>
            </a:r>
          </a:p>
        </p:txBody>
      </p:sp>
      <p:sp>
        <p:nvSpPr>
          <p:cNvPr id="29" name="TextBox 28"/>
          <p:cNvSpPr txBox="1"/>
          <p:nvPr/>
        </p:nvSpPr>
        <p:spPr>
          <a:xfrm>
            <a:off x="1050844" y="2922868"/>
            <a:ext cx="482824" cy="276999"/>
          </a:xfrm>
          <a:prstGeom prst="rect">
            <a:avLst/>
          </a:prstGeom>
          <a:noFill/>
        </p:spPr>
        <p:txBody>
          <a:bodyPr wrap="none" rtlCol="0">
            <a:spAutoFit/>
          </a:bodyPr>
          <a:lstStyle/>
          <a:p>
            <a:pPr algn="r" fontAlgn="base">
              <a:spcBef>
                <a:spcPct val="0"/>
              </a:spcBef>
              <a:spcAft>
                <a:spcPct val="0"/>
              </a:spcAft>
            </a:pPr>
            <a:r>
              <a:rPr lang="ja-JP" sz="1200" b="0" i="0" dirty="0" smtClean="0">
                <a:solidFill>
                  <a:srgbClr val="4D4D4D"/>
                </a:solidFill>
                <a:ea typeface="MS UI Gothic" pitchFamily="18" charset="0"/>
              </a:rPr>
              <a:t>0.75</a:t>
            </a:r>
          </a:p>
        </p:txBody>
      </p:sp>
      <p:sp>
        <p:nvSpPr>
          <p:cNvPr id="30" name="TextBox 29"/>
          <p:cNvSpPr txBox="1"/>
          <p:nvPr/>
        </p:nvSpPr>
        <p:spPr>
          <a:xfrm>
            <a:off x="1050844" y="3531926"/>
            <a:ext cx="482824" cy="276999"/>
          </a:xfrm>
          <a:prstGeom prst="rect">
            <a:avLst/>
          </a:prstGeom>
          <a:noFill/>
        </p:spPr>
        <p:txBody>
          <a:bodyPr wrap="none" rtlCol="0">
            <a:spAutoFit/>
          </a:bodyPr>
          <a:lstStyle/>
          <a:p>
            <a:pPr algn="r" fontAlgn="base">
              <a:spcBef>
                <a:spcPct val="0"/>
              </a:spcBef>
              <a:spcAft>
                <a:spcPct val="0"/>
              </a:spcAft>
            </a:pPr>
            <a:r>
              <a:rPr lang="ja-JP" sz="1200" b="0" i="0" dirty="0" smtClean="0">
                <a:solidFill>
                  <a:srgbClr val="4D4D4D"/>
                </a:solidFill>
                <a:ea typeface="MS UI Gothic" pitchFamily="18" charset="0"/>
              </a:rPr>
              <a:t>0.50</a:t>
            </a:r>
          </a:p>
        </p:txBody>
      </p:sp>
      <p:sp>
        <p:nvSpPr>
          <p:cNvPr id="31" name="TextBox 30"/>
          <p:cNvSpPr txBox="1"/>
          <p:nvPr/>
        </p:nvSpPr>
        <p:spPr>
          <a:xfrm>
            <a:off x="1050844" y="4140983"/>
            <a:ext cx="482824" cy="276999"/>
          </a:xfrm>
          <a:prstGeom prst="rect">
            <a:avLst/>
          </a:prstGeom>
          <a:noFill/>
        </p:spPr>
        <p:txBody>
          <a:bodyPr wrap="none" rtlCol="0">
            <a:spAutoFit/>
          </a:bodyPr>
          <a:lstStyle/>
          <a:p>
            <a:pPr algn="r" fontAlgn="base">
              <a:spcBef>
                <a:spcPct val="0"/>
              </a:spcBef>
              <a:spcAft>
                <a:spcPct val="0"/>
              </a:spcAft>
            </a:pPr>
            <a:r>
              <a:rPr lang="ja-JP" sz="1200" b="0" i="0" dirty="0" smtClean="0">
                <a:solidFill>
                  <a:srgbClr val="4D4D4D"/>
                </a:solidFill>
                <a:ea typeface="MS UI Gothic" pitchFamily="18" charset="0"/>
              </a:rPr>
              <a:t>0.25</a:t>
            </a:r>
          </a:p>
        </p:txBody>
      </p:sp>
      <p:sp>
        <p:nvSpPr>
          <p:cNvPr id="32" name="TextBox 31"/>
          <p:cNvSpPr txBox="1"/>
          <p:nvPr/>
        </p:nvSpPr>
        <p:spPr>
          <a:xfrm>
            <a:off x="1050844" y="4750041"/>
            <a:ext cx="482824" cy="276999"/>
          </a:xfrm>
          <a:prstGeom prst="rect">
            <a:avLst/>
          </a:prstGeom>
          <a:noFill/>
        </p:spPr>
        <p:txBody>
          <a:bodyPr wrap="none" rtlCol="0">
            <a:spAutoFit/>
          </a:bodyPr>
          <a:lstStyle/>
          <a:p>
            <a:pPr algn="r" fontAlgn="base">
              <a:spcBef>
                <a:spcPct val="0"/>
              </a:spcBef>
              <a:spcAft>
                <a:spcPct val="0"/>
              </a:spcAft>
            </a:pPr>
            <a:r>
              <a:rPr lang="ja-JP" sz="1200" b="0" i="0" dirty="0" smtClean="0">
                <a:solidFill>
                  <a:srgbClr val="4D4D4D"/>
                </a:solidFill>
                <a:ea typeface="MS UI Gothic" pitchFamily="18" charset="0"/>
              </a:rPr>
              <a:t>0.00</a:t>
            </a:r>
          </a:p>
        </p:txBody>
      </p:sp>
      <p:sp>
        <p:nvSpPr>
          <p:cNvPr id="33" name="TextBox 32"/>
          <p:cNvSpPr txBox="1"/>
          <p:nvPr/>
        </p:nvSpPr>
        <p:spPr>
          <a:xfrm>
            <a:off x="1360595" y="4935252"/>
            <a:ext cx="439543"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0</a:t>
            </a:r>
            <a:r>
              <a:rPr lang="en" sz="1200" dirty="0" smtClean="0"/>
              <a:t/>
            </a:r>
            <a:br>
              <a:rPr lang="en" sz="1200" dirty="0" smtClean="0"/>
            </a:br>
            <a:endParaRPr lang="en" sz="1200" dirty="0" smtClean="0"/>
          </a:p>
          <a:p>
            <a:pPr algn="ctr" fontAlgn="base">
              <a:spcBef>
                <a:spcPct val="0"/>
              </a:spcBef>
              <a:spcAft>
                <a:spcPct val="0"/>
              </a:spcAft>
            </a:pPr>
            <a:r>
              <a:rPr lang="en" sz="1200" dirty="0" smtClean="0"/>
              <a:t/>
            </a:r>
            <a:br>
              <a:rPr lang="en" sz="1200" dirty="0" smtClean="0"/>
            </a:br>
            <a:r>
              <a:rPr lang="ja-JP" sz="1200" b="0" i="0" dirty="0" smtClean="0">
                <a:solidFill>
                  <a:srgbClr val="4D4D4D"/>
                </a:solidFill>
                <a:ea typeface="MS UI Gothic" pitchFamily="18" charset="0"/>
              </a:rPr>
              <a:t>347</a:t>
            </a:r>
          </a:p>
          <a:p>
            <a:pPr algn="ctr" fontAlgn="base">
              <a:spcBef>
                <a:spcPct val="0"/>
              </a:spcBef>
              <a:spcAft>
                <a:spcPct val="0"/>
              </a:spcAft>
            </a:pPr>
            <a:r>
              <a:rPr lang="ja-JP" sz="1200" b="0" i="0" dirty="0" smtClean="0">
                <a:solidFill>
                  <a:srgbClr val="4D4D4D"/>
                </a:solidFill>
                <a:ea typeface="MS UI Gothic" pitchFamily="18" charset="0"/>
              </a:rPr>
              <a:t>346</a:t>
            </a:r>
          </a:p>
        </p:txBody>
      </p:sp>
      <p:sp>
        <p:nvSpPr>
          <p:cNvPr id="34" name="TextBox 33"/>
          <p:cNvSpPr txBox="1"/>
          <p:nvPr/>
        </p:nvSpPr>
        <p:spPr>
          <a:xfrm>
            <a:off x="2426517" y="4935252"/>
            <a:ext cx="428131"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6</a:t>
            </a:r>
            <a:r>
              <a:rPr lang="en" sz="1200" dirty="0" smtClean="0"/>
              <a:t/>
            </a:r>
            <a:br>
              <a:rPr lang="en" sz="1200" dirty="0" smtClean="0"/>
            </a:br>
            <a:endParaRPr lang="en" sz="1200" dirty="0" smtClean="0"/>
          </a:p>
          <a:p>
            <a:pPr algn="ctr" fontAlgn="base">
              <a:spcBef>
                <a:spcPct val="0"/>
              </a:spcBef>
              <a:spcAft>
                <a:spcPct val="0"/>
              </a:spcAft>
            </a:pPr>
            <a:r>
              <a:rPr lang="en" sz="1200" dirty="0" smtClean="0"/>
              <a:t/>
            </a:r>
            <a:br>
              <a:rPr lang="en" sz="1200" dirty="0" smtClean="0"/>
            </a:br>
            <a:r>
              <a:rPr lang="ja-JP" sz="1200" b="0" i="0" dirty="0" smtClean="0">
                <a:solidFill>
                  <a:srgbClr val="4D4D4D"/>
                </a:solidFill>
                <a:ea typeface="MS UI Gothic" pitchFamily="18" charset="0"/>
              </a:rPr>
              <a:t>92</a:t>
            </a:r>
          </a:p>
          <a:p>
            <a:pPr algn="ctr" fontAlgn="base">
              <a:spcBef>
                <a:spcPct val="0"/>
              </a:spcBef>
              <a:spcAft>
                <a:spcPct val="0"/>
              </a:spcAft>
            </a:pPr>
            <a:r>
              <a:rPr lang="ja-JP" sz="1200" b="0" i="0" dirty="0" smtClean="0">
                <a:solidFill>
                  <a:srgbClr val="4D4D4D"/>
                </a:solidFill>
                <a:ea typeface="MS UI Gothic" pitchFamily="18" charset="0"/>
              </a:rPr>
              <a:t>118</a:t>
            </a:r>
          </a:p>
        </p:txBody>
      </p:sp>
      <p:sp>
        <p:nvSpPr>
          <p:cNvPr id="35" name="TextBox 34"/>
          <p:cNvSpPr txBox="1"/>
          <p:nvPr/>
        </p:nvSpPr>
        <p:spPr>
          <a:xfrm>
            <a:off x="4086952" y="4935252"/>
            <a:ext cx="354584"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15</a:t>
            </a:r>
          </a:p>
          <a:p>
            <a:pPr algn="ctr" fontAlgn="base">
              <a:spcBef>
                <a:spcPct val="0"/>
              </a:spcBef>
              <a:spcAft>
                <a:spcPct val="0"/>
              </a:spcAft>
            </a:pPr>
            <a:r>
              <a:rPr lang="en-GB" sz="1200" dirty="0"/>
              <a:t/>
            </a:r>
            <a:br>
              <a:rPr lang="en-GB" sz="1200" dirty="0"/>
            </a:br>
            <a:endParaRPr lang="en-GB" sz="1200" dirty="0"/>
          </a:p>
          <a:p>
            <a:pPr algn="ctr" fontAlgn="base">
              <a:spcBef>
                <a:spcPct val="0"/>
              </a:spcBef>
              <a:spcAft>
                <a:spcPct val="0"/>
              </a:spcAft>
            </a:pPr>
            <a:r>
              <a:rPr lang="ja-JP" sz="1200" b="0" i="0" dirty="0" smtClean="0">
                <a:solidFill>
                  <a:srgbClr val="4D4D4D"/>
                </a:solidFill>
                <a:ea typeface="MS UI Gothic" pitchFamily="18" charset="0"/>
              </a:rPr>
              <a:t>6</a:t>
            </a:r>
          </a:p>
          <a:p>
            <a:pPr algn="ctr" fontAlgn="base">
              <a:spcBef>
                <a:spcPct val="0"/>
              </a:spcBef>
              <a:spcAft>
                <a:spcPct val="0"/>
              </a:spcAft>
            </a:pPr>
            <a:r>
              <a:rPr lang="ja-JP" sz="1200" b="0" i="0" dirty="0" smtClean="0">
                <a:solidFill>
                  <a:srgbClr val="4D4D4D"/>
                </a:solidFill>
                <a:ea typeface="MS UI Gothic" pitchFamily="18" charset="0"/>
              </a:rPr>
              <a:t>10</a:t>
            </a:r>
          </a:p>
        </p:txBody>
      </p:sp>
      <p:sp>
        <p:nvSpPr>
          <p:cNvPr id="36" name="TextBox 35"/>
          <p:cNvSpPr txBox="1"/>
          <p:nvPr/>
        </p:nvSpPr>
        <p:spPr>
          <a:xfrm>
            <a:off x="4606547" y="4935252"/>
            <a:ext cx="354584"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18</a:t>
            </a:r>
          </a:p>
          <a:p>
            <a:pPr algn="ctr" fontAlgn="base">
              <a:spcBef>
                <a:spcPct val="0"/>
              </a:spcBef>
              <a:spcAft>
                <a:spcPct val="0"/>
              </a:spcAft>
            </a:pPr>
            <a:r>
              <a:rPr lang="en-GB" sz="1200" dirty="0"/>
              <a:t/>
            </a:r>
            <a:br>
              <a:rPr lang="en-GB" sz="1200" dirty="0"/>
            </a:br>
            <a:endParaRPr lang="en-GB" sz="1200" dirty="0"/>
          </a:p>
          <a:p>
            <a:pPr algn="ctr" fontAlgn="base">
              <a:spcBef>
                <a:spcPct val="0"/>
              </a:spcBef>
              <a:spcAft>
                <a:spcPct val="0"/>
              </a:spcAft>
            </a:pPr>
            <a:r>
              <a:rPr lang="ja-JP" sz="1200" b="0" i="0" dirty="0" smtClean="0">
                <a:solidFill>
                  <a:srgbClr val="4D4D4D"/>
                </a:solidFill>
                <a:ea typeface="MS UI Gothic" pitchFamily="18" charset="0"/>
              </a:rPr>
              <a:t>1</a:t>
            </a:r>
          </a:p>
          <a:p>
            <a:pPr algn="ctr" fontAlgn="base">
              <a:spcBef>
                <a:spcPct val="0"/>
              </a:spcBef>
              <a:spcAft>
                <a:spcPct val="0"/>
              </a:spcAft>
            </a:pPr>
            <a:r>
              <a:rPr lang="ja-JP" sz="1200" b="0" i="0" dirty="0" smtClean="0">
                <a:solidFill>
                  <a:srgbClr val="4D4D4D"/>
                </a:solidFill>
                <a:ea typeface="MS UI Gothic" pitchFamily="18" charset="0"/>
              </a:rPr>
              <a:t>4</a:t>
            </a:r>
          </a:p>
        </p:txBody>
      </p:sp>
      <p:sp>
        <p:nvSpPr>
          <p:cNvPr id="37" name="TextBox 36"/>
          <p:cNvSpPr txBox="1"/>
          <p:nvPr/>
        </p:nvSpPr>
        <p:spPr>
          <a:xfrm>
            <a:off x="5141834" y="4935252"/>
            <a:ext cx="354584"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21</a:t>
            </a:r>
          </a:p>
          <a:p>
            <a:pPr algn="ctr" fontAlgn="base">
              <a:spcBef>
                <a:spcPct val="0"/>
              </a:spcBef>
              <a:spcAft>
                <a:spcPct val="0"/>
              </a:spcAft>
            </a:pPr>
            <a:endParaRPr lang="en-GB" sz="1200" dirty="0" smtClean="0"/>
          </a:p>
          <a:p>
            <a:pPr algn="ctr" fontAlgn="base">
              <a:spcBef>
                <a:spcPct val="0"/>
              </a:spcBef>
              <a:spcAft>
                <a:spcPct val="0"/>
              </a:spcAft>
            </a:pPr>
            <a:endParaRPr lang="en-GB" sz="1200" dirty="0"/>
          </a:p>
          <a:p>
            <a:pPr algn="ctr" fontAlgn="base">
              <a:spcBef>
                <a:spcPct val="0"/>
              </a:spcBef>
              <a:spcAft>
                <a:spcPct val="0"/>
              </a:spcAft>
            </a:pPr>
            <a:r>
              <a:rPr lang="ja-JP" sz="1200" b="0" i="0" dirty="0" smtClean="0">
                <a:solidFill>
                  <a:srgbClr val="4D4D4D"/>
                </a:solidFill>
                <a:ea typeface="MS UI Gothic" pitchFamily="18" charset="0"/>
              </a:rPr>
              <a:t>1</a:t>
            </a:r>
          </a:p>
          <a:p>
            <a:pPr algn="ctr" fontAlgn="base">
              <a:spcBef>
                <a:spcPct val="0"/>
              </a:spcBef>
              <a:spcAft>
                <a:spcPct val="0"/>
              </a:spcAft>
            </a:pPr>
            <a:r>
              <a:rPr lang="ja-JP" sz="1200" b="0" i="0" dirty="0" smtClean="0">
                <a:solidFill>
                  <a:srgbClr val="4D4D4D"/>
                </a:solidFill>
                <a:ea typeface="MS UI Gothic" pitchFamily="18" charset="0"/>
              </a:rPr>
              <a:t>2</a:t>
            </a:r>
          </a:p>
        </p:txBody>
      </p:sp>
      <p:sp>
        <p:nvSpPr>
          <p:cNvPr id="38" name="TextBox 37"/>
          <p:cNvSpPr txBox="1"/>
          <p:nvPr/>
        </p:nvSpPr>
        <p:spPr>
          <a:xfrm>
            <a:off x="5699067" y="4935252"/>
            <a:ext cx="354584"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24</a:t>
            </a:r>
            <a:r>
              <a:rPr lang="en" sz="1200" dirty="0" smtClean="0"/>
              <a:t/>
            </a:r>
            <a:br>
              <a:rPr lang="en" sz="1200" dirty="0" smtClean="0"/>
            </a:br>
            <a:endParaRPr lang="en" sz="1200" dirty="0" smtClean="0"/>
          </a:p>
          <a:p>
            <a:pPr algn="ctr" fontAlgn="base">
              <a:spcBef>
                <a:spcPct val="0"/>
              </a:spcBef>
              <a:spcAft>
                <a:spcPct val="0"/>
              </a:spcAft>
            </a:pPr>
            <a:endParaRPr lang="en-GB" sz="1200" dirty="0"/>
          </a:p>
          <a:p>
            <a:pPr algn="ctr" fontAlgn="base">
              <a:spcBef>
                <a:spcPct val="0"/>
              </a:spcBef>
              <a:spcAft>
                <a:spcPct val="0"/>
              </a:spcAft>
            </a:pPr>
            <a:r>
              <a:rPr lang="ja-JP" sz="1200" b="0" i="0" dirty="0" smtClean="0">
                <a:solidFill>
                  <a:srgbClr val="4D4D4D"/>
                </a:solidFill>
                <a:ea typeface="MS UI Gothic" pitchFamily="18" charset="0"/>
              </a:rPr>
              <a:t>0</a:t>
            </a:r>
          </a:p>
          <a:p>
            <a:pPr algn="ctr" fontAlgn="base">
              <a:spcBef>
                <a:spcPct val="0"/>
              </a:spcBef>
              <a:spcAft>
                <a:spcPct val="0"/>
              </a:spcAft>
            </a:pPr>
            <a:r>
              <a:rPr lang="ja-JP" sz="1200" b="0" i="0" dirty="0" smtClean="0">
                <a:solidFill>
                  <a:srgbClr val="4D4D4D"/>
                </a:solidFill>
                <a:ea typeface="MS UI Gothic" pitchFamily="18" charset="0"/>
              </a:rPr>
              <a:t>0</a:t>
            </a:r>
          </a:p>
        </p:txBody>
      </p:sp>
      <p:sp>
        <p:nvSpPr>
          <p:cNvPr id="39" name="TextBox 38"/>
          <p:cNvSpPr txBox="1"/>
          <p:nvPr/>
        </p:nvSpPr>
        <p:spPr>
          <a:xfrm>
            <a:off x="6233641" y="4935252"/>
            <a:ext cx="354584"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27</a:t>
            </a:r>
            <a:r>
              <a:rPr lang="en" sz="1200" dirty="0" smtClean="0"/>
              <a:t/>
            </a:r>
            <a:br>
              <a:rPr lang="en" sz="1200" dirty="0" smtClean="0"/>
            </a:br>
            <a:endParaRPr lang="en" sz="1200" dirty="0" smtClean="0"/>
          </a:p>
          <a:p>
            <a:pPr algn="ctr" fontAlgn="base">
              <a:spcBef>
                <a:spcPct val="0"/>
              </a:spcBef>
              <a:spcAft>
                <a:spcPct val="0"/>
              </a:spcAft>
            </a:pPr>
            <a:endParaRPr lang="en-GB" sz="1200" dirty="0"/>
          </a:p>
          <a:p>
            <a:pPr algn="ctr" fontAlgn="base">
              <a:spcBef>
                <a:spcPct val="0"/>
              </a:spcBef>
              <a:spcAft>
                <a:spcPct val="0"/>
              </a:spcAft>
            </a:pPr>
            <a:r>
              <a:rPr lang="ja-JP" sz="1200" b="0" i="0" dirty="0" smtClean="0">
                <a:solidFill>
                  <a:srgbClr val="4D4D4D"/>
                </a:solidFill>
                <a:ea typeface="MS UI Gothic" pitchFamily="18" charset="0"/>
              </a:rPr>
              <a:t>0</a:t>
            </a:r>
          </a:p>
          <a:p>
            <a:pPr algn="ctr" fontAlgn="base">
              <a:spcBef>
                <a:spcPct val="0"/>
              </a:spcBef>
              <a:spcAft>
                <a:spcPct val="0"/>
              </a:spcAft>
            </a:pPr>
            <a:r>
              <a:rPr lang="ja-JP" sz="1200" b="0" i="0" dirty="0" smtClean="0">
                <a:solidFill>
                  <a:srgbClr val="4D4D4D"/>
                </a:solidFill>
                <a:ea typeface="MS UI Gothic" pitchFamily="18" charset="0"/>
              </a:rPr>
              <a:t>0</a:t>
            </a:r>
          </a:p>
        </p:txBody>
      </p:sp>
      <p:sp>
        <p:nvSpPr>
          <p:cNvPr id="40" name="TextBox 39"/>
          <p:cNvSpPr txBox="1"/>
          <p:nvPr/>
        </p:nvSpPr>
        <p:spPr>
          <a:xfrm>
            <a:off x="6798903" y="4935252"/>
            <a:ext cx="354584"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30</a:t>
            </a:r>
            <a:r>
              <a:rPr lang="en" sz="1200" dirty="0" smtClean="0"/>
              <a:t/>
            </a:r>
            <a:br>
              <a:rPr lang="en" sz="1200" dirty="0" smtClean="0"/>
            </a:br>
            <a:endParaRPr lang="en" sz="1200" dirty="0" smtClean="0"/>
          </a:p>
          <a:p>
            <a:pPr algn="ctr" fontAlgn="base">
              <a:spcBef>
                <a:spcPct val="0"/>
              </a:spcBef>
              <a:spcAft>
                <a:spcPct val="0"/>
              </a:spcAft>
            </a:pPr>
            <a:endParaRPr lang="en-GB" sz="1200" dirty="0"/>
          </a:p>
          <a:p>
            <a:pPr algn="ctr" fontAlgn="base">
              <a:spcBef>
                <a:spcPct val="0"/>
              </a:spcBef>
              <a:spcAft>
                <a:spcPct val="0"/>
              </a:spcAft>
            </a:pPr>
            <a:r>
              <a:rPr lang="ja-JP" sz="1200" b="0" i="0" dirty="0" smtClean="0">
                <a:solidFill>
                  <a:srgbClr val="4D4D4D"/>
                </a:solidFill>
                <a:ea typeface="MS UI Gothic" pitchFamily="18" charset="0"/>
              </a:rPr>
              <a:t>0</a:t>
            </a:r>
          </a:p>
          <a:p>
            <a:pPr algn="ctr" fontAlgn="base">
              <a:spcBef>
                <a:spcPct val="0"/>
              </a:spcBef>
              <a:spcAft>
                <a:spcPct val="0"/>
              </a:spcAft>
            </a:pPr>
            <a:r>
              <a:rPr lang="ja-JP" sz="1200" b="0" i="0" dirty="0" smtClean="0">
                <a:solidFill>
                  <a:srgbClr val="4D4D4D"/>
                </a:solidFill>
                <a:ea typeface="MS UI Gothic" pitchFamily="18" charset="0"/>
              </a:rPr>
              <a:t>0</a:t>
            </a:r>
          </a:p>
        </p:txBody>
      </p:sp>
      <p:sp>
        <p:nvSpPr>
          <p:cNvPr id="41" name="TextBox 40"/>
          <p:cNvSpPr txBox="1"/>
          <p:nvPr/>
        </p:nvSpPr>
        <p:spPr>
          <a:xfrm>
            <a:off x="3653437" y="5132084"/>
            <a:ext cx="1169615"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ベースラインからの経過時間(ヶ月)</a:t>
            </a:r>
          </a:p>
        </p:txBody>
      </p:sp>
      <p:sp>
        <p:nvSpPr>
          <p:cNvPr id="42" name="Line 11"/>
          <p:cNvSpPr>
            <a:spLocks noChangeShapeType="1"/>
          </p:cNvSpPr>
          <p:nvPr/>
        </p:nvSpPr>
        <p:spPr bwMode="auto">
          <a:xfrm flipV="1">
            <a:off x="3710243" y="4888540"/>
            <a:ext cx="0" cy="10068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3" name="TextBox 42"/>
          <p:cNvSpPr txBox="1"/>
          <p:nvPr/>
        </p:nvSpPr>
        <p:spPr>
          <a:xfrm>
            <a:off x="3537381" y="4935252"/>
            <a:ext cx="354584"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12</a:t>
            </a:r>
            <a:r>
              <a:rPr lang="en" sz="1200" dirty="0" smtClean="0"/>
              <a:t/>
            </a:r>
            <a:br>
              <a:rPr lang="en" sz="1200" dirty="0" smtClean="0"/>
            </a:br>
            <a:endParaRPr lang="en" sz="1200" dirty="0" smtClean="0"/>
          </a:p>
          <a:p>
            <a:pPr algn="ctr" fontAlgn="base">
              <a:spcBef>
                <a:spcPct val="0"/>
              </a:spcBef>
              <a:spcAft>
                <a:spcPct val="0"/>
              </a:spcAft>
            </a:pPr>
            <a:r>
              <a:rPr lang="en" sz="1200" dirty="0" smtClean="0"/>
              <a:t/>
            </a:r>
            <a:br>
              <a:rPr lang="en" sz="1200" dirty="0" smtClean="0"/>
            </a:br>
            <a:r>
              <a:rPr lang="ja-JP" sz="1200" b="0" i="0" dirty="0" smtClean="0">
                <a:solidFill>
                  <a:srgbClr val="4D4D4D"/>
                </a:solidFill>
                <a:ea typeface="MS UI Gothic" pitchFamily="18" charset="0"/>
              </a:rPr>
              <a:t>20</a:t>
            </a:r>
          </a:p>
          <a:p>
            <a:pPr algn="ctr" fontAlgn="base">
              <a:spcBef>
                <a:spcPct val="0"/>
              </a:spcBef>
              <a:spcAft>
                <a:spcPct val="0"/>
              </a:spcAft>
            </a:pPr>
            <a:r>
              <a:rPr lang="ja-JP" sz="1200" b="0" i="0" dirty="0" smtClean="0">
                <a:solidFill>
                  <a:srgbClr val="4D4D4D"/>
                </a:solidFill>
                <a:ea typeface="MS UI Gothic" pitchFamily="18" charset="0"/>
              </a:rPr>
              <a:t>29</a:t>
            </a:r>
          </a:p>
        </p:txBody>
      </p:sp>
      <p:sp>
        <p:nvSpPr>
          <p:cNvPr id="44" name="Line 11"/>
          <p:cNvSpPr>
            <a:spLocks noChangeShapeType="1"/>
          </p:cNvSpPr>
          <p:nvPr/>
        </p:nvSpPr>
        <p:spPr bwMode="auto">
          <a:xfrm flipV="1">
            <a:off x="3183563" y="4894082"/>
            <a:ext cx="0" cy="9514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5" name="TextBox 44"/>
          <p:cNvSpPr txBox="1"/>
          <p:nvPr/>
        </p:nvSpPr>
        <p:spPr>
          <a:xfrm>
            <a:off x="3010700" y="4935252"/>
            <a:ext cx="354584"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9</a:t>
            </a:r>
            <a:r>
              <a:rPr lang="en" sz="1200" dirty="0" smtClean="0"/>
              <a:t/>
            </a:r>
            <a:br>
              <a:rPr lang="en" sz="1200" dirty="0" smtClean="0"/>
            </a:br>
            <a:endParaRPr lang="en" sz="1200" dirty="0" smtClean="0"/>
          </a:p>
          <a:p>
            <a:pPr algn="ctr" fontAlgn="base">
              <a:spcBef>
                <a:spcPct val="0"/>
              </a:spcBef>
              <a:spcAft>
                <a:spcPct val="0"/>
              </a:spcAft>
            </a:pPr>
            <a:r>
              <a:rPr lang="en" sz="1200" dirty="0" smtClean="0"/>
              <a:t/>
            </a:r>
            <a:br>
              <a:rPr lang="en" sz="1200" dirty="0" smtClean="0"/>
            </a:br>
            <a:r>
              <a:rPr lang="ja-JP" sz="1200" b="0" i="0" dirty="0" smtClean="0">
                <a:solidFill>
                  <a:srgbClr val="4D4D4D"/>
                </a:solidFill>
                <a:ea typeface="MS UI Gothic" pitchFamily="18" charset="0"/>
              </a:rPr>
              <a:t>56</a:t>
            </a:r>
          </a:p>
          <a:p>
            <a:pPr algn="ctr" fontAlgn="base">
              <a:spcBef>
                <a:spcPct val="0"/>
              </a:spcBef>
              <a:spcAft>
                <a:spcPct val="0"/>
              </a:spcAft>
            </a:pPr>
            <a:r>
              <a:rPr lang="ja-JP" sz="1200" b="0" i="0" dirty="0" smtClean="0">
                <a:solidFill>
                  <a:srgbClr val="4D4D4D"/>
                </a:solidFill>
                <a:ea typeface="MS UI Gothic" pitchFamily="18" charset="0"/>
              </a:rPr>
              <a:t>76</a:t>
            </a:r>
          </a:p>
        </p:txBody>
      </p:sp>
      <p:sp>
        <p:nvSpPr>
          <p:cNvPr id="46" name="Line 11"/>
          <p:cNvSpPr>
            <a:spLocks noChangeShapeType="1"/>
          </p:cNvSpPr>
          <p:nvPr/>
        </p:nvSpPr>
        <p:spPr bwMode="auto">
          <a:xfrm flipV="1">
            <a:off x="2100943" y="4892867"/>
            <a:ext cx="0" cy="8172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7" name="TextBox 46"/>
          <p:cNvSpPr txBox="1"/>
          <p:nvPr/>
        </p:nvSpPr>
        <p:spPr>
          <a:xfrm>
            <a:off x="1885600" y="4935252"/>
            <a:ext cx="439543"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3</a:t>
            </a:r>
            <a:r>
              <a:rPr lang="en" sz="1200" dirty="0" smtClean="0"/>
              <a:t/>
            </a:r>
            <a:br>
              <a:rPr lang="en" sz="1200" dirty="0" smtClean="0"/>
            </a:br>
            <a:endParaRPr lang="en" sz="1200" dirty="0" smtClean="0"/>
          </a:p>
          <a:p>
            <a:pPr algn="ctr" fontAlgn="base">
              <a:spcBef>
                <a:spcPct val="0"/>
              </a:spcBef>
              <a:spcAft>
                <a:spcPct val="0"/>
              </a:spcAft>
            </a:pPr>
            <a:r>
              <a:rPr lang="en" sz="1200" dirty="0" smtClean="0"/>
              <a:t/>
            </a:r>
            <a:br>
              <a:rPr lang="en" sz="1200" dirty="0" smtClean="0"/>
            </a:br>
            <a:r>
              <a:rPr lang="ja-JP" sz="1200" b="0" i="0" dirty="0" smtClean="0">
                <a:solidFill>
                  <a:srgbClr val="4D4D4D"/>
                </a:solidFill>
                <a:ea typeface="MS UI Gothic" pitchFamily="18" charset="0"/>
              </a:rPr>
              <a:t>197</a:t>
            </a:r>
          </a:p>
          <a:p>
            <a:pPr algn="ctr" fontAlgn="base">
              <a:spcBef>
                <a:spcPct val="0"/>
              </a:spcBef>
              <a:spcAft>
                <a:spcPct val="0"/>
              </a:spcAft>
            </a:pPr>
            <a:r>
              <a:rPr lang="ja-JP" sz="1200" b="0" i="0" dirty="0" smtClean="0">
                <a:solidFill>
                  <a:srgbClr val="4D4D4D"/>
                </a:solidFill>
                <a:ea typeface="MS UI Gothic" pitchFamily="18" charset="0"/>
              </a:rPr>
              <a:t>223</a:t>
            </a:r>
          </a:p>
        </p:txBody>
      </p:sp>
      <p:graphicFrame>
        <p:nvGraphicFramePr>
          <p:cNvPr id="48" name="Table 47"/>
          <p:cNvGraphicFramePr>
            <a:graphicFrameLocks noGrp="1"/>
          </p:cNvGraphicFramePr>
          <p:nvPr>
            <p:extLst>
              <p:ext uri="{D42A27DB-BD31-4B8C-83A1-F6EECF244321}">
                <p14:modId xmlns:p14="http://schemas.microsoft.com/office/powerpoint/2010/main" val="2429814925"/>
              </p:ext>
            </p:extLst>
          </p:nvPr>
        </p:nvGraphicFramePr>
        <p:xfrm>
          <a:off x="5047013" y="2155372"/>
          <a:ext cx="3697317" cy="1158923"/>
        </p:xfrm>
        <a:graphic>
          <a:graphicData uri="http://schemas.openxmlformats.org/drawingml/2006/table">
            <a:tbl>
              <a:tblPr firstRow="1" bandRow="1">
                <a:tableStyleId>{5C22544A-7EE6-4342-B048-85BDC9FD1C3A}</a:tableStyleId>
              </a:tblPr>
              <a:tblGrid>
                <a:gridCol w="1264559"/>
                <a:gridCol w="1193084"/>
                <a:gridCol w="1239674"/>
              </a:tblGrid>
              <a:tr h="370840">
                <a:tc>
                  <a:txBody>
                    <a:bodyPr/>
                    <a:lstStyle/>
                    <a:p>
                      <a:endParaRPr lang="en-GB" sz="1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dirty="0" smtClean="0">
                          <a:solidFill>
                            <a:srgbClr val="000000"/>
                          </a:solidFill>
                          <a:ea typeface="MS UI Gothic" pitchFamily="18" charset="0"/>
                        </a:rPr>
                        <a:t>プラセボ＋</a:t>
                      </a:r>
                      <a:endParaRPr lang="en-US" altLang="ja-JP" sz="1000" b="1" i="0" dirty="0" smtClean="0">
                        <a:solidFill>
                          <a:srgbClr val="000000"/>
                        </a:solidFill>
                        <a:ea typeface="MS UI Gothic" pitchFamily="18" charset="0"/>
                      </a:endParaRPr>
                    </a:p>
                    <a:p>
                      <a:pPr algn="ctr"/>
                      <a:r>
                        <a:rPr lang="ja-JP" sz="1000" b="1" i="0" dirty="0" smtClean="0">
                          <a:solidFill>
                            <a:srgbClr val="000000"/>
                          </a:solidFill>
                          <a:ea typeface="MS UI Gothic" pitchFamily="18" charset="0"/>
                        </a:rPr>
                        <a:t>ゲムシタビン</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dirty="0" smtClean="0">
                          <a:solidFill>
                            <a:srgbClr val="000000"/>
                          </a:solidFill>
                          <a:ea typeface="MS UI Gothic" pitchFamily="18" charset="0"/>
                        </a:rPr>
                        <a:t>エボホスファミド＋</a:t>
                      </a:r>
                      <a:endParaRPr lang="en-US" altLang="ja-JP" sz="1000" b="1" i="0" dirty="0" smtClean="0">
                        <a:solidFill>
                          <a:srgbClr val="000000"/>
                        </a:solidFill>
                        <a:ea typeface="MS UI Gothic" pitchFamily="18" charset="0"/>
                      </a:endParaRPr>
                    </a:p>
                    <a:p>
                      <a:pPr algn="ctr"/>
                      <a:r>
                        <a:rPr lang="ja-JP" sz="1000" b="1" i="0" dirty="0" smtClean="0">
                          <a:solidFill>
                            <a:srgbClr val="000000"/>
                          </a:solidFill>
                          <a:ea typeface="MS UI Gothic" pitchFamily="18" charset="0"/>
                        </a:rPr>
                        <a:t>ゲムシタビン</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75003">
                <a:tc>
                  <a:txBody>
                    <a:bodyPr/>
                    <a:lstStyle/>
                    <a:p>
                      <a:r>
                        <a:rPr lang="ja-JP" sz="1000" b="0" i="0" dirty="0" smtClean="0">
                          <a:solidFill>
                            <a:srgbClr val="000000"/>
                          </a:solidFill>
                          <a:ea typeface="MS UI Gothic" pitchFamily="18" charset="0"/>
                        </a:rPr>
                        <a:t>mPFS、m(95% CI)</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dirty="0" smtClean="0">
                          <a:solidFill>
                            <a:srgbClr val="000000"/>
                          </a:solidFill>
                          <a:ea typeface="MS UI Gothic" pitchFamily="18" charset="0"/>
                        </a:rPr>
                        <a:t>3.7 (3.6, 3.8)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dirty="0" smtClean="0">
                          <a:solidFill>
                            <a:srgbClr val="000000"/>
                          </a:solidFill>
                          <a:ea typeface="MS UI Gothic" pitchFamily="18" charset="0"/>
                        </a:rPr>
                        <a:t>5.5 (4.8, 5.6)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877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000000"/>
                          </a:solidFill>
                          <a:ea typeface="MS UI Gothic" pitchFamily="18" charset="0"/>
                        </a:rPr>
                        <a:t>HR (95% CI)</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000" b="0" i="0" dirty="0" smtClean="0">
                          <a:solidFill>
                            <a:srgbClr val="000000"/>
                          </a:solidFill>
                          <a:ea typeface="MS UI Gothic" pitchFamily="18" charset="0"/>
                        </a:rPr>
                        <a:t>0.77 (0.65, 0.92)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tr>
              <a:tr h="0">
                <a:tc>
                  <a:txBody>
                    <a:bodyPr/>
                    <a:lstStyle/>
                    <a:p>
                      <a:r>
                        <a:rPr lang="en-GB" altLang="ja-JP" sz="1000" b="0" i="0" dirty="0" smtClean="0">
                          <a:solidFill>
                            <a:srgbClr val="000000"/>
                          </a:solidFill>
                          <a:ea typeface="MS UI Gothic" pitchFamily="18" charset="0"/>
                        </a:rPr>
                        <a:t>p</a:t>
                      </a:r>
                      <a:r>
                        <a:rPr lang="ja-JP" sz="1000" b="0" i="0" dirty="0" smtClean="0">
                          <a:solidFill>
                            <a:srgbClr val="000000"/>
                          </a:solidFill>
                          <a:ea typeface="MS UI Gothic" pitchFamily="18" charset="0"/>
                        </a:rPr>
                        <a:t>値*</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000" b="0" i="0" dirty="0" smtClean="0">
                          <a:solidFill>
                            <a:srgbClr val="000000"/>
                          </a:solidFill>
                          <a:ea typeface="MS UI Gothic" pitchFamily="18" charset="0"/>
                        </a:rPr>
                        <a:t>0.004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tr>
            </a:tbl>
          </a:graphicData>
        </a:graphic>
      </p:graphicFrame>
      <p:sp>
        <p:nvSpPr>
          <p:cNvPr id="49" name="TextBox 48"/>
          <p:cNvSpPr txBox="1"/>
          <p:nvPr/>
        </p:nvSpPr>
        <p:spPr>
          <a:xfrm>
            <a:off x="1762535" y="4493962"/>
            <a:ext cx="505267" cy="369332"/>
          </a:xfrm>
          <a:prstGeom prst="rect">
            <a:avLst/>
          </a:prstGeom>
          <a:noFill/>
        </p:spPr>
        <p:txBody>
          <a:bodyPr wrap="none" rtlCol="0">
            <a:spAutoFit/>
          </a:bodyPr>
          <a:lstStyle/>
          <a:p>
            <a:r>
              <a:rPr lang="ja-JP" b="0" i="0" dirty="0" smtClean="0">
                <a:solidFill>
                  <a:srgbClr val="4D4D4D"/>
                </a:solidFill>
                <a:ea typeface="MS UI Gothic" pitchFamily="18" charset="0"/>
              </a:rPr>
              <a:t>3.7</a:t>
            </a:r>
          </a:p>
        </p:txBody>
      </p:sp>
      <p:sp>
        <p:nvSpPr>
          <p:cNvPr id="50" name="TextBox 49"/>
          <p:cNvSpPr txBox="1"/>
          <p:nvPr/>
        </p:nvSpPr>
        <p:spPr>
          <a:xfrm>
            <a:off x="2609171" y="4493962"/>
            <a:ext cx="505267" cy="369332"/>
          </a:xfrm>
          <a:prstGeom prst="rect">
            <a:avLst/>
          </a:prstGeom>
          <a:noFill/>
        </p:spPr>
        <p:txBody>
          <a:bodyPr wrap="none" rtlCol="0">
            <a:spAutoFit/>
          </a:bodyPr>
          <a:lstStyle/>
          <a:p>
            <a:r>
              <a:rPr lang="ja-JP" b="0" i="0" dirty="0" smtClean="0">
                <a:solidFill>
                  <a:srgbClr val="4D4D4D"/>
                </a:solidFill>
                <a:ea typeface="MS UI Gothic" pitchFamily="18" charset="0"/>
              </a:rPr>
              <a:t>5.5</a:t>
            </a:r>
          </a:p>
        </p:txBody>
      </p:sp>
      <p:cxnSp>
        <p:nvCxnSpPr>
          <p:cNvPr id="51" name="Straight Connector 50"/>
          <p:cNvCxnSpPr/>
          <p:nvPr/>
        </p:nvCxnSpPr>
        <p:spPr>
          <a:xfrm>
            <a:off x="1533668" y="3631452"/>
            <a:ext cx="1080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1579827" y="2458939"/>
            <a:ext cx="4288989" cy="2338520"/>
            <a:chOff x="3033713" y="2549525"/>
            <a:chExt cx="3190875" cy="1752600"/>
          </a:xfrm>
        </p:grpSpPr>
        <p:sp>
          <p:nvSpPr>
            <p:cNvPr id="53" name="Freeform 52"/>
            <p:cNvSpPr>
              <a:spLocks/>
            </p:cNvSpPr>
            <p:nvPr/>
          </p:nvSpPr>
          <p:spPr bwMode="auto">
            <a:xfrm>
              <a:off x="3033713" y="2549525"/>
              <a:ext cx="3190875" cy="1733550"/>
            </a:xfrm>
            <a:custGeom>
              <a:avLst/>
              <a:gdLst>
                <a:gd name="T0" fmla="*/ 236 w 335"/>
                <a:gd name="T1" fmla="*/ 182 h 182"/>
                <a:gd name="T2" fmla="*/ 209 w 335"/>
                <a:gd name="T3" fmla="*/ 179 h 182"/>
                <a:gd name="T4" fmla="*/ 197 w 335"/>
                <a:gd name="T5" fmla="*/ 177 h 182"/>
                <a:gd name="T6" fmla="*/ 195 w 335"/>
                <a:gd name="T7" fmla="*/ 175 h 182"/>
                <a:gd name="T8" fmla="*/ 191 w 335"/>
                <a:gd name="T9" fmla="*/ 173 h 182"/>
                <a:gd name="T10" fmla="*/ 188 w 335"/>
                <a:gd name="T11" fmla="*/ 170 h 182"/>
                <a:gd name="T12" fmla="*/ 186 w 335"/>
                <a:gd name="T13" fmla="*/ 169 h 182"/>
                <a:gd name="T14" fmla="*/ 166 w 335"/>
                <a:gd name="T15" fmla="*/ 167 h 182"/>
                <a:gd name="T16" fmla="*/ 164 w 335"/>
                <a:gd name="T17" fmla="*/ 166 h 182"/>
                <a:gd name="T18" fmla="*/ 162 w 335"/>
                <a:gd name="T19" fmla="*/ 164 h 182"/>
                <a:gd name="T20" fmla="*/ 155 w 335"/>
                <a:gd name="T21" fmla="*/ 160 h 182"/>
                <a:gd name="T22" fmla="*/ 136 w 335"/>
                <a:gd name="T23" fmla="*/ 159 h 182"/>
                <a:gd name="T24" fmla="*/ 132 w 335"/>
                <a:gd name="T25" fmla="*/ 157 h 182"/>
                <a:gd name="T26" fmla="*/ 130 w 335"/>
                <a:gd name="T27" fmla="*/ 154 h 182"/>
                <a:gd name="T28" fmla="*/ 128 w 335"/>
                <a:gd name="T29" fmla="*/ 151 h 182"/>
                <a:gd name="T30" fmla="*/ 123 w 335"/>
                <a:gd name="T31" fmla="*/ 150 h 182"/>
                <a:gd name="T32" fmla="*/ 113 w 335"/>
                <a:gd name="T33" fmla="*/ 147 h 182"/>
                <a:gd name="T34" fmla="*/ 110 w 335"/>
                <a:gd name="T35" fmla="*/ 145 h 182"/>
                <a:gd name="T36" fmla="*/ 108 w 335"/>
                <a:gd name="T37" fmla="*/ 143 h 182"/>
                <a:gd name="T38" fmla="*/ 107 w 335"/>
                <a:gd name="T39" fmla="*/ 139 h 182"/>
                <a:gd name="T40" fmla="*/ 105 w 335"/>
                <a:gd name="T41" fmla="*/ 137 h 182"/>
                <a:gd name="T42" fmla="*/ 104 w 335"/>
                <a:gd name="T43" fmla="*/ 134 h 182"/>
                <a:gd name="T44" fmla="*/ 100 w 335"/>
                <a:gd name="T45" fmla="*/ 132 h 182"/>
                <a:gd name="T46" fmla="*/ 93 w 335"/>
                <a:gd name="T47" fmla="*/ 130 h 182"/>
                <a:gd name="T48" fmla="*/ 85 w 335"/>
                <a:gd name="T49" fmla="*/ 128 h 182"/>
                <a:gd name="T50" fmla="*/ 82 w 335"/>
                <a:gd name="T51" fmla="*/ 126 h 182"/>
                <a:gd name="T52" fmla="*/ 81 w 335"/>
                <a:gd name="T53" fmla="*/ 124 h 182"/>
                <a:gd name="T54" fmla="*/ 80 w 335"/>
                <a:gd name="T55" fmla="*/ 113 h 182"/>
                <a:gd name="T56" fmla="*/ 77 w 335"/>
                <a:gd name="T57" fmla="*/ 111 h 182"/>
                <a:gd name="T58" fmla="*/ 75 w 335"/>
                <a:gd name="T59" fmla="*/ 108 h 182"/>
                <a:gd name="T60" fmla="*/ 72 w 335"/>
                <a:gd name="T61" fmla="*/ 107 h 182"/>
                <a:gd name="T62" fmla="*/ 57 w 335"/>
                <a:gd name="T63" fmla="*/ 107 h 182"/>
                <a:gd name="T64" fmla="*/ 55 w 335"/>
                <a:gd name="T65" fmla="*/ 105 h 182"/>
                <a:gd name="T66" fmla="*/ 55 w 335"/>
                <a:gd name="T67" fmla="*/ 95 h 182"/>
                <a:gd name="T68" fmla="*/ 53 w 335"/>
                <a:gd name="T69" fmla="*/ 88 h 182"/>
                <a:gd name="T70" fmla="*/ 51 w 335"/>
                <a:gd name="T71" fmla="*/ 82 h 182"/>
                <a:gd name="T72" fmla="*/ 50 w 335"/>
                <a:gd name="T73" fmla="*/ 77 h 182"/>
                <a:gd name="T74" fmla="*/ 48 w 335"/>
                <a:gd name="T75" fmla="*/ 72 h 182"/>
                <a:gd name="T76" fmla="*/ 45 w 335"/>
                <a:gd name="T77" fmla="*/ 70 h 182"/>
                <a:gd name="T78" fmla="*/ 44 w 335"/>
                <a:gd name="T79" fmla="*/ 69 h 182"/>
                <a:gd name="T80" fmla="*/ 40 w 335"/>
                <a:gd name="T81" fmla="*/ 67 h 182"/>
                <a:gd name="T82" fmla="*/ 39 w 335"/>
                <a:gd name="T83" fmla="*/ 64 h 182"/>
                <a:gd name="T84" fmla="*/ 33 w 335"/>
                <a:gd name="T85" fmla="*/ 62 h 182"/>
                <a:gd name="T86" fmla="*/ 32 w 335"/>
                <a:gd name="T87" fmla="*/ 61 h 182"/>
                <a:gd name="T88" fmla="*/ 29 w 335"/>
                <a:gd name="T89" fmla="*/ 58 h 182"/>
                <a:gd name="T90" fmla="*/ 28 w 335"/>
                <a:gd name="T91" fmla="*/ 53 h 182"/>
                <a:gd name="T92" fmla="*/ 27 w 335"/>
                <a:gd name="T93" fmla="*/ 45 h 182"/>
                <a:gd name="T94" fmla="*/ 26 w 335"/>
                <a:gd name="T95" fmla="*/ 40 h 182"/>
                <a:gd name="T96" fmla="*/ 25 w 335"/>
                <a:gd name="T97" fmla="*/ 36 h 182"/>
                <a:gd name="T98" fmla="*/ 24 w 335"/>
                <a:gd name="T99" fmla="*/ 25 h 182"/>
                <a:gd name="T100" fmla="*/ 22 w 335"/>
                <a:gd name="T101" fmla="*/ 23 h 182"/>
                <a:gd name="T102" fmla="*/ 20 w 335"/>
                <a:gd name="T103" fmla="*/ 20 h 182"/>
                <a:gd name="T104" fmla="*/ 18 w 335"/>
                <a:gd name="T105" fmla="*/ 18 h 182"/>
                <a:gd name="T106" fmla="*/ 17 w 335"/>
                <a:gd name="T107" fmla="*/ 15 h 182"/>
                <a:gd name="T108" fmla="*/ 16 w 335"/>
                <a:gd name="T109" fmla="*/ 14 h 182"/>
                <a:gd name="T110" fmla="*/ 14 w 335"/>
                <a:gd name="T111" fmla="*/ 11 h 182"/>
                <a:gd name="T112" fmla="*/ 12 w 335"/>
                <a:gd name="T113" fmla="*/ 9 h 182"/>
                <a:gd name="T114" fmla="*/ 10 w 335"/>
                <a:gd name="T115" fmla="*/ 6 h 182"/>
                <a:gd name="T116" fmla="*/ 10 w 335"/>
                <a:gd name="T117" fmla="*/ 3 h 182"/>
                <a:gd name="T118" fmla="*/ 9 w 335"/>
                <a:gd name="T119" fmla="*/ 2 h 182"/>
                <a:gd name="T120" fmla="*/ 7 w 335"/>
                <a:gd name="T12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5" h="182">
                  <a:moveTo>
                    <a:pt x="335" y="182"/>
                  </a:moveTo>
                  <a:lnTo>
                    <a:pt x="236" y="182"/>
                  </a:lnTo>
                  <a:lnTo>
                    <a:pt x="236" y="179"/>
                  </a:lnTo>
                  <a:lnTo>
                    <a:pt x="209" y="179"/>
                  </a:lnTo>
                  <a:lnTo>
                    <a:pt x="209" y="177"/>
                  </a:lnTo>
                  <a:lnTo>
                    <a:pt x="197" y="177"/>
                  </a:lnTo>
                  <a:lnTo>
                    <a:pt x="197" y="175"/>
                  </a:lnTo>
                  <a:lnTo>
                    <a:pt x="195" y="175"/>
                  </a:lnTo>
                  <a:lnTo>
                    <a:pt x="195" y="173"/>
                  </a:lnTo>
                  <a:lnTo>
                    <a:pt x="191" y="173"/>
                  </a:lnTo>
                  <a:lnTo>
                    <a:pt x="191" y="170"/>
                  </a:lnTo>
                  <a:lnTo>
                    <a:pt x="188" y="170"/>
                  </a:lnTo>
                  <a:lnTo>
                    <a:pt x="188" y="169"/>
                  </a:lnTo>
                  <a:lnTo>
                    <a:pt x="186" y="169"/>
                  </a:lnTo>
                  <a:lnTo>
                    <a:pt x="186" y="167"/>
                  </a:lnTo>
                  <a:lnTo>
                    <a:pt x="166" y="167"/>
                  </a:lnTo>
                  <a:lnTo>
                    <a:pt x="166" y="166"/>
                  </a:lnTo>
                  <a:lnTo>
                    <a:pt x="164" y="166"/>
                  </a:lnTo>
                  <a:lnTo>
                    <a:pt x="164" y="164"/>
                  </a:lnTo>
                  <a:lnTo>
                    <a:pt x="162" y="164"/>
                  </a:lnTo>
                  <a:lnTo>
                    <a:pt x="162" y="160"/>
                  </a:lnTo>
                  <a:lnTo>
                    <a:pt x="155" y="160"/>
                  </a:lnTo>
                  <a:lnTo>
                    <a:pt x="155" y="159"/>
                  </a:lnTo>
                  <a:lnTo>
                    <a:pt x="136" y="159"/>
                  </a:lnTo>
                  <a:lnTo>
                    <a:pt x="136" y="157"/>
                  </a:lnTo>
                  <a:lnTo>
                    <a:pt x="132" y="157"/>
                  </a:lnTo>
                  <a:lnTo>
                    <a:pt x="132" y="154"/>
                  </a:lnTo>
                  <a:lnTo>
                    <a:pt x="130" y="154"/>
                  </a:lnTo>
                  <a:lnTo>
                    <a:pt x="130" y="151"/>
                  </a:lnTo>
                  <a:lnTo>
                    <a:pt x="128" y="151"/>
                  </a:lnTo>
                  <a:lnTo>
                    <a:pt x="123" y="151"/>
                  </a:lnTo>
                  <a:lnTo>
                    <a:pt x="123" y="150"/>
                  </a:lnTo>
                  <a:lnTo>
                    <a:pt x="113" y="150"/>
                  </a:lnTo>
                  <a:lnTo>
                    <a:pt x="113" y="147"/>
                  </a:lnTo>
                  <a:lnTo>
                    <a:pt x="110" y="147"/>
                  </a:lnTo>
                  <a:lnTo>
                    <a:pt x="110" y="145"/>
                  </a:lnTo>
                  <a:lnTo>
                    <a:pt x="108" y="145"/>
                  </a:lnTo>
                  <a:lnTo>
                    <a:pt x="108" y="143"/>
                  </a:lnTo>
                  <a:lnTo>
                    <a:pt x="107" y="143"/>
                  </a:lnTo>
                  <a:lnTo>
                    <a:pt x="107" y="139"/>
                  </a:lnTo>
                  <a:lnTo>
                    <a:pt x="105" y="139"/>
                  </a:lnTo>
                  <a:lnTo>
                    <a:pt x="105" y="137"/>
                  </a:lnTo>
                  <a:cubicBezTo>
                    <a:pt x="105" y="137"/>
                    <a:pt x="104" y="138"/>
                    <a:pt x="104" y="137"/>
                  </a:cubicBezTo>
                  <a:cubicBezTo>
                    <a:pt x="104" y="136"/>
                    <a:pt x="104" y="134"/>
                    <a:pt x="104" y="134"/>
                  </a:cubicBezTo>
                  <a:lnTo>
                    <a:pt x="100" y="134"/>
                  </a:lnTo>
                  <a:lnTo>
                    <a:pt x="100" y="132"/>
                  </a:lnTo>
                  <a:lnTo>
                    <a:pt x="93" y="132"/>
                  </a:lnTo>
                  <a:lnTo>
                    <a:pt x="93" y="130"/>
                  </a:lnTo>
                  <a:lnTo>
                    <a:pt x="85" y="130"/>
                  </a:lnTo>
                  <a:lnTo>
                    <a:pt x="85" y="128"/>
                  </a:lnTo>
                  <a:lnTo>
                    <a:pt x="82" y="128"/>
                  </a:lnTo>
                  <a:lnTo>
                    <a:pt x="82" y="126"/>
                  </a:lnTo>
                  <a:lnTo>
                    <a:pt x="81" y="126"/>
                  </a:lnTo>
                  <a:lnTo>
                    <a:pt x="81" y="124"/>
                  </a:lnTo>
                  <a:lnTo>
                    <a:pt x="80" y="124"/>
                  </a:lnTo>
                  <a:lnTo>
                    <a:pt x="80" y="113"/>
                  </a:lnTo>
                  <a:lnTo>
                    <a:pt x="77" y="113"/>
                  </a:lnTo>
                  <a:lnTo>
                    <a:pt x="77" y="111"/>
                  </a:lnTo>
                  <a:lnTo>
                    <a:pt x="75" y="111"/>
                  </a:lnTo>
                  <a:lnTo>
                    <a:pt x="75" y="108"/>
                  </a:lnTo>
                  <a:lnTo>
                    <a:pt x="72" y="108"/>
                  </a:lnTo>
                  <a:lnTo>
                    <a:pt x="72" y="107"/>
                  </a:lnTo>
                  <a:lnTo>
                    <a:pt x="63" y="107"/>
                  </a:lnTo>
                  <a:lnTo>
                    <a:pt x="57" y="107"/>
                  </a:lnTo>
                  <a:lnTo>
                    <a:pt x="57" y="105"/>
                  </a:lnTo>
                  <a:lnTo>
                    <a:pt x="55" y="105"/>
                  </a:lnTo>
                  <a:lnTo>
                    <a:pt x="55" y="97"/>
                  </a:lnTo>
                  <a:lnTo>
                    <a:pt x="55" y="95"/>
                  </a:lnTo>
                  <a:lnTo>
                    <a:pt x="53" y="95"/>
                  </a:lnTo>
                  <a:lnTo>
                    <a:pt x="53" y="88"/>
                  </a:lnTo>
                  <a:lnTo>
                    <a:pt x="51" y="88"/>
                  </a:lnTo>
                  <a:lnTo>
                    <a:pt x="51" y="82"/>
                  </a:lnTo>
                  <a:lnTo>
                    <a:pt x="50" y="82"/>
                  </a:lnTo>
                  <a:lnTo>
                    <a:pt x="50" y="77"/>
                  </a:lnTo>
                  <a:cubicBezTo>
                    <a:pt x="50" y="77"/>
                    <a:pt x="48" y="78"/>
                    <a:pt x="48" y="77"/>
                  </a:cubicBezTo>
                  <a:cubicBezTo>
                    <a:pt x="48" y="76"/>
                    <a:pt x="48" y="72"/>
                    <a:pt x="48" y="72"/>
                  </a:cubicBezTo>
                  <a:lnTo>
                    <a:pt x="45" y="72"/>
                  </a:lnTo>
                  <a:lnTo>
                    <a:pt x="45" y="70"/>
                  </a:lnTo>
                  <a:lnTo>
                    <a:pt x="44" y="70"/>
                  </a:lnTo>
                  <a:lnTo>
                    <a:pt x="44" y="69"/>
                  </a:lnTo>
                  <a:lnTo>
                    <a:pt x="40" y="69"/>
                  </a:lnTo>
                  <a:lnTo>
                    <a:pt x="40" y="67"/>
                  </a:lnTo>
                  <a:lnTo>
                    <a:pt x="39" y="67"/>
                  </a:lnTo>
                  <a:lnTo>
                    <a:pt x="39" y="64"/>
                  </a:lnTo>
                  <a:lnTo>
                    <a:pt x="33" y="64"/>
                  </a:lnTo>
                  <a:lnTo>
                    <a:pt x="33" y="62"/>
                  </a:lnTo>
                  <a:lnTo>
                    <a:pt x="32" y="62"/>
                  </a:lnTo>
                  <a:lnTo>
                    <a:pt x="32" y="61"/>
                  </a:lnTo>
                  <a:lnTo>
                    <a:pt x="29" y="61"/>
                  </a:lnTo>
                  <a:lnTo>
                    <a:pt x="29" y="58"/>
                  </a:lnTo>
                  <a:lnTo>
                    <a:pt x="29" y="53"/>
                  </a:lnTo>
                  <a:lnTo>
                    <a:pt x="28" y="53"/>
                  </a:lnTo>
                  <a:lnTo>
                    <a:pt x="28" y="45"/>
                  </a:lnTo>
                  <a:lnTo>
                    <a:pt x="27" y="45"/>
                  </a:lnTo>
                  <a:lnTo>
                    <a:pt x="27" y="40"/>
                  </a:lnTo>
                  <a:lnTo>
                    <a:pt x="26" y="40"/>
                  </a:lnTo>
                  <a:lnTo>
                    <a:pt x="26" y="36"/>
                  </a:lnTo>
                  <a:lnTo>
                    <a:pt x="25" y="36"/>
                  </a:lnTo>
                  <a:lnTo>
                    <a:pt x="25" y="25"/>
                  </a:lnTo>
                  <a:lnTo>
                    <a:pt x="24" y="25"/>
                  </a:lnTo>
                  <a:lnTo>
                    <a:pt x="24" y="23"/>
                  </a:lnTo>
                  <a:lnTo>
                    <a:pt x="22" y="23"/>
                  </a:lnTo>
                  <a:lnTo>
                    <a:pt x="22" y="20"/>
                  </a:lnTo>
                  <a:lnTo>
                    <a:pt x="20" y="20"/>
                  </a:lnTo>
                  <a:lnTo>
                    <a:pt x="20" y="18"/>
                  </a:lnTo>
                  <a:lnTo>
                    <a:pt x="18" y="18"/>
                  </a:lnTo>
                  <a:lnTo>
                    <a:pt x="18" y="15"/>
                  </a:lnTo>
                  <a:lnTo>
                    <a:pt x="17" y="15"/>
                  </a:lnTo>
                  <a:lnTo>
                    <a:pt x="17" y="14"/>
                  </a:lnTo>
                  <a:lnTo>
                    <a:pt x="16" y="14"/>
                  </a:lnTo>
                  <a:lnTo>
                    <a:pt x="16" y="11"/>
                  </a:lnTo>
                  <a:lnTo>
                    <a:pt x="14" y="11"/>
                  </a:lnTo>
                  <a:lnTo>
                    <a:pt x="14" y="9"/>
                  </a:lnTo>
                  <a:lnTo>
                    <a:pt x="12" y="9"/>
                  </a:lnTo>
                  <a:lnTo>
                    <a:pt x="12" y="6"/>
                  </a:lnTo>
                  <a:lnTo>
                    <a:pt x="10" y="6"/>
                  </a:lnTo>
                  <a:lnTo>
                    <a:pt x="10" y="5"/>
                  </a:lnTo>
                  <a:lnTo>
                    <a:pt x="10" y="3"/>
                  </a:lnTo>
                  <a:lnTo>
                    <a:pt x="9" y="3"/>
                  </a:lnTo>
                  <a:lnTo>
                    <a:pt x="9" y="2"/>
                  </a:lnTo>
                  <a:lnTo>
                    <a:pt x="7" y="2"/>
                  </a:lnTo>
                  <a:lnTo>
                    <a:pt x="7"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5"/>
            <p:cNvSpPr>
              <a:spLocks noChangeShapeType="1"/>
            </p:cNvSpPr>
            <p:nvPr/>
          </p:nvSpPr>
          <p:spPr bwMode="auto">
            <a:xfrm>
              <a:off x="3338513" y="3111500"/>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6"/>
            <p:cNvSpPr>
              <a:spLocks noChangeShapeType="1"/>
            </p:cNvSpPr>
            <p:nvPr/>
          </p:nvSpPr>
          <p:spPr bwMode="auto">
            <a:xfrm>
              <a:off x="3452813" y="3197225"/>
              <a:ext cx="0" cy="381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7"/>
            <p:cNvSpPr>
              <a:spLocks noChangeShapeType="1"/>
            </p:cNvSpPr>
            <p:nvPr/>
          </p:nvSpPr>
          <p:spPr bwMode="auto">
            <a:xfrm>
              <a:off x="3986213" y="378777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8"/>
            <p:cNvSpPr>
              <a:spLocks noChangeShapeType="1"/>
            </p:cNvSpPr>
            <p:nvPr/>
          </p:nvSpPr>
          <p:spPr bwMode="auto">
            <a:xfrm>
              <a:off x="4024313" y="382587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9"/>
            <p:cNvSpPr>
              <a:spLocks noChangeShapeType="1"/>
            </p:cNvSpPr>
            <p:nvPr/>
          </p:nvSpPr>
          <p:spPr bwMode="auto">
            <a:xfrm>
              <a:off x="4252913" y="3968750"/>
              <a:ext cx="0" cy="381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10"/>
            <p:cNvSpPr>
              <a:spLocks noChangeShapeType="1"/>
            </p:cNvSpPr>
            <p:nvPr/>
          </p:nvSpPr>
          <p:spPr bwMode="auto">
            <a:xfrm>
              <a:off x="4624388" y="411162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11"/>
            <p:cNvSpPr>
              <a:spLocks noChangeShapeType="1"/>
            </p:cNvSpPr>
            <p:nvPr/>
          </p:nvSpPr>
          <p:spPr bwMode="auto">
            <a:xfrm>
              <a:off x="4529138" y="405447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12"/>
            <p:cNvSpPr>
              <a:spLocks noChangeShapeType="1"/>
            </p:cNvSpPr>
            <p:nvPr/>
          </p:nvSpPr>
          <p:spPr bwMode="auto">
            <a:xfrm>
              <a:off x="4319588" y="401637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13"/>
            <p:cNvSpPr>
              <a:spLocks noChangeShapeType="1"/>
            </p:cNvSpPr>
            <p:nvPr/>
          </p:nvSpPr>
          <p:spPr bwMode="auto">
            <a:xfrm>
              <a:off x="4748213" y="411162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14"/>
            <p:cNvSpPr>
              <a:spLocks noChangeShapeType="1"/>
            </p:cNvSpPr>
            <p:nvPr/>
          </p:nvSpPr>
          <p:spPr bwMode="auto">
            <a:xfrm>
              <a:off x="4538663" y="405447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15"/>
            <p:cNvSpPr>
              <a:spLocks noChangeShapeType="1"/>
            </p:cNvSpPr>
            <p:nvPr/>
          </p:nvSpPr>
          <p:spPr bwMode="auto">
            <a:xfrm>
              <a:off x="4967288" y="420687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16"/>
            <p:cNvSpPr>
              <a:spLocks noChangeShapeType="1"/>
            </p:cNvSpPr>
            <p:nvPr/>
          </p:nvSpPr>
          <p:spPr bwMode="auto">
            <a:xfrm>
              <a:off x="4548188" y="405447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17"/>
            <p:cNvSpPr>
              <a:spLocks noChangeShapeType="1"/>
            </p:cNvSpPr>
            <p:nvPr/>
          </p:nvSpPr>
          <p:spPr bwMode="auto">
            <a:xfrm>
              <a:off x="5424488" y="4254500"/>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18"/>
            <p:cNvSpPr>
              <a:spLocks noChangeShapeType="1"/>
            </p:cNvSpPr>
            <p:nvPr/>
          </p:nvSpPr>
          <p:spPr bwMode="auto">
            <a:xfrm>
              <a:off x="5243513" y="422592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19"/>
            <p:cNvSpPr>
              <a:spLocks noChangeShapeType="1"/>
            </p:cNvSpPr>
            <p:nvPr/>
          </p:nvSpPr>
          <p:spPr bwMode="auto">
            <a:xfrm>
              <a:off x="6205538" y="4254500"/>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20"/>
            <p:cNvSpPr>
              <a:spLocks noChangeShapeType="1"/>
            </p:cNvSpPr>
            <p:nvPr/>
          </p:nvSpPr>
          <p:spPr bwMode="auto">
            <a:xfrm>
              <a:off x="5367338" y="424497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21"/>
            <p:cNvSpPr>
              <a:spLocks noChangeShapeType="1"/>
            </p:cNvSpPr>
            <p:nvPr/>
          </p:nvSpPr>
          <p:spPr bwMode="auto">
            <a:xfrm>
              <a:off x="5224463" y="422592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22"/>
            <p:cNvSpPr>
              <a:spLocks noChangeShapeType="1"/>
            </p:cNvSpPr>
            <p:nvPr/>
          </p:nvSpPr>
          <p:spPr bwMode="auto">
            <a:xfrm>
              <a:off x="4300538" y="401637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72" name="Group 71"/>
          <p:cNvGrpSpPr/>
          <p:nvPr/>
        </p:nvGrpSpPr>
        <p:grpSpPr>
          <a:xfrm>
            <a:off x="1614250" y="2440963"/>
            <a:ext cx="3981332" cy="2356495"/>
            <a:chOff x="3067050" y="2533650"/>
            <a:chExt cx="3000375" cy="1790700"/>
          </a:xfrm>
        </p:grpSpPr>
        <p:sp>
          <p:nvSpPr>
            <p:cNvPr id="73" name="Freeform 23"/>
            <p:cNvSpPr>
              <a:spLocks/>
            </p:cNvSpPr>
            <p:nvPr/>
          </p:nvSpPr>
          <p:spPr bwMode="auto">
            <a:xfrm>
              <a:off x="3067050" y="2543175"/>
              <a:ext cx="3000375" cy="1762125"/>
            </a:xfrm>
            <a:custGeom>
              <a:avLst/>
              <a:gdLst>
                <a:gd name="T0" fmla="*/ 264 w 315"/>
                <a:gd name="T1" fmla="*/ 181 h 185"/>
                <a:gd name="T2" fmla="*/ 232 w 315"/>
                <a:gd name="T3" fmla="*/ 179 h 185"/>
                <a:gd name="T4" fmla="*/ 221 w 315"/>
                <a:gd name="T5" fmla="*/ 175 h 185"/>
                <a:gd name="T6" fmla="*/ 211 w 315"/>
                <a:gd name="T7" fmla="*/ 173 h 185"/>
                <a:gd name="T8" fmla="*/ 209 w 315"/>
                <a:gd name="T9" fmla="*/ 167 h 185"/>
                <a:gd name="T10" fmla="*/ 185 w 315"/>
                <a:gd name="T11" fmla="*/ 166 h 185"/>
                <a:gd name="T12" fmla="*/ 184 w 315"/>
                <a:gd name="T13" fmla="*/ 163 h 185"/>
                <a:gd name="T14" fmla="*/ 177 w 315"/>
                <a:gd name="T15" fmla="*/ 160 h 185"/>
                <a:gd name="T16" fmla="*/ 164 w 315"/>
                <a:gd name="T17" fmla="*/ 157 h 185"/>
                <a:gd name="T18" fmla="*/ 159 w 315"/>
                <a:gd name="T19" fmla="*/ 155 h 185"/>
                <a:gd name="T20" fmla="*/ 157 w 315"/>
                <a:gd name="T21" fmla="*/ 152 h 185"/>
                <a:gd name="T22" fmla="*/ 148 w 315"/>
                <a:gd name="T23" fmla="*/ 150 h 185"/>
                <a:gd name="T24" fmla="*/ 143 w 315"/>
                <a:gd name="T25" fmla="*/ 147 h 185"/>
                <a:gd name="T26" fmla="*/ 131 w 315"/>
                <a:gd name="T27" fmla="*/ 144 h 185"/>
                <a:gd name="T28" fmla="*/ 130 w 315"/>
                <a:gd name="T29" fmla="*/ 135 h 185"/>
                <a:gd name="T30" fmla="*/ 124 w 315"/>
                <a:gd name="T31" fmla="*/ 132 h 185"/>
                <a:gd name="T32" fmla="*/ 118 w 315"/>
                <a:gd name="T33" fmla="*/ 128 h 185"/>
                <a:gd name="T34" fmla="*/ 110 w 315"/>
                <a:gd name="T35" fmla="*/ 126 h 185"/>
                <a:gd name="T36" fmla="*/ 105 w 315"/>
                <a:gd name="T37" fmla="*/ 123 h 185"/>
                <a:gd name="T38" fmla="*/ 104 w 315"/>
                <a:gd name="T39" fmla="*/ 117 h 185"/>
                <a:gd name="T40" fmla="*/ 98 w 315"/>
                <a:gd name="T41" fmla="*/ 116 h 185"/>
                <a:gd name="T42" fmla="*/ 95 w 315"/>
                <a:gd name="T43" fmla="*/ 112 h 185"/>
                <a:gd name="T44" fmla="*/ 89 w 315"/>
                <a:gd name="T45" fmla="*/ 111 h 185"/>
                <a:gd name="T46" fmla="*/ 84 w 315"/>
                <a:gd name="T47" fmla="*/ 108 h 185"/>
                <a:gd name="T48" fmla="*/ 79 w 315"/>
                <a:gd name="T49" fmla="*/ 105 h 185"/>
                <a:gd name="T50" fmla="*/ 77 w 315"/>
                <a:gd name="T51" fmla="*/ 92 h 185"/>
                <a:gd name="T52" fmla="*/ 75 w 315"/>
                <a:gd name="T53" fmla="*/ 88 h 185"/>
                <a:gd name="T54" fmla="*/ 70 w 315"/>
                <a:gd name="T55" fmla="*/ 86 h 185"/>
                <a:gd name="T56" fmla="*/ 66 w 315"/>
                <a:gd name="T57" fmla="*/ 82 h 185"/>
                <a:gd name="T58" fmla="*/ 62 w 315"/>
                <a:gd name="T59" fmla="*/ 81 h 185"/>
                <a:gd name="T60" fmla="*/ 54 w 315"/>
                <a:gd name="T61" fmla="*/ 79 h 185"/>
                <a:gd name="T62" fmla="*/ 53 w 315"/>
                <a:gd name="T63" fmla="*/ 67 h 185"/>
                <a:gd name="T64" fmla="*/ 51 w 315"/>
                <a:gd name="T65" fmla="*/ 59 h 185"/>
                <a:gd name="T66" fmla="*/ 47 w 315"/>
                <a:gd name="T67" fmla="*/ 57 h 185"/>
                <a:gd name="T68" fmla="*/ 42 w 315"/>
                <a:gd name="T69" fmla="*/ 51 h 185"/>
                <a:gd name="T70" fmla="*/ 39 w 315"/>
                <a:gd name="T71" fmla="*/ 47 h 185"/>
                <a:gd name="T72" fmla="*/ 32 w 315"/>
                <a:gd name="T73" fmla="*/ 44 h 185"/>
                <a:gd name="T74" fmla="*/ 30 w 315"/>
                <a:gd name="T75" fmla="*/ 41 h 185"/>
                <a:gd name="T76" fmla="*/ 28 w 315"/>
                <a:gd name="T77" fmla="*/ 27 h 185"/>
                <a:gd name="T78" fmla="*/ 24 w 315"/>
                <a:gd name="T79" fmla="*/ 19 h 185"/>
                <a:gd name="T80" fmla="*/ 20 w 315"/>
                <a:gd name="T81" fmla="*/ 13 h 185"/>
                <a:gd name="T82" fmla="*/ 16 w 315"/>
                <a:gd name="T83" fmla="*/ 10 h 185"/>
                <a:gd name="T84" fmla="*/ 13 w 315"/>
                <a:gd name="T85" fmla="*/ 6 h 185"/>
                <a:gd name="T86" fmla="*/ 8 w 315"/>
                <a:gd name="T87" fmla="*/ 5 h 185"/>
                <a:gd name="T88" fmla="*/ 6 w 315"/>
                <a:gd name="T8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5" h="185">
                  <a:moveTo>
                    <a:pt x="315" y="185"/>
                  </a:moveTo>
                  <a:lnTo>
                    <a:pt x="264" y="185"/>
                  </a:lnTo>
                  <a:lnTo>
                    <a:pt x="264" y="181"/>
                  </a:lnTo>
                  <a:lnTo>
                    <a:pt x="261" y="181"/>
                  </a:lnTo>
                  <a:lnTo>
                    <a:pt x="261" y="179"/>
                  </a:lnTo>
                  <a:lnTo>
                    <a:pt x="232" y="179"/>
                  </a:lnTo>
                  <a:lnTo>
                    <a:pt x="232" y="177"/>
                  </a:lnTo>
                  <a:lnTo>
                    <a:pt x="221" y="177"/>
                  </a:lnTo>
                  <a:lnTo>
                    <a:pt x="221" y="175"/>
                  </a:lnTo>
                  <a:lnTo>
                    <a:pt x="214" y="175"/>
                  </a:lnTo>
                  <a:lnTo>
                    <a:pt x="214" y="173"/>
                  </a:lnTo>
                  <a:lnTo>
                    <a:pt x="211" y="173"/>
                  </a:lnTo>
                  <a:lnTo>
                    <a:pt x="211" y="170"/>
                  </a:lnTo>
                  <a:lnTo>
                    <a:pt x="209" y="170"/>
                  </a:lnTo>
                  <a:lnTo>
                    <a:pt x="209" y="167"/>
                  </a:lnTo>
                  <a:lnTo>
                    <a:pt x="195" y="167"/>
                  </a:lnTo>
                  <a:lnTo>
                    <a:pt x="195" y="166"/>
                  </a:lnTo>
                  <a:lnTo>
                    <a:pt x="185" y="166"/>
                  </a:lnTo>
                  <a:lnTo>
                    <a:pt x="185" y="164"/>
                  </a:lnTo>
                  <a:lnTo>
                    <a:pt x="184" y="164"/>
                  </a:lnTo>
                  <a:lnTo>
                    <a:pt x="184" y="163"/>
                  </a:lnTo>
                  <a:lnTo>
                    <a:pt x="182" y="163"/>
                  </a:lnTo>
                  <a:lnTo>
                    <a:pt x="182" y="160"/>
                  </a:lnTo>
                  <a:lnTo>
                    <a:pt x="177" y="160"/>
                  </a:lnTo>
                  <a:lnTo>
                    <a:pt x="177" y="159"/>
                  </a:lnTo>
                  <a:lnTo>
                    <a:pt x="164" y="159"/>
                  </a:lnTo>
                  <a:lnTo>
                    <a:pt x="164" y="157"/>
                  </a:lnTo>
                  <a:lnTo>
                    <a:pt x="160" y="157"/>
                  </a:lnTo>
                  <a:lnTo>
                    <a:pt x="160" y="155"/>
                  </a:lnTo>
                  <a:lnTo>
                    <a:pt x="159" y="155"/>
                  </a:lnTo>
                  <a:lnTo>
                    <a:pt x="159" y="154"/>
                  </a:lnTo>
                  <a:lnTo>
                    <a:pt x="157" y="154"/>
                  </a:lnTo>
                  <a:lnTo>
                    <a:pt x="157" y="152"/>
                  </a:lnTo>
                  <a:lnTo>
                    <a:pt x="151" y="152"/>
                  </a:lnTo>
                  <a:lnTo>
                    <a:pt x="151" y="150"/>
                  </a:lnTo>
                  <a:lnTo>
                    <a:pt x="148" y="150"/>
                  </a:lnTo>
                  <a:lnTo>
                    <a:pt x="148" y="148"/>
                  </a:lnTo>
                  <a:lnTo>
                    <a:pt x="143" y="148"/>
                  </a:lnTo>
                  <a:lnTo>
                    <a:pt x="143" y="147"/>
                  </a:lnTo>
                  <a:lnTo>
                    <a:pt x="136" y="147"/>
                  </a:lnTo>
                  <a:lnTo>
                    <a:pt x="136" y="144"/>
                  </a:lnTo>
                  <a:lnTo>
                    <a:pt x="131" y="144"/>
                  </a:lnTo>
                  <a:lnTo>
                    <a:pt x="131" y="138"/>
                  </a:lnTo>
                  <a:lnTo>
                    <a:pt x="130" y="138"/>
                  </a:lnTo>
                  <a:lnTo>
                    <a:pt x="130" y="135"/>
                  </a:lnTo>
                  <a:lnTo>
                    <a:pt x="128" y="135"/>
                  </a:lnTo>
                  <a:lnTo>
                    <a:pt x="128" y="132"/>
                  </a:lnTo>
                  <a:lnTo>
                    <a:pt x="124" y="132"/>
                  </a:lnTo>
                  <a:lnTo>
                    <a:pt x="124" y="130"/>
                  </a:lnTo>
                  <a:lnTo>
                    <a:pt x="118" y="130"/>
                  </a:lnTo>
                  <a:lnTo>
                    <a:pt x="118" y="128"/>
                  </a:lnTo>
                  <a:lnTo>
                    <a:pt x="114" y="128"/>
                  </a:lnTo>
                  <a:lnTo>
                    <a:pt x="110" y="128"/>
                  </a:lnTo>
                  <a:lnTo>
                    <a:pt x="110" y="126"/>
                  </a:lnTo>
                  <a:lnTo>
                    <a:pt x="107" y="126"/>
                  </a:lnTo>
                  <a:lnTo>
                    <a:pt x="107" y="123"/>
                  </a:lnTo>
                  <a:lnTo>
                    <a:pt x="105" y="123"/>
                  </a:lnTo>
                  <a:lnTo>
                    <a:pt x="105" y="121"/>
                  </a:lnTo>
                  <a:lnTo>
                    <a:pt x="104" y="121"/>
                  </a:lnTo>
                  <a:lnTo>
                    <a:pt x="104" y="117"/>
                  </a:lnTo>
                  <a:lnTo>
                    <a:pt x="99" y="117"/>
                  </a:lnTo>
                  <a:lnTo>
                    <a:pt x="99" y="116"/>
                  </a:lnTo>
                  <a:lnTo>
                    <a:pt x="98" y="116"/>
                  </a:lnTo>
                  <a:lnTo>
                    <a:pt x="98" y="114"/>
                  </a:lnTo>
                  <a:lnTo>
                    <a:pt x="95" y="114"/>
                  </a:lnTo>
                  <a:lnTo>
                    <a:pt x="95" y="112"/>
                  </a:lnTo>
                  <a:lnTo>
                    <a:pt x="91" y="112"/>
                  </a:lnTo>
                  <a:lnTo>
                    <a:pt x="91" y="111"/>
                  </a:lnTo>
                  <a:lnTo>
                    <a:pt x="89" y="111"/>
                  </a:lnTo>
                  <a:lnTo>
                    <a:pt x="89" y="109"/>
                  </a:lnTo>
                  <a:lnTo>
                    <a:pt x="84" y="109"/>
                  </a:lnTo>
                  <a:lnTo>
                    <a:pt x="84" y="108"/>
                  </a:lnTo>
                  <a:lnTo>
                    <a:pt x="81" y="108"/>
                  </a:lnTo>
                  <a:lnTo>
                    <a:pt x="81" y="105"/>
                  </a:lnTo>
                  <a:lnTo>
                    <a:pt x="79" y="105"/>
                  </a:lnTo>
                  <a:lnTo>
                    <a:pt x="79" y="94"/>
                  </a:lnTo>
                  <a:lnTo>
                    <a:pt x="77" y="94"/>
                  </a:lnTo>
                  <a:lnTo>
                    <a:pt x="77" y="92"/>
                  </a:lnTo>
                  <a:lnTo>
                    <a:pt x="75" y="92"/>
                  </a:lnTo>
                  <a:lnTo>
                    <a:pt x="75" y="89"/>
                  </a:lnTo>
                  <a:lnTo>
                    <a:pt x="75" y="88"/>
                  </a:lnTo>
                  <a:lnTo>
                    <a:pt x="73" y="88"/>
                  </a:lnTo>
                  <a:lnTo>
                    <a:pt x="73" y="86"/>
                  </a:lnTo>
                  <a:lnTo>
                    <a:pt x="70" y="86"/>
                  </a:lnTo>
                  <a:lnTo>
                    <a:pt x="70" y="84"/>
                  </a:lnTo>
                  <a:lnTo>
                    <a:pt x="66" y="84"/>
                  </a:lnTo>
                  <a:lnTo>
                    <a:pt x="66" y="82"/>
                  </a:lnTo>
                  <a:lnTo>
                    <a:pt x="64" y="82"/>
                  </a:lnTo>
                  <a:lnTo>
                    <a:pt x="62" y="82"/>
                  </a:lnTo>
                  <a:lnTo>
                    <a:pt x="62" y="81"/>
                  </a:lnTo>
                  <a:lnTo>
                    <a:pt x="59" y="81"/>
                  </a:lnTo>
                  <a:lnTo>
                    <a:pt x="59" y="79"/>
                  </a:lnTo>
                  <a:lnTo>
                    <a:pt x="54" y="79"/>
                  </a:lnTo>
                  <a:lnTo>
                    <a:pt x="54" y="73"/>
                  </a:lnTo>
                  <a:lnTo>
                    <a:pt x="53" y="73"/>
                  </a:lnTo>
                  <a:lnTo>
                    <a:pt x="53" y="67"/>
                  </a:lnTo>
                  <a:lnTo>
                    <a:pt x="53" y="63"/>
                  </a:lnTo>
                  <a:lnTo>
                    <a:pt x="51" y="63"/>
                  </a:lnTo>
                  <a:lnTo>
                    <a:pt x="51" y="59"/>
                  </a:lnTo>
                  <a:lnTo>
                    <a:pt x="49" y="59"/>
                  </a:lnTo>
                  <a:lnTo>
                    <a:pt x="49" y="57"/>
                  </a:lnTo>
                  <a:lnTo>
                    <a:pt x="47" y="57"/>
                  </a:lnTo>
                  <a:lnTo>
                    <a:pt x="47" y="54"/>
                  </a:lnTo>
                  <a:lnTo>
                    <a:pt x="47" y="51"/>
                  </a:lnTo>
                  <a:lnTo>
                    <a:pt x="42" y="51"/>
                  </a:lnTo>
                  <a:lnTo>
                    <a:pt x="42" y="49"/>
                  </a:lnTo>
                  <a:lnTo>
                    <a:pt x="39" y="49"/>
                  </a:lnTo>
                  <a:lnTo>
                    <a:pt x="39" y="47"/>
                  </a:lnTo>
                  <a:lnTo>
                    <a:pt x="34" y="47"/>
                  </a:lnTo>
                  <a:lnTo>
                    <a:pt x="34" y="44"/>
                  </a:lnTo>
                  <a:lnTo>
                    <a:pt x="32" y="44"/>
                  </a:lnTo>
                  <a:lnTo>
                    <a:pt x="32" y="43"/>
                  </a:lnTo>
                  <a:lnTo>
                    <a:pt x="30" y="43"/>
                  </a:lnTo>
                  <a:lnTo>
                    <a:pt x="30" y="41"/>
                  </a:lnTo>
                  <a:lnTo>
                    <a:pt x="28" y="41"/>
                  </a:lnTo>
                  <a:lnTo>
                    <a:pt x="28" y="36"/>
                  </a:lnTo>
                  <a:lnTo>
                    <a:pt x="28" y="27"/>
                  </a:lnTo>
                  <a:lnTo>
                    <a:pt x="26" y="27"/>
                  </a:lnTo>
                  <a:lnTo>
                    <a:pt x="26" y="19"/>
                  </a:lnTo>
                  <a:lnTo>
                    <a:pt x="24" y="19"/>
                  </a:lnTo>
                  <a:lnTo>
                    <a:pt x="24" y="14"/>
                  </a:lnTo>
                  <a:lnTo>
                    <a:pt x="20" y="14"/>
                  </a:lnTo>
                  <a:lnTo>
                    <a:pt x="20" y="13"/>
                  </a:lnTo>
                  <a:lnTo>
                    <a:pt x="18" y="13"/>
                  </a:lnTo>
                  <a:lnTo>
                    <a:pt x="18" y="10"/>
                  </a:lnTo>
                  <a:lnTo>
                    <a:pt x="16" y="10"/>
                  </a:lnTo>
                  <a:lnTo>
                    <a:pt x="16" y="9"/>
                  </a:lnTo>
                  <a:lnTo>
                    <a:pt x="13" y="9"/>
                  </a:lnTo>
                  <a:lnTo>
                    <a:pt x="13" y="6"/>
                  </a:lnTo>
                  <a:lnTo>
                    <a:pt x="11" y="6"/>
                  </a:lnTo>
                  <a:lnTo>
                    <a:pt x="11" y="5"/>
                  </a:lnTo>
                  <a:lnTo>
                    <a:pt x="8" y="5"/>
                  </a:lnTo>
                  <a:lnTo>
                    <a:pt x="8" y="3"/>
                  </a:lnTo>
                  <a:lnTo>
                    <a:pt x="6" y="3"/>
                  </a:lnTo>
                  <a:lnTo>
                    <a:pt x="6"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24"/>
            <p:cNvSpPr>
              <a:spLocks noChangeShapeType="1"/>
            </p:cNvSpPr>
            <p:nvPr/>
          </p:nvSpPr>
          <p:spPr bwMode="auto">
            <a:xfrm>
              <a:off x="4448175" y="39338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25"/>
            <p:cNvSpPr>
              <a:spLocks noChangeShapeType="1"/>
            </p:cNvSpPr>
            <p:nvPr/>
          </p:nvSpPr>
          <p:spPr bwMode="auto">
            <a:xfrm>
              <a:off x="4333875" y="38957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26"/>
            <p:cNvSpPr>
              <a:spLocks noChangeShapeType="1"/>
            </p:cNvSpPr>
            <p:nvPr/>
          </p:nvSpPr>
          <p:spPr bwMode="auto">
            <a:xfrm>
              <a:off x="4324350" y="38957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27"/>
            <p:cNvSpPr>
              <a:spLocks noChangeShapeType="1"/>
            </p:cNvSpPr>
            <p:nvPr/>
          </p:nvSpPr>
          <p:spPr bwMode="auto">
            <a:xfrm>
              <a:off x="4105275" y="37242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28"/>
            <p:cNvSpPr>
              <a:spLocks noChangeShapeType="1"/>
            </p:cNvSpPr>
            <p:nvPr/>
          </p:nvSpPr>
          <p:spPr bwMode="auto">
            <a:xfrm>
              <a:off x="4095750" y="37338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29"/>
            <p:cNvSpPr>
              <a:spLocks noChangeShapeType="1"/>
            </p:cNvSpPr>
            <p:nvPr/>
          </p:nvSpPr>
          <p:spPr bwMode="auto">
            <a:xfrm>
              <a:off x="4048125" y="36385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30"/>
            <p:cNvSpPr>
              <a:spLocks noChangeShapeType="1"/>
            </p:cNvSpPr>
            <p:nvPr/>
          </p:nvSpPr>
          <p:spPr bwMode="auto">
            <a:xfrm>
              <a:off x="4000500" y="36195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31"/>
            <p:cNvSpPr>
              <a:spLocks noChangeShapeType="1"/>
            </p:cNvSpPr>
            <p:nvPr/>
          </p:nvSpPr>
          <p:spPr bwMode="auto">
            <a:xfrm>
              <a:off x="3733800" y="3333750"/>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32"/>
            <p:cNvSpPr>
              <a:spLocks noChangeShapeType="1"/>
            </p:cNvSpPr>
            <p:nvPr/>
          </p:nvSpPr>
          <p:spPr bwMode="auto">
            <a:xfrm>
              <a:off x="3352800" y="29337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33"/>
            <p:cNvSpPr>
              <a:spLocks noChangeShapeType="1"/>
            </p:cNvSpPr>
            <p:nvPr/>
          </p:nvSpPr>
          <p:spPr bwMode="auto">
            <a:xfrm>
              <a:off x="3086100" y="25336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34"/>
            <p:cNvSpPr>
              <a:spLocks noChangeShapeType="1"/>
            </p:cNvSpPr>
            <p:nvPr/>
          </p:nvSpPr>
          <p:spPr bwMode="auto">
            <a:xfrm>
              <a:off x="3962400" y="36099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35"/>
            <p:cNvSpPr>
              <a:spLocks noChangeShapeType="1"/>
            </p:cNvSpPr>
            <p:nvPr/>
          </p:nvSpPr>
          <p:spPr bwMode="auto">
            <a:xfrm>
              <a:off x="3886200" y="3571875"/>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36"/>
            <p:cNvSpPr>
              <a:spLocks noChangeShapeType="1"/>
            </p:cNvSpPr>
            <p:nvPr/>
          </p:nvSpPr>
          <p:spPr bwMode="auto">
            <a:xfrm>
              <a:off x="3867150" y="3571875"/>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37"/>
            <p:cNvSpPr>
              <a:spLocks noChangeShapeType="1"/>
            </p:cNvSpPr>
            <p:nvPr/>
          </p:nvSpPr>
          <p:spPr bwMode="auto">
            <a:xfrm>
              <a:off x="3848100" y="35623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38"/>
            <p:cNvSpPr>
              <a:spLocks noChangeShapeType="1"/>
            </p:cNvSpPr>
            <p:nvPr/>
          </p:nvSpPr>
          <p:spPr bwMode="auto">
            <a:xfrm>
              <a:off x="3600450" y="3276600"/>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39"/>
            <p:cNvSpPr>
              <a:spLocks noChangeShapeType="1"/>
            </p:cNvSpPr>
            <p:nvPr/>
          </p:nvSpPr>
          <p:spPr bwMode="auto">
            <a:xfrm>
              <a:off x="4562475" y="3981450"/>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40"/>
            <p:cNvSpPr>
              <a:spLocks noChangeShapeType="1"/>
            </p:cNvSpPr>
            <p:nvPr/>
          </p:nvSpPr>
          <p:spPr bwMode="auto">
            <a:xfrm>
              <a:off x="4667250" y="40386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41"/>
            <p:cNvSpPr>
              <a:spLocks noChangeShapeType="1"/>
            </p:cNvSpPr>
            <p:nvPr/>
          </p:nvSpPr>
          <p:spPr bwMode="auto">
            <a:xfrm>
              <a:off x="5019675" y="41148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42"/>
            <p:cNvSpPr>
              <a:spLocks noChangeShapeType="1"/>
            </p:cNvSpPr>
            <p:nvPr/>
          </p:nvSpPr>
          <p:spPr bwMode="auto">
            <a:xfrm>
              <a:off x="4772025" y="4057650"/>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43"/>
            <p:cNvSpPr>
              <a:spLocks noChangeShapeType="1"/>
            </p:cNvSpPr>
            <p:nvPr/>
          </p:nvSpPr>
          <p:spPr bwMode="auto">
            <a:xfrm>
              <a:off x="5133975" y="41814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44"/>
            <p:cNvSpPr>
              <a:spLocks noChangeShapeType="1"/>
            </p:cNvSpPr>
            <p:nvPr/>
          </p:nvSpPr>
          <p:spPr bwMode="auto">
            <a:xfrm>
              <a:off x="4867275" y="41052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45"/>
            <p:cNvSpPr>
              <a:spLocks noChangeShapeType="1"/>
            </p:cNvSpPr>
            <p:nvPr/>
          </p:nvSpPr>
          <p:spPr bwMode="auto">
            <a:xfrm>
              <a:off x="5019675" y="41148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46"/>
            <p:cNvSpPr>
              <a:spLocks noChangeShapeType="1"/>
            </p:cNvSpPr>
            <p:nvPr/>
          </p:nvSpPr>
          <p:spPr bwMode="auto">
            <a:xfrm>
              <a:off x="5324475" y="4219575"/>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47"/>
            <p:cNvSpPr>
              <a:spLocks noChangeShapeType="1"/>
            </p:cNvSpPr>
            <p:nvPr/>
          </p:nvSpPr>
          <p:spPr bwMode="auto">
            <a:xfrm>
              <a:off x="5295900" y="42100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48"/>
            <p:cNvSpPr>
              <a:spLocks noChangeShapeType="1"/>
            </p:cNvSpPr>
            <p:nvPr/>
          </p:nvSpPr>
          <p:spPr bwMode="auto">
            <a:xfrm>
              <a:off x="6019800" y="42767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49"/>
            <p:cNvSpPr>
              <a:spLocks noChangeShapeType="1"/>
            </p:cNvSpPr>
            <p:nvPr/>
          </p:nvSpPr>
          <p:spPr bwMode="auto">
            <a:xfrm>
              <a:off x="6057900" y="42767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100" name="Straight Connector 99"/>
          <p:cNvCxnSpPr/>
          <p:nvPr/>
        </p:nvCxnSpPr>
        <p:spPr>
          <a:xfrm>
            <a:off x="2288010" y="2323725"/>
            <a:ext cx="561317" cy="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cxnSp>
      <p:sp>
        <p:nvSpPr>
          <p:cNvPr id="101" name="Rectangle 100"/>
          <p:cNvSpPr/>
          <p:nvPr/>
        </p:nvSpPr>
        <p:spPr>
          <a:xfrm>
            <a:off x="2988278" y="2162660"/>
            <a:ext cx="1927131" cy="276999"/>
          </a:xfrm>
          <a:prstGeom prst="rect">
            <a:avLst/>
          </a:prstGeom>
        </p:spPr>
        <p:txBody>
          <a:bodyPr wrap="none">
            <a:spAutoFit/>
          </a:bodyPr>
          <a:lstStyle/>
          <a:p>
            <a:pPr lvl="0" algn="ctr" defTabSz="892175" eaLnBrk="0" fontAlgn="base" hangingPunct="0">
              <a:spcBef>
                <a:spcPct val="0"/>
              </a:spcBef>
              <a:spcAft>
                <a:spcPct val="0"/>
              </a:spcAft>
              <a:defRPr/>
            </a:pPr>
            <a:r>
              <a:rPr lang="ja-JP" sz="1200" b="0" i="0" dirty="0" smtClean="0">
                <a:solidFill>
                  <a:srgbClr val="4D4D4D"/>
                </a:solidFill>
                <a:ea typeface="MS UI Gothic" pitchFamily="18" charset="0"/>
              </a:rPr>
              <a:t>エボホスファミド＋ゲムシタビン</a:t>
            </a:r>
          </a:p>
        </p:txBody>
      </p:sp>
      <p:sp>
        <p:nvSpPr>
          <p:cNvPr id="102" name="Rectangle 101"/>
          <p:cNvSpPr/>
          <p:nvPr/>
        </p:nvSpPr>
        <p:spPr>
          <a:xfrm>
            <a:off x="2988278" y="2494629"/>
            <a:ext cx="1978244" cy="276999"/>
          </a:xfrm>
          <a:prstGeom prst="rect">
            <a:avLst/>
          </a:prstGeom>
        </p:spPr>
        <p:txBody>
          <a:bodyPr wrap="square">
            <a:spAutoFit/>
          </a:bodyPr>
          <a:lstStyle/>
          <a:p>
            <a:pPr lvl="0" defTabSz="892175" eaLnBrk="0" fontAlgn="base" hangingPunct="0">
              <a:spcBef>
                <a:spcPct val="0"/>
              </a:spcBef>
              <a:spcAft>
                <a:spcPct val="0"/>
              </a:spcAft>
              <a:defRPr/>
            </a:pPr>
            <a:r>
              <a:rPr lang="ja-JP" sz="1200" b="0" i="0" dirty="0" smtClean="0">
                <a:solidFill>
                  <a:srgbClr val="4D4D4D"/>
                </a:solidFill>
                <a:ea typeface="MS UI Gothic" pitchFamily="18" charset="0"/>
              </a:rPr>
              <a:t>プラセボ＋ゲムシタビン</a:t>
            </a:r>
          </a:p>
        </p:txBody>
      </p:sp>
      <p:cxnSp>
        <p:nvCxnSpPr>
          <p:cNvPr id="103" name="Straight Connector 102"/>
          <p:cNvCxnSpPr/>
          <p:nvPr/>
        </p:nvCxnSpPr>
        <p:spPr>
          <a:xfrm>
            <a:off x="2288010" y="2619004"/>
            <a:ext cx="561317"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cxnSp>
      <p:cxnSp>
        <p:nvCxnSpPr>
          <p:cNvPr id="104" name="Straight Connector 103"/>
          <p:cNvCxnSpPr/>
          <p:nvPr/>
        </p:nvCxnSpPr>
        <p:spPr>
          <a:xfrm>
            <a:off x="2286874" y="3631452"/>
            <a:ext cx="10394" cy="1260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2591168" y="3631452"/>
            <a:ext cx="1" cy="125708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152400" y="5093638"/>
            <a:ext cx="1139856" cy="830997"/>
          </a:xfrm>
          <a:prstGeom prst="rect">
            <a:avLst/>
          </a:prstGeom>
          <a:noFill/>
        </p:spPr>
        <p:txBody>
          <a:bodyPr wrap="square" rtlCol="0">
            <a:spAutoFit/>
          </a:bodyPr>
          <a:lstStyle/>
          <a:p>
            <a:pPr algn="r" fontAlgn="base">
              <a:spcBef>
                <a:spcPct val="0"/>
              </a:spcBef>
              <a:spcAft>
                <a:spcPct val="0"/>
              </a:spcAft>
            </a:pPr>
            <a:r>
              <a:rPr lang="ja-JP" altLang="es-ES" sz="1200" b="0" i="0" dirty="0" smtClean="0">
                <a:solidFill>
                  <a:srgbClr val="363636"/>
                </a:solidFill>
                <a:ea typeface="MS UI Gothic" pitchFamily="18" charset="0"/>
              </a:rPr>
              <a:t>リスクに晒されていた</a:t>
            </a:r>
            <a:r>
              <a:rPr lang="ja-JP" sz="1200" b="0" i="0" dirty="0" smtClean="0">
                <a:solidFill>
                  <a:srgbClr val="363636"/>
                </a:solidFill>
                <a:ea typeface="MS UI Gothic" pitchFamily="18" charset="0"/>
              </a:rPr>
              <a:t>患者数</a:t>
            </a:r>
          </a:p>
          <a:p>
            <a:pPr algn="r" fontAlgn="base">
              <a:spcBef>
                <a:spcPct val="0"/>
              </a:spcBef>
              <a:spcAft>
                <a:spcPct val="0"/>
              </a:spcAft>
            </a:pPr>
            <a:r>
              <a:rPr lang="ja-JP" sz="1200" b="0" i="0" dirty="0" smtClean="0">
                <a:solidFill>
                  <a:srgbClr val="363636"/>
                </a:solidFill>
                <a:ea typeface="MS UI Gothic" pitchFamily="18" charset="0"/>
              </a:rPr>
              <a:t>プラセボ＋Gem</a:t>
            </a:r>
          </a:p>
          <a:p>
            <a:pPr algn="r" fontAlgn="base">
              <a:spcBef>
                <a:spcPct val="0"/>
              </a:spcBef>
              <a:spcAft>
                <a:spcPct val="0"/>
              </a:spcAft>
            </a:pPr>
            <a:r>
              <a:rPr lang="ja-JP" sz="1200" b="0" i="0" dirty="0" smtClean="0">
                <a:solidFill>
                  <a:srgbClr val="363636"/>
                </a:solidFill>
                <a:ea typeface="MS UI Gothic" pitchFamily="18" charset="0"/>
              </a:rPr>
              <a:t>Evo＋Gem</a:t>
            </a:r>
          </a:p>
        </p:txBody>
      </p:sp>
    </p:spTree>
    <p:custDataLst>
      <p:tags r:id="rId1"/>
    </p:custDataLst>
    <p:extLst>
      <p:ext uri="{BB962C8B-B14F-4D97-AF65-F5344CB8AC3E}">
        <p14:creationId xmlns:p14="http://schemas.microsoft.com/office/powerpoint/2010/main" val="17519851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ja-JP" sz="1800" dirty="0" smtClean="0">
                <a:solidFill>
                  <a:srgbClr val="043882"/>
                </a:solidFill>
                <a:ea typeface="MS UI Gothic" pitchFamily="18" charset="0"/>
              </a:rPr>
              <a:t>193: </a:t>
            </a:r>
            <a:r>
              <a:rPr lang="ja-JP" altLang="en-US" sz="1800" dirty="0" smtClean="0">
                <a:solidFill>
                  <a:srgbClr val="043882"/>
                </a:solidFill>
                <a:ea typeface="MS UI Gothic" pitchFamily="18" charset="0"/>
              </a:rPr>
              <a:t>治療歴のない転移性または局所進行切除不能膵管腺癌患者における、ゲムシタビンの併用下での、エボホスファミド（</a:t>
            </a:r>
            <a:r>
              <a:rPr lang="en-US" altLang="ja-JP" sz="1800" dirty="0" smtClean="0">
                <a:solidFill>
                  <a:srgbClr val="043882"/>
                </a:solidFill>
                <a:ea typeface="MS UI Gothic" pitchFamily="18" charset="0"/>
              </a:rPr>
              <a:t>TH-302</a:t>
            </a:r>
            <a:r>
              <a:rPr lang="ja-JP" altLang="en-US" sz="1800" dirty="0" smtClean="0">
                <a:solidFill>
                  <a:srgbClr val="043882"/>
                </a:solidFill>
                <a:ea typeface="MS UI Gothic" pitchFamily="18" charset="0"/>
              </a:rPr>
              <a:t>）投与：無作為化二重盲検第</a:t>
            </a:r>
            <a:r>
              <a:rPr lang="en-US" altLang="ja-JP" sz="1800" dirty="0" smtClean="0">
                <a:solidFill>
                  <a:srgbClr val="043882"/>
                </a:solidFill>
                <a:ea typeface="MS UI Gothic" pitchFamily="18" charset="0"/>
              </a:rPr>
              <a:t>III</a:t>
            </a:r>
            <a:r>
              <a:rPr lang="ja-JP" altLang="en-US" sz="1800" dirty="0" smtClean="0">
                <a:solidFill>
                  <a:srgbClr val="043882"/>
                </a:solidFill>
                <a:ea typeface="MS UI Gothic" pitchFamily="18" charset="0"/>
              </a:rPr>
              <a:t>相</a:t>
            </a:r>
            <a:r>
              <a:rPr lang="en-US" altLang="ja-JP" sz="1800" dirty="0" smtClean="0">
                <a:solidFill>
                  <a:srgbClr val="043882"/>
                </a:solidFill>
                <a:ea typeface="MS UI Gothic" pitchFamily="18" charset="0"/>
              </a:rPr>
              <a:t>MAESTRO</a:t>
            </a:r>
            <a:r>
              <a:rPr lang="es-ES" altLang="ja-JP" sz="1800" dirty="0" smtClean="0">
                <a:solidFill>
                  <a:srgbClr val="043882"/>
                </a:solidFill>
                <a:ea typeface="MS UI Gothic" pitchFamily="18" charset="0"/>
              </a:rPr>
              <a:t/>
            </a:r>
            <a:br>
              <a:rPr lang="es-ES" altLang="ja-JP" sz="1800" dirty="0" smtClean="0">
                <a:solidFill>
                  <a:srgbClr val="043882"/>
                </a:solidFill>
                <a:ea typeface="MS UI Gothic" pitchFamily="18" charset="0"/>
              </a:rPr>
            </a:br>
            <a:r>
              <a:rPr lang="ja-JP" altLang="en-US" sz="1800" dirty="0" smtClean="0">
                <a:solidFill>
                  <a:srgbClr val="043882"/>
                </a:solidFill>
                <a:ea typeface="MS UI Gothic" pitchFamily="18" charset="0"/>
              </a:rPr>
              <a:t>試験の主要解析結果 </a:t>
            </a:r>
            <a:r>
              <a:rPr lang="en-US" altLang="ja-JP" sz="1800" dirty="0" smtClean="0">
                <a:solidFill>
                  <a:srgbClr val="043882"/>
                </a:solidFill>
                <a:ea typeface="MS UI Gothic" pitchFamily="18" charset="0"/>
              </a:rPr>
              <a:t>– Van </a:t>
            </a:r>
            <a:r>
              <a:rPr lang="en-US" altLang="ja-JP" sz="1800" dirty="0" err="1" smtClean="0">
                <a:solidFill>
                  <a:srgbClr val="043882"/>
                </a:solidFill>
                <a:ea typeface="MS UI Gothic" pitchFamily="18" charset="0"/>
              </a:rPr>
              <a:t>Cutsem</a:t>
            </a:r>
            <a:r>
              <a:rPr lang="en-US" altLang="ja-JP" sz="1800" dirty="0" smtClean="0">
                <a:solidFill>
                  <a:srgbClr val="043882"/>
                </a:solidFill>
                <a:ea typeface="MS UI Gothic" pitchFamily="18" charset="0"/>
              </a:rPr>
              <a:t> E, et al</a:t>
            </a:r>
            <a:endParaRPr lang="ja-JP" sz="1800" b="1" i="0" dirty="0" smtClean="0">
              <a:solidFill>
                <a:srgbClr val="043882"/>
              </a:solidFill>
              <a:ea typeface="MS UI Gothic" pitchFamily="18" charset="0"/>
            </a:endParaRP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Van Cutsem et al. J Clin Oncol 2016; 34 (suppl): abstr 193</a:t>
            </a:r>
          </a:p>
        </p:txBody>
      </p:sp>
      <p:graphicFrame>
        <p:nvGraphicFramePr>
          <p:cNvPr id="8" name="Group 88"/>
          <p:cNvGraphicFramePr>
            <a:graphicFrameLocks noGrp="1"/>
          </p:cNvGraphicFramePr>
          <p:nvPr>
            <p:extLst>
              <p:ext uri="{D42A27DB-BD31-4B8C-83A1-F6EECF244321}">
                <p14:modId xmlns:p14="http://schemas.microsoft.com/office/powerpoint/2010/main" val="1383732058"/>
              </p:ext>
            </p:extLst>
          </p:nvPr>
        </p:nvGraphicFramePr>
        <p:xfrm>
          <a:off x="369888" y="1600200"/>
          <a:ext cx="8408988" cy="1219200"/>
        </p:xfrm>
        <a:graphic>
          <a:graphicData uri="http://schemas.openxmlformats.org/drawingml/2006/table">
            <a:tbl>
              <a:tblPr firstRow="1" bandRow="1">
                <a:tableStyleId>{69012ECD-51FC-41F1-AA8D-1B2483CD663E}</a:tableStyleId>
              </a:tblPr>
              <a:tblGrid>
                <a:gridCol w="1916112">
                  <a:extLst>
                    <a:ext uri="{9D8B030D-6E8A-4147-A177-3AD203B41FA5}">
                      <a16:colId xmlns:a16="http://schemas.microsoft.com/office/drawing/2014/main" xmlns="" val="20000"/>
                    </a:ext>
                  </a:extLst>
                </a:gridCol>
                <a:gridCol w="1943100">
                  <a:extLst>
                    <a:ext uri="{9D8B030D-6E8A-4147-A177-3AD203B41FA5}">
                      <a16:colId xmlns:a16="http://schemas.microsoft.com/office/drawing/2014/main" xmlns="" val="20001"/>
                    </a:ext>
                  </a:extLst>
                </a:gridCol>
                <a:gridCol w="1943100">
                  <a:extLst>
                    <a:ext uri="{9D8B030D-6E8A-4147-A177-3AD203B41FA5}">
                      <a16:colId xmlns:a16="http://schemas.microsoft.com/office/drawing/2014/main" xmlns="" val="20002"/>
                    </a:ext>
                  </a:extLst>
                </a:gridCol>
                <a:gridCol w="2606676">
                  <a:extLst>
                    <a:ext uri="{9D8B030D-6E8A-4147-A177-3AD203B41FA5}">
                      <a16:colId xmlns:a16="http://schemas.microsoft.com/office/drawing/2014/main" xmlns="" val="20003"/>
                    </a:ext>
                  </a:extLst>
                </a:gridCol>
              </a:tblGrid>
              <a:tr h="58384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エボホスファミド</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(n=323)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プラセボ</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(n=325)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OR (95% CI)；</a:t>
                      </a:r>
                      <a:r>
                        <a:rPr lang="en-GB" altLang="ja-JP" sz="1400" b="1" i="0" u="none" dirty="0" smtClean="0">
                          <a:solidFill>
                            <a:srgbClr val="FFFFFF"/>
                          </a:solidFill>
                          <a:ea typeface="MS UI Gothic" pitchFamily="18" charset="0"/>
                        </a:rPr>
                        <a:t>p</a:t>
                      </a:r>
                      <a:r>
                        <a:rPr lang="ja-JP" sz="1400" b="1" i="0" u="none" dirty="0" smtClean="0">
                          <a:solidFill>
                            <a:srgbClr val="FFFFFF"/>
                          </a:solidFill>
                          <a:ea typeface="MS UI Gothic" pitchFamily="18" charset="0"/>
                        </a:rPr>
                        <a:t>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17679">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ORR未確定、%</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20.4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defRPr/>
                      </a:pPr>
                      <a:r>
                        <a:rPr lang="ja-JP" sz="1400" b="0" i="0" u="none" dirty="0" smtClean="0">
                          <a:solidFill>
                            <a:srgbClr val="4D4D4D"/>
                          </a:solidFill>
                          <a:ea typeface="MS UI Gothic" pitchFamily="18" charset="0"/>
                        </a:rPr>
                        <a:t>16.3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1.32 (0.88, 1.97)；0.17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17679">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ORR確定、%</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15.2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defRPr/>
                      </a:pPr>
                      <a:r>
                        <a:rPr lang="ja-JP" sz="1400" b="0" i="0" u="none" dirty="0" smtClean="0">
                          <a:solidFill>
                            <a:srgbClr val="4D4D4D"/>
                          </a:solidFill>
                          <a:ea typeface="MS UI Gothic" pitchFamily="18" charset="0"/>
                        </a:rPr>
                        <a:t>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1.90 (1.16, 3.12)；0.0086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2256998152"/>
              </p:ext>
            </p:extLst>
          </p:nvPr>
        </p:nvGraphicFramePr>
        <p:xfrm>
          <a:off x="381000" y="2971797"/>
          <a:ext cx="8382000" cy="3276603"/>
        </p:xfrm>
        <a:graphic>
          <a:graphicData uri="http://schemas.openxmlformats.org/drawingml/2006/table">
            <a:tbl>
              <a:tblPr firstRow="1" bandRow="1">
                <a:tableStyleId>{69012ECD-51FC-41F1-AA8D-1B2483CD663E}</a:tableStyleId>
              </a:tblPr>
              <a:tblGrid>
                <a:gridCol w="2971800">
                  <a:extLst>
                    <a:ext uri="{9D8B030D-6E8A-4147-A177-3AD203B41FA5}">
                      <a16:colId xmlns:a16="http://schemas.microsoft.com/office/drawing/2014/main" xmlns="" val="20000"/>
                    </a:ext>
                  </a:extLst>
                </a:gridCol>
                <a:gridCol w="2705100">
                  <a:extLst>
                    <a:ext uri="{9D8B030D-6E8A-4147-A177-3AD203B41FA5}">
                      <a16:colId xmlns:a16="http://schemas.microsoft.com/office/drawing/2014/main" xmlns="" val="20002"/>
                    </a:ext>
                  </a:extLst>
                </a:gridCol>
                <a:gridCol w="2705100"/>
              </a:tblGrid>
              <a:tr h="555633">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投与中止理由、n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エボホスファミド</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(n=346)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プラセボ</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(n=347)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02330">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治療未実施</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6 (1.7)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8 (2.3)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02330">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データカットオフ時点で治療継続中</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12 (3.5)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16 (4.6)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02330">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治療完了／中止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328 (94.8)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323 (93.1)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02330">
                <a:tc>
                  <a:txBody>
                    <a:bodyPr/>
                    <a:lstStyle/>
                    <a:p>
                      <a:pPr marL="18000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62 (17.9)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52 (15.6)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02330">
                <a:tc>
                  <a:txBody>
                    <a:bodyPr/>
                    <a:lstStyle/>
                    <a:p>
                      <a:pPr marL="18000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治験実施計画書に対する違反</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7 (2.0)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9 (2.6)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02330">
                <a:tc>
                  <a:txBody>
                    <a:bodyPr/>
                    <a:lstStyle/>
                    <a:p>
                      <a:pPr marL="180000" marR="0" lvl="0" indent="0" algn="l" defTabSz="914400" rtl="0" eaLnBrk="1" fontAlgn="base" latinLnBrk="0" hangingPunct="1">
                        <a:lnSpc>
                          <a:spcPts val="1500"/>
                        </a:lnSpc>
                        <a:spcBef>
                          <a:spcPts val="0"/>
                        </a:spcBef>
                        <a:spcAft>
                          <a:spcPct val="0"/>
                        </a:spcAft>
                        <a:buClr>
                          <a:srgbClr val="FFFFFF"/>
                        </a:buClr>
                        <a:buSzPct val="110000"/>
                        <a:buFontTx/>
                        <a:buNone/>
                        <a:tabLst/>
                        <a:defRPr/>
                      </a:pPr>
                      <a:r>
                        <a:rPr lang="ja-JP" sz="1400" b="0" i="0" u="none" dirty="0" smtClean="0">
                          <a:solidFill>
                            <a:srgbClr val="4D4D4D"/>
                          </a:solidFill>
                          <a:ea typeface="MS UI Gothic" pitchFamily="18" charset="0"/>
                        </a:rPr>
                        <a:t>病勢進行</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187 (54.0)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214 (61.7)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02330">
                <a:tc>
                  <a:txBody>
                    <a:bodyPr/>
                    <a:lstStyle/>
                    <a:p>
                      <a:pPr marL="18000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死亡</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12 (3.5)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17 (4.9)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02330">
                <a:tc>
                  <a:txBody>
                    <a:bodyPr/>
                    <a:lstStyle/>
                    <a:p>
                      <a:pPr marL="18000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同意の撤回</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41 (11.8)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21 (6.1)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02330">
                <a:tc>
                  <a:txBody>
                    <a:bodyPr/>
                    <a:lstStyle/>
                    <a:p>
                      <a:pPr marL="18000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その他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19 (5.5)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8 (2.3)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Tree>
    <p:custDataLst>
      <p:tags r:id="rId1"/>
    </p:custDataLst>
    <p:extLst>
      <p:ext uri="{BB962C8B-B14F-4D97-AF65-F5344CB8AC3E}">
        <p14:creationId xmlns:p14="http://schemas.microsoft.com/office/powerpoint/2010/main" val="14672340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ja-JP" sz="1800" dirty="0" smtClean="0">
                <a:solidFill>
                  <a:srgbClr val="043882"/>
                </a:solidFill>
                <a:ea typeface="MS UI Gothic" pitchFamily="18" charset="0"/>
              </a:rPr>
              <a:t>193: </a:t>
            </a:r>
            <a:r>
              <a:rPr lang="ja-JP" altLang="en-US" sz="1800" dirty="0" smtClean="0">
                <a:solidFill>
                  <a:srgbClr val="043882"/>
                </a:solidFill>
                <a:ea typeface="MS UI Gothic" pitchFamily="18" charset="0"/>
              </a:rPr>
              <a:t>治療歴のない転移性または局所進行切除不能膵管腺癌患者における、ゲムシタビンの併用下での、エボホスファミド（</a:t>
            </a:r>
            <a:r>
              <a:rPr lang="en-US" altLang="ja-JP" sz="1800" dirty="0" smtClean="0">
                <a:solidFill>
                  <a:srgbClr val="043882"/>
                </a:solidFill>
                <a:ea typeface="MS UI Gothic" pitchFamily="18" charset="0"/>
              </a:rPr>
              <a:t>TH-302</a:t>
            </a:r>
            <a:r>
              <a:rPr lang="ja-JP" altLang="en-US" sz="1800" dirty="0" smtClean="0">
                <a:solidFill>
                  <a:srgbClr val="043882"/>
                </a:solidFill>
                <a:ea typeface="MS UI Gothic" pitchFamily="18" charset="0"/>
              </a:rPr>
              <a:t>）投与：無作為化二重盲検第</a:t>
            </a:r>
            <a:r>
              <a:rPr lang="en-US" altLang="ja-JP" sz="1800" dirty="0" smtClean="0">
                <a:solidFill>
                  <a:srgbClr val="043882"/>
                </a:solidFill>
                <a:ea typeface="MS UI Gothic" pitchFamily="18" charset="0"/>
              </a:rPr>
              <a:t>III</a:t>
            </a:r>
            <a:r>
              <a:rPr lang="ja-JP" altLang="en-US" sz="1800" dirty="0" smtClean="0">
                <a:solidFill>
                  <a:srgbClr val="043882"/>
                </a:solidFill>
                <a:ea typeface="MS UI Gothic" pitchFamily="18" charset="0"/>
              </a:rPr>
              <a:t>相</a:t>
            </a:r>
            <a:r>
              <a:rPr lang="en-US" altLang="ja-JP" sz="1800" dirty="0" smtClean="0">
                <a:solidFill>
                  <a:srgbClr val="043882"/>
                </a:solidFill>
                <a:ea typeface="MS UI Gothic" pitchFamily="18" charset="0"/>
              </a:rPr>
              <a:t>MAESTRO</a:t>
            </a:r>
            <a:r>
              <a:rPr lang="es-ES" altLang="ja-JP" sz="1800" dirty="0" smtClean="0">
                <a:solidFill>
                  <a:srgbClr val="043882"/>
                </a:solidFill>
                <a:ea typeface="MS UI Gothic" pitchFamily="18" charset="0"/>
              </a:rPr>
              <a:t/>
            </a:r>
            <a:br>
              <a:rPr lang="es-ES" altLang="ja-JP" sz="1800" dirty="0" smtClean="0">
                <a:solidFill>
                  <a:srgbClr val="043882"/>
                </a:solidFill>
                <a:ea typeface="MS UI Gothic" pitchFamily="18" charset="0"/>
              </a:rPr>
            </a:br>
            <a:r>
              <a:rPr lang="ja-JP" altLang="en-US" sz="1800" dirty="0" smtClean="0">
                <a:solidFill>
                  <a:srgbClr val="043882"/>
                </a:solidFill>
                <a:ea typeface="MS UI Gothic" pitchFamily="18" charset="0"/>
              </a:rPr>
              <a:t>試験の主要解析結果 </a:t>
            </a:r>
            <a:r>
              <a:rPr lang="en-US" altLang="ja-JP" sz="1800" dirty="0" smtClean="0">
                <a:solidFill>
                  <a:srgbClr val="043882"/>
                </a:solidFill>
                <a:ea typeface="MS UI Gothic" pitchFamily="18" charset="0"/>
              </a:rPr>
              <a:t>– Van </a:t>
            </a:r>
            <a:r>
              <a:rPr lang="en-US" altLang="ja-JP" sz="1800" dirty="0" err="1" smtClean="0">
                <a:solidFill>
                  <a:srgbClr val="043882"/>
                </a:solidFill>
                <a:ea typeface="MS UI Gothic" pitchFamily="18" charset="0"/>
              </a:rPr>
              <a:t>Cutsem</a:t>
            </a:r>
            <a:r>
              <a:rPr lang="en-US" altLang="ja-JP" sz="1800" dirty="0" smtClean="0">
                <a:solidFill>
                  <a:srgbClr val="043882"/>
                </a:solidFill>
                <a:ea typeface="MS UI Gothic" pitchFamily="18" charset="0"/>
              </a:rPr>
              <a:t> E, et al</a:t>
            </a:r>
            <a:endParaRPr lang="ja-JP" sz="1800" b="1" i="0" dirty="0" smtClean="0">
              <a:solidFill>
                <a:srgbClr val="043882"/>
              </a:solidFill>
              <a:ea typeface="MS UI Gothic" pitchFamily="18" charset="0"/>
            </a:endParaRP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smtClean="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pPr marL="0" indent="0">
              <a:spcBef>
                <a:spcPts val="1200"/>
              </a:spcBef>
              <a:spcAft>
                <a:spcPts val="300"/>
              </a:spcAft>
              <a:buNone/>
            </a:pPr>
            <a:r>
              <a:rPr lang="ja-JP" sz="1600" b="1" i="0" dirty="0" smtClean="0">
                <a:solidFill>
                  <a:srgbClr val="4D4D4D"/>
                </a:solidFill>
                <a:ea typeface="MS UI Gothic" pitchFamily="18" charset="0"/>
              </a:rPr>
              <a:t>結論</a:t>
            </a:r>
          </a:p>
          <a:p>
            <a:pPr>
              <a:spcAft>
                <a:spcPts val="0"/>
              </a:spcAft>
            </a:pPr>
            <a:r>
              <a:rPr lang="ja-JP" sz="1600" b="1" i="0" dirty="0" smtClean="0">
                <a:solidFill>
                  <a:srgbClr val="4D4D4D"/>
                </a:solidFill>
                <a:ea typeface="MS UI Gothic" pitchFamily="18" charset="0"/>
              </a:rPr>
              <a:t>切除不能PDAC患者において、ゲムシタビン併用下でエボホスファミドを投与した場合、プラセボと比較して、OSの有意な改善は見られなかった </a:t>
            </a:r>
          </a:p>
          <a:p>
            <a:pPr>
              <a:spcAft>
                <a:spcPts val="0"/>
              </a:spcAft>
            </a:pPr>
            <a:r>
              <a:rPr lang="ja-JP" sz="1600" b="1" i="0" dirty="0" smtClean="0">
                <a:solidFill>
                  <a:srgbClr val="4D4D4D"/>
                </a:solidFill>
                <a:ea typeface="MS UI Gothic" pitchFamily="18" charset="0"/>
              </a:rPr>
              <a:t>ただし、プラセボとの比較において、エボホスファミドは抗腫瘍効果（OS、PFS、ORR）を示した</a:t>
            </a:r>
          </a:p>
          <a:p>
            <a:pPr>
              <a:spcAft>
                <a:spcPts val="0"/>
              </a:spcAft>
            </a:pPr>
            <a:r>
              <a:rPr lang="ja-JP" sz="1600" b="1" i="0" dirty="0" smtClean="0">
                <a:solidFill>
                  <a:srgbClr val="4D4D4D"/>
                </a:solidFill>
                <a:ea typeface="MS UI Gothic" pitchFamily="18" charset="0"/>
              </a:rPr>
              <a:t>エボホスファミドの安全性プロファイルは、先行試験で認められた安全性プロファイルと一致していた</a:t>
            </a:r>
          </a:p>
          <a:p>
            <a:pPr>
              <a:spcAft>
                <a:spcPts val="0"/>
              </a:spcAft>
            </a:pPr>
            <a:r>
              <a:rPr lang="ja-JP" sz="1600" b="1" i="0" dirty="0" smtClean="0">
                <a:solidFill>
                  <a:srgbClr val="4D4D4D"/>
                </a:solidFill>
                <a:ea typeface="MS UI Gothic" pitchFamily="18" charset="0"/>
              </a:rPr>
              <a:t>投与中止および休薬／用量減量の発生率は、エボホスファミド群において、プラセボ群よりも高くなっていた</a:t>
            </a:r>
          </a:p>
          <a:p>
            <a:endParaRPr lang="en-GB" dirty="0"/>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Van Cutsem et al. J Clin Oncol 2016; 34 (suppl): abstr 193</a:t>
            </a:r>
          </a:p>
        </p:txBody>
      </p:sp>
      <p:graphicFrame>
        <p:nvGraphicFramePr>
          <p:cNvPr id="7" name="Group 88"/>
          <p:cNvGraphicFramePr>
            <a:graphicFrameLocks noGrp="1"/>
          </p:cNvGraphicFramePr>
          <p:nvPr>
            <p:extLst>
              <p:ext uri="{D42A27DB-BD31-4B8C-83A1-F6EECF244321}">
                <p14:modId xmlns:p14="http://schemas.microsoft.com/office/powerpoint/2010/main" val="2035216827"/>
              </p:ext>
            </p:extLst>
          </p:nvPr>
        </p:nvGraphicFramePr>
        <p:xfrm>
          <a:off x="381000" y="1590611"/>
          <a:ext cx="8382000" cy="2961640"/>
        </p:xfrm>
        <a:graphic>
          <a:graphicData uri="http://schemas.openxmlformats.org/drawingml/2006/table">
            <a:tbl>
              <a:tblPr firstRow="1" bandRow="1">
                <a:tableStyleId>{69012ECD-51FC-41F1-AA8D-1B2483CD663E}</a:tableStyleId>
              </a:tblPr>
              <a:tblGrid>
                <a:gridCol w="2971800">
                  <a:extLst>
                    <a:ext uri="{9D8B030D-6E8A-4147-A177-3AD203B41FA5}">
                      <a16:colId xmlns:a16="http://schemas.microsoft.com/office/drawing/2014/main" xmlns="" val="20000"/>
                    </a:ext>
                  </a:extLst>
                </a:gridCol>
                <a:gridCol w="2705100">
                  <a:extLst>
                    <a:ext uri="{9D8B030D-6E8A-4147-A177-3AD203B41FA5}">
                      <a16:colId xmlns:a16="http://schemas.microsoft.com/office/drawing/2014/main" xmlns="" val="20001"/>
                    </a:ext>
                  </a:extLst>
                </a:gridCol>
                <a:gridCol w="2705100">
                  <a:extLst>
                    <a:ext uri="{9D8B030D-6E8A-4147-A177-3AD203B41FA5}">
                      <a16:colId xmlns:a16="http://schemas.microsoft.com/office/drawing/2014/main" xmlns="" val="20002"/>
                    </a:ext>
                  </a:extLst>
                </a:gridCol>
              </a:tblGrid>
              <a:tr h="220658">
                <a:tc>
                  <a:txBody>
                    <a:bodyPr/>
                    <a:lstStyle/>
                    <a:p>
                      <a:pPr marL="0" marR="0" lvl="0" indent="0" algn="l" defTabSz="914400" rtl="0" eaLnBrk="1" fontAlgn="base" latinLnBrk="0" hangingPunct="1">
                        <a:lnSpc>
                          <a:spcPts val="14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エボホスファミド (n=338)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プラセボ(n=341)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01485">
                <a:tc>
                  <a:txBody>
                    <a:bodyPr/>
                    <a:lstStyle/>
                    <a:p>
                      <a:pPr marL="0" marR="0" lvl="0" indent="0" algn="l"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99.1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defRPr/>
                      </a:pPr>
                      <a:r>
                        <a:rPr lang="ja-JP" sz="1400" b="0" i="0" u="none" dirty="0" smtClean="0">
                          <a:solidFill>
                            <a:srgbClr val="4D4D4D"/>
                          </a:solidFill>
                          <a:ea typeface="MS UI Gothic" pitchFamily="18" charset="0"/>
                        </a:rPr>
                        <a:t>98.8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201485">
                <a:tc>
                  <a:txBody>
                    <a:bodyPr/>
                    <a:lstStyle/>
                    <a:p>
                      <a:pPr marL="0" marR="0" lvl="0" indent="0" algn="l"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AEの発生による投与中止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74.3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54.8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3"/>
                  </a:ext>
                </a:extLst>
              </a:tr>
              <a:tr h="201485">
                <a:tc>
                  <a:txBody>
                    <a:bodyPr/>
                    <a:lstStyle/>
                    <a:p>
                      <a:pPr marL="0" marR="0" lvl="0" indent="0" algn="l"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AEの発生による用量減量</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62.4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37.5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4"/>
                  </a:ext>
                </a:extLst>
              </a:tr>
              <a:tr h="201485">
                <a:tc>
                  <a:txBody>
                    <a:bodyPr/>
                    <a:lstStyle/>
                    <a:p>
                      <a:pPr marL="0" marR="0" lvl="0" indent="0" algn="l" defTabSz="914400" rtl="0" eaLnBrk="1" fontAlgn="base" latinLnBrk="0" hangingPunct="1">
                        <a:lnSpc>
                          <a:spcPts val="1400"/>
                        </a:lnSpc>
                        <a:spcBef>
                          <a:spcPts val="0"/>
                        </a:spcBef>
                        <a:spcAft>
                          <a:spcPct val="0"/>
                        </a:spcAft>
                        <a:buClr>
                          <a:srgbClr val="FFFFFF"/>
                        </a:buClr>
                        <a:buSzPct val="110000"/>
                        <a:buFontTx/>
                        <a:buNone/>
                        <a:tabLst/>
                        <a:defRPr/>
                      </a:pPr>
                      <a:r>
                        <a:rPr lang="ja-JP" sz="1400" b="0" i="0" u="none" dirty="0" smtClean="0">
                          <a:solidFill>
                            <a:srgbClr val="4D4D4D"/>
                          </a:solidFill>
                          <a:ea typeface="MS UI Gothic" pitchFamily="18" charset="0"/>
                        </a:rPr>
                        <a:t>グレード3/4のAE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01485">
                <a:tc>
                  <a:txBody>
                    <a:bodyPr/>
                    <a:lstStyle/>
                    <a:p>
                      <a:pPr marL="180000" marR="0" lvl="0" indent="0" algn="l"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悪心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2.7/0.0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3.8/0.0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01485">
                <a:tc>
                  <a:txBody>
                    <a:bodyPr/>
                    <a:lstStyle/>
                    <a:p>
                      <a:pPr marL="180000" marR="0" lvl="0" indent="0" algn="l"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食欲低下</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1.8/0.3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2.9/0.0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01485">
                <a:tc>
                  <a:txBody>
                    <a:bodyPr/>
                    <a:lstStyle/>
                    <a:p>
                      <a:pPr marL="180000" marR="0" lvl="0" indent="0" algn="l"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4.4/0.3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1.8/0.0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01485">
                <a:tc>
                  <a:txBody>
                    <a:bodyPr/>
                    <a:lstStyle/>
                    <a:p>
                      <a:pPr marL="180000" marR="0" lvl="0" indent="0" algn="l"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嘔吐</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3.0/0.3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4.1/0.0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01485">
                <a:tc>
                  <a:txBody>
                    <a:bodyPr/>
                    <a:lstStyle/>
                    <a:p>
                      <a:pPr marL="180000" marR="0" lvl="0" indent="0" algn="l"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便秘</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0.3/0.0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0.3/0.0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01485">
                <a:tc>
                  <a:txBody>
                    <a:bodyPr/>
                    <a:lstStyle/>
                    <a:p>
                      <a:pPr marL="180000" marR="0" lvl="0" indent="0" algn="l"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4.4/0.3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3.8/0.0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custDataLst>
      <p:tags r:id="rId1"/>
    </p:custDataLst>
    <p:extLst>
      <p:ext uri="{BB962C8B-B14F-4D97-AF65-F5344CB8AC3E}">
        <p14:creationId xmlns:p14="http://schemas.microsoft.com/office/powerpoint/2010/main" val="14672340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cap="all" dirty="0" smtClean="0">
                <a:solidFill>
                  <a:srgbClr val="043882"/>
                </a:solidFill>
                <a:ea typeface="MS UI Gothic" pitchFamily="18" charset="0"/>
              </a:rPr>
              <a:t>肝細胞癌</a:t>
            </a:r>
          </a:p>
        </p:txBody>
      </p:sp>
      <p:sp>
        <p:nvSpPr>
          <p:cNvPr id="3" name="Text Placeholder 2"/>
          <p:cNvSpPr>
            <a:spLocks noGrp="1"/>
          </p:cNvSpPr>
          <p:nvPr>
            <p:ph type="body" idx="1"/>
          </p:nvPr>
        </p:nvSpPr>
        <p:spPr/>
        <p:txBody>
          <a:bodyPr/>
          <a:lstStyle/>
          <a:p>
            <a:r>
              <a:rPr lang="ja-JP" sz="2400" b="1" i="0" dirty="0" smtClean="0">
                <a:solidFill>
                  <a:srgbClr val="4D4D4D"/>
                </a:solidFill>
                <a:ea typeface="MS UI Gothic" pitchFamily="18" charset="0"/>
              </a:rPr>
              <a:t>膵・小腸・肝胆道癌</a:t>
            </a:r>
          </a:p>
        </p:txBody>
      </p:sp>
    </p:spTree>
    <p:extLst>
      <p:ext uri="{BB962C8B-B14F-4D97-AF65-F5344CB8AC3E}">
        <p14:creationId xmlns:p14="http://schemas.microsoft.com/office/powerpoint/2010/main" val="818600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192：進行肝細胞癌（HCC）患者におけるソラフェニブ＋ドキソルビシン併用療法とソラフェニブ単独療法を比較する無作為化第III相試験：CALGB 80802（Alliance）試</a:t>
            </a:r>
            <a:r>
              <a:rPr lang="ja-JP" sz="1800" b="1" i="0" dirty="0" smtClean="0">
                <a:solidFill>
                  <a:srgbClr val="043882"/>
                </a:solidFill>
                <a:ea typeface="MS UI Gothic" pitchFamily="18" charset="0"/>
              </a:rPr>
              <a:t>験</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Abou-Alfa GK, et al</a:t>
            </a:r>
          </a:p>
        </p:txBody>
      </p:sp>
      <p:sp>
        <p:nvSpPr>
          <p:cNvPr id="5123" name="Rectangle 3"/>
          <p:cNvSpPr>
            <a:spLocks noGrp="1" noChangeArrowheads="1"/>
          </p:cNvSpPr>
          <p:nvPr>
            <p:ph type="body" idx="1"/>
          </p:nvPr>
        </p:nvSpPr>
        <p:spPr>
          <a:xfrm>
            <a:off x="365124" y="1254035"/>
            <a:ext cx="8413751" cy="1031965"/>
          </a:xfrm>
        </p:spPr>
        <p:txBody>
          <a:bodyPr/>
          <a:lstStyle/>
          <a:p>
            <a:pPr marL="0" indent="0">
              <a:buNone/>
            </a:pPr>
            <a:r>
              <a:rPr lang="ja-JP" sz="1600" b="1" i="0" dirty="0" smtClean="0">
                <a:solidFill>
                  <a:srgbClr val="4D4D4D"/>
                </a:solidFill>
                <a:ea typeface="MS UI Gothic" pitchFamily="18" charset="0"/>
              </a:rPr>
              <a:t>研究の目的 </a:t>
            </a:r>
          </a:p>
          <a:p>
            <a:r>
              <a:rPr lang="ja-JP" sz="1600" b="0" i="0" dirty="0" smtClean="0">
                <a:solidFill>
                  <a:srgbClr val="4D4D4D"/>
                </a:solidFill>
                <a:ea typeface="MS UI Gothic" pitchFamily="18" charset="0"/>
              </a:rPr>
              <a:t>進行HCC患者において、ドキソルビシン＋ソラフェニブ併用療法とソラフェニブ単独療法の有効性と安全性を比較評価すること</a:t>
            </a:r>
          </a:p>
        </p:txBody>
      </p:sp>
      <p:sp>
        <p:nvSpPr>
          <p:cNvPr id="15" name="Text Placeholder 14"/>
          <p:cNvSpPr>
            <a:spLocks noGrp="1"/>
          </p:cNvSpPr>
          <p:nvPr>
            <p:ph type="body" sz="quarter" idx="11"/>
          </p:nvPr>
        </p:nvSpPr>
        <p:spPr>
          <a:xfrm>
            <a:off x="3941538" y="6096000"/>
            <a:ext cx="4837338" cy="487363"/>
          </a:xfrm>
        </p:spPr>
        <p:txBody>
          <a:bodyPr/>
          <a:lstStyle/>
          <a:p>
            <a:r>
              <a:rPr lang="ja-JP" sz="1200" b="0" i="0" dirty="0" smtClean="0">
                <a:solidFill>
                  <a:srgbClr val="363636"/>
                </a:solidFill>
                <a:ea typeface="MS UI Gothic" pitchFamily="18" charset="0"/>
              </a:rPr>
              <a:t>注：抄録からのデータのみに基づく。発表者：Alan Venook。</a:t>
            </a:r>
          </a:p>
          <a:p>
            <a:r>
              <a:rPr lang="ja-JP" sz="1200" b="0" i="0" dirty="0" smtClean="0">
                <a:solidFill>
                  <a:srgbClr val="4D4D4D"/>
                </a:solidFill>
                <a:ea typeface="MS UI Gothic" pitchFamily="18" charset="0"/>
              </a:rPr>
              <a:t>Abou-Alfa et al. J Clin Oncol 2016; 34 (suppl): abstr 192</a:t>
            </a:r>
          </a:p>
        </p:txBody>
      </p:sp>
      <p:cxnSp>
        <p:nvCxnSpPr>
          <p:cNvPr id="9" name="AutoShape 15"/>
          <p:cNvCxnSpPr>
            <a:cxnSpLocks noChangeShapeType="1"/>
          </p:cNvCxnSpPr>
          <p:nvPr/>
        </p:nvCxnSpPr>
        <p:spPr bwMode="auto">
          <a:xfrm rot="5400000" flipH="1" flipV="1">
            <a:off x="4199559" y="2795100"/>
            <a:ext cx="663905" cy="540000"/>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58967" y="246882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1" name="AutoShape 19"/>
          <p:cNvCxnSpPr>
            <a:cxnSpLocks noChangeShapeType="1"/>
          </p:cNvCxnSpPr>
          <p:nvPr/>
        </p:nvCxnSpPr>
        <p:spPr bwMode="auto">
          <a:xfrm>
            <a:off x="3684814" y="3689152"/>
            <a:ext cx="256723" cy="0"/>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p:cNvCxnSpPr>
          <p:nvPr/>
        </p:nvCxnSpPr>
        <p:spPr bwMode="auto">
          <a:xfrm>
            <a:off x="7586332" y="2733147"/>
            <a:ext cx="572635"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801511" y="2322778"/>
            <a:ext cx="2914939" cy="820737"/>
          </a:xfrm>
          <a:prstGeom prst="rect">
            <a:avLst/>
          </a:prstGeom>
          <a:solidFill>
            <a:srgbClr val="B60D27"/>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ドキソルビシン60 mg/m</a:t>
            </a:r>
            <a:r>
              <a:rPr lang="ja-JP" b="0" i="0" baseline="30000" dirty="0" smtClean="0">
                <a:solidFill>
                  <a:srgbClr val="FFFFFF"/>
                </a:solidFill>
                <a:ea typeface="MS UI Gothic" pitchFamily="18" charset="0"/>
              </a:rPr>
              <a:t>2</a:t>
            </a:r>
            <a:r>
              <a:rPr lang="ja-JP" b="0" i="0" dirty="0" smtClean="0">
                <a:solidFill>
                  <a:srgbClr val="FFFFFF"/>
                </a:solidFill>
                <a:ea typeface="MS UI Gothic" pitchFamily="18" charset="0"/>
              </a:rPr>
              <a:t> q3w＋ソラフェニブ400 mg po bid</a:t>
            </a:r>
          </a:p>
          <a:p>
            <a:pPr algn="ctr" defTabSz="892175" eaLnBrk="0" hangingPunct="0"/>
            <a:r>
              <a:rPr lang="ja-JP" b="0" i="0" dirty="0" smtClean="0">
                <a:solidFill>
                  <a:srgbClr val="FFFFFF"/>
                </a:solidFill>
                <a:ea typeface="MS UI Gothic" pitchFamily="18" charset="0"/>
              </a:rPr>
              <a:t>(n=173)</a:t>
            </a:r>
          </a:p>
        </p:txBody>
      </p:sp>
      <p:sp>
        <p:nvSpPr>
          <p:cNvPr id="16" name="AutoShape 9"/>
          <p:cNvSpPr>
            <a:spLocks noChangeArrowheads="1"/>
          </p:cNvSpPr>
          <p:nvPr/>
        </p:nvSpPr>
        <p:spPr bwMode="auto">
          <a:xfrm>
            <a:off x="365124" y="2601412"/>
            <a:ext cx="3319690" cy="21672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85750" indent="-285750" defTabSz="892175" eaLnBrk="0" hangingPunct="0">
              <a:spcAft>
                <a:spcPct val="30000"/>
              </a:spcAft>
              <a:buFont typeface="Arial" pitchFamily="34" charset="0"/>
              <a:buChar char="•"/>
            </a:pPr>
            <a:r>
              <a:rPr lang="ja-JP" b="0" i="0" dirty="0" smtClean="0">
                <a:solidFill>
                  <a:srgbClr val="FFFFFF"/>
                </a:solidFill>
                <a:ea typeface="MS UI Gothic" pitchFamily="18" charset="0"/>
              </a:rPr>
              <a:t>進行HCC</a:t>
            </a:r>
          </a:p>
          <a:p>
            <a:pPr marL="285750" indent="-285750" defTabSz="892175" eaLnBrk="0" hangingPunct="0">
              <a:spcAft>
                <a:spcPct val="30000"/>
              </a:spcAft>
              <a:buFont typeface="Arial" pitchFamily="34" charset="0"/>
              <a:buChar char="•"/>
            </a:pPr>
            <a:r>
              <a:rPr lang="ja-JP" b="0" i="0" dirty="0" smtClean="0">
                <a:solidFill>
                  <a:srgbClr val="FFFFFF"/>
                </a:solidFill>
                <a:ea typeface="MS UI Gothic" pitchFamily="18" charset="0"/>
              </a:rPr>
              <a:t>全身療法の治療歴がないこと </a:t>
            </a:r>
          </a:p>
          <a:p>
            <a:pPr marL="285750" indent="-285750" defTabSz="892175" eaLnBrk="0" hangingPunct="0">
              <a:spcAft>
                <a:spcPct val="30000"/>
              </a:spcAft>
              <a:buFont typeface="Arial" pitchFamily="34" charset="0"/>
              <a:buChar char="•"/>
            </a:pPr>
            <a:r>
              <a:rPr lang="ja-JP" b="0" i="0" dirty="0" smtClean="0">
                <a:solidFill>
                  <a:srgbClr val="FFFFFF"/>
                </a:solidFill>
                <a:ea typeface="MS UI Gothic" pitchFamily="18" charset="0"/>
              </a:rPr>
              <a:t>Child-Pugh分類A</a:t>
            </a:r>
          </a:p>
          <a:p>
            <a:pPr marL="285750" indent="-285750" defTabSz="892175" eaLnBrk="0" hangingPunct="0">
              <a:spcAft>
                <a:spcPct val="30000"/>
              </a:spcAft>
              <a:buFont typeface="Arial" pitchFamily="34" charset="0"/>
              <a:buChar char="•"/>
            </a:pPr>
            <a:r>
              <a:rPr lang="ja-JP" b="0" i="0" dirty="0" smtClean="0">
                <a:solidFill>
                  <a:srgbClr val="FFFFFF"/>
                </a:solidFill>
                <a:ea typeface="MS UI Gothic" pitchFamily="18" charset="0"/>
              </a:rPr>
              <a:t>ECOGのPSスコアが0～2 </a:t>
            </a:r>
          </a:p>
          <a:p>
            <a:pPr defTabSz="892175" eaLnBrk="0" hangingPunct="0">
              <a:spcAft>
                <a:spcPct val="30000"/>
              </a:spcAft>
            </a:pPr>
            <a:r>
              <a:rPr lang="ja-JP" b="0" i="0" dirty="0" smtClean="0">
                <a:solidFill>
                  <a:srgbClr val="FFFFFF"/>
                </a:solidFill>
                <a:ea typeface="MS UI Gothic" pitchFamily="18" charset="0"/>
              </a:rPr>
              <a:t>(n=346)</a:t>
            </a:r>
          </a:p>
        </p:txBody>
      </p:sp>
      <p:cxnSp>
        <p:nvCxnSpPr>
          <p:cNvPr id="17" name="AutoShape 16"/>
          <p:cNvCxnSpPr>
            <a:cxnSpLocks noChangeShapeType="1"/>
          </p:cNvCxnSpPr>
          <p:nvPr/>
        </p:nvCxnSpPr>
        <p:spPr bwMode="auto">
          <a:xfrm rot="16200000" flipH="1">
            <a:off x="4225511" y="4073257"/>
            <a:ext cx="612000" cy="540000"/>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8158967" y="4384939"/>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0" name="AutoShape 21"/>
          <p:cNvCxnSpPr>
            <a:cxnSpLocks noChangeShapeType="1"/>
          </p:cNvCxnSpPr>
          <p:nvPr/>
        </p:nvCxnSpPr>
        <p:spPr bwMode="auto">
          <a:xfrm>
            <a:off x="7577374" y="4650052"/>
            <a:ext cx="572635" cy="0"/>
          </a:xfrm>
          <a:prstGeom prst="straightConnector1">
            <a:avLst/>
          </a:prstGeom>
          <a:noFill/>
          <a:ln w="57150">
            <a:solidFill>
              <a:schemeClr val="bg2">
                <a:lumMod val="60000"/>
                <a:lumOff val="40000"/>
              </a:schemeClr>
            </a:solidFill>
            <a:round/>
            <a:headEnd/>
            <a:tailEnd type="triangle" w="med" len="med"/>
          </a:ln>
        </p:spPr>
      </p:cxnSp>
      <p:sp>
        <p:nvSpPr>
          <p:cNvPr id="21" name="Content Placeholder 26"/>
          <p:cNvSpPr txBox="1">
            <a:spLocks/>
          </p:cNvSpPr>
          <p:nvPr/>
        </p:nvSpPr>
        <p:spPr bwMode="auto">
          <a:xfrm>
            <a:off x="4855936" y="3241241"/>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ja-JP" sz="1600" b="1" i="0" dirty="0" smtClean="0">
                <a:solidFill>
                  <a:srgbClr val="043882"/>
                </a:solidFill>
                <a:ea typeface="MS UI Gothic" pitchFamily="18" charset="0"/>
              </a:rPr>
              <a:t>層別化</a:t>
            </a:r>
          </a:p>
          <a:p>
            <a:pPr marL="285750" indent="-285750">
              <a:buFont typeface="Arial" pitchFamily="34" charset="0"/>
              <a:buChar char="•"/>
            </a:pPr>
            <a:r>
              <a:rPr lang="ja-JP" sz="1600" b="0" i="0" dirty="0" smtClean="0">
                <a:solidFill>
                  <a:srgbClr val="4D4D4D"/>
                </a:solidFill>
                <a:ea typeface="MS UI Gothic" pitchFamily="18" charset="0"/>
              </a:rPr>
              <a:t>病変の範囲(局所進行、転移性)</a:t>
            </a:r>
          </a:p>
        </p:txBody>
      </p:sp>
      <p:sp>
        <p:nvSpPr>
          <p:cNvPr id="26" name="Rectangle 9"/>
          <p:cNvSpPr txBox="1">
            <a:spLocks noChangeArrowheads="1"/>
          </p:cNvSpPr>
          <p:nvPr/>
        </p:nvSpPr>
        <p:spPr bwMode="auto">
          <a:xfrm>
            <a:off x="365124" y="5265257"/>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OS</a:t>
            </a:r>
          </a:p>
          <a:p>
            <a:endParaRPr lang="en-GB" kern="0" dirty="0" smtClean="0"/>
          </a:p>
        </p:txBody>
      </p:sp>
      <p:sp>
        <p:nvSpPr>
          <p:cNvPr id="27" name="Content Placeholder 26"/>
          <p:cNvSpPr txBox="1">
            <a:spLocks/>
          </p:cNvSpPr>
          <p:nvPr/>
        </p:nvSpPr>
        <p:spPr>
          <a:xfrm>
            <a:off x="4860925" y="5265257"/>
            <a:ext cx="4130675"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副次的エンドポイント</a:t>
            </a:r>
          </a:p>
          <a:p>
            <a:r>
              <a:rPr lang="ja-JP" b="0" i="0" dirty="0" smtClean="0">
                <a:solidFill>
                  <a:srgbClr val="4D4D4D"/>
                </a:solidFill>
                <a:ea typeface="MS UI Gothic" pitchFamily="18" charset="0"/>
              </a:rPr>
              <a:t>PFS、安全性 </a:t>
            </a:r>
          </a:p>
        </p:txBody>
      </p:sp>
      <p:sp>
        <p:nvSpPr>
          <p:cNvPr id="19" name="AutoShape 12"/>
          <p:cNvSpPr>
            <a:spLocks noChangeArrowheads="1"/>
          </p:cNvSpPr>
          <p:nvPr/>
        </p:nvSpPr>
        <p:spPr bwMode="auto">
          <a:xfrm>
            <a:off x="4801512" y="4238890"/>
            <a:ext cx="2913220" cy="820736"/>
          </a:xfrm>
          <a:prstGeom prst="rect">
            <a:avLst/>
          </a:prstGeom>
          <a:solidFill>
            <a:srgbClr val="B2C0D8"/>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ソラフェニブ400 mg po bid</a:t>
            </a:r>
          </a:p>
          <a:p>
            <a:pPr algn="ctr" defTabSz="892175" eaLnBrk="0" hangingPunct="0"/>
            <a:r>
              <a:rPr lang="ja-JP" b="0" i="0" dirty="0" smtClean="0">
                <a:solidFill>
                  <a:srgbClr val="4D4D4D"/>
                </a:solidFill>
                <a:ea typeface="MS UI Gothic" pitchFamily="18" charset="0"/>
              </a:rPr>
              <a:t>(n=173)</a:t>
            </a:r>
          </a:p>
        </p:txBody>
      </p:sp>
      <p:sp>
        <p:nvSpPr>
          <p:cNvPr id="8" name="Oval 14"/>
          <p:cNvSpPr>
            <a:spLocks noChangeArrowheads="1"/>
          </p:cNvSpPr>
          <p:nvPr/>
        </p:nvSpPr>
        <p:spPr bwMode="auto">
          <a:xfrm>
            <a:off x="3941536" y="3397052"/>
            <a:ext cx="648000" cy="6480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050" b="1" i="0" dirty="0" smtClean="0">
                <a:solidFill>
                  <a:srgbClr val="043882"/>
                </a:solidFill>
                <a:ea typeface="MS UI Gothic" pitchFamily="18" charset="0"/>
              </a:rPr>
              <a:t>無作為化</a:t>
            </a:r>
          </a:p>
        </p:txBody>
      </p:sp>
    </p:spTree>
    <p:custDataLst>
      <p:tags r:id="rId1"/>
    </p:custDataLst>
    <p:extLst>
      <p:ext uri="{BB962C8B-B14F-4D97-AF65-F5344CB8AC3E}">
        <p14:creationId xmlns:p14="http://schemas.microsoft.com/office/powerpoint/2010/main" val="16954139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192：進行肝細胞癌（HCC）患者におけるソラフェニブ＋ドキソルビシン併用療法とソラフェニブ単独療法を比較する無作為化第III相試験：CALGB 80802（Alliance）試</a:t>
            </a:r>
            <a:r>
              <a:rPr lang="ja-JP" sz="1800" b="1" i="0" dirty="0" smtClean="0">
                <a:solidFill>
                  <a:srgbClr val="043882"/>
                </a:solidFill>
                <a:ea typeface="MS UI Gothic" pitchFamily="18" charset="0"/>
              </a:rPr>
              <a:t>験</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Abou-Alfa GK, et al</a:t>
            </a:r>
          </a:p>
        </p:txBody>
      </p:sp>
      <p:sp>
        <p:nvSpPr>
          <p:cNvPr id="5123" name="Rectangle 3"/>
          <p:cNvSpPr>
            <a:spLocks noGrp="1" noChangeArrowheads="1"/>
          </p:cNvSpPr>
          <p:nvPr>
            <p:ph type="body" idx="1"/>
          </p:nvPr>
        </p:nvSpPr>
        <p:spPr>
          <a:xfrm>
            <a:off x="365124" y="1254035"/>
            <a:ext cx="8413751" cy="4934114"/>
          </a:xfrm>
        </p:spPr>
        <p:txBody>
          <a:bodyPr/>
          <a:lstStyle/>
          <a:p>
            <a:pPr marL="0" indent="0">
              <a:buNone/>
            </a:pPr>
            <a:r>
              <a:rPr lang="ja-JP" sz="1600" b="1" i="0" dirty="0" smtClean="0">
                <a:solidFill>
                  <a:srgbClr val="4D4D4D"/>
                </a:solidFill>
                <a:ea typeface="MS UI Gothic" pitchFamily="18" charset="0"/>
              </a:rPr>
              <a:t>結果</a:t>
            </a:r>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a:p>
            <a:pPr marL="0" indent="0">
              <a:buNone/>
            </a:pPr>
            <a:endParaRPr lang="en-GB" b="1" dirty="0"/>
          </a:p>
          <a:p>
            <a:pPr marL="0" indent="0">
              <a:buNone/>
            </a:pPr>
            <a:endParaRPr lang="en-GB" b="1" dirty="0" smtClean="0"/>
          </a:p>
          <a:p>
            <a:pPr marL="0" indent="0">
              <a:spcBef>
                <a:spcPts val="1800"/>
              </a:spcBef>
              <a:buClr>
                <a:srgbClr val="043882"/>
              </a:buClr>
              <a:buNone/>
            </a:pPr>
            <a:r>
              <a:rPr lang="ja-JP" sz="1600" b="1" i="0" dirty="0" smtClean="0">
                <a:solidFill>
                  <a:srgbClr val="4D4D4D"/>
                </a:solidFill>
                <a:ea typeface="MS UI Gothic" pitchFamily="18" charset="0"/>
              </a:rPr>
              <a:t>結</a:t>
            </a:r>
            <a:r>
              <a:rPr lang="ja-JP" sz="1600" b="1" i="0" dirty="0" smtClean="0">
                <a:solidFill>
                  <a:srgbClr val="4D4D4D"/>
                </a:solidFill>
                <a:ea typeface="MS UI Gothic" pitchFamily="18" charset="0"/>
              </a:rPr>
              <a:t>論</a:t>
            </a:r>
          </a:p>
          <a:p>
            <a:pPr>
              <a:spcAft>
                <a:spcPts val="300"/>
              </a:spcAft>
              <a:buClr>
                <a:srgbClr val="043882"/>
              </a:buClr>
            </a:pPr>
            <a:r>
              <a:rPr lang="ja-JP" sz="1600" b="1" i="0" dirty="0" smtClean="0">
                <a:solidFill>
                  <a:srgbClr val="4D4D4D"/>
                </a:solidFill>
                <a:ea typeface="MS UI Gothic" pitchFamily="18" charset="0"/>
              </a:rPr>
              <a:t>ドキソルビシン併用群では、ソラフェニブ単独群よりも毒性の発現頻度が高く、OSおよびPFSの改善は見られなかった</a:t>
            </a:r>
          </a:p>
          <a:p>
            <a:pPr>
              <a:spcAft>
                <a:spcPts val="300"/>
              </a:spcAft>
              <a:buClr>
                <a:srgbClr val="043882"/>
              </a:buClr>
            </a:pPr>
            <a:r>
              <a:rPr lang="ja-JP" sz="1600" b="1" i="0" dirty="0" smtClean="0">
                <a:solidFill>
                  <a:srgbClr val="4D4D4D"/>
                </a:solidFill>
                <a:ea typeface="MS UI Gothic" pitchFamily="18" charset="0"/>
              </a:rPr>
              <a:t>ソラフェニブ投与開始後約10ヶ月時点でのmOSは、先行試験での結果と一致する</a:t>
            </a:r>
          </a:p>
          <a:p>
            <a:pPr marL="0" indent="0">
              <a:buNone/>
            </a:pPr>
            <a:endParaRPr lang="en-GB" b="1" dirty="0" smtClean="0"/>
          </a:p>
        </p:txBody>
      </p:sp>
      <p:sp>
        <p:nvSpPr>
          <p:cNvPr id="15" name="Text Placeholder 14"/>
          <p:cNvSpPr>
            <a:spLocks noGrp="1"/>
          </p:cNvSpPr>
          <p:nvPr>
            <p:ph type="body" sz="quarter" idx="11"/>
          </p:nvPr>
        </p:nvSpPr>
        <p:spPr>
          <a:xfrm>
            <a:off x="4648200" y="6096000"/>
            <a:ext cx="4130675" cy="487363"/>
          </a:xfrm>
        </p:spPr>
        <p:txBody>
          <a:bodyPr/>
          <a:lstStyle/>
          <a:p>
            <a:r>
              <a:rPr lang="ja-JP" sz="1200" b="0" i="0" dirty="0" smtClean="0">
                <a:solidFill>
                  <a:srgbClr val="363636"/>
                </a:solidFill>
                <a:ea typeface="MS UI Gothic" pitchFamily="18" charset="0"/>
              </a:rPr>
              <a:t>抄録からのデータのみに基づく。発表者：Alan Venook。</a:t>
            </a:r>
          </a:p>
          <a:p>
            <a:r>
              <a:rPr lang="ja-JP" sz="1200" b="0" i="0" dirty="0" smtClean="0">
                <a:solidFill>
                  <a:srgbClr val="4D4D4D"/>
                </a:solidFill>
                <a:ea typeface="MS UI Gothic" pitchFamily="18" charset="0"/>
              </a:rPr>
              <a:t>Abou-Alfa et al. J Clin Oncol 2016; 34 (suppl): abstr 192</a:t>
            </a:r>
          </a:p>
        </p:txBody>
      </p:sp>
      <p:graphicFrame>
        <p:nvGraphicFramePr>
          <p:cNvPr id="7" name="Group 88"/>
          <p:cNvGraphicFramePr>
            <a:graphicFrameLocks noGrp="1"/>
          </p:cNvGraphicFramePr>
          <p:nvPr>
            <p:extLst>
              <p:ext uri="{D42A27DB-BD31-4B8C-83A1-F6EECF244321}">
                <p14:modId xmlns:p14="http://schemas.microsoft.com/office/powerpoint/2010/main" val="2440051444"/>
              </p:ext>
            </p:extLst>
          </p:nvPr>
        </p:nvGraphicFramePr>
        <p:xfrm>
          <a:off x="381000" y="1601244"/>
          <a:ext cx="8382000" cy="1524000"/>
        </p:xfrm>
        <a:graphic>
          <a:graphicData uri="http://schemas.openxmlformats.org/drawingml/2006/table">
            <a:tbl>
              <a:tblPr firstRow="1" bandRow="1">
                <a:tableStyleId>{69012ECD-51FC-41F1-AA8D-1B2483CD663E}</a:tableStyleId>
              </a:tblPr>
              <a:tblGrid>
                <a:gridCol w="2971800">
                  <a:extLst>
                    <a:ext uri="{9D8B030D-6E8A-4147-A177-3AD203B41FA5}">
                      <a16:colId xmlns:a16="http://schemas.microsoft.com/office/drawing/2014/main" xmlns="" val="20000"/>
                    </a:ext>
                  </a:extLst>
                </a:gridCol>
                <a:gridCol w="2705100">
                  <a:extLst>
                    <a:ext uri="{9D8B030D-6E8A-4147-A177-3AD203B41FA5}">
                      <a16:colId xmlns:a16="http://schemas.microsoft.com/office/drawing/2014/main" xmlns="" val="20001"/>
                    </a:ext>
                  </a:extLst>
                </a:gridCol>
                <a:gridCol w="2705100">
                  <a:extLst>
                    <a:ext uri="{9D8B030D-6E8A-4147-A177-3AD203B41FA5}">
                      <a16:colId xmlns:a16="http://schemas.microsoft.com/office/drawing/2014/main" xmlns="" val="20002"/>
                    </a:ext>
                  </a:extLst>
                </a:gridCol>
              </a:tblGrid>
              <a:tr h="220658">
                <a:tc>
                  <a:txBody>
                    <a:bodyPr/>
                    <a:lstStyle/>
                    <a:p>
                      <a:pPr marL="0" marR="0" lvl="0" indent="0" algn="l" defTabSz="914400" rtl="0" eaLnBrk="1" fontAlgn="base" latinLnBrk="0" hangingPunct="1">
                        <a:lnSpc>
                          <a:spcPts val="1400"/>
                        </a:lnSpc>
                        <a:spcBef>
                          <a:spcPts val="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1" i="0" dirty="0" smtClean="0">
                          <a:solidFill>
                            <a:srgbClr val="FFFFFF"/>
                          </a:solidFill>
                          <a:ea typeface="MS UI Gothic" pitchFamily="18" charset="0"/>
                        </a:rPr>
                        <a:t>ドキソルビシン＋ソラフェニブ </a:t>
                      </a:r>
                    </a:p>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(n=173)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1" i="0" dirty="0" smtClean="0">
                          <a:solidFill>
                            <a:srgbClr val="FFFFFF"/>
                          </a:solidFill>
                          <a:ea typeface="MS UI Gothic" pitchFamily="18" charset="0"/>
                        </a:rPr>
                        <a:t>ソラフェニブ単独 </a:t>
                      </a:r>
                    </a:p>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(n=173)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01485">
                <a:tc>
                  <a:txBody>
                    <a:bodyPr/>
                    <a:lstStyle/>
                    <a:p>
                      <a:pPr marL="0" marR="0" lvl="0" indent="0" algn="l"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mOS、ヶ月間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9.3 (7.1, 12.9)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defRPr/>
                      </a:pPr>
                      <a:r>
                        <a:rPr lang="ja-JP" sz="1400" b="0" i="0" u="none" dirty="0" smtClean="0">
                          <a:solidFill>
                            <a:srgbClr val="4D4D4D"/>
                          </a:solidFill>
                          <a:ea typeface="MS UI Gothic" pitchFamily="18" charset="0"/>
                        </a:rPr>
                        <a:t>10.5 (7.4, 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201485">
                <a:tc>
                  <a:txBody>
                    <a:bodyPr/>
                    <a:lstStyle/>
                    <a:p>
                      <a:pPr marL="180000" marR="0" lvl="0" indent="0" algn="l"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1.06 (0.8, 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3"/>
                  </a:ext>
                </a:extLst>
              </a:tr>
              <a:tr h="201485">
                <a:tc>
                  <a:txBody>
                    <a:bodyPr/>
                    <a:lstStyle/>
                    <a:p>
                      <a:pPr marL="0" marR="0" lvl="0" indent="0" algn="l"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mPFS、ヶ月間(95%CI)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3.6 (2.8, 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3.2 (2.3, 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4"/>
                  </a:ext>
                </a:extLst>
              </a:tr>
              <a:tr h="201485">
                <a:tc>
                  <a:txBody>
                    <a:bodyPr/>
                    <a:lstStyle/>
                    <a:p>
                      <a:pPr marL="180000" marR="0" lvl="0" indent="0" algn="l" defTabSz="914400" rtl="0" eaLnBrk="1" fontAlgn="base" latinLnBrk="0" hangingPunct="1">
                        <a:lnSpc>
                          <a:spcPts val="1400"/>
                        </a:lnSpc>
                        <a:spcBef>
                          <a:spcPts val="0"/>
                        </a:spcBef>
                        <a:spcAft>
                          <a:spcPct val="0"/>
                        </a:spcAft>
                        <a:buClr>
                          <a:srgbClr val="FFFFFF"/>
                        </a:buClr>
                        <a:buSzPct val="110000"/>
                        <a:buFontTx/>
                        <a:buNone/>
                        <a:tabLst/>
                        <a:defRPr/>
                      </a:pPr>
                      <a:r>
                        <a:rPr lang="ja-JP" sz="1400" b="0" i="0" u="none" dirty="0" smtClean="0">
                          <a:solidFill>
                            <a:srgbClr val="4D4D4D"/>
                          </a:solidFill>
                          <a:ea typeface="MS UI Gothic" pitchFamily="18"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0.90 (0.7,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
        <p:nvSpPr>
          <p:cNvPr id="8" name="Text Placeholder 13"/>
          <p:cNvSpPr>
            <a:spLocks noGrp="1"/>
          </p:cNvSpPr>
          <p:nvPr>
            <p:ph type="body" sz="quarter" idx="10"/>
          </p:nvPr>
        </p:nvSpPr>
        <p:spPr>
          <a:xfrm>
            <a:off x="365125" y="6306917"/>
            <a:ext cx="4610912" cy="276446"/>
          </a:xfrm>
        </p:spPr>
        <p:txBody>
          <a:bodyPr/>
          <a:lstStyle/>
          <a:p>
            <a:r>
              <a:rPr lang="ja-JP" sz="1200" b="0" i="0" dirty="0" smtClean="0">
                <a:solidFill>
                  <a:srgbClr val="4D4D4D"/>
                </a:solidFill>
                <a:ea typeface="MS UI Gothic" pitchFamily="18" charset="0"/>
              </a:rPr>
              <a:t>*ドキソルビシン＋ソラフェニブ vs ソラフェニブ単独；</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各1件…敗血症、</a:t>
            </a:r>
            <a:r>
              <a:rPr lang="en" sz="1200" dirty="0" smtClean="0"/>
              <a:t/>
            </a:r>
            <a:br>
              <a:rPr lang="en" sz="1200" dirty="0" smtClean="0"/>
            </a:br>
            <a:r>
              <a:rPr lang="ja-JP" sz="1200" b="0" i="0" dirty="0" smtClean="0">
                <a:solidFill>
                  <a:srgbClr val="4D4D4D"/>
                </a:solidFill>
                <a:ea typeface="MS UI Gothic" pitchFamily="18" charset="0"/>
              </a:rPr>
              <a:t>嚥下障害、肺炎、記載なし、各2件…心不全、肝不全、</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各1件…疲労、</a:t>
            </a:r>
            <a:endParaRPr lang="es-ES" altLang="ja-JP" sz="1200" b="0" i="0" dirty="0" smtClean="0">
              <a:solidFill>
                <a:srgbClr val="4D4D4D"/>
              </a:solidFill>
              <a:ea typeface="MS UI Gothic" pitchFamily="18" charset="0"/>
            </a:endParaRPr>
          </a:p>
          <a:p>
            <a:r>
              <a:rPr lang="ja-JP" sz="1200" b="0" i="0" dirty="0" smtClean="0">
                <a:solidFill>
                  <a:srgbClr val="4D4D4D"/>
                </a:solidFill>
                <a:ea typeface="MS UI Gothic" pitchFamily="18" charset="0"/>
              </a:rPr>
              <a:t>肝不全、二次性悪性腫瘍</a:t>
            </a:r>
          </a:p>
        </p:txBody>
      </p:sp>
      <p:graphicFrame>
        <p:nvGraphicFramePr>
          <p:cNvPr id="10" name="Group 88"/>
          <p:cNvGraphicFramePr>
            <a:graphicFrameLocks noGrp="1"/>
          </p:cNvGraphicFramePr>
          <p:nvPr>
            <p:extLst>
              <p:ext uri="{D42A27DB-BD31-4B8C-83A1-F6EECF244321}">
                <p14:modId xmlns:p14="http://schemas.microsoft.com/office/powerpoint/2010/main" val="693846913"/>
              </p:ext>
            </p:extLst>
          </p:nvPr>
        </p:nvGraphicFramePr>
        <p:xfrm>
          <a:off x="381000" y="3186315"/>
          <a:ext cx="8382000" cy="1524000"/>
        </p:xfrm>
        <a:graphic>
          <a:graphicData uri="http://schemas.openxmlformats.org/drawingml/2006/table">
            <a:tbl>
              <a:tblPr firstRow="1" bandRow="1">
                <a:tableStyleId>{69012ECD-51FC-41F1-AA8D-1B2483CD663E}</a:tableStyleId>
              </a:tblPr>
              <a:tblGrid>
                <a:gridCol w="2971800">
                  <a:extLst>
                    <a:ext uri="{9D8B030D-6E8A-4147-A177-3AD203B41FA5}">
                      <a16:colId xmlns:a16="http://schemas.microsoft.com/office/drawing/2014/main" xmlns="" val="20000"/>
                    </a:ext>
                  </a:extLst>
                </a:gridCol>
                <a:gridCol w="2705100">
                  <a:extLst>
                    <a:ext uri="{9D8B030D-6E8A-4147-A177-3AD203B41FA5}">
                      <a16:colId xmlns:a16="http://schemas.microsoft.com/office/drawing/2014/main" xmlns="" val="20001"/>
                    </a:ext>
                  </a:extLst>
                </a:gridCol>
                <a:gridCol w="2705100">
                  <a:extLst>
                    <a:ext uri="{9D8B030D-6E8A-4147-A177-3AD203B41FA5}">
                      <a16:colId xmlns:a16="http://schemas.microsoft.com/office/drawing/2014/main" xmlns="" val="20002"/>
                    </a:ext>
                  </a:extLst>
                </a:gridCol>
              </a:tblGrid>
              <a:tr h="220658">
                <a:tc>
                  <a:txBody>
                    <a:bodyPr/>
                    <a:lstStyle/>
                    <a:p>
                      <a:pPr marL="0" marR="0" lvl="0" indent="0" algn="l" defTabSz="914400" rtl="0" eaLnBrk="1" fontAlgn="base" latinLnBrk="0" hangingPunct="1">
                        <a:lnSpc>
                          <a:spcPts val="1400"/>
                        </a:lnSpc>
                        <a:spcBef>
                          <a:spcPts val="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1" i="0" dirty="0" smtClean="0">
                          <a:solidFill>
                            <a:srgbClr val="FFFFFF"/>
                          </a:solidFill>
                          <a:ea typeface="MS UI Gothic" pitchFamily="18" charset="0"/>
                        </a:rPr>
                        <a:t>ドキソルビシン＋ソラフェニブ </a:t>
                      </a:r>
                    </a:p>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(n=173)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1" i="0" dirty="0" smtClean="0">
                          <a:solidFill>
                            <a:srgbClr val="FFFFFF"/>
                          </a:solidFill>
                          <a:ea typeface="MS UI Gothic" pitchFamily="18" charset="0"/>
                        </a:rPr>
                        <a:t>ソラフェニブ単独 </a:t>
                      </a:r>
                    </a:p>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(n=173)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01485">
                <a:tc>
                  <a:txBody>
                    <a:bodyPr/>
                    <a:lstStyle/>
                    <a:p>
                      <a:pPr marL="0" marR="0" lvl="0" indent="0" algn="l"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治療期間中の死亡、n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defRPr/>
                      </a:pPr>
                      <a:r>
                        <a:rPr lang="ja-JP" sz="1400" b="0" i="0" u="none" dirty="0" smtClean="0">
                          <a:solidFill>
                            <a:srgbClr val="4D4D4D"/>
                          </a:solidFill>
                          <a:ea typeface="MS UI Gothic" pitchFamily="18" charset="0"/>
                        </a:rPr>
                        <a:t>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201485">
                <a:tc>
                  <a:txBody>
                    <a:bodyPr/>
                    <a:lstStyle/>
                    <a:p>
                      <a:pPr marL="180000" marR="0" lvl="0" indent="0" algn="l"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治療との関連がある可能性がある、n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8</a:t>
                      </a:r>
                      <a:r>
                        <a:rPr lang="ja-JP" sz="1400" b="0" i="0" u="none" baseline="30000" dirty="0" smtClean="0">
                          <a:solidFill>
                            <a:srgbClr val="4D4D4D"/>
                          </a:solidFill>
                          <a:ea typeface="MS UI Gothic" pitchFamily="18"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3</a:t>
                      </a:r>
                      <a:r>
                        <a:rPr lang="ja-JP" sz="1400" b="0" i="0" u="none" baseline="30000" dirty="0" smtClean="0">
                          <a:solidFill>
                            <a:srgbClr val="4D4D4D"/>
                          </a:solidFill>
                          <a:ea typeface="MS UI Gothic" pitchFamily="18"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3"/>
                  </a:ext>
                </a:extLst>
              </a:tr>
              <a:tr h="201485">
                <a:tc>
                  <a:txBody>
                    <a:bodyPr/>
                    <a:lstStyle/>
                    <a:p>
                      <a:pPr marL="0" marR="0" lvl="0" indent="0" algn="l"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グレード3/4の血液学的AE、%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37.8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4"/>
                  </a:ext>
                </a:extLst>
              </a:tr>
              <a:tr h="201485">
                <a:tc>
                  <a:txBody>
                    <a:bodyPr/>
                    <a:lstStyle/>
                    <a:p>
                      <a:pPr marL="0" marR="0" lvl="0" indent="0" algn="l" defTabSz="914400" rtl="0" eaLnBrk="1" fontAlgn="base" latinLnBrk="0" hangingPunct="1">
                        <a:lnSpc>
                          <a:spcPts val="1400"/>
                        </a:lnSpc>
                        <a:spcBef>
                          <a:spcPts val="0"/>
                        </a:spcBef>
                        <a:spcAft>
                          <a:spcPct val="0"/>
                        </a:spcAft>
                        <a:buClr>
                          <a:srgbClr val="FFFFFF"/>
                        </a:buClr>
                        <a:buSzPct val="110000"/>
                        <a:buFontTx/>
                        <a:buNone/>
                        <a:tabLst/>
                        <a:defRPr/>
                      </a:pPr>
                      <a:r>
                        <a:rPr lang="ja-JP" sz="1400" b="0" i="0" u="none" dirty="0" smtClean="0">
                          <a:solidFill>
                            <a:srgbClr val="4D4D4D"/>
                          </a:solidFill>
                          <a:ea typeface="MS UI Gothic" pitchFamily="18" charset="0"/>
                        </a:rPr>
                        <a:t>非血液学的AE、%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63.6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61.5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custDataLst>
      <p:tags r:id="rId1"/>
    </p:custDataLst>
    <p:extLst>
      <p:ext uri="{BB962C8B-B14F-4D97-AF65-F5344CB8AC3E}">
        <p14:creationId xmlns:p14="http://schemas.microsoft.com/office/powerpoint/2010/main" val="34998617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197：肝細胞癌（HCC）に対する第2選択治療としてのチバンチニブを評価する無作為化比較対照第II相試験（RCT）からの、腫瘍および血漿バイオマーカーの解</a:t>
            </a:r>
            <a:r>
              <a:rPr lang="ja-JP" sz="1800" b="1" i="0" dirty="0" smtClean="0">
                <a:solidFill>
                  <a:srgbClr val="043882"/>
                </a:solidFill>
                <a:ea typeface="MS UI Gothic" pitchFamily="18" charset="0"/>
              </a:rPr>
              <a:t>析</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Rimassa L,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チバンチニブ（経口、ATP非競合的MET阻害剤）による第2選択（2L）治療を受けるHCC患者において、腫瘍および血中バイオマーカーを用いた予後予測の有用性を評価すること</a:t>
            </a:r>
          </a:p>
          <a:p>
            <a:endParaRPr lang="en-GB" dirty="0"/>
          </a:p>
          <a:p>
            <a:pPr marL="0" indent="0">
              <a:buNone/>
            </a:pPr>
            <a:r>
              <a:rPr lang="ja-JP" sz="1600" b="1" i="0" dirty="0" smtClean="0">
                <a:solidFill>
                  <a:srgbClr val="4D4D4D"/>
                </a:solidFill>
                <a:ea typeface="MS UI Gothic" pitchFamily="18" charset="0"/>
              </a:rPr>
              <a:t>試験デザイン</a:t>
            </a:r>
          </a:p>
          <a:p>
            <a:r>
              <a:rPr lang="ja-JP" sz="1600" b="0" i="0" dirty="0" smtClean="0">
                <a:solidFill>
                  <a:srgbClr val="4D4D4D"/>
                </a:solidFill>
                <a:ea typeface="MS UI Gothic" pitchFamily="18" charset="0"/>
              </a:rPr>
              <a:t>解析には第II相ARQ 197-215試験のデータを用いた（2L チバンチニブ vs プラセボ、n=107）</a:t>
            </a:r>
          </a:p>
          <a:p>
            <a:pPr lvl="1"/>
            <a:r>
              <a:rPr lang="ja-JP" sz="1600" b="0" i="0" dirty="0" smtClean="0">
                <a:solidFill>
                  <a:srgbClr val="4D4D4D"/>
                </a:solidFill>
                <a:ea typeface="MS UI Gothic" pitchFamily="18" charset="0"/>
              </a:rPr>
              <a:t>血清を用いて、MET (n=102)、HGF (n=102)、AFP (n=104)の循環血中濃度を、ELISAにより中央で測定した*</a:t>
            </a:r>
          </a:p>
          <a:p>
            <a:pPr lvl="2"/>
            <a:r>
              <a:rPr lang="ja-JP" sz="1600" b="0" i="0" dirty="0" smtClean="0">
                <a:solidFill>
                  <a:srgbClr val="4D4D4D"/>
                </a:solidFill>
                <a:ea typeface="MS UI Gothic" pitchFamily="18" charset="0"/>
              </a:rPr>
              <a:t>AFPの代わりに75パーセンタイル値が用いられた</a:t>
            </a:r>
          </a:p>
          <a:p>
            <a:pPr lvl="1"/>
            <a:r>
              <a:rPr lang="ja-JP" sz="1600" b="0" i="0" dirty="0" smtClean="0">
                <a:solidFill>
                  <a:srgbClr val="4D4D4D"/>
                </a:solidFill>
                <a:ea typeface="MS UI Gothic" pitchFamily="18" charset="0"/>
              </a:rPr>
              <a:t>腫瘍中のMET発現状況について、免疫組織化学分析法を用いて、中央で解析した*</a:t>
            </a:r>
          </a:p>
          <a:p>
            <a:pPr lvl="1"/>
            <a:endParaRPr lang="en-GB" dirty="0" smtClean="0"/>
          </a:p>
          <a:p>
            <a:r>
              <a:rPr lang="ja-JP" sz="1600" b="0" i="0" dirty="0" smtClean="0">
                <a:solidFill>
                  <a:srgbClr val="4D4D4D"/>
                </a:solidFill>
                <a:ea typeface="MS UI Gothic" pitchFamily="18" charset="0"/>
              </a:rPr>
              <a:t>解析には第III相METIV HCC試験のデータも用いられた </a:t>
            </a:r>
          </a:p>
          <a:p>
            <a:pPr lvl="1"/>
            <a:r>
              <a:rPr lang="ja-JP" sz="1600" b="0" i="0" dirty="0" smtClean="0">
                <a:solidFill>
                  <a:srgbClr val="4D4D4D"/>
                </a:solidFill>
                <a:ea typeface="MS UI Gothic" pitchFamily="18" charset="0"/>
              </a:rPr>
              <a:t>MET高発現のHCC患者に対し、チバンチニブ 120 mg bid（n=202）もしくはプラセボ（n=101）を投与した</a:t>
            </a:r>
          </a:p>
          <a:p>
            <a:pPr lvl="2"/>
            <a:r>
              <a:rPr lang="ja-JP" sz="1600" b="0" i="0" dirty="0" smtClean="0">
                <a:solidFill>
                  <a:srgbClr val="4D4D4D"/>
                </a:solidFill>
                <a:ea typeface="MS UI Gothic" pitchFamily="18" charset="0"/>
              </a:rPr>
              <a:t>Child-Pugh分類A、ECOGのPSスコアが0～1、手術不能、ソラフェニブ治療後PD</a:t>
            </a:r>
          </a:p>
          <a:p>
            <a:pPr lvl="1"/>
            <a:endParaRPr lang="en-GB" dirty="0"/>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*MET高発現：染色で≥2</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の腫瘍細胞が50%以上</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Rimassa et al. J Clin Oncol 2016; 34 (suppl): abstr 197</a:t>
            </a:r>
          </a:p>
        </p:txBody>
      </p:sp>
    </p:spTree>
    <p:custDataLst>
      <p:tags r:id="rId1"/>
    </p:custDataLst>
    <p:extLst>
      <p:ext uri="{BB962C8B-B14F-4D97-AF65-F5344CB8AC3E}">
        <p14:creationId xmlns:p14="http://schemas.microsoft.com/office/powerpoint/2010/main" val="26344490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ja-JP" sz="1800" dirty="0" smtClean="0">
                <a:solidFill>
                  <a:srgbClr val="043882"/>
                </a:solidFill>
                <a:ea typeface="MS UI Gothic" pitchFamily="18" charset="0"/>
              </a:rPr>
              <a:t>197</a:t>
            </a:r>
            <a:r>
              <a:rPr lang="ja-JP" altLang="en-US" sz="1800" dirty="0" smtClean="0">
                <a:solidFill>
                  <a:srgbClr val="043882"/>
                </a:solidFill>
                <a:ea typeface="MS UI Gothic" pitchFamily="18" charset="0"/>
              </a:rPr>
              <a:t>：肝細胞癌（</a:t>
            </a:r>
            <a:r>
              <a:rPr lang="en-US" altLang="ja-JP" sz="1800" dirty="0" smtClean="0">
                <a:solidFill>
                  <a:srgbClr val="043882"/>
                </a:solidFill>
                <a:ea typeface="MS UI Gothic" pitchFamily="18" charset="0"/>
              </a:rPr>
              <a:t>HCC</a:t>
            </a:r>
            <a:r>
              <a:rPr lang="ja-JP" altLang="en-US" sz="1800" dirty="0" smtClean="0">
                <a:solidFill>
                  <a:srgbClr val="043882"/>
                </a:solidFill>
                <a:ea typeface="MS UI Gothic" pitchFamily="18" charset="0"/>
              </a:rPr>
              <a:t>）に対する第</a:t>
            </a:r>
            <a:r>
              <a:rPr lang="en-US" altLang="ja-JP" sz="1800" dirty="0" smtClean="0">
                <a:solidFill>
                  <a:srgbClr val="043882"/>
                </a:solidFill>
                <a:ea typeface="MS UI Gothic" pitchFamily="18" charset="0"/>
              </a:rPr>
              <a:t>2</a:t>
            </a:r>
            <a:r>
              <a:rPr lang="ja-JP" altLang="en-US" sz="1800" dirty="0" smtClean="0">
                <a:solidFill>
                  <a:srgbClr val="043882"/>
                </a:solidFill>
                <a:ea typeface="MS UI Gothic" pitchFamily="18" charset="0"/>
              </a:rPr>
              <a:t>選択治療としてのチバンチニブを評価する無作為化比較対照第</a:t>
            </a:r>
            <a:r>
              <a:rPr lang="en-US" altLang="ja-JP" sz="1800" dirty="0" smtClean="0">
                <a:solidFill>
                  <a:srgbClr val="043882"/>
                </a:solidFill>
                <a:ea typeface="MS UI Gothic" pitchFamily="18" charset="0"/>
              </a:rPr>
              <a:t>II</a:t>
            </a:r>
            <a:r>
              <a:rPr lang="ja-JP" altLang="en-US" sz="1800" dirty="0" smtClean="0">
                <a:solidFill>
                  <a:srgbClr val="043882"/>
                </a:solidFill>
                <a:ea typeface="MS UI Gothic" pitchFamily="18" charset="0"/>
              </a:rPr>
              <a:t>相試験（</a:t>
            </a:r>
            <a:r>
              <a:rPr lang="en-US" altLang="ja-JP" sz="1800" dirty="0" smtClean="0">
                <a:solidFill>
                  <a:srgbClr val="043882"/>
                </a:solidFill>
                <a:ea typeface="MS UI Gothic" pitchFamily="18" charset="0"/>
              </a:rPr>
              <a:t>RCT</a:t>
            </a:r>
            <a:r>
              <a:rPr lang="ja-JP" altLang="en-US" sz="1800" dirty="0" smtClean="0">
                <a:solidFill>
                  <a:srgbClr val="043882"/>
                </a:solidFill>
                <a:ea typeface="MS UI Gothic" pitchFamily="18" charset="0"/>
              </a:rPr>
              <a:t>）からの、腫瘍および血漿バイオマーカーの解</a:t>
            </a:r>
            <a:r>
              <a:rPr lang="ja-JP" altLang="en-US" sz="1800" dirty="0" smtClean="0">
                <a:solidFill>
                  <a:srgbClr val="043882"/>
                </a:solidFill>
                <a:ea typeface="MS UI Gothic" pitchFamily="18" charset="0"/>
              </a:rPr>
              <a:t>析</a:t>
            </a:r>
            <a:r>
              <a:rPr lang="en-GB" altLang="ja-JP" sz="1800" dirty="0" smtClean="0">
                <a:solidFill>
                  <a:srgbClr val="043882"/>
                </a:solidFill>
                <a:ea typeface="MS UI Gothic" pitchFamily="18" charset="0"/>
              </a:rPr>
              <a:t/>
            </a:r>
            <a:br>
              <a:rPr lang="en-GB" altLang="ja-JP" sz="1800" dirty="0" smtClean="0">
                <a:solidFill>
                  <a:srgbClr val="043882"/>
                </a:solidFill>
                <a:ea typeface="MS UI Gothic" pitchFamily="18" charset="0"/>
              </a:rPr>
            </a:br>
            <a:r>
              <a:rPr lang="en-US" altLang="ja-JP" sz="1800" dirty="0" smtClean="0">
                <a:solidFill>
                  <a:srgbClr val="043882"/>
                </a:solidFill>
                <a:ea typeface="MS UI Gothic" pitchFamily="18" charset="0"/>
              </a:rPr>
              <a:t>– </a:t>
            </a:r>
            <a:r>
              <a:rPr lang="en-US" altLang="ja-JP" sz="1800" dirty="0" err="1" smtClean="0">
                <a:solidFill>
                  <a:srgbClr val="043882"/>
                </a:solidFill>
                <a:ea typeface="MS UI Gothic" pitchFamily="18" charset="0"/>
              </a:rPr>
              <a:t>Rimassa</a:t>
            </a:r>
            <a:r>
              <a:rPr lang="en-US" altLang="ja-JP" sz="1800" dirty="0" smtClean="0">
                <a:solidFill>
                  <a:srgbClr val="043882"/>
                </a:solidFill>
                <a:ea typeface="MS UI Gothic" pitchFamily="18" charset="0"/>
              </a:rPr>
              <a:t> L, et al</a:t>
            </a:r>
            <a:endParaRPr lang="ja-JP" sz="1800" b="1" i="0" dirty="0" smtClean="0">
              <a:solidFill>
                <a:srgbClr val="043882"/>
              </a:solidFill>
              <a:ea typeface="MS UI Gothic" pitchFamily="18" charset="0"/>
            </a:endParaRP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Rimassa et al. J Clin Oncol 2016; 34 (suppl): abstr 197</a:t>
            </a:r>
          </a:p>
        </p:txBody>
      </p:sp>
      <p:sp>
        <p:nvSpPr>
          <p:cNvPr id="9" name="TextBox 8"/>
          <p:cNvSpPr txBox="1"/>
          <p:nvPr/>
        </p:nvSpPr>
        <p:spPr>
          <a:xfrm>
            <a:off x="1389609" y="5900058"/>
            <a:ext cx="6463501" cy="338554"/>
          </a:xfrm>
          <a:prstGeom prst="rect">
            <a:avLst/>
          </a:prstGeom>
          <a:noFill/>
        </p:spPr>
        <p:txBody>
          <a:bodyPr wrap="none" rtlCol="0">
            <a:spAutoFit/>
          </a:bodyPr>
          <a:lstStyle/>
          <a:p>
            <a:pPr fontAlgn="base">
              <a:spcBef>
                <a:spcPct val="0"/>
              </a:spcBef>
              <a:spcAft>
                <a:spcPct val="0"/>
              </a:spcAft>
            </a:pPr>
            <a:r>
              <a:rPr lang="ja-JP" sz="1600" b="0" i="0" dirty="0" smtClean="0">
                <a:solidFill>
                  <a:srgbClr val="4D4D4D"/>
                </a:solidFill>
                <a:ea typeface="MS UI Gothic" pitchFamily="18" charset="0"/>
              </a:rPr>
              <a:t>MET高発現患者におけるOS - チバンチニブ vs プラセボ：HR 0.55; p=0.07</a:t>
            </a:r>
          </a:p>
        </p:txBody>
      </p:sp>
      <p:graphicFrame>
        <p:nvGraphicFramePr>
          <p:cNvPr id="10" name="Table 9"/>
          <p:cNvGraphicFramePr>
            <a:graphicFrameLocks noGrp="1"/>
          </p:cNvGraphicFramePr>
          <p:nvPr>
            <p:extLst>
              <p:ext uri="{D42A27DB-BD31-4B8C-83A1-F6EECF244321}">
                <p14:modId xmlns:p14="http://schemas.microsoft.com/office/powerpoint/2010/main" val="2611148112"/>
              </p:ext>
            </p:extLst>
          </p:nvPr>
        </p:nvGraphicFramePr>
        <p:xfrm>
          <a:off x="4505669" y="1684520"/>
          <a:ext cx="3764272" cy="1371600"/>
        </p:xfrm>
        <a:graphic>
          <a:graphicData uri="http://schemas.openxmlformats.org/drawingml/2006/table">
            <a:tbl>
              <a:tblPr firstRow="1" bandRow="1">
                <a:tableStyleId>{5C22544A-7EE6-4342-B048-85BDC9FD1C3A}</a:tableStyleId>
              </a:tblPr>
              <a:tblGrid>
                <a:gridCol w="1239436"/>
                <a:gridCol w="982639"/>
                <a:gridCol w="846161"/>
                <a:gridCol w="696036"/>
              </a:tblGrid>
              <a:tr h="370840">
                <a:tc>
                  <a:txBody>
                    <a:bodyPr/>
                    <a:lstStyle/>
                    <a:p>
                      <a:endParaRPr lang="en-GB" sz="1200" dirty="0">
                        <a:solidFill>
                          <a:srgbClr val="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200" b="1" i="0" dirty="0" smtClean="0">
                          <a:solidFill>
                            <a:srgbClr val="000000"/>
                          </a:solidFill>
                          <a:ea typeface="MS UI Gothic" pitchFamily="18" charset="0"/>
                        </a:rPr>
                        <a:t>mOS</a:t>
                      </a:r>
                      <a:endParaRPr lang="en-US" altLang="ja-JP" sz="1200" b="1" i="0" dirty="0" smtClean="0">
                        <a:solidFill>
                          <a:srgbClr val="000000"/>
                        </a:solidFill>
                        <a:ea typeface="MS UI Gothic" pitchFamily="18" charset="0"/>
                      </a:endParaRPr>
                    </a:p>
                    <a:p>
                      <a:pPr algn="ctr"/>
                      <a:r>
                        <a:rPr lang="ja-JP" sz="1200" b="1" i="0" dirty="0" smtClean="0">
                          <a:solidFill>
                            <a:srgbClr val="000000"/>
                          </a:solidFill>
                          <a:ea typeface="MS UI Gothic" pitchFamily="18" charset="0"/>
                        </a:rPr>
                        <a:t>（ヶ月間）</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200" b="1" i="0" dirty="0" smtClean="0">
                          <a:solidFill>
                            <a:srgbClr val="000000"/>
                          </a:solidFill>
                          <a:ea typeface="MS UI Gothic" pitchFamily="18" charset="0"/>
                        </a:rPr>
                        <a:t>患者</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200" b="1" i="0" dirty="0" smtClean="0">
                          <a:solidFill>
                            <a:srgbClr val="000000"/>
                          </a:solidFill>
                          <a:ea typeface="MS UI Gothic" pitchFamily="18" charset="0"/>
                        </a:rPr>
                        <a:t>イベント</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r>
                        <a:rPr lang="ja-JP" sz="1200" b="0" i="0" dirty="0" smtClean="0">
                          <a:solidFill>
                            <a:srgbClr val="000000"/>
                          </a:solidFill>
                          <a:ea typeface="MS UI Gothic" pitchFamily="18" charset="0"/>
                        </a:rPr>
                        <a:t>低発現（&lt;中央値）</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200" b="0" i="0" dirty="0" smtClean="0">
                          <a:solidFill>
                            <a:srgbClr val="000000"/>
                          </a:solidFill>
                          <a:ea typeface="MS UI Gothic" pitchFamily="18" charset="0"/>
                        </a:rPr>
                        <a:t>8.9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200" b="0" i="0" dirty="0" smtClean="0">
                          <a:solidFill>
                            <a:srgbClr val="000000"/>
                          </a:solidFill>
                          <a:ea typeface="MS UI Gothic" pitchFamily="18" charset="0"/>
                        </a:rPr>
                        <a:t>51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200" b="0" i="0" dirty="0" smtClean="0">
                          <a:solidFill>
                            <a:srgbClr val="000000"/>
                          </a:solidFill>
                          <a:ea typeface="MS UI Gothic" pitchFamily="18" charset="0"/>
                        </a:rPr>
                        <a:t>40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r>
                        <a:rPr lang="ja-JP" sz="1200" b="0" i="0" dirty="0" smtClean="0">
                          <a:solidFill>
                            <a:srgbClr val="000000"/>
                          </a:solidFill>
                          <a:ea typeface="MS UI Gothic" pitchFamily="18" charset="0"/>
                        </a:rPr>
                        <a:t>高発現（≥中央値）</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b="0" i="0" dirty="0" smtClean="0">
                          <a:solidFill>
                            <a:srgbClr val="000000"/>
                          </a:solidFill>
                          <a:ea typeface="MS UI Gothic" pitchFamily="18" charset="0"/>
                        </a:rPr>
                        <a:t>4.6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b="0" i="0" dirty="0" smtClean="0">
                          <a:solidFill>
                            <a:srgbClr val="000000"/>
                          </a:solidFill>
                          <a:ea typeface="MS UI Gothic" pitchFamily="18" charset="0"/>
                        </a:rPr>
                        <a:t>51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b="0" i="0" dirty="0" smtClean="0">
                          <a:solidFill>
                            <a:srgbClr val="000000"/>
                          </a:solidFill>
                          <a:ea typeface="MS UI Gothic" pitchFamily="18" charset="0"/>
                        </a:rPr>
                        <a:t>42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1" name="TextBox 10"/>
          <p:cNvSpPr txBox="1"/>
          <p:nvPr/>
        </p:nvSpPr>
        <p:spPr>
          <a:xfrm>
            <a:off x="5006106" y="2942775"/>
            <a:ext cx="2768707" cy="276999"/>
          </a:xfrm>
          <a:prstGeom prst="rect">
            <a:avLst/>
          </a:prstGeom>
          <a:noFill/>
        </p:spPr>
        <p:txBody>
          <a:bodyPr wrap="none" rtlCol="0">
            <a:spAutoFit/>
          </a:bodyPr>
          <a:lstStyle/>
          <a:p>
            <a:r>
              <a:rPr lang="ja-JP" sz="1200" b="0" i="0" dirty="0" smtClean="0">
                <a:solidFill>
                  <a:srgbClr val="000000"/>
                </a:solidFill>
                <a:ea typeface="MS UI Gothic" pitchFamily="18" charset="0"/>
              </a:rPr>
              <a:t>HR 0.61 (95% CI 0.39, 0.94); p=0.03</a:t>
            </a:r>
          </a:p>
        </p:txBody>
      </p:sp>
      <p:sp>
        <p:nvSpPr>
          <p:cNvPr id="12" name="TextBox 11"/>
          <p:cNvSpPr txBox="1"/>
          <p:nvPr/>
        </p:nvSpPr>
        <p:spPr>
          <a:xfrm>
            <a:off x="4012171" y="1865524"/>
            <a:ext cx="989823" cy="276999"/>
          </a:xfrm>
          <a:prstGeom prst="rect">
            <a:avLst/>
          </a:prstGeom>
          <a:noFill/>
        </p:spPr>
        <p:txBody>
          <a:bodyPr wrap="none" rtlCol="0">
            <a:spAutoFit/>
          </a:bodyPr>
          <a:lstStyle/>
          <a:p>
            <a:r>
              <a:rPr lang="ja-JP" sz="1200" b="0" i="0" dirty="0" smtClean="0">
                <a:solidFill>
                  <a:srgbClr val="000000"/>
                </a:solidFill>
                <a:ea typeface="MS UI Gothic" pitchFamily="18" charset="0"/>
              </a:rPr>
              <a:t>ITT (n=102)</a:t>
            </a:r>
          </a:p>
        </p:txBody>
      </p:sp>
      <p:grpSp>
        <p:nvGrpSpPr>
          <p:cNvPr id="13" name="Group 12"/>
          <p:cNvGrpSpPr/>
          <p:nvPr/>
        </p:nvGrpSpPr>
        <p:grpSpPr>
          <a:xfrm>
            <a:off x="2093495" y="1737002"/>
            <a:ext cx="5436000" cy="2952000"/>
            <a:chOff x="2520950" y="2322513"/>
            <a:chExt cx="4095750" cy="2209800"/>
          </a:xfrm>
          <a:effectLst/>
        </p:grpSpPr>
        <p:sp>
          <p:nvSpPr>
            <p:cNvPr id="16" name="Freeform 2"/>
            <p:cNvSpPr>
              <a:spLocks/>
            </p:cNvSpPr>
            <p:nvPr/>
          </p:nvSpPr>
          <p:spPr bwMode="auto">
            <a:xfrm>
              <a:off x="2520950" y="2322513"/>
              <a:ext cx="4095750" cy="2181225"/>
            </a:xfrm>
            <a:custGeom>
              <a:avLst/>
              <a:gdLst>
                <a:gd name="T0" fmla="*/ 375 w 430"/>
                <a:gd name="T1" fmla="*/ 229 h 229"/>
                <a:gd name="T2" fmla="*/ 333 w 430"/>
                <a:gd name="T3" fmla="*/ 217 h 229"/>
                <a:gd name="T4" fmla="*/ 311 w 430"/>
                <a:gd name="T5" fmla="*/ 209 h 229"/>
                <a:gd name="T6" fmla="*/ 286 w 430"/>
                <a:gd name="T7" fmla="*/ 203 h 229"/>
                <a:gd name="T8" fmla="*/ 274 w 430"/>
                <a:gd name="T9" fmla="*/ 195 h 229"/>
                <a:gd name="T10" fmla="*/ 229 w 430"/>
                <a:gd name="T11" fmla="*/ 188 h 229"/>
                <a:gd name="T12" fmla="*/ 202 w 430"/>
                <a:gd name="T13" fmla="*/ 183 h 229"/>
                <a:gd name="T14" fmla="*/ 180 w 430"/>
                <a:gd name="T15" fmla="*/ 177 h 229"/>
                <a:gd name="T16" fmla="*/ 179 w 430"/>
                <a:gd name="T17" fmla="*/ 170 h 229"/>
                <a:gd name="T18" fmla="*/ 155 w 430"/>
                <a:gd name="T19" fmla="*/ 164 h 229"/>
                <a:gd name="T20" fmla="*/ 151 w 430"/>
                <a:gd name="T21" fmla="*/ 160 h 229"/>
                <a:gd name="T22" fmla="*/ 149 w 430"/>
                <a:gd name="T23" fmla="*/ 155 h 229"/>
                <a:gd name="T24" fmla="*/ 142 w 430"/>
                <a:gd name="T25" fmla="*/ 149 h 229"/>
                <a:gd name="T26" fmla="*/ 140 w 430"/>
                <a:gd name="T27" fmla="*/ 138 h 229"/>
                <a:gd name="T28" fmla="*/ 129 w 430"/>
                <a:gd name="T29" fmla="*/ 134 h 229"/>
                <a:gd name="T30" fmla="*/ 126 w 430"/>
                <a:gd name="T31" fmla="*/ 127 h 229"/>
                <a:gd name="T32" fmla="*/ 124 w 430"/>
                <a:gd name="T33" fmla="*/ 122 h 229"/>
                <a:gd name="T34" fmla="*/ 110 w 430"/>
                <a:gd name="T35" fmla="*/ 117 h 229"/>
                <a:gd name="T36" fmla="*/ 106 w 430"/>
                <a:gd name="T37" fmla="*/ 112 h 229"/>
                <a:gd name="T38" fmla="*/ 103 w 430"/>
                <a:gd name="T39" fmla="*/ 107 h 229"/>
                <a:gd name="T40" fmla="*/ 97 w 430"/>
                <a:gd name="T41" fmla="*/ 101 h 229"/>
                <a:gd name="T42" fmla="*/ 95 w 430"/>
                <a:gd name="T43" fmla="*/ 97 h 229"/>
                <a:gd name="T44" fmla="*/ 88 w 430"/>
                <a:gd name="T45" fmla="*/ 90 h 229"/>
                <a:gd name="T46" fmla="*/ 79 w 430"/>
                <a:gd name="T47" fmla="*/ 85 h 229"/>
                <a:gd name="T48" fmla="*/ 73 w 430"/>
                <a:gd name="T49" fmla="*/ 79 h 229"/>
                <a:gd name="T50" fmla="*/ 70 w 430"/>
                <a:gd name="T51" fmla="*/ 74 h 229"/>
                <a:gd name="T52" fmla="*/ 66 w 430"/>
                <a:gd name="T53" fmla="*/ 69 h 229"/>
                <a:gd name="T54" fmla="*/ 61 w 430"/>
                <a:gd name="T55" fmla="*/ 63 h 229"/>
                <a:gd name="T56" fmla="*/ 60 w 430"/>
                <a:gd name="T57" fmla="*/ 59 h 229"/>
                <a:gd name="T58" fmla="*/ 59 w 430"/>
                <a:gd name="T59" fmla="*/ 53 h 229"/>
                <a:gd name="T60" fmla="*/ 56 w 430"/>
                <a:gd name="T61" fmla="*/ 48 h 229"/>
                <a:gd name="T62" fmla="*/ 49 w 430"/>
                <a:gd name="T63" fmla="*/ 43 h 229"/>
                <a:gd name="T64" fmla="*/ 47 w 430"/>
                <a:gd name="T65" fmla="*/ 36 h 229"/>
                <a:gd name="T66" fmla="*/ 41 w 430"/>
                <a:gd name="T67" fmla="*/ 33 h 229"/>
                <a:gd name="T68" fmla="*/ 38 w 430"/>
                <a:gd name="T69" fmla="*/ 27 h 229"/>
                <a:gd name="T70" fmla="*/ 33 w 430"/>
                <a:gd name="T71" fmla="*/ 21 h 229"/>
                <a:gd name="T72" fmla="*/ 31 w 430"/>
                <a:gd name="T73" fmla="*/ 15 h 229"/>
                <a:gd name="T74" fmla="*/ 20 w 430"/>
                <a:gd name="T75" fmla="*/ 12 h 229"/>
                <a:gd name="T76" fmla="*/ 16 w 430"/>
                <a:gd name="T77" fmla="*/ 5 h 229"/>
                <a:gd name="T78" fmla="*/ 0 w 430"/>
                <a:gd name="T79"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0" h="229">
                  <a:moveTo>
                    <a:pt x="430" y="229"/>
                  </a:moveTo>
                  <a:lnTo>
                    <a:pt x="375" y="229"/>
                  </a:lnTo>
                  <a:lnTo>
                    <a:pt x="375" y="217"/>
                  </a:lnTo>
                  <a:lnTo>
                    <a:pt x="333" y="217"/>
                  </a:lnTo>
                  <a:lnTo>
                    <a:pt x="333" y="209"/>
                  </a:lnTo>
                  <a:lnTo>
                    <a:pt x="311" y="209"/>
                  </a:lnTo>
                  <a:lnTo>
                    <a:pt x="311" y="203"/>
                  </a:lnTo>
                  <a:lnTo>
                    <a:pt x="286" y="203"/>
                  </a:lnTo>
                  <a:lnTo>
                    <a:pt x="286" y="195"/>
                  </a:lnTo>
                  <a:lnTo>
                    <a:pt x="274" y="195"/>
                  </a:lnTo>
                  <a:lnTo>
                    <a:pt x="274" y="188"/>
                  </a:lnTo>
                  <a:lnTo>
                    <a:pt x="229" y="188"/>
                  </a:lnTo>
                  <a:lnTo>
                    <a:pt x="229" y="183"/>
                  </a:lnTo>
                  <a:lnTo>
                    <a:pt x="202" y="183"/>
                  </a:lnTo>
                  <a:lnTo>
                    <a:pt x="202" y="177"/>
                  </a:lnTo>
                  <a:lnTo>
                    <a:pt x="180" y="177"/>
                  </a:lnTo>
                  <a:lnTo>
                    <a:pt x="180" y="170"/>
                  </a:lnTo>
                  <a:lnTo>
                    <a:pt x="179" y="170"/>
                  </a:lnTo>
                  <a:lnTo>
                    <a:pt x="179" y="164"/>
                  </a:lnTo>
                  <a:lnTo>
                    <a:pt x="155" y="164"/>
                  </a:lnTo>
                  <a:lnTo>
                    <a:pt x="155" y="160"/>
                  </a:lnTo>
                  <a:lnTo>
                    <a:pt x="151" y="160"/>
                  </a:lnTo>
                  <a:lnTo>
                    <a:pt x="151" y="155"/>
                  </a:lnTo>
                  <a:lnTo>
                    <a:pt x="149" y="155"/>
                  </a:lnTo>
                  <a:lnTo>
                    <a:pt x="149" y="149"/>
                  </a:lnTo>
                  <a:lnTo>
                    <a:pt x="142" y="149"/>
                  </a:lnTo>
                  <a:lnTo>
                    <a:pt x="142" y="138"/>
                  </a:lnTo>
                  <a:lnTo>
                    <a:pt x="140" y="138"/>
                  </a:lnTo>
                  <a:lnTo>
                    <a:pt x="140" y="134"/>
                  </a:lnTo>
                  <a:lnTo>
                    <a:pt x="129" y="134"/>
                  </a:lnTo>
                  <a:lnTo>
                    <a:pt x="129" y="127"/>
                  </a:lnTo>
                  <a:lnTo>
                    <a:pt x="126" y="127"/>
                  </a:lnTo>
                  <a:lnTo>
                    <a:pt x="126" y="122"/>
                  </a:lnTo>
                  <a:lnTo>
                    <a:pt x="124" y="122"/>
                  </a:lnTo>
                  <a:lnTo>
                    <a:pt x="124" y="117"/>
                  </a:lnTo>
                  <a:lnTo>
                    <a:pt x="110" y="117"/>
                  </a:lnTo>
                  <a:lnTo>
                    <a:pt x="110" y="112"/>
                  </a:lnTo>
                  <a:lnTo>
                    <a:pt x="106" y="112"/>
                  </a:lnTo>
                  <a:lnTo>
                    <a:pt x="106" y="107"/>
                  </a:lnTo>
                  <a:lnTo>
                    <a:pt x="103" y="107"/>
                  </a:lnTo>
                  <a:lnTo>
                    <a:pt x="103" y="101"/>
                  </a:lnTo>
                  <a:lnTo>
                    <a:pt x="97" y="101"/>
                  </a:lnTo>
                  <a:lnTo>
                    <a:pt x="97" y="97"/>
                  </a:lnTo>
                  <a:lnTo>
                    <a:pt x="95" y="97"/>
                  </a:lnTo>
                  <a:lnTo>
                    <a:pt x="95" y="90"/>
                  </a:lnTo>
                  <a:lnTo>
                    <a:pt x="88" y="90"/>
                  </a:lnTo>
                  <a:lnTo>
                    <a:pt x="88" y="85"/>
                  </a:lnTo>
                  <a:lnTo>
                    <a:pt x="79" y="85"/>
                  </a:lnTo>
                  <a:lnTo>
                    <a:pt x="79" y="79"/>
                  </a:lnTo>
                  <a:lnTo>
                    <a:pt x="73" y="79"/>
                  </a:lnTo>
                  <a:lnTo>
                    <a:pt x="73" y="74"/>
                  </a:lnTo>
                  <a:lnTo>
                    <a:pt x="70" y="74"/>
                  </a:lnTo>
                  <a:lnTo>
                    <a:pt x="70" y="69"/>
                  </a:lnTo>
                  <a:lnTo>
                    <a:pt x="66" y="69"/>
                  </a:lnTo>
                  <a:lnTo>
                    <a:pt x="66" y="63"/>
                  </a:lnTo>
                  <a:lnTo>
                    <a:pt x="61" y="63"/>
                  </a:lnTo>
                  <a:lnTo>
                    <a:pt x="61" y="59"/>
                  </a:lnTo>
                  <a:lnTo>
                    <a:pt x="60" y="59"/>
                  </a:lnTo>
                  <a:lnTo>
                    <a:pt x="60" y="53"/>
                  </a:lnTo>
                  <a:lnTo>
                    <a:pt x="59" y="53"/>
                  </a:lnTo>
                  <a:lnTo>
                    <a:pt x="59" y="48"/>
                  </a:lnTo>
                  <a:lnTo>
                    <a:pt x="56" y="48"/>
                  </a:lnTo>
                  <a:lnTo>
                    <a:pt x="56" y="43"/>
                  </a:lnTo>
                  <a:lnTo>
                    <a:pt x="49" y="43"/>
                  </a:lnTo>
                  <a:lnTo>
                    <a:pt x="49" y="36"/>
                  </a:lnTo>
                  <a:lnTo>
                    <a:pt x="47" y="36"/>
                  </a:lnTo>
                  <a:lnTo>
                    <a:pt x="47" y="33"/>
                  </a:lnTo>
                  <a:lnTo>
                    <a:pt x="41" y="33"/>
                  </a:lnTo>
                  <a:lnTo>
                    <a:pt x="41" y="27"/>
                  </a:lnTo>
                  <a:lnTo>
                    <a:pt x="38" y="27"/>
                  </a:lnTo>
                  <a:lnTo>
                    <a:pt x="38" y="21"/>
                  </a:lnTo>
                  <a:lnTo>
                    <a:pt x="33" y="21"/>
                  </a:lnTo>
                  <a:lnTo>
                    <a:pt x="33" y="15"/>
                  </a:lnTo>
                  <a:lnTo>
                    <a:pt x="31" y="15"/>
                  </a:lnTo>
                  <a:lnTo>
                    <a:pt x="31" y="12"/>
                  </a:lnTo>
                  <a:lnTo>
                    <a:pt x="20" y="12"/>
                  </a:lnTo>
                  <a:lnTo>
                    <a:pt x="20" y="5"/>
                  </a:lnTo>
                  <a:lnTo>
                    <a:pt x="16" y="5"/>
                  </a:lnTo>
                  <a:lnTo>
                    <a:pt x="16" y="0"/>
                  </a:lnTo>
                  <a:lnTo>
                    <a:pt x="0" y="0"/>
                  </a:lnTo>
                </a:path>
              </a:pathLst>
            </a:cu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3"/>
            <p:cNvSpPr>
              <a:spLocks noChangeShapeType="1"/>
            </p:cNvSpPr>
            <p:nvPr/>
          </p:nvSpPr>
          <p:spPr bwMode="auto">
            <a:xfrm>
              <a:off x="2854325" y="2446338"/>
              <a:ext cx="0" cy="47625"/>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4"/>
            <p:cNvSpPr>
              <a:spLocks noChangeShapeType="1"/>
            </p:cNvSpPr>
            <p:nvPr/>
          </p:nvSpPr>
          <p:spPr bwMode="auto">
            <a:xfrm>
              <a:off x="4159250" y="3856038"/>
              <a:ext cx="0" cy="57150"/>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5"/>
            <p:cNvSpPr>
              <a:spLocks noChangeShapeType="1"/>
            </p:cNvSpPr>
            <p:nvPr/>
          </p:nvSpPr>
          <p:spPr bwMode="auto">
            <a:xfrm>
              <a:off x="4921250" y="4084638"/>
              <a:ext cx="0" cy="57150"/>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6"/>
            <p:cNvSpPr>
              <a:spLocks noChangeShapeType="1"/>
            </p:cNvSpPr>
            <p:nvPr/>
          </p:nvSpPr>
          <p:spPr bwMode="auto">
            <a:xfrm>
              <a:off x="5740400" y="4360863"/>
              <a:ext cx="0" cy="57150"/>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7"/>
            <p:cNvSpPr>
              <a:spLocks noChangeShapeType="1"/>
            </p:cNvSpPr>
            <p:nvPr/>
          </p:nvSpPr>
          <p:spPr bwMode="auto">
            <a:xfrm>
              <a:off x="6111875" y="4475163"/>
              <a:ext cx="0" cy="57150"/>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8"/>
            <p:cNvSpPr>
              <a:spLocks noChangeShapeType="1"/>
            </p:cNvSpPr>
            <p:nvPr/>
          </p:nvSpPr>
          <p:spPr bwMode="auto">
            <a:xfrm>
              <a:off x="5092700" y="4084638"/>
              <a:ext cx="0" cy="57150"/>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9"/>
            <p:cNvSpPr>
              <a:spLocks noChangeShapeType="1"/>
            </p:cNvSpPr>
            <p:nvPr/>
          </p:nvSpPr>
          <p:spPr bwMode="auto">
            <a:xfrm>
              <a:off x="5845175" y="4360863"/>
              <a:ext cx="0" cy="57150"/>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0"/>
            <p:cNvSpPr>
              <a:spLocks noChangeShapeType="1"/>
            </p:cNvSpPr>
            <p:nvPr/>
          </p:nvSpPr>
          <p:spPr bwMode="auto">
            <a:xfrm>
              <a:off x="6207125" y="4475163"/>
              <a:ext cx="0" cy="57150"/>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1"/>
            <p:cNvSpPr>
              <a:spLocks noChangeShapeType="1"/>
            </p:cNvSpPr>
            <p:nvPr/>
          </p:nvSpPr>
          <p:spPr bwMode="auto">
            <a:xfrm>
              <a:off x="6597650" y="4475163"/>
              <a:ext cx="0" cy="57150"/>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6" name="Group 25"/>
          <p:cNvGrpSpPr/>
          <p:nvPr/>
        </p:nvGrpSpPr>
        <p:grpSpPr>
          <a:xfrm>
            <a:off x="1402426" y="1524000"/>
            <a:ext cx="6150912" cy="4315599"/>
            <a:chOff x="1460617" y="1788541"/>
            <a:chExt cx="6150912" cy="4315599"/>
          </a:xfrm>
        </p:grpSpPr>
        <p:sp>
          <p:nvSpPr>
            <p:cNvPr id="27" name="TextBox 26"/>
            <p:cNvSpPr txBox="1"/>
            <p:nvPr/>
          </p:nvSpPr>
          <p:spPr>
            <a:xfrm>
              <a:off x="4149795" y="5827141"/>
              <a:ext cx="1169616"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ベースラインからの経過時間(ヶ月)</a:t>
              </a:r>
            </a:p>
          </p:txBody>
        </p:sp>
        <p:sp>
          <p:nvSpPr>
            <p:cNvPr id="28" name="Freeform 27"/>
            <p:cNvSpPr>
              <a:spLocks/>
            </p:cNvSpPr>
            <p:nvPr/>
          </p:nvSpPr>
          <p:spPr bwMode="auto">
            <a:xfrm>
              <a:off x="2141027" y="2001716"/>
              <a:ext cx="5470502" cy="336628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9" name="Line 6"/>
            <p:cNvSpPr>
              <a:spLocks noChangeShapeType="1"/>
            </p:cNvSpPr>
            <p:nvPr/>
          </p:nvSpPr>
          <p:spPr bwMode="auto">
            <a:xfrm>
              <a:off x="2013474" y="2001714"/>
              <a:ext cx="12755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0" name="Line 7"/>
            <p:cNvSpPr>
              <a:spLocks noChangeShapeType="1"/>
            </p:cNvSpPr>
            <p:nvPr/>
          </p:nvSpPr>
          <p:spPr bwMode="auto">
            <a:xfrm>
              <a:off x="2013474" y="2675082"/>
              <a:ext cx="12755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1" name="Line 8"/>
            <p:cNvSpPr>
              <a:spLocks noChangeShapeType="1"/>
            </p:cNvSpPr>
            <p:nvPr/>
          </p:nvSpPr>
          <p:spPr bwMode="auto">
            <a:xfrm>
              <a:off x="2013474" y="3348450"/>
              <a:ext cx="12755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2" name="Line 9"/>
            <p:cNvSpPr>
              <a:spLocks noChangeShapeType="1"/>
            </p:cNvSpPr>
            <p:nvPr/>
          </p:nvSpPr>
          <p:spPr bwMode="auto">
            <a:xfrm>
              <a:off x="2013474" y="4021817"/>
              <a:ext cx="12755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3" name="Line 10"/>
            <p:cNvSpPr>
              <a:spLocks noChangeShapeType="1"/>
            </p:cNvSpPr>
            <p:nvPr/>
          </p:nvSpPr>
          <p:spPr bwMode="auto">
            <a:xfrm>
              <a:off x="2013474" y="4695185"/>
              <a:ext cx="12755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4" name="Line 11"/>
            <p:cNvSpPr>
              <a:spLocks noChangeShapeType="1"/>
            </p:cNvSpPr>
            <p:nvPr/>
          </p:nvSpPr>
          <p:spPr bwMode="auto">
            <a:xfrm>
              <a:off x="2013474" y="5368553"/>
              <a:ext cx="12755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5" name="Line 13"/>
            <p:cNvSpPr>
              <a:spLocks noChangeShapeType="1"/>
            </p:cNvSpPr>
            <p:nvPr/>
          </p:nvSpPr>
          <p:spPr bwMode="auto">
            <a:xfrm>
              <a:off x="5131337" y="5368553"/>
              <a:ext cx="0" cy="14906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6" name="Line 14"/>
            <p:cNvSpPr>
              <a:spLocks noChangeShapeType="1"/>
            </p:cNvSpPr>
            <p:nvPr/>
          </p:nvSpPr>
          <p:spPr bwMode="auto">
            <a:xfrm>
              <a:off x="7115327" y="5368553"/>
              <a:ext cx="0" cy="14906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7" name="Line 15"/>
            <p:cNvSpPr>
              <a:spLocks noChangeShapeType="1"/>
            </p:cNvSpPr>
            <p:nvPr/>
          </p:nvSpPr>
          <p:spPr bwMode="auto">
            <a:xfrm>
              <a:off x="6120377" y="5368553"/>
              <a:ext cx="0" cy="14906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8" name="Line 18"/>
            <p:cNvSpPr>
              <a:spLocks noChangeShapeType="1"/>
            </p:cNvSpPr>
            <p:nvPr/>
          </p:nvSpPr>
          <p:spPr bwMode="auto">
            <a:xfrm>
              <a:off x="4129563" y="5368553"/>
              <a:ext cx="0" cy="14906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9" name="Line 20"/>
            <p:cNvSpPr>
              <a:spLocks noChangeShapeType="1"/>
            </p:cNvSpPr>
            <p:nvPr/>
          </p:nvSpPr>
          <p:spPr bwMode="auto">
            <a:xfrm>
              <a:off x="3142800" y="5368553"/>
              <a:ext cx="0" cy="14906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0" name="Line 21"/>
            <p:cNvSpPr>
              <a:spLocks noChangeShapeType="1"/>
            </p:cNvSpPr>
            <p:nvPr/>
          </p:nvSpPr>
          <p:spPr bwMode="auto">
            <a:xfrm>
              <a:off x="2141026" y="5368553"/>
              <a:ext cx="0" cy="14906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1" name="TextBox 40"/>
            <p:cNvSpPr txBox="1"/>
            <p:nvPr/>
          </p:nvSpPr>
          <p:spPr>
            <a:xfrm rot="16200000">
              <a:off x="863979" y="3556321"/>
              <a:ext cx="1470275"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生存率</a:t>
              </a:r>
            </a:p>
          </p:txBody>
        </p:sp>
        <p:sp>
          <p:nvSpPr>
            <p:cNvPr id="42" name="TextBox 41"/>
            <p:cNvSpPr txBox="1"/>
            <p:nvPr/>
          </p:nvSpPr>
          <p:spPr>
            <a:xfrm>
              <a:off x="1541409" y="1788541"/>
              <a:ext cx="570849" cy="448451"/>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43" name="TextBox 42"/>
            <p:cNvSpPr txBox="1"/>
            <p:nvPr/>
          </p:nvSpPr>
          <p:spPr>
            <a:xfrm>
              <a:off x="1541409" y="2449767"/>
              <a:ext cx="570849" cy="448451"/>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44" name="TextBox 43"/>
            <p:cNvSpPr txBox="1"/>
            <p:nvPr/>
          </p:nvSpPr>
          <p:spPr>
            <a:xfrm>
              <a:off x="1541409" y="3122835"/>
              <a:ext cx="570849" cy="448451"/>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45" name="TextBox 44"/>
            <p:cNvSpPr txBox="1"/>
            <p:nvPr/>
          </p:nvSpPr>
          <p:spPr>
            <a:xfrm>
              <a:off x="1541409" y="3795904"/>
              <a:ext cx="570849" cy="448451"/>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46" name="TextBox 45"/>
            <p:cNvSpPr txBox="1"/>
            <p:nvPr/>
          </p:nvSpPr>
          <p:spPr>
            <a:xfrm>
              <a:off x="1541409" y="4468971"/>
              <a:ext cx="570849" cy="448451"/>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47" name="TextBox 46"/>
            <p:cNvSpPr txBox="1"/>
            <p:nvPr/>
          </p:nvSpPr>
          <p:spPr>
            <a:xfrm>
              <a:off x="1725406" y="5142040"/>
              <a:ext cx="386853" cy="448451"/>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48" name="TextBox 47"/>
            <p:cNvSpPr txBox="1"/>
            <p:nvPr/>
          </p:nvSpPr>
          <p:spPr>
            <a:xfrm>
              <a:off x="1954562" y="5444090"/>
              <a:ext cx="386853" cy="448451"/>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49" name="TextBox 48"/>
            <p:cNvSpPr txBox="1"/>
            <p:nvPr/>
          </p:nvSpPr>
          <p:spPr>
            <a:xfrm>
              <a:off x="3007539" y="5529816"/>
              <a:ext cx="26962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5</a:t>
              </a:r>
            </a:p>
          </p:txBody>
        </p:sp>
        <p:sp>
          <p:nvSpPr>
            <p:cNvPr id="50" name="TextBox 49"/>
            <p:cNvSpPr txBox="1"/>
            <p:nvPr/>
          </p:nvSpPr>
          <p:spPr>
            <a:xfrm>
              <a:off x="3964824" y="5529816"/>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10</a:t>
              </a:r>
            </a:p>
          </p:txBody>
        </p:sp>
        <p:sp>
          <p:nvSpPr>
            <p:cNvPr id="51" name="TextBox 50"/>
            <p:cNvSpPr txBox="1"/>
            <p:nvPr/>
          </p:nvSpPr>
          <p:spPr>
            <a:xfrm>
              <a:off x="4948693" y="5529816"/>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15</a:t>
              </a:r>
            </a:p>
          </p:txBody>
        </p:sp>
        <p:sp>
          <p:nvSpPr>
            <p:cNvPr id="52" name="TextBox 51"/>
            <p:cNvSpPr txBox="1"/>
            <p:nvPr/>
          </p:nvSpPr>
          <p:spPr>
            <a:xfrm>
              <a:off x="5948457" y="5529816"/>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20</a:t>
              </a:r>
            </a:p>
          </p:txBody>
        </p:sp>
        <p:sp>
          <p:nvSpPr>
            <p:cNvPr id="53" name="TextBox 52"/>
            <p:cNvSpPr txBox="1"/>
            <p:nvPr/>
          </p:nvSpPr>
          <p:spPr>
            <a:xfrm>
              <a:off x="6935997" y="5529816"/>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25</a:t>
              </a:r>
            </a:p>
          </p:txBody>
        </p:sp>
        <p:cxnSp>
          <p:nvCxnSpPr>
            <p:cNvPr id="54" name="Straight Connector 53"/>
            <p:cNvCxnSpPr/>
            <p:nvPr/>
          </p:nvCxnSpPr>
          <p:spPr>
            <a:xfrm>
              <a:off x="4189662" y="2608708"/>
              <a:ext cx="357809" cy="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5" name="Straight Connector 54"/>
            <p:cNvCxnSpPr/>
            <p:nvPr/>
          </p:nvCxnSpPr>
          <p:spPr>
            <a:xfrm>
              <a:off x="4189662" y="2980705"/>
              <a:ext cx="357809" cy="0"/>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grpSp>
      <p:grpSp>
        <p:nvGrpSpPr>
          <p:cNvPr id="56" name="Group 55"/>
          <p:cNvGrpSpPr/>
          <p:nvPr/>
        </p:nvGrpSpPr>
        <p:grpSpPr>
          <a:xfrm>
            <a:off x="2093494" y="1737002"/>
            <a:ext cx="4034429" cy="3367010"/>
            <a:chOff x="2151685" y="2001543"/>
            <a:chExt cx="4034429" cy="3367010"/>
          </a:xfrm>
        </p:grpSpPr>
        <p:sp>
          <p:nvSpPr>
            <p:cNvPr id="57" name="Line 13"/>
            <p:cNvSpPr>
              <a:spLocks noChangeShapeType="1"/>
            </p:cNvSpPr>
            <p:nvPr/>
          </p:nvSpPr>
          <p:spPr bwMode="auto">
            <a:xfrm>
              <a:off x="3826354" y="4292629"/>
              <a:ext cx="0" cy="75948"/>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14"/>
            <p:cNvSpPr>
              <a:spLocks noChangeShapeType="1"/>
            </p:cNvSpPr>
            <p:nvPr/>
          </p:nvSpPr>
          <p:spPr bwMode="auto">
            <a:xfrm>
              <a:off x="3610677" y="4039470"/>
              <a:ext cx="0" cy="63290"/>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15"/>
            <p:cNvSpPr>
              <a:spLocks noChangeShapeType="1"/>
            </p:cNvSpPr>
            <p:nvPr/>
          </p:nvSpPr>
          <p:spPr bwMode="auto">
            <a:xfrm>
              <a:off x="4397263" y="4431866"/>
              <a:ext cx="0" cy="63290"/>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16"/>
            <p:cNvSpPr>
              <a:spLocks noChangeShapeType="1"/>
            </p:cNvSpPr>
            <p:nvPr/>
          </p:nvSpPr>
          <p:spPr bwMode="auto">
            <a:xfrm>
              <a:off x="4917426" y="4792458"/>
              <a:ext cx="0" cy="63290"/>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17"/>
            <p:cNvSpPr>
              <a:spLocks noChangeShapeType="1"/>
            </p:cNvSpPr>
            <p:nvPr/>
          </p:nvSpPr>
          <p:spPr bwMode="auto">
            <a:xfrm>
              <a:off x="5437588" y="4792458"/>
              <a:ext cx="0" cy="63290"/>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18"/>
            <p:cNvSpPr>
              <a:spLocks noChangeShapeType="1"/>
            </p:cNvSpPr>
            <p:nvPr/>
          </p:nvSpPr>
          <p:spPr bwMode="auto">
            <a:xfrm>
              <a:off x="4651001" y="4596419"/>
              <a:ext cx="0" cy="75948"/>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19"/>
            <p:cNvSpPr>
              <a:spLocks noChangeShapeType="1"/>
            </p:cNvSpPr>
            <p:nvPr/>
          </p:nvSpPr>
          <p:spPr bwMode="auto">
            <a:xfrm>
              <a:off x="5234598" y="4792458"/>
              <a:ext cx="0" cy="63290"/>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20"/>
            <p:cNvSpPr>
              <a:spLocks noChangeShapeType="1"/>
            </p:cNvSpPr>
            <p:nvPr/>
          </p:nvSpPr>
          <p:spPr bwMode="auto">
            <a:xfrm>
              <a:off x="5602517" y="4792458"/>
              <a:ext cx="0" cy="63290"/>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21"/>
            <p:cNvSpPr>
              <a:spLocks noChangeShapeType="1"/>
            </p:cNvSpPr>
            <p:nvPr/>
          </p:nvSpPr>
          <p:spPr bwMode="auto">
            <a:xfrm>
              <a:off x="5919689" y="4792458"/>
              <a:ext cx="0" cy="63290"/>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Freeform 22"/>
            <p:cNvSpPr>
              <a:spLocks/>
            </p:cNvSpPr>
            <p:nvPr/>
          </p:nvSpPr>
          <p:spPr bwMode="auto">
            <a:xfrm>
              <a:off x="2151685" y="2001543"/>
              <a:ext cx="4034429" cy="3367010"/>
            </a:xfrm>
            <a:custGeom>
              <a:avLst/>
              <a:gdLst>
                <a:gd name="T0" fmla="*/ 318 w 318"/>
                <a:gd name="T1" fmla="*/ 223 h 266"/>
                <a:gd name="T2" fmla="*/ 209 w 318"/>
                <a:gd name="T3" fmla="*/ 216 h 266"/>
                <a:gd name="T4" fmla="*/ 200 w 318"/>
                <a:gd name="T5" fmla="*/ 211 h 266"/>
                <a:gd name="T6" fmla="*/ 198 w 318"/>
                <a:gd name="T7" fmla="*/ 208 h 266"/>
                <a:gd name="T8" fmla="*/ 193 w 318"/>
                <a:gd name="T9" fmla="*/ 202 h 266"/>
                <a:gd name="T10" fmla="*/ 188 w 318"/>
                <a:gd name="T11" fmla="*/ 195 h 266"/>
                <a:gd name="T12" fmla="*/ 160 w 318"/>
                <a:gd name="T13" fmla="*/ 190 h 266"/>
                <a:gd name="T14" fmla="*/ 147 w 318"/>
                <a:gd name="T15" fmla="*/ 184 h 266"/>
                <a:gd name="T16" fmla="*/ 122 w 318"/>
                <a:gd name="T17" fmla="*/ 173 h 266"/>
                <a:gd name="T18" fmla="*/ 120 w 318"/>
                <a:gd name="T19" fmla="*/ 166 h 266"/>
                <a:gd name="T20" fmla="*/ 117 w 318"/>
                <a:gd name="T21" fmla="*/ 162 h 266"/>
                <a:gd name="T22" fmla="*/ 108 w 318"/>
                <a:gd name="T23" fmla="*/ 157 h 266"/>
                <a:gd name="T24" fmla="*/ 103 w 318"/>
                <a:gd name="T25" fmla="*/ 151 h 266"/>
                <a:gd name="T26" fmla="*/ 100 w 318"/>
                <a:gd name="T27" fmla="*/ 146 h 266"/>
                <a:gd name="T28" fmla="*/ 82 w 318"/>
                <a:gd name="T29" fmla="*/ 140 h 266"/>
                <a:gd name="T30" fmla="*/ 75 w 318"/>
                <a:gd name="T31" fmla="*/ 135 h 266"/>
                <a:gd name="T32" fmla="*/ 74 w 318"/>
                <a:gd name="T33" fmla="*/ 131 h 266"/>
                <a:gd name="T34" fmla="*/ 67 w 318"/>
                <a:gd name="T35" fmla="*/ 126 h 266"/>
                <a:gd name="T36" fmla="*/ 66 w 318"/>
                <a:gd name="T37" fmla="*/ 120 h 266"/>
                <a:gd name="T38" fmla="*/ 63 w 318"/>
                <a:gd name="T39" fmla="*/ 115 h 266"/>
                <a:gd name="T40" fmla="*/ 61 w 318"/>
                <a:gd name="T41" fmla="*/ 110 h 266"/>
                <a:gd name="T42" fmla="*/ 54 w 318"/>
                <a:gd name="T43" fmla="*/ 104 h 266"/>
                <a:gd name="T44" fmla="*/ 49 w 318"/>
                <a:gd name="T45" fmla="*/ 100 h 266"/>
                <a:gd name="T46" fmla="*/ 47 w 318"/>
                <a:gd name="T47" fmla="*/ 94 h 266"/>
                <a:gd name="T48" fmla="*/ 45 w 318"/>
                <a:gd name="T49" fmla="*/ 90 h 266"/>
                <a:gd name="T50" fmla="*/ 43 w 318"/>
                <a:gd name="T51" fmla="*/ 84 h 266"/>
                <a:gd name="T52" fmla="*/ 41 w 318"/>
                <a:gd name="T53" fmla="*/ 75 h 266"/>
                <a:gd name="T54" fmla="*/ 39 w 318"/>
                <a:gd name="T55" fmla="*/ 69 h 266"/>
                <a:gd name="T56" fmla="*/ 36 w 318"/>
                <a:gd name="T57" fmla="*/ 63 h 266"/>
                <a:gd name="T58" fmla="*/ 33 w 318"/>
                <a:gd name="T59" fmla="*/ 54 h 266"/>
                <a:gd name="T60" fmla="*/ 31 w 318"/>
                <a:gd name="T61" fmla="*/ 46 h 266"/>
                <a:gd name="T62" fmla="*/ 26 w 318"/>
                <a:gd name="T63" fmla="*/ 41 h 266"/>
                <a:gd name="T64" fmla="*/ 20 w 318"/>
                <a:gd name="T65" fmla="*/ 37 h 266"/>
                <a:gd name="T66" fmla="*/ 18 w 318"/>
                <a:gd name="T67" fmla="*/ 30 h 266"/>
                <a:gd name="T68" fmla="*/ 17 w 318"/>
                <a:gd name="T69" fmla="*/ 27 h 266"/>
                <a:gd name="T70" fmla="*/ 16 w 318"/>
                <a:gd name="T71" fmla="*/ 17 h 266"/>
                <a:gd name="T72" fmla="*/ 14 w 318"/>
                <a:gd name="T73" fmla="*/ 12 h 266"/>
                <a:gd name="T74" fmla="*/ 10 w 318"/>
                <a:gd name="T7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8" h="266">
                  <a:moveTo>
                    <a:pt x="318" y="266"/>
                  </a:moveTo>
                  <a:lnTo>
                    <a:pt x="318" y="223"/>
                  </a:lnTo>
                  <a:lnTo>
                    <a:pt x="209" y="223"/>
                  </a:lnTo>
                  <a:lnTo>
                    <a:pt x="209" y="216"/>
                  </a:lnTo>
                  <a:lnTo>
                    <a:pt x="200" y="216"/>
                  </a:lnTo>
                  <a:lnTo>
                    <a:pt x="200" y="211"/>
                  </a:lnTo>
                  <a:lnTo>
                    <a:pt x="198" y="211"/>
                  </a:lnTo>
                  <a:lnTo>
                    <a:pt x="198" y="208"/>
                  </a:lnTo>
                  <a:lnTo>
                    <a:pt x="193" y="208"/>
                  </a:lnTo>
                  <a:lnTo>
                    <a:pt x="193" y="202"/>
                  </a:lnTo>
                  <a:lnTo>
                    <a:pt x="188" y="202"/>
                  </a:lnTo>
                  <a:lnTo>
                    <a:pt x="188" y="195"/>
                  </a:lnTo>
                  <a:lnTo>
                    <a:pt x="160" y="195"/>
                  </a:lnTo>
                  <a:lnTo>
                    <a:pt x="160" y="190"/>
                  </a:lnTo>
                  <a:lnTo>
                    <a:pt x="147" y="190"/>
                  </a:lnTo>
                  <a:lnTo>
                    <a:pt x="147" y="184"/>
                  </a:lnTo>
                  <a:lnTo>
                    <a:pt x="122" y="184"/>
                  </a:lnTo>
                  <a:lnTo>
                    <a:pt x="122" y="173"/>
                  </a:lnTo>
                  <a:lnTo>
                    <a:pt x="120" y="173"/>
                  </a:lnTo>
                  <a:lnTo>
                    <a:pt x="120" y="166"/>
                  </a:lnTo>
                  <a:lnTo>
                    <a:pt x="117" y="166"/>
                  </a:lnTo>
                  <a:lnTo>
                    <a:pt x="117" y="162"/>
                  </a:lnTo>
                  <a:lnTo>
                    <a:pt x="108" y="162"/>
                  </a:lnTo>
                  <a:lnTo>
                    <a:pt x="108" y="157"/>
                  </a:lnTo>
                  <a:lnTo>
                    <a:pt x="103" y="157"/>
                  </a:lnTo>
                  <a:lnTo>
                    <a:pt x="103" y="151"/>
                  </a:lnTo>
                  <a:lnTo>
                    <a:pt x="100" y="151"/>
                  </a:lnTo>
                  <a:lnTo>
                    <a:pt x="100" y="146"/>
                  </a:lnTo>
                  <a:lnTo>
                    <a:pt x="82" y="146"/>
                  </a:lnTo>
                  <a:lnTo>
                    <a:pt x="82" y="140"/>
                  </a:lnTo>
                  <a:lnTo>
                    <a:pt x="75" y="140"/>
                  </a:lnTo>
                  <a:lnTo>
                    <a:pt x="75" y="135"/>
                  </a:lnTo>
                  <a:lnTo>
                    <a:pt x="74" y="135"/>
                  </a:lnTo>
                  <a:lnTo>
                    <a:pt x="74" y="131"/>
                  </a:lnTo>
                  <a:lnTo>
                    <a:pt x="67" y="131"/>
                  </a:lnTo>
                  <a:lnTo>
                    <a:pt x="67" y="126"/>
                  </a:lnTo>
                  <a:lnTo>
                    <a:pt x="66" y="126"/>
                  </a:lnTo>
                  <a:lnTo>
                    <a:pt x="66" y="120"/>
                  </a:lnTo>
                  <a:lnTo>
                    <a:pt x="63" y="120"/>
                  </a:lnTo>
                  <a:lnTo>
                    <a:pt x="63" y="115"/>
                  </a:lnTo>
                  <a:lnTo>
                    <a:pt x="61" y="115"/>
                  </a:lnTo>
                  <a:lnTo>
                    <a:pt x="61" y="110"/>
                  </a:lnTo>
                  <a:lnTo>
                    <a:pt x="54" y="110"/>
                  </a:lnTo>
                  <a:lnTo>
                    <a:pt x="54" y="104"/>
                  </a:lnTo>
                  <a:lnTo>
                    <a:pt x="49" y="104"/>
                  </a:lnTo>
                  <a:lnTo>
                    <a:pt x="49" y="100"/>
                  </a:lnTo>
                  <a:lnTo>
                    <a:pt x="47" y="100"/>
                  </a:lnTo>
                  <a:lnTo>
                    <a:pt x="47" y="94"/>
                  </a:lnTo>
                  <a:lnTo>
                    <a:pt x="45" y="94"/>
                  </a:lnTo>
                  <a:lnTo>
                    <a:pt x="45" y="90"/>
                  </a:lnTo>
                  <a:lnTo>
                    <a:pt x="43" y="90"/>
                  </a:lnTo>
                  <a:lnTo>
                    <a:pt x="43" y="84"/>
                  </a:lnTo>
                  <a:lnTo>
                    <a:pt x="41" y="84"/>
                  </a:lnTo>
                  <a:lnTo>
                    <a:pt x="41" y="75"/>
                  </a:lnTo>
                  <a:lnTo>
                    <a:pt x="39" y="75"/>
                  </a:lnTo>
                  <a:lnTo>
                    <a:pt x="39" y="69"/>
                  </a:lnTo>
                  <a:lnTo>
                    <a:pt x="36" y="69"/>
                  </a:lnTo>
                  <a:lnTo>
                    <a:pt x="36" y="63"/>
                  </a:lnTo>
                  <a:lnTo>
                    <a:pt x="33" y="63"/>
                  </a:lnTo>
                  <a:lnTo>
                    <a:pt x="33" y="54"/>
                  </a:lnTo>
                  <a:lnTo>
                    <a:pt x="31" y="54"/>
                  </a:lnTo>
                  <a:lnTo>
                    <a:pt x="31" y="46"/>
                  </a:lnTo>
                  <a:lnTo>
                    <a:pt x="26" y="46"/>
                  </a:lnTo>
                  <a:lnTo>
                    <a:pt x="26" y="41"/>
                  </a:lnTo>
                  <a:lnTo>
                    <a:pt x="20" y="41"/>
                  </a:lnTo>
                  <a:lnTo>
                    <a:pt x="20" y="37"/>
                  </a:lnTo>
                  <a:lnTo>
                    <a:pt x="18" y="37"/>
                  </a:lnTo>
                  <a:lnTo>
                    <a:pt x="18" y="30"/>
                  </a:lnTo>
                  <a:lnTo>
                    <a:pt x="17" y="30"/>
                  </a:lnTo>
                  <a:lnTo>
                    <a:pt x="17" y="27"/>
                  </a:lnTo>
                  <a:lnTo>
                    <a:pt x="16" y="27"/>
                  </a:lnTo>
                  <a:lnTo>
                    <a:pt x="16" y="17"/>
                  </a:lnTo>
                  <a:lnTo>
                    <a:pt x="14" y="17"/>
                  </a:lnTo>
                  <a:lnTo>
                    <a:pt x="14" y="12"/>
                  </a:lnTo>
                  <a:lnTo>
                    <a:pt x="10" y="12"/>
                  </a:lnTo>
                  <a:lnTo>
                    <a:pt x="10" y="0"/>
                  </a:lnTo>
                  <a:lnTo>
                    <a:pt x="0" y="0"/>
                  </a:lnTo>
                </a:path>
              </a:pathLst>
            </a:cu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custDataLst>
      <p:tags r:id="rId1"/>
    </p:custDataLst>
    <p:extLst>
      <p:ext uri="{BB962C8B-B14F-4D97-AF65-F5344CB8AC3E}">
        <p14:creationId xmlns:p14="http://schemas.microsoft.com/office/powerpoint/2010/main" val="11401188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ja-JP" sz="1800" dirty="0" smtClean="0">
                <a:solidFill>
                  <a:srgbClr val="043882"/>
                </a:solidFill>
                <a:ea typeface="MS UI Gothic" pitchFamily="18" charset="0"/>
              </a:rPr>
              <a:t>197</a:t>
            </a:r>
            <a:r>
              <a:rPr lang="ja-JP" altLang="en-US" sz="1800" dirty="0" smtClean="0">
                <a:solidFill>
                  <a:srgbClr val="043882"/>
                </a:solidFill>
                <a:ea typeface="MS UI Gothic" pitchFamily="18" charset="0"/>
              </a:rPr>
              <a:t>：肝細胞癌（</a:t>
            </a:r>
            <a:r>
              <a:rPr lang="en-US" altLang="ja-JP" sz="1800" dirty="0" smtClean="0">
                <a:solidFill>
                  <a:srgbClr val="043882"/>
                </a:solidFill>
                <a:ea typeface="MS UI Gothic" pitchFamily="18" charset="0"/>
              </a:rPr>
              <a:t>HCC</a:t>
            </a:r>
            <a:r>
              <a:rPr lang="ja-JP" altLang="en-US" sz="1800" dirty="0" smtClean="0">
                <a:solidFill>
                  <a:srgbClr val="043882"/>
                </a:solidFill>
                <a:ea typeface="MS UI Gothic" pitchFamily="18" charset="0"/>
              </a:rPr>
              <a:t>）に対する第</a:t>
            </a:r>
            <a:r>
              <a:rPr lang="en-US" altLang="ja-JP" sz="1800" dirty="0" smtClean="0">
                <a:solidFill>
                  <a:srgbClr val="043882"/>
                </a:solidFill>
                <a:ea typeface="MS UI Gothic" pitchFamily="18" charset="0"/>
              </a:rPr>
              <a:t>2</a:t>
            </a:r>
            <a:r>
              <a:rPr lang="ja-JP" altLang="en-US" sz="1800" dirty="0" smtClean="0">
                <a:solidFill>
                  <a:srgbClr val="043882"/>
                </a:solidFill>
                <a:ea typeface="MS UI Gothic" pitchFamily="18" charset="0"/>
              </a:rPr>
              <a:t>選択治療としてのチバンチニブを評価する無作為化比較対照第</a:t>
            </a:r>
            <a:r>
              <a:rPr lang="en-US" altLang="ja-JP" sz="1800" dirty="0" smtClean="0">
                <a:solidFill>
                  <a:srgbClr val="043882"/>
                </a:solidFill>
                <a:ea typeface="MS UI Gothic" pitchFamily="18" charset="0"/>
              </a:rPr>
              <a:t>II</a:t>
            </a:r>
            <a:r>
              <a:rPr lang="ja-JP" altLang="en-US" sz="1800" dirty="0" smtClean="0">
                <a:solidFill>
                  <a:srgbClr val="043882"/>
                </a:solidFill>
                <a:ea typeface="MS UI Gothic" pitchFamily="18" charset="0"/>
              </a:rPr>
              <a:t>相試験（</a:t>
            </a:r>
            <a:r>
              <a:rPr lang="en-US" altLang="ja-JP" sz="1800" dirty="0" smtClean="0">
                <a:solidFill>
                  <a:srgbClr val="043882"/>
                </a:solidFill>
                <a:ea typeface="MS UI Gothic" pitchFamily="18" charset="0"/>
              </a:rPr>
              <a:t>RCT</a:t>
            </a:r>
            <a:r>
              <a:rPr lang="ja-JP" altLang="en-US" sz="1800" dirty="0" smtClean="0">
                <a:solidFill>
                  <a:srgbClr val="043882"/>
                </a:solidFill>
                <a:ea typeface="MS UI Gothic" pitchFamily="18" charset="0"/>
              </a:rPr>
              <a:t>）からの、腫瘍および血漿バイオマーカーの解</a:t>
            </a:r>
            <a:r>
              <a:rPr lang="ja-JP" altLang="en-US" sz="1800" dirty="0" smtClean="0">
                <a:solidFill>
                  <a:srgbClr val="043882"/>
                </a:solidFill>
                <a:ea typeface="MS UI Gothic" pitchFamily="18" charset="0"/>
              </a:rPr>
              <a:t>析</a:t>
            </a:r>
            <a:r>
              <a:rPr lang="en-GB" altLang="ja-JP" sz="1800" dirty="0" smtClean="0">
                <a:solidFill>
                  <a:srgbClr val="043882"/>
                </a:solidFill>
                <a:ea typeface="MS UI Gothic" pitchFamily="18" charset="0"/>
              </a:rPr>
              <a:t/>
            </a:r>
            <a:br>
              <a:rPr lang="en-GB" altLang="ja-JP" sz="1800" dirty="0" smtClean="0">
                <a:solidFill>
                  <a:srgbClr val="043882"/>
                </a:solidFill>
                <a:ea typeface="MS UI Gothic" pitchFamily="18" charset="0"/>
              </a:rPr>
            </a:br>
            <a:r>
              <a:rPr lang="en-US" altLang="ja-JP" sz="1800" dirty="0" smtClean="0">
                <a:solidFill>
                  <a:srgbClr val="043882"/>
                </a:solidFill>
                <a:ea typeface="MS UI Gothic" pitchFamily="18" charset="0"/>
              </a:rPr>
              <a:t>– </a:t>
            </a:r>
            <a:r>
              <a:rPr lang="en-US" altLang="ja-JP" sz="1800" dirty="0" err="1" smtClean="0">
                <a:solidFill>
                  <a:srgbClr val="043882"/>
                </a:solidFill>
                <a:ea typeface="MS UI Gothic" pitchFamily="18" charset="0"/>
              </a:rPr>
              <a:t>Rimassa</a:t>
            </a:r>
            <a:r>
              <a:rPr lang="en-US" altLang="ja-JP" sz="1800" dirty="0" smtClean="0">
                <a:solidFill>
                  <a:srgbClr val="043882"/>
                </a:solidFill>
                <a:ea typeface="MS UI Gothic" pitchFamily="18" charset="0"/>
              </a:rPr>
              <a:t> L, et al</a:t>
            </a:r>
            <a:endParaRPr lang="ja-JP" sz="1800" b="1" i="0" dirty="0" smtClean="0">
              <a:solidFill>
                <a:srgbClr val="043882"/>
              </a:solidFill>
              <a:ea typeface="MS UI Gothic" pitchFamily="18" charset="0"/>
            </a:endParaRPr>
          </a:p>
        </p:txBody>
      </p:sp>
      <p:sp>
        <p:nvSpPr>
          <p:cNvPr id="5123" name="Rectangle 3"/>
          <p:cNvSpPr>
            <a:spLocks noGrp="1" noChangeArrowheads="1"/>
          </p:cNvSpPr>
          <p:nvPr>
            <p:ph type="body" idx="1"/>
          </p:nvPr>
        </p:nvSpPr>
        <p:spPr>
          <a:xfrm>
            <a:off x="249382" y="1254035"/>
            <a:ext cx="8529493" cy="4746172"/>
          </a:xfrm>
        </p:spPr>
        <p:txBody>
          <a:bodyPr/>
          <a:lstStyle/>
          <a:p>
            <a:pPr marL="0" indent="0">
              <a:buNone/>
            </a:pPr>
            <a:r>
              <a:rPr lang="ja-JP" sz="1600" b="1" i="0" dirty="0" smtClean="0">
                <a:solidFill>
                  <a:srgbClr val="4D4D4D"/>
                </a:solidFill>
                <a:ea typeface="MS UI Gothic" pitchFamily="18" charset="0"/>
              </a:rPr>
              <a:t>主な結果（続き）</a:t>
            </a:r>
          </a:p>
          <a:p>
            <a:endParaRPr lang="en-GB" dirty="0"/>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Rimassa et al. J Clin Oncol 2016; 34 (suppl): abstr 197</a:t>
            </a:r>
          </a:p>
        </p:txBody>
      </p:sp>
      <p:sp>
        <p:nvSpPr>
          <p:cNvPr id="10" name="TextBox 9"/>
          <p:cNvSpPr txBox="1"/>
          <p:nvPr/>
        </p:nvSpPr>
        <p:spPr>
          <a:xfrm>
            <a:off x="723900" y="1708412"/>
            <a:ext cx="7696200" cy="369332"/>
          </a:xfrm>
          <a:prstGeom prst="rect">
            <a:avLst/>
          </a:prstGeom>
          <a:noFill/>
        </p:spPr>
        <p:txBody>
          <a:bodyPr wrap="square" rtlCol="0">
            <a:spAutoFit/>
          </a:bodyPr>
          <a:lstStyle/>
          <a:p>
            <a:pPr algn="ctr" fontAlgn="base">
              <a:spcBef>
                <a:spcPct val="0"/>
              </a:spcBef>
              <a:spcAft>
                <a:spcPct val="0"/>
              </a:spcAft>
            </a:pPr>
            <a:r>
              <a:rPr lang="ja-JP" b="1" i="0" dirty="0" smtClean="0">
                <a:solidFill>
                  <a:srgbClr val="4D4D4D"/>
                </a:solidFill>
                <a:ea typeface="MS UI Gothic" pitchFamily="18" charset="0"/>
              </a:rPr>
              <a:t>循環血中腫瘍細胞内のMET発現レベル別OS（ARQ 197-215試験）</a:t>
            </a:r>
          </a:p>
        </p:txBody>
      </p:sp>
      <p:sp>
        <p:nvSpPr>
          <p:cNvPr id="13" name="TextBox 12"/>
          <p:cNvSpPr txBox="1"/>
          <p:nvPr/>
        </p:nvSpPr>
        <p:spPr>
          <a:xfrm>
            <a:off x="1413893" y="5511225"/>
            <a:ext cx="6126938" cy="623248"/>
          </a:xfrm>
          <a:prstGeom prst="rect">
            <a:avLst/>
          </a:prstGeom>
          <a:noFill/>
          <a:ln>
            <a:solidFill>
              <a:schemeClr val="tx1"/>
            </a:solidFill>
          </a:ln>
        </p:spPr>
        <p:txBody>
          <a:bodyPr wrap="square" rtlCol="0">
            <a:spAutoFit/>
          </a:bodyPr>
          <a:lstStyle/>
          <a:p>
            <a:pPr fontAlgn="base">
              <a:spcBef>
                <a:spcPct val="0"/>
              </a:spcBef>
              <a:spcAft>
                <a:spcPts val="300"/>
              </a:spcAft>
            </a:pPr>
            <a:r>
              <a:rPr lang="ja-JP" sz="1600" b="0" i="0" dirty="0" smtClean="0">
                <a:solidFill>
                  <a:srgbClr val="4D4D4D"/>
                </a:solidFill>
                <a:ea typeface="MS UI Gothic" pitchFamily="18" charset="0"/>
              </a:rPr>
              <a:t>MET低発現患者におけるOS：HR 1.33 (95% CI 0.58, 3.04); p=0.50</a:t>
            </a:r>
          </a:p>
          <a:p>
            <a:pPr fontAlgn="base">
              <a:spcBef>
                <a:spcPct val="0"/>
              </a:spcBef>
              <a:spcAft>
                <a:spcPts val="300"/>
              </a:spcAft>
            </a:pPr>
            <a:r>
              <a:rPr lang="ja-JP" sz="1600" b="0" i="0" dirty="0" smtClean="0">
                <a:solidFill>
                  <a:srgbClr val="4D4D4D"/>
                </a:solidFill>
                <a:ea typeface="MS UI Gothic" pitchFamily="18" charset="0"/>
              </a:rPr>
              <a:t>MET発現レベル別OS - チバンチニブ vs プラセボ：p=0.04</a:t>
            </a:r>
          </a:p>
        </p:txBody>
      </p:sp>
      <p:graphicFrame>
        <p:nvGraphicFramePr>
          <p:cNvPr id="16" name="Table 15"/>
          <p:cNvGraphicFramePr>
            <a:graphicFrameLocks noGrp="1"/>
          </p:cNvGraphicFramePr>
          <p:nvPr>
            <p:extLst>
              <p:ext uri="{D42A27DB-BD31-4B8C-83A1-F6EECF244321}">
                <p14:modId xmlns:p14="http://schemas.microsoft.com/office/powerpoint/2010/main" val="1117238142"/>
              </p:ext>
            </p:extLst>
          </p:nvPr>
        </p:nvGraphicFramePr>
        <p:xfrm>
          <a:off x="380009" y="2286853"/>
          <a:ext cx="3971997" cy="944880"/>
        </p:xfrm>
        <a:graphic>
          <a:graphicData uri="http://schemas.openxmlformats.org/drawingml/2006/table">
            <a:tbl>
              <a:tblPr firstRow="1" bandRow="1">
                <a:tableStyleId>{5C22544A-7EE6-4342-B048-85BDC9FD1C3A}</a:tableStyleId>
              </a:tblPr>
              <a:tblGrid>
                <a:gridCol w="1615046"/>
                <a:gridCol w="834710"/>
                <a:gridCol w="778762"/>
                <a:gridCol w="743479"/>
              </a:tblGrid>
              <a:tr h="261166">
                <a:tc>
                  <a:txBody>
                    <a:bodyPr/>
                    <a:lstStyle/>
                    <a:p>
                      <a:endParaRPr lang="en-GB" sz="1100" dirty="0">
                        <a:solidFill>
                          <a:srgbClr val="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100" b="1" i="0" dirty="0" smtClean="0">
                          <a:solidFill>
                            <a:srgbClr val="000000"/>
                          </a:solidFill>
                          <a:ea typeface="MS UI Gothic" pitchFamily="18" charset="0"/>
                        </a:rPr>
                        <a:t>mOS</a:t>
                      </a:r>
                      <a:endParaRPr lang="en-US" altLang="ja-JP" sz="1100" b="1" i="0" dirty="0" smtClean="0">
                        <a:solidFill>
                          <a:srgbClr val="000000"/>
                        </a:solidFill>
                        <a:ea typeface="MS UI Gothic" pitchFamily="18" charset="0"/>
                      </a:endParaRPr>
                    </a:p>
                    <a:p>
                      <a:pPr algn="ctr"/>
                      <a:r>
                        <a:rPr lang="ja-JP" sz="1100" b="1" i="0" dirty="0" smtClean="0">
                          <a:solidFill>
                            <a:srgbClr val="000000"/>
                          </a:solidFill>
                          <a:ea typeface="MS UI Gothic" pitchFamily="18" charset="0"/>
                        </a:rPr>
                        <a:t>（ヶ月間）</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100" b="1" i="0" dirty="0" smtClean="0">
                          <a:solidFill>
                            <a:srgbClr val="000000"/>
                          </a:solidFill>
                          <a:ea typeface="MS UI Gothic" pitchFamily="18" charset="0"/>
                        </a:rPr>
                        <a:t>患者</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100" b="1" i="0" dirty="0" smtClean="0">
                          <a:solidFill>
                            <a:srgbClr val="000000"/>
                          </a:solidFill>
                          <a:ea typeface="MS UI Gothic" pitchFamily="18" charset="0"/>
                        </a:rPr>
                        <a:t>イベント</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26966">
                <a:tc>
                  <a:txBody>
                    <a:bodyPr/>
                    <a:lstStyle/>
                    <a:p>
                      <a:r>
                        <a:rPr lang="ja-JP" sz="1100" b="0" i="0" dirty="0" smtClean="0">
                          <a:solidFill>
                            <a:srgbClr val="000000"/>
                          </a:solidFill>
                          <a:ea typeface="MS UI Gothic" pitchFamily="18" charset="0"/>
                        </a:rPr>
                        <a:t>プラセボ群 MET低発現</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100" b="0" i="0" dirty="0" smtClean="0">
                          <a:solidFill>
                            <a:srgbClr val="000000"/>
                          </a:solidFill>
                          <a:ea typeface="MS UI Gothic" pitchFamily="18" charset="0"/>
                        </a:rPr>
                        <a:t>9.0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100" b="0" i="0" dirty="0" smtClean="0">
                          <a:solidFill>
                            <a:srgbClr val="000000"/>
                          </a:solidFill>
                          <a:ea typeface="MS UI Gothic" pitchFamily="18" charset="0"/>
                        </a:rPr>
                        <a:t>13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100" b="0" i="0" dirty="0" smtClean="0">
                          <a:solidFill>
                            <a:srgbClr val="000000"/>
                          </a:solidFill>
                          <a:ea typeface="MS UI Gothic" pitchFamily="18" charset="0"/>
                        </a:rPr>
                        <a:t>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26966">
                <a:tc>
                  <a:txBody>
                    <a:bodyPr/>
                    <a:lstStyle/>
                    <a:p>
                      <a:r>
                        <a:rPr lang="ja-JP" sz="1100" b="0" i="0" dirty="0" smtClean="0">
                          <a:solidFill>
                            <a:srgbClr val="000000"/>
                          </a:solidFill>
                          <a:ea typeface="MS UI Gothic" pitchFamily="18" charset="0"/>
                        </a:rPr>
                        <a:t>プラセボ群 MET高発現</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100" b="0" i="0" dirty="0" smtClean="0">
                          <a:solidFill>
                            <a:srgbClr val="000000"/>
                          </a:solidFill>
                          <a:ea typeface="MS UI Gothic" pitchFamily="18" charset="0"/>
                        </a:rPr>
                        <a:t>3.8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100" b="0" i="0" dirty="0" smtClean="0">
                          <a:solidFill>
                            <a:srgbClr val="000000"/>
                          </a:solidFill>
                          <a:ea typeface="MS UI Gothic" pitchFamily="18" charset="0"/>
                        </a:rPr>
                        <a:t>15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100" b="0" i="0" dirty="0" smtClean="0">
                          <a:solidFill>
                            <a:srgbClr val="000000"/>
                          </a:solidFill>
                          <a:ea typeface="MS UI Gothic" pitchFamily="18" charset="0"/>
                        </a:rPr>
                        <a:t>15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17" name="Straight Connector 16"/>
          <p:cNvCxnSpPr/>
          <p:nvPr/>
        </p:nvCxnSpPr>
        <p:spPr>
          <a:xfrm>
            <a:off x="83050" y="2821057"/>
            <a:ext cx="357809" cy="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8" name="Straight Connector 17"/>
          <p:cNvCxnSpPr/>
          <p:nvPr/>
        </p:nvCxnSpPr>
        <p:spPr>
          <a:xfrm>
            <a:off x="83050" y="3108823"/>
            <a:ext cx="357809" cy="0"/>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19" name="TextBox 18"/>
          <p:cNvSpPr txBox="1"/>
          <p:nvPr/>
        </p:nvSpPr>
        <p:spPr>
          <a:xfrm>
            <a:off x="1817781" y="3252807"/>
            <a:ext cx="2509020" cy="261610"/>
          </a:xfrm>
          <a:prstGeom prst="rect">
            <a:avLst/>
          </a:prstGeom>
          <a:noFill/>
        </p:spPr>
        <p:txBody>
          <a:bodyPr wrap="none" rtlCol="0">
            <a:spAutoFit/>
          </a:bodyPr>
          <a:lstStyle/>
          <a:p>
            <a:r>
              <a:rPr lang="ja-JP" sz="1100" b="0" i="0" dirty="0" smtClean="0">
                <a:solidFill>
                  <a:srgbClr val="000000"/>
                </a:solidFill>
                <a:ea typeface="MS UI Gothic" pitchFamily="18" charset="0"/>
              </a:rPr>
              <a:t>HR 0.34 (95% CI 0.13, 0.86); p=0.02</a:t>
            </a:r>
          </a:p>
        </p:txBody>
      </p:sp>
      <p:graphicFrame>
        <p:nvGraphicFramePr>
          <p:cNvPr id="20" name="Table 19"/>
          <p:cNvGraphicFramePr>
            <a:graphicFrameLocks noGrp="1"/>
          </p:cNvGraphicFramePr>
          <p:nvPr>
            <p:extLst>
              <p:ext uri="{D42A27DB-BD31-4B8C-83A1-F6EECF244321}">
                <p14:modId xmlns:p14="http://schemas.microsoft.com/office/powerpoint/2010/main" val="2463804800"/>
              </p:ext>
            </p:extLst>
          </p:nvPr>
        </p:nvGraphicFramePr>
        <p:xfrm>
          <a:off x="356259" y="3809357"/>
          <a:ext cx="4059887" cy="944880"/>
        </p:xfrm>
        <a:graphic>
          <a:graphicData uri="http://schemas.openxmlformats.org/drawingml/2006/table">
            <a:tbl>
              <a:tblPr firstRow="1" bandRow="1">
                <a:tableStyleId>{5C22544A-7EE6-4342-B048-85BDC9FD1C3A}</a:tableStyleId>
              </a:tblPr>
              <a:tblGrid>
                <a:gridCol w="1793175"/>
                <a:gridCol w="756046"/>
                <a:gridCol w="798910"/>
                <a:gridCol w="711756"/>
              </a:tblGrid>
              <a:tr h="261166">
                <a:tc>
                  <a:txBody>
                    <a:bodyPr/>
                    <a:lstStyle/>
                    <a:p>
                      <a:endParaRPr lang="en-GB" sz="1100" dirty="0">
                        <a:solidFill>
                          <a:srgbClr val="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100" b="1" i="0" dirty="0" smtClean="0">
                          <a:solidFill>
                            <a:srgbClr val="000000"/>
                          </a:solidFill>
                          <a:ea typeface="MS UI Gothic" pitchFamily="18" charset="0"/>
                        </a:rPr>
                        <a:t>mOS</a:t>
                      </a:r>
                      <a:endParaRPr lang="en-US" altLang="ja-JP" sz="1100" b="1" i="0" dirty="0" smtClean="0">
                        <a:solidFill>
                          <a:srgbClr val="000000"/>
                        </a:solidFill>
                        <a:ea typeface="MS UI Gothic" pitchFamily="18" charset="0"/>
                      </a:endParaRPr>
                    </a:p>
                    <a:p>
                      <a:pPr algn="ctr"/>
                      <a:r>
                        <a:rPr lang="ja-JP" sz="1100" b="1" i="0" dirty="0" smtClean="0">
                          <a:solidFill>
                            <a:srgbClr val="000000"/>
                          </a:solidFill>
                          <a:ea typeface="MS UI Gothic" pitchFamily="18" charset="0"/>
                        </a:rPr>
                        <a:t>（ヶ月間）</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100" b="1" i="0" dirty="0" smtClean="0">
                          <a:solidFill>
                            <a:srgbClr val="000000"/>
                          </a:solidFill>
                          <a:ea typeface="MS UI Gothic" pitchFamily="18" charset="0"/>
                        </a:rPr>
                        <a:t>患者</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100" b="1" i="0" dirty="0" smtClean="0">
                          <a:solidFill>
                            <a:srgbClr val="000000"/>
                          </a:solidFill>
                          <a:ea typeface="MS UI Gothic" pitchFamily="18" charset="0"/>
                        </a:rPr>
                        <a:t>イベント</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26966">
                <a:tc>
                  <a:txBody>
                    <a:bodyPr/>
                    <a:lstStyle/>
                    <a:p>
                      <a:r>
                        <a:rPr lang="ja-JP" sz="1100" b="0" i="0" dirty="0" smtClean="0">
                          <a:solidFill>
                            <a:srgbClr val="000000"/>
                          </a:solidFill>
                          <a:ea typeface="MS UI Gothic" pitchFamily="18" charset="0"/>
                        </a:rPr>
                        <a:t>プラセボ群 MET低発現</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100" b="0" i="0" dirty="0" smtClean="0">
                          <a:solidFill>
                            <a:srgbClr val="000000"/>
                          </a:solidFill>
                          <a:ea typeface="MS UI Gothic" pitchFamily="18" charset="0"/>
                        </a:rPr>
                        <a:t>9.0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100" b="0" i="0" dirty="0" smtClean="0">
                          <a:solidFill>
                            <a:srgbClr val="000000"/>
                          </a:solidFill>
                          <a:ea typeface="MS UI Gothic" pitchFamily="18" charset="0"/>
                        </a:rPr>
                        <a:t>13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100" b="0" i="0" dirty="0" smtClean="0">
                          <a:solidFill>
                            <a:srgbClr val="000000"/>
                          </a:solidFill>
                          <a:ea typeface="MS UI Gothic" pitchFamily="18" charset="0"/>
                        </a:rPr>
                        <a:t>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26966">
                <a:tc>
                  <a:txBody>
                    <a:bodyPr/>
                    <a:lstStyle/>
                    <a:p>
                      <a:r>
                        <a:rPr lang="ja-JP" sz="1100" b="0" i="0" dirty="0" smtClean="0">
                          <a:solidFill>
                            <a:srgbClr val="000000"/>
                          </a:solidFill>
                          <a:ea typeface="MS UI Gothic" pitchFamily="18" charset="0"/>
                        </a:rPr>
                        <a:t>チバンチニブ群 MET高発現</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100" b="0" i="0" dirty="0" smtClean="0">
                          <a:solidFill>
                            <a:srgbClr val="000000"/>
                          </a:solidFill>
                          <a:ea typeface="MS UI Gothic" pitchFamily="18" charset="0"/>
                        </a:rPr>
                        <a:t>7.2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100" b="0" i="0" dirty="0" smtClean="0">
                          <a:solidFill>
                            <a:srgbClr val="000000"/>
                          </a:solidFill>
                          <a:ea typeface="MS UI Gothic" pitchFamily="18" charset="0"/>
                        </a:rPr>
                        <a:t>22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100" b="0" i="0" dirty="0" smtClean="0">
                          <a:solidFill>
                            <a:srgbClr val="000000"/>
                          </a:solidFill>
                          <a:ea typeface="MS UI Gothic" pitchFamily="18" charset="0"/>
                        </a:rPr>
                        <a:t>17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21" name="Straight Connector 20"/>
          <p:cNvCxnSpPr/>
          <p:nvPr/>
        </p:nvCxnSpPr>
        <p:spPr>
          <a:xfrm>
            <a:off x="83050" y="4343561"/>
            <a:ext cx="357809" cy="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2" name="Straight Connector 21"/>
          <p:cNvCxnSpPr/>
          <p:nvPr/>
        </p:nvCxnSpPr>
        <p:spPr>
          <a:xfrm>
            <a:off x="71175" y="4622829"/>
            <a:ext cx="357809" cy="0"/>
          </a:xfrm>
          <a:prstGeom prst="line">
            <a:avLst/>
          </a:prstGeom>
          <a:noFill/>
          <a:ln w="22225">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cxnSp>
      <p:sp>
        <p:nvSpPr>
          <p:cNvPr id="23" name="TextBox 22"/>
          <p:cNvSpPr txBox="1"/>
          <p:nvPr/>
        </p:nvSpPr>
        <p:spPr>
          <a:xfrm>
            <a:off x="1853407" y="4810942"/>
            <a:ext cx="2510624" cy="261610"/>
          </a:xfrm>
          <a:prstGeom prst="rect">
            <a:avLst/>
          </a:prstGeom>
          <a:noFill/>
        </p:spPr>
        <p:txBody>
          <a:bodyPr wrap="none" rtlCol="0">
            <a:spAutoFit/>
          </a:bodyPr>
          <a:lstStyle/>
          <a:p>
            <a:r>
              <a:rPr lang="ja-JP" sz="1100" b="0" i="0" dirty="0" smtClean="0">
                <a:solidFill>
                  <a:srgbClr val="000000"/>
                </a:solidFill>
                <a:ea typeface="MS UI Gothic" pitchFamily="18" charset="0"/>
              </a:rPr>
              <a:t>HR 0.72 (95% CI 0.30, 1.70); p=0.45</a:t>
            </a:r>
          </a:p>
        </p:txBody>
      </p:sp>
      <p:sp>
        <p:nvSpPr>
          <p:cNvPr id="24" name="TextBox 23"/>
          <p:cNvSpPr txBox="1"/>
          <p:nvPr/>
        </p:nvSpPr>
        <p:spPr>
          <a:xfrm rot="16200000">
            <a:off x="3917719" y="3538311"/>
            <a:ext cx="1121322" cy="243894"/>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生存率</a:t>
            </a:r>
          </a:p>
        </p:txBody>
      </p:sp>
      <p:grpSp>
        <p:nvGrpSpPr>
          <p:cNvPr id="25" name="Group 24"/>
          <p:cNvGrpSpPr/>
          <p:nvPr/>
        </p:nvGrpSpPr>
        <p:grpSpPr>
          <a:xfrm>
            <a:off x="4948218" y="2487076"/>
            <a:ext cx="3823145" cy="2333339"/>
            <a:chOff x="2989263" y="2459038"/>
            <a:chExt cx="3162300" cy="1933575"/>
          </a:xfrm>
        </p:grpSpPr>
        <p:sp>
          <p:nvSpPr>
            <p:cNvPr id="26" name="Line 2"/>
            <p:cNvSpPr>
              <a:spLocks noChangeShapeType="1"/>
            </p:cNvSpPr>
            <p:nvPr/>
          </p:nvSpPr>
          <p:spPr bwMode="auto">
            <a:xfrm>
              <a:off x="5494338" y="3716338"/>
              <a:ext cx="0" cy="5715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3"/>
            <p:cNvSpPr>
              <a:spLocks noChangeShapeType="1"/>
            </p:cNvSpPr>
            <p:nvPr/>
          </p:nvSpPr>
          <p:spPr bwMode="auto">
            <a:xfrm>
              <a:off x="5837238" y="3716338"/>
              <a:ext cx="0" cy="5715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4"/>
            <p:cNvSpPr>
              <a:spLocks noChangeShapeType="1"/>
            </p:cNvSpPr>
            <p:nvPr/>
          </p:nvSpPr>
          <p:spPr bwMode="auto">
            <a:xfrm>
              <a:off x="5942013" y="3716338"/>
              <a:ext cx="0" cy="5715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Freeform 5"/>
            <p:cNvSpPr>
              <a:spLocks/>
            </p:cNvSpPr>
            <p:nvPr/>
          </p:nvSpPr>
          <p:spPr bwMode="auto">
            <a:xfrm>
              <a:off x="2989263" y="2459038"/>
              <a:ext cx="3162300" cy="1933575"/>
            </a:xfrm>
            <a:custGeom>
              <a:avLst/>
              <a:gdLst>
                <a:gd name="T0" fmla="*/ 332 w 332"/>
                <a:gd name="T1" fmla="*/ 203 h 203"/>
                <a:gd name="T2" fmla="*/ 332 w 332"/>
                <a:gd name="T3" fmla="*/ 135 h 203"/>
                <a:gd name="T4" fmla="*/ 160 w 332"/>
                <a:gd name="T5" fmla="*/ 135 h 203"/>
                <a:gd name="T6" fmla="*/ 160 w 332"/>
                <a:gd name="T7" fmla="*/ 117 h 203"/>
                <a:gd name="T8" fmla="*/ 126 w 332"/>
                <a:gd name="T9" fmla="*/ 117 h 203"/>
                <a:gd name="T10" fmla="*/ 126 w 332"/>
                <a:gd name="T11" fmla="*/ 101 h 203"/>
                <a:gd name="T12" fmla="*/ 114 w 332"/>
                <a:gd name="T13" fmla="*/ 101 h 203"/>
                <a:gd name="T14" fmla="*/ 114 w 332"/>
                <a:gd name="T15" fmla="*/ 84 h 203"/>
                <a:gd name="T16" fmla="*/ 57 w 332"/>
                <a:gd name="T17" fmla="*/ 84 h 203"/>
                <a:gd name="T18" fmla="*/ 57 w 332"/>
                <a:gd name="T19" fmla="*/ 65 h 203"/>
                <a:gd name="T20" fmla="*/ 54 w 332"/>
                <a:gd name="T21" fmla="*/ 65 h 203"/>
                <a:gd name="T22" fmla="*/ 54 w 332"/>
                <a:gd name="T23" fmla="*/ 50 h 203"/>
                <a:gd name="T24" fmla="*/ 37 w 332"/>
                <a:gd name="T25" fmla="*/ 50 h 203"/>
                <a:gd name="T26" fmla="*/ 37 w 332"/>
                <a:gd name="T27" fmla="*/ 32 h 203"/>
                <a:gd name="T28" fmla="*/ 26 w 332"/>
                <a:gd name="T29" fmla="*/ 32 h 203"/>
                <a:gd name="T30" fmla="*/ 26 w 332"/>
                <a:gd name="T31" fmla="*/ 17 h 203"/>
                <a:gd name="T32" fmla="*/ 7 w 332"/>
                <a:gd name="T33" fmla="*/ 17 h 203"/>
                <a:gd name="T34" fmla="*/ 7 w 332"/>
                <a:gd name="T35" fmla="*/ 0 h 203"/>
                <a:gd name="T36" fmla="*/ 0 w 332"/>
                <a:gd name="T3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2" h="203">
                  <a:moveTo>
                    <a:pt x="332" y="203"/>
                  </a:moveTo>
                  <a:lnTo>
                    <a:pt x="332" y="135"/>
                  </a:lnTo>
                  <a:lnTo>
                    <a:pt x="160" y="135"/>
                  </a:lnTo>
                  <a:lnTo>
                    <a:pt x="160" y="117"/>
                  </a:lnTo>
                  <a:lnTo>
                    <a:pt x="126" y="117"/>
                  </a:lnTo>
                  <a:lnTo>
                    <a:pt x="126" y="101"/>
                  </a:lnTo>
                  <a:lnTo>
                    <a:pt x="114" y="101"/>
                  </a:lnTo>
                  <a:lnTo>
                    <a:pt x="114" y="84"/>
                  </a:lnTo>
                  <a:lnTo>
                    <a:pt x="57" y="84"/>
                  </a:lnTo>
                  <a:lnTo>
                    <a:pt x="57" y="65"/>
                  </a:lnTo>
                  <a:lnTo>
                    <a:pt x="54" y="65"/>
                  </a:lnTo>
                  <a:lnTo>
                    <a:pt x="54" y="50"/>
                  </a:lnTo>
                  <a:lnTo>
                    <a:pt x="37" y="50"/>
                  </a:lnTo>
                  <a:lnTo>
                    <a:pt x="37" y="32"/>
                  </a:lnTo>
                  <a:lnTo>
                    <a:pt x="26" y="32"/>
                  </a:lnTo>
                  <a:lnTo>
                    <a:pt x="26" y="17"/>
                  </a:lnTo>
                  <a:lnTo>
                    <a:pt x="7" y="17"/>
                  </a:lnTo>
                  <a:lnTo>
                    <a:pt x="7" y="0"/>
                  </a:lnTo>
                  <a:lnTo>
                    <a:pt x="0" y="0"/>
                  </a:lnTo>
                </a:path>
              </a:pathLst>
            </a:cu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0" name="Line 7"/>
          <p:cNvSpPr>
            <a:spLocks noChangeShapeType="1"/>
          </p:cNvSpPr>
          <p:nvPr/>
        </p:nvSpPr>
        <p:spPr bwMode="auto">
          <a:xfrm>
            <a:off x="4948218" y="2487076"/>
            <a:ext cx="0" cy="52007"/>
          </a:xfrm>
          <a:prstGeom prst="line">
            <a:avLst/>
          </a:prstGeom>
          <a:noFill/>
          <a:ln w="0">
            <a:solidFill>
              <a:srgbClr val="F1E8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8"/>
          <p:cNvSpPr>
            <a:spLocks noChangeShapeType="1"/>
          </p:cNvSpPr>
          <p:nvPr/>
        </p:nvSpPr>
        <p:spPr bwMode="auto">
          <a:xfrm>
            <a:off x="4948218" y="2487076"/>
            <a:ext cx="0" cy="52007"/>
          </a:xfrm>
          <a:prstGeom prst="line">
            <a:avLst/>
          </a:prstGeom>
          <a:noFill/>
          <a:ln w="0">
            <a:solidFill>
              <a:srgbClr val="F1E8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9"/>
          <p:cNvSpPr>
            <a:spLocks noChangeShapeType="1"/>
          </p:cNvSpPr>
          <p:nvPr/>
        </p:nvSpPr>
        <p:spPr bwMode="auto">
          <a:xfrm>
            <a:off x="4948218" y="2487076"/>
            <a:ext cx="0" cy="52007"/>
          </a:xfrm>
          <a:prstGeom prst="line">
            <a:avLst/>
          </a:prstGeom>
          <a:noFill/>
          <a:ln w="0">
            <a:solidFill>
              <a:srgbClr val="F1E8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10"/>
          <p:cNvSpPr>
            <a:spLocks noChangeShapeType="1"/>
          </p:cNvSpPr>
          <p:nvPr/>
        </p:nvSpPr>
        <p:spPr bwMode="auto">
          <a:xfrm>
            <a:off x="4948218" y="2487076"/>
            <a:ext cx="0" cy="52007"/>
          </a:xfrm>
          <a:prstGeom prst="line">
            <a:avLst/>
          </a:prstGeom>
          <a:noFill/>
          <a:ln w="0">
            <a:solidFill>
              <a:srgbClr val="F1E8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Freeform 11"/>
          <p:cNvSpPr>
            <a:spLocks/>
          </p:cNvSpPr>
          <p:nvPr/>
        </p:nvSpPr>
        <p:spPr bwMode="auto">
          <a:xfrm>
            <a:off x="4948217" y="2487074"/>
            <a:ext cx="3243195" cy="2358720"/>
          </a:xfrm>
          <a:custGeom>
            <a:avLst/>
            <a:gdLst>
              <a:gd name="T0" fmla="*/ 278 w 278"/>
              <a:gd name="T1" fmla="*/ 204 h 204"/>
              <a:gd name="T2" fmla="*/ 278 w 278"/>
              <a:gd name="T3" fmla="*/ 176 h 204"/>
              <a:gd name="T4" fmla="*/ 255 w 278"/>
              <a:gd name="T5" fmla="*/ 176 h 204"/>
              <a:gd name="T6" fmla="*/ 255 w 278"/>
              <a:gd name="T7" fmla="*/ 148 h 204"/>
              <a:gd name="T8" fmla="*/ 203 w 278"/>
              <a:gd name="T9" fmla="*/ 148 h 204"/>
              <a:gd name="T10" fmla="*/ 203 w 278"/>
              <a:gd name="T11" fmla="*/ 133 h 204"/>
              <a:gd name="T12" fmla="*/ 170 w 278"/>
              <a:gd name="T13" fmla="*/ 133 h 204"/>
              <a:gd name="T14" fmla="*/ 170 w 278"/>
              <a:gd name="T15" fmla="*/ 122 h 204"/>
              <a:gd name="T16" fmla="*/ 121 w 278"/>
              <a:gd name="T17" fmla="*/ 122 h 204"/>
              <a:gd name="T18" fmla="*/ 121 w 278"/>
              <a:gd name="T19" fmla="*/ 113 h 204"/>
              <a:gd name="T20" fmla="*/ 101 w 278"/>
              <a:gd name="T21" fmla="*/ 113 h 204"/>
              <a:gd name="T22" fmla="*/ 101 w 278"/>
              <a:gd name="T23" fmla="*/ 103 h 204"/>
              <a:gd name="T24" fmla="*/ 95 w 278"/>
              <a:gd name="T25" fmla="*/ 103 h 204"/>
              <a:gd name="T26" fmla="*/ 95 w 278"/>
              <a:gd name="T27" fmla="*/ 94 h 204"/>
              <a:gd name="T28" fmla="*/ 89 w 278"/>
              <a:gd name="T29" fmla="*/ 94 h 204"/>
              <a:gd name="T30" fmla="*/ 89 w 278"/>
              <a:gd name="T31" fmla="*/ 86 h 204"/>
              <a:gd name="T32" fmla="*/ 83 w 278"/>
              <a:gd name="T33" fmla="*/ 86 h 204"/>
              <a:gd name="T34" fmla="*/ 83 w 278"/>
              <a:gd name="T35" fmla="*/ 76 h 204"/>
              <a:gd name="T36" fmla="*/ 61 w 278"/>
              <a:gd name="T37" fmla="*/ 76 h 204"/>
              <a:gd name="T38" fmla="*/ 61 w 278"/>
              <a:gd name="T39" fmla="*/ 67 h 204"/>
              <a:gd name="T40" fmla="*/ 51 w 278"/>
              <a:gd name="T41" fmla="*/ 67 h 204"/>
              <a:gd name="T42" fmla="*/ 51 w 278"/>
              <a:gd name="T43" fmla="*/ 59 h 204"/>
              <a:gd name="T44" fmla="*/ 39 w 278"/>
              <a:gd name="T45" fmla="*/ 59 h 204"/>
              <a:gd name="T46" fmla="*/ 39 w 278"/>
              <a:gd name="T47" fmla="*/ 48 h 204"/>
              <a:gd name="T48" fmla="*/ 35 w 278"/>
              <a:gd name="T49" fmla="*/ 48 h 204"/>
              <a:gd name="T50" fmla="*/ 35 w 278"/>
              <a:gd name="T51" fmla="*/ 39 h 204"/>
              <a:gd name="T52" fmla="*/ 30 w 278"/>
              <a:gd name="T53" fmla="*/ 39 h 204"/>
              <a:gd name="T54" fmla="*/ 30 w 278"/>
              <a:gd name="T55" fmla="*/ 30 h 204"/>
              <a:gd name="T56" fmla="*/ 26 w 278"/>
              <a:gd name="T57" fmla="*/ 30 h 204"/>
              <a:gd name="T58" fmla="*/ 26 w 278"/>
              <a:gd name="T59" fmla="*/ 19 h 204"/>
              <a:gd name="T60" fmla="*/ 10 w 278"/>
              <a:gd name="T61" fmla="*/ 19 h 204"/>
              <a:gd name="T62" fmla="*/ 10 w 278"/>
              <a:gd name="T63" fmla="*/ 11 h 204"/>
              <a:gd name="T64" fmla="*/ 7 w 278"/>
              <a:gd name="T65" fmla="*/ 11 h 204"/>
              <a:gd name="T66" fmla="*/ 7 w 278"/>
              <a:gd name="T67" fmla="*/ 0 h 204"/>
              <a:gd name="T68" fmla="*/ 0 w 278"/>
              <a:gd name="T6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8" h="204">
                <a:moveTo>
                  <a:pt x="278" y="204"/>
                </a:moveTo>
                <a:lnTo>
                  <a:pt x="278" y="176"/>
                </a:lnTo>
                <a:lnTo>
                  <a:pt x="255" y="176"/>
                </a:lnTo>
                <a:lnTo>
                  <a:pt x="255" y="148"/>
                </a:lnTo>
                <a:lnTo>
                  <a:pt x="203" y="148"/>
                </a:lnTo>
                <a:lnTo>
                  <a:pt x="203" y="133"/>
                </a:lnTo>
                <a:lnTo>
                  <a:pt x="170" y="133"/>
                </a:lnTo>
                <a:lnTo>
                  <a:pt x="170" y="122"/>
                </a:lnTo>
                <a:lnTo>
                  <a:pt x="121" y="122"/>
                </a:lnTo>
                <a:lnTo>
                  <a:pt x="121" y="113"/>
                </a:lnTo>
                <a:lnTo>
                  <a:pt x="101" y="113"/>
                </a:lnTo>
                <a:lnTo>
                  <a:pt x="101" y="103"/>
                </a:lnTo>
                <a:lnTo>
                  <a:pt x="95" y="103"/>
                </a:lnTo>
                <a:lnTo>
                  <a:pt x="95" y="94"/>
                </a:lnTo>
                <a:lnTo>
                  <a:pt x="89" y="94"/>
                </a:lnTo>
                <a:lnTo>
                  <a:pt x="89" y="86"/>
                </a:lnTo>
                <a:lnTo>
                  <a:pt x="83" y="86"/>
                </a:lnTo>
                <a:lnTo>
                  <a:pt x="83" y="76"/>
                </a:lnTo>
                <a:lnTo>
                  <a:pt x="61" y="76"/>
                </a:lnTo>
                <a:lnTo>
                  <a:pt x="61" y="67"/>
                </a:lnTo>
                <a:lnTo>
                  <a:pt x="51" y="67"/>
                </a:lnTo>
                <a:lnTo>
                  <a:pt x="51" y="59"/>
                </a:lnTo>
                <a:lnTo>
                  <a:pt x="39" y="59"/>
                </a:lnTo>
                <a:lnTo>
                  <a:pt x="39" y="48"/>
                </a:lnTo>
                <a:lnTo>
                  <a:pt x="35" y="48"/>
                </a:lnTo>
                <a:lnTo>
                  <a:pt x="35" y="39"/>
                </a:lnTo>
                <a:lnTo>
                  <a:pt x="30" y="39"/>
                </a:lnTo>
                <a:lnTo>
                  <a:pt x="30" y="30"/>
                </a:lnTo>
                <a:lnTo>
                  <a:pt x="26" y="30"/>
                </a:lnTo>
                <a:lnTo>
                  <a:pt x="26" y="19"/>
                </a:lnTo>
                <a:lnTo>
                  <a:pt x="10" y="19"/>
                </a:lnTo>
                <a:lnTo>
                  <a:pt x="10" y="11"/>
                </a:lnTo>
                <a:lnTo>
                  <a:pt x="7" y="11"/>
                </a:lnTo>
                <a:lnTo>
                  <a:pt x="7" y="0"/>
                </a:lnTo>
                <a:lnTo>
                  <a:pt x="0" y="0"/>
                </a:lnTo>
              </a:path>
            </a:pathLst>
          </a:custGeom>
          <a:noFill/>
          <a:ln w="22225">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Freeform 12"/>
          <p:cNvSpPr>
            <a:spLocks/>
          </p:cNvSpPr>
          <p:nvPr/>
        </p:nvSpPr>
        <p:spPr bwMode="auto">
          <a:xfrm>
            <a:off x="4948217" y="2487074"/>
            <a:ext cx="1805924" cy="2358720"/>
          </a:xfrm>
          <a:custGeom>
            <a:avLst/>
            <a:gdLst>
              <a:gd name="T0" fmla="*/ 154 w 154"/>
              <a:gd name="T1" fmla="*/ 203 h 203"/>
              <a:gd name="T2" fmla="*/ 154 w 154"/>
              <a:gd name="T3" fmla="*/ 191 h 203"/>
              <a:gd name="T4" fmla="*/ 128 w 154"/>
              <a:gd name="T5" fmla="*/ 191 h 203"/>
              <a:gd name="T6" fmla="*/ 128 w 154"/>
              <a:gd name="T7" fmla="*/ 177 h 203"/>
              <a:gd name="T8" fmla="*/ 105 w 154"/>
              <a:gd name="T9" fmla="*/ 177 h 203"/>
              <a:gd name="T10" fmla="*/ 105 w 154"/>
              <a:gd name="T11" fmla="*/ 164 h 203"/>
              <a:gd name="T12" fmla="*/ 102 w 154"/>
              <a:gd name="T13" fmla="*/ 164 h 203"/>
              <a:gd name="T14" fmla="*/ 102 w 154"/>
              <a:gd name="T15" fmla="*/ 149 h 203"/>
              <a:gd name="T16" fmla="*/ 89 w 154"/>
              <a:gd name="T17" fmla="*/ 149 h 203"/>
              <a:gd name="T18" fmla="*/ 89 w 154"/>
              <a:gd name="T19" fmla="*/ 135 h 203"/>
              <a:gd name="T20" fmla="*/ 81 w 154"/>
              <a:gd name="T21" fmla="*/ 135 h 203"/>
              <a:gd name="T22" fmla="*/ 81 w 154"/>
              <a:gd name="T23" fmla="*/ 121 h 203"/>
              <a:gd name="T24" fmla="*/ 65 w 154"/>
              <a:gd name="T25" fmla="*/ 121 h 203"/>
              <a:gd name="T26" fmla="*/ 65 w 154"/>
              <a:gd name="T27" fmla="*/ 109 h 203"/>
              <a:gd name="T28" fmla="*/ 47 w 154"/>
              <a:gd name="T29" fmla="*/ 109 h 203"/>
              <a:gd name="T30" fmla="*/ 47 w 154"/>
              <a:gd name="T31" fmla="*/ 97 h 203"/>
              <a:gd name="T32" fmla="*/ 33 w 154"/>
              <a:gd name="T33" fmla="*/ 97 h 203"/>
              <a:gd name="T34" fmla="*/ 33 w 154"/>
              <a:gd name="T35" fmla="*/ 83 h 203"/>
              <a:gd name="T36" fmla="*/ 31 w 154"/>
              <a:gd name="T37" fmla="*/ 83 h 203"/>
              <a:gd name="T38" fmla="*/ 31 w 154"/>
              <a:gd name="T39" fmla="*/ 69 h 203"/>
              <a:gd name="T40" fmla="*/ 25 w 154"/>
              <a:gd name="T41" fmla="*/ 69 h 203"/>
              <a:gd name="T42" fmla="*/ 25 w 154"/>
              <a:gd name="T43" fmla="*/ 55 h 203"/>
              <a:gd name="T44" fmla="*/ 22 w 154"/>
              <a:gd name="T45" fmla="*/ 55 h 203"/>
              <a:gd name="T46" fmla="*/ 22 w 154"/>
              <a:gd name="T47" fmla="*/ 42 h 203"/>
              <a:gd name="T48" fmla="*/ 17 w 154"/>
              <a:gd name="T49" fmla="*/ 42 h 203"/>
              <a:gd name="T50" fmla="*/ 17 w 154"/>
              <a:gd name="T51" fmla="*/ 28 h 203"/>
              <a:gd name="T52" fmla="*/ 11 w 154"/>
              <a:gd name="T53" fmla="*/ 28 h 203"/>
              <a:gd name="T54" fmla="*/ 11 w 154"/>
              <a:gd name="T55" fmla="*/ 15 h 203"/>
              <a:gd name="T56" fmla="*/ 7 w 154"/>
              <a:gd name="T57" fmla="*/ 15 h 203"/>
              <a:gd name="T58" fmla="*/ 7 w 154"/>
              <a:gd name="T59" fmla="*/ 0 h 203"/>
              <a:gd name="T60" fmla="*/ 0 w 154"/>
              <a:gd name="T61"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 h="203">
                <a:moveTo>
                  <a:pt x="154" y="203"/>
                </a:moveTo>
                <a:lnTo>
                  <a:pt x="154" y="191"/>
                </a:lnTo>
                <a:lnTo>
                  <a:pt x="128" y="191"/>
                </a:lnTo>
                <a:lnTo>
                  <a:pt x="128" y="177"/>
                </a:lnTo>
                <a:lnTo>
                  <a:pt x="105" y="177"/>
                </a:lnTo>
                <a:lnTo>
                  <a:pt x="105" y="164"/>
                </a:lnTo>
                <a:lnTo>
                  <a:pt x="102" y="164"/>
                </a:lnTo>
                <a:lnTo>
                  <a:pt x="102" y="149"/>
                </a:lnTo>
                <a:lnTo>
                  <a:pt x="89" y="149"/>
                </a:lnTo>
                <a:lnTo>
                  <a:pt x="89" y="135"/>
                </a:lnTo>
                <a:lnTo>
                  <a:pt x="81" y="135"/>
                </a:lnTo>
                <a:lnTo>
                  <a:pt x="81" y="121"/>
                </a:lnTo>
                <a:lnTo>
                  <a:pt x="65" y="121"/>
                </a:lnTo>
                <a:lnTo>
                  <a:pt x="65" y="109"/>
                </a:lnTo>
                <a:lnTo>
                  <a:pt x="47" y="109"/>
                </a:lnTo>
                <a:lnTo>
                  <a:pt x="47" y="97"/>
                </a:lnTo>
                <a:lnTo>
                  <a:pt x="33" y="97"/>
                </a:lnTo>
                <a:lnTo>
                  <a:pt x="33" y="83"/>
                </a:lnTo>
                <a:lnTo>
                  <a:pt x="31" y="83"/>
                </a:lnTo>
                <a:lnTo>
                  <a:pt x="31" y="69"/>
                </a:lnTo>
                <a:lnTo>
                  <a:pt x="25" y="69"/>
                </a:lnTo>
                <a:lnTo>
                  <a:pt x="25" y="55"/>
                </a:lnTo>
                <a:lnTo>
                  <a:pt x="22" y="55"/>
                </a:lnTo>
                <a:lnTo>
                  <a:pt x="22" y="42"/>
                </a:lnTo>
                <a:lnTo>
                  <a:pt x="17" y="42"/>
                </a:lnTo>
                <a:lnTo>
                  <a:pt x="17" y="28"/>
                </a:lnTo>
                <a:lnTo>
                  <a:pt x="11" y="28"/>
                </a:lnTo>
                <a:lnTo>
                  <a:pt x="11" y="15"/>
                </a:lnTo>
                <a:lnTo>
                  <a:pt x="7" y="15"/>
                </a:lnTo>
                <a:lnTo>
                  <a:pt x="7" y="0"/>
                </a:lnTo>
                <a:lnTo>
                  <a:pt x="0" y="0"/>
                </a:lnTo>
              </a:path>
            </a:pathLst>
          </a:cu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TextBox 35"/>
          <p:cNvSpPr txBox="1"/>
          <p:nvPr/>
        </p:nvSpPr>
        <p:spPr>
          <a:xfrm>
            <a:off x="6587617" y="5085298"/>
            <a:ext cx="937146" cy="192244"/>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ベースラインからの経過時間(ヶ月)</a:t>
            </a:r>
          </a:p>
        </p:txBody>
      </p:sp>
      <p:sp>
        <p:nvSpPr>
          <p:cNvPr id="37" name="Freeform 36"/>
          <p:cNvSpPr>
            <a:spLocks/>
          </p:cNvSpPr>
          <p:nvPr/>
        </p:nvSpPr>
        <p:spPr bwMode="auto">
          <a:xfrm>
            <a:off x="4978107" y="2508738"/>
            <a:ext cx="3985622" cy="23362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8" name="Line 6"/>
          <p:cNvSpPr>
            <a:spLocks noChangeShapeType="1"/>
          </p:cNvSpPr>
          <p:nvPr/>
        </p:nvSpPr>
        <p:spPr bwMode="auto">
          <a:xfrm>
            <a:off x="4875905" y="2500888"/>
            <a:ext cx="1022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9" name="Line 7"/>
          <p:cNvSpPr>
            <a:spLocks noChangeShapeType="1"/>
          </p:cNvSpPr>
          <p:nvPr/>
        </p:nvSpPr>
        <p:spPr bwMode="auto">
          <a:xfrm>
            <a:off x="4875905" y="2968220"/>
            <a:ext cx="1022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0" name="Line 8"/>
          <p:cNvSpPr>
            <a:spLocks noChangeShapeType="1"/>
          </p:cNvSpPr>
          <p:nvPr/>
        </p:nvSpPr>
        <p:spPr bwMode="auto">
          <a:xfrm>
            <a:off x="4875905" y="3435553"/>
            <a:ext cx="1022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1" name="Line 9"/>
          <p:cNvSpPr>
            <a:spLocks noChangeShapeType="1"/>
          </p:cNvSpPr>
          <p:nvPr/>
        </p:nvSpPr>
        <p:spPr bwMode="auto">
          <a:xfrm>
            <a:off x="4875905" y="3902884"/>
            <a:ext cx="1022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2" name="Line 10"/>
          <p:cNvSpPr>
            <a:spLocks noChangeShapeType="1"/>
          </p:cNvSpPr>
          <p:nvPr/>
        </p:nvSpPr>
        <p:spPr bwMode="auto">
          <a:xfrm>
            <a:off x="4875905" y="4370216"/>
            <a:ext cx="1022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3" name="Line 11"/>
          <p:cNvSpPr>
            <a:spLocks noChangeShapeType="1"/>
          </p:cNvSpPr>
          <p:nvPr/>
        </p:nvSpPr>
        <p:spPr bwMode="auto">
          <a:xfrm>
            <a:off x="4875905" y="4837549"/>
            <a:ext cx="1022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4" name="Line 13"/>
          <p:cNvSpPr>
            <a:spLocks noChangeShapeType="1"/>
          </p:cNvSpPr>
          <p:nvPr/>
        </p:nvSpPr>
        <p:spPr bwMode="auto">
          <a:xfrm>
            <a:off x="7374070" y="4837549"/>
            <a:ext cx="0" cy="10345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5" name="Line 14"/>
          <p:cNvSpPr>
            <a:spLocks noChangeShapeType="1"/>
          </p:cNvSpPr>
          <p:nvPr/>
        </p:nvSpPr>
        <p:spPr bwMode="auto">
          <a:xfrm>
            <a:off x="8963728" y="4837549"/>
            <a:ext cx="0" cy="10345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6" name="Line 15"/>
          <p:cNvSpPr>
            <a:spLocks noChangeShapeType="1"/>
          </p:cNvSpPr>
          <p:nvPr/>
        </p:nvSpPr>
        <p:spPr bwMode="auto">
          <a:xfrm>
            <a:off x="8166531" y="4837549"/>
            <a:ext cx="0" cy="10345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7" name="Line 18"/>
          <p:cNvSpPr>
            <a:spLocks noChangeShapeType="1"/>
          </p:cNvSpPr>
          <p:nvPr/>
        </p:nvSpPr>
        <p:spPr bwMode="auto">
          <a:xfrm>
            <a:off x="6571406" y="4837549"/>
            <a:ext cx="0" cy="10345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8" name="Line 20"/>
          <p:cNvSpPr>
            <a:spLocks noChangeShapeType="1"/>
          </p:cNvSpPr>
          <p:nvPr/>
        </p:nvSpPr>
        <p:spPr bwMode="auto">
          <a:xfrm>
            <a:off x="5780770" y="4837549"/>
            <a:ext cx="0" cy="10345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9" name="Line 21"/>
          <p:cNvSpPr>
            <a:spLocks noChangeShapeType="1"/>
          </p:cNvSpPr>
          <p:nvPr/>
        </p:nvSpPr>
        <p:spPr bwMode="auto">
          <a:xfrm>
            <a:off x="4978105" y="4837549"/>
            <a:ext cx="0" cy="10345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0" name="TextBox 49"/>
          <p:cNvSpPr txBox="1"/>
          <p:nvPr/>
        </p:nvSpPr>
        <p:spPr>
          <a:xfrm>
            <a:off x="4497666" y="2352941"/>
            <a:ext cx="457389" cy="31123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51" name="TextBox 50"/>
          <p:cNvSpPr txBox="1"/>
          <p:nvPr/>
        </p:nvSpPr>
        <p:spPr>
          <a:xfrm>
            <a:off x="4497666" y="2811847"/>
            <a:ext cx="457389" cy="31123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52" name="TextBox 51"/>
          <p:cNvSpPr txBox="1"/>
          <p:nvPr/>
        </p:nvSpPr>
        <p:spPr>
          <a:xfrm>
            <a:off x="4497666" y="3278971"/>
            <a:ext cx="457389" cy="31123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53" name="TextBox 52"/>
          <p:cNvSpPr txBox="1"/>
          <p:nvPr/>
        </p:nvSpPr>
        <p:spPr>
          <a:xfrm>
            <a:off x="4497666" y="3746096"/>
            <a:ext cx="457389" cy="31123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54" name="TextBox 53"/>
          <p:cNvSpPr txBox="1"/>
          <p:nvPr/>
        </p:nvSpPr>
        <p:spPr>
          <a:xfrm>
            <a:off x="4497666" y="4213219"/>
            <a:ext cx="457389" cy="31123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55" name="TextBox 54"/>
          <p:cNvSpPr txBox="1"/>
          <p:nvPr/>
        </p:nvSpPr>
        <p:spPr>
          <a:xfrm>
            <a:off x="4645092" y="4680344"/>
            <a:ext cx="309963" cy="31123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56" name="TextBox 55"/>
          <p:cNvSpPr txBox="1"/>
          <p:nvPr/>
        </p:nvSpPr>
        <p:spPr>
          <a:xfrm>
            <a:off x="4828702" y="4889973"/>
            <a:ext cx="309963" cy="311235"/>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57" name="TextBox 56"/>
          <p:cNvSpPr txBox="1"/>
          <p:nvPr/>
        </p:nvSpPr>
        <p:spPr>
          <a:xfrm>
            <a:off x="5672392" y="4949469"/>
            <a:ext cx="216035" cy="192244"/>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5</a:t>
            </a:r>
          </a:p>
        </p:txBody>
      </p:sp>
      <p:sp>
        <p:nvSpPr>
          <p:cNvPr id="58" name="TextBox 57"/>
          <p:cNvSpPr txBox="1"/>
          <p:nvPr/>
        </p:nvSpPr>
        <p:spPr>
          <a:xfrm>
            <a:off x="6439410" y="4949469"/>
            <a:ext cx="284107" cy="192244"/>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10</a:t>
            </a:r>
          </a:p>
        </p:txBody>
      </p:sp>
      <p:sp>
        <p:nvSpPr>
          <p:cNvPr id="59" name="TextBox 58"/>
          <p:cNvSpPr txBox="1"/>
          <p:nvPr/>
        </p:nvSpPr>
        <p:spPr>
          <a:xfrm>
            <a:off x="7227728" y="4949469"/>
            <a:ext cx="284107" cy="192244"/>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15</a:t>
            </a:r>
          </a:p>
        </p:txBody>
      </p:sp>
      <p:sp>
        <p:nvSpPr>
          <p:cNvPr id="60" name="TextBox 59"/>
          <p:cNvSpPr txBox="1"/>
          <p:nvPr/>
        </p:nvSpPr>
        <p:spPr>
          <a:xfrm>
            <a:off x="8028782" y="4949469"/>
            <a:ext cx="284107" cy="192244"/>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20</a:t>
            </a:r>
          </a:p>
        </p:txBody>
      </p:sp>
      <p:sp>
        <p:nvSpPr>
          <p:cNvPr id="61" name="TextBox 60"/>
          <p:cNvSpPr txBox="1"/>
          <p:nvPr/>
        </p:nvSpPr>
        <p:spPr>
          <a:xfrm>
            <a:off x="8820041" y="4949469"/>
            <a:ext cx="284107" cy="192244"/>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25</a:t>
            </a:r>
          </a:p>
        </p:txBody>
      </p:sp>
    </p:spTree>
    <p:custDataLst>
      <p:tags r:id="rId1"/>
    </p:custDataLst>
    <p:extLst>
      <p:ext uri="{BB962C8B-B14F-4D97-AF65-F5344CB8AC3E}">
        <p14:creationId xmlns:p14="http://schemas.microsoft.com/office/powerpoint/2010/main" val="5307551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ja-JP" sz="1800" dirty="0" smtClean="0">
                <a:solidFill>
                  <a:srgbClr val="043882"/>
                </a:solidFill>
                <a:ea typeface="MS UI Gothic" pitchFamily="18" charset="0"/>
              </a:rPr>
              <a:t>197</a:t>
            </a:r>
            <a:r>
              <a:rPr lang="ja-JP" altLang="en-US" sz="1800" dirty="0" smtClean="0">
                <a:solidFill>
                  <a:srgbClr val="043882"/>
                </a:solidFill>
                <a:ea typeface="MS UI Gothic" pitchFamily="18" charset="0"/>
              </a:rPr>
              <a:t>：肝細胞癌（</a:t>
            </a:r>
            <a:r>
              <a:rPr lang="en-US" altLang="ja-JP" sz="1800" dirty="0" smtClean="0">
                <a:solidFill>
                  <a:srgbClr val="043882"/>
                </a:solidFill>
                <a:ea typeface="MS UI Gothic" pitchFamily="18" charset="0"/>
              </a:rPr>
              <a:t>HCC</a:t>
            </a:r>
            <a:r>
              <a:rPr lang="ja-JP" altLang="en-US" sz="1800" dirty="0" smtClean="0">
                <a:solidFill>
                  <a:srgbClr val="043882"/>
                </a:solidFill>
                <a:ea typeface="MS UI Gothic" pitchFamily="18" charset="0"/>
              </a:rPr>
              <a:t>）に対する第</a:t>
            </a:r>
            <a:r>
              <a:rPr lang="en-US" altLang="ja-JP" sz="1800" dirty="0" smtClean="0">
                <a:solidFill>
                  <a:srgbClr val="043882"/>
                </a:solidFill>
                <a:ea typeface="MS UI Gothic" pitchFamily="18" charset="0"/>
              </a:rPr>
              <a:t>2</a:t>
            </a:r>
            <a:r>
              <a:rPr lang="ja-JP" altLang="en-US" sz="1800" dirty="0" smtClean="0">
                <a:solidFill>
                  <a:srgbClr val="043882"/>
                </a:solidFill>
                <a:ea typeface="MS UI Gothic" pitchFamily="18" charset="0"/>
              </a:rPr>
              <a:t>選択治療としてのチバンチニブを評価する無作為化比較対照第</a:t>
            </a:r>
            <a:r>
              <a:rPr lang="en-US" altLang="ja-JP" sz="1800" dirty="0" smtClean="0">
                <a:solidFill>
                  <a:srgbClr val="043882"/>
                </a:solidFill>
                <a:ea typeface="MS UI Gothic" pitchFamily="18" charset="0"/>
              </a:rPr>
              <a:t>II</a:t>
            </a:r>
            <a:r>
              <a:rPr lang="ja-JP" altLang="en-US" sz="1800" dirty="0" smtClean="0">
                <a:solidFill>
                  <a:srgbClr val="043882"/>
                </a:solidFill>
                <a:ea typeface="MS UI Gothic" pitchFamily="18" charset="0"/>
              </a:rPr>
              <a:t>相試験（</a:t>
            </a:r>
            <a:r>
              <a:rPr lang="en-US" altLang="ja-JP" sz="1800" dirty="0" smtClean="0">
                <a:solidFill>
                  <a:srgbClr val="043882"/>
                </a:solidFill>
                <a:ea typeface="MS UI Gothic" pitchFamily="18" charset="0"/>
              </a:rPr>
              <a:t>RCT</a:t>
            </a:r>
            <a:r>
              <a:rPr lang="ja-JP" altLang="en-US" sz="1800" dirty="0" smtClean="0">
                <a:solidFill>
                  <a:srgbClr val="043882"/>
                </a:solidFill>
                <a:ea typeface="MS UI Gothic" pitchFamily="18" charset="0"/>
              </a:rPr>
              <a:t>）からの、腫瘍および血漿バイオマーカーの解</a:t>
            </a:r>
            <a:r>
              <a:rPr lang="ja-JP" altLang="en-US" sz="1800" dirty="0" smtClean="0">
                <a:solidFill>
                  <a:srgbClr val="043882"/>
                </a:solidFill>
                <a:ea typeface="MS UI Gothic" pitchFamily="18" charset="0"/>
              </a:rPr>
              <a:t>析</a:t>
            </a:r>
            <a:r>
              <a:rPr lang="en-GB" altLang="ja-JP" sz="1800" dirty="0" smtClean="0">
                <a:solidFill>
                  <a:srgbClr val="043882"/>
                </a:solidFill>
                <a:ea typeface="MS UI Gothic" pitchFamily="18" charset="0"/>
              </a:rPr>
              <a:t/>
            </a:r>
            <a:br>
              <a:rPr lang="en-GB" altLang="ja-JP" sz="1800" dirty="0" smtClean="0">
                <a:solidFill>
                  <a:srgbClr val="043882"/>
                </a:solidFill>
                <a:ea typeface="MS UI Gothic" pitchFamily="18" charset="0"/>
              </a:rPr>
            </a:br>
            <a:r>
              <a:rPr lang="en-US" altLang="ja-JP" sz="1800" dirty="0" smtClean="0">
                <a:solidFill>
                  <a:srgbClr val="043882"/>
                </a:solidFill>
                <a:ea typeface="MS UI Gothic" pitchFamily="18" charset="0"/>
              </a:rPr>
              <a:t>– </a:t>
            </a:r>
            <a:r>
              <a:rPr lang="en-US" altLang="ja-JP" sz="1800" dirty="0" err="1" smtClean="0">
                <a:solidFill>
                  <a:srgbClr val="043882"/>
                </a:solidFill>
                <a:ea typeface="MS UI Gothic" pitchFamily="18" charset="0"/>
              </a:rPr>
              <a:t>Rimassa</a:t>
            </a:r>
            <a:r>
              <a:rPr lang="en-US" altLang="ja-JP" sz="1800" dirty="0" smtClean="0">
                <a:solidFill>
                  <a:srgbClr val="043882"/>
                </a:solidFill>
                <a:ea typeface="MS UI Gothic" pitchFamily="18" charset="0"/>
              </a:rPr>
              <a:t> L, et al</a:t>
            </a:r>
            <a:endParaRPr lang="ja-JP" sz="1800" b="1" i="0" dirty="0" smtClean="0">
              <a:solidFill>
                <a:srgbClr val="043882"/>
              </a:solidFill>
              <a:ea typeface="MS UI Gothic" pitchFamily="18" charset="0"/>
            </a:endParaRP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Rimassa et al. J Clin Oncol 2016; 34 (suppl): abstr 197</a:t>
            </a:r>
          </a:p>
        </p:txBody>
      </p:sp>
      <p:sp>
        <p:nvSpPr>
          <p:cNvPr id="8" name="TextBox 7"/>
          <p:cNvSpPr txBox="1"/>
          <p:nvPr/>
        </p:nvSpPr>
        <p:spPr>
          <a:xfrm>
            <a:off x="3048000" y="1524000"/>
            <a:ext cx="3279488" cy="369332"/>
          </a:xfrm>
          <a:prstGeom prst="rect">
            <a:avLst/>
          </a:prstGeom>
          <a:noFill/>
        </p:spPr>
        <p:txBody>
          <a:bodyPr wrap="none" rtlCol="0">
            <a:spAutoFit/>
          </a:bodyPr>
          <a:lstStyle/>
          <a:p>
            <a:pPr fontAlgn="base">
              <a:spcBef>
                <a:spcPct val="0"/>
              </a:spcBef>
              <a:spcAft>
                <a:spcPct val="0"/>
              </a:spcAft>
            </a:pPr>
            <a:r>
              <a:rPr lang="ja-JP" b="1" i="0" dirty="0" smtClean="0">
                <a:solidFill>
                  <a:srgbClr val="4D4D4D"/>
                </a:solidFill>
                <a:ea typeface="MS UI Gothic" pitchFamily="18" charset="0"/>
              </a:rPr>
              <a:t>要約：ARQ 197-215試験</a:t>
            </a:r>
          </a:p>
        </p:txBody>
      </p:sp>
      <p:sp>
        <p:nvSpPr>
          <p:cNvPr id="9" name="TextBox 8"/>
          <p:cNvSpPr txBox="1"/>
          <p:nvPr/>
        </p:nvSpPr>
        <p:spPr>
          <a:xfrm>
            <a:off x="6382535" y="1893332"/>
            <a:ext cx="1055097" cy="276999"/>
          </a:xfrm>
          <a:prstGeom prst="rect">
            <a:avLst/>
          </a:prstGeom>
          <a:noFill/>
        </p:spPr>
        <p:txBody>
          <a:bodyPr wrap="none" rtlCol="0">
            <a:spAutoFit/>
          </a:bodyPr>
          <a:lstStyle/>
          <a:p>
            <a:r>
              <a:rPr lang="ja-JP" sz="1200" b="0" i="0" dirty="0" smtClean="0">
                <a:solidFill>
                  <a:srgbClr val="000000"/>
                </a:solidFill>
                <a:ea typeface="MS UI Gothic" pitchFamily="18" charset="0"/>
              </a:rPr>
              <a:t>HR (95% CI)</a:t>
            </a:r>
          </a:p>
        </p:txBody>
      </p:sp>
      <p:sp>
        <p:nvSpPr>
          <p:cNvPr id="10" name="TextBox 9"/>
          <p:cNvSpPr txBox="1"/>
          <p:nvPr/>
        </p:nvSpPr>
        <p:spPr>
          <a:xfrm>
            <a:off x="6407733" y="2184231"/>
            <a:ext cx="1217000" cy="3647152"/>
          </a:xfrm>
          <a:prstGeom prst="rect">
            <a:avLst/>
          </a:prstGeom>
          <a:noFill/>
        </p:spPr>
        <p:txBody>
          <a:bodyPr wrap="none" rtlCol="0">
            <a:spAutoFit/>
          </a:bodyPr>
          <a:lstStyle/>
          <a:p>
            <a:r>
              <a:rPr lang="ja-JP" sz="1100" b="0" i="0" dirty="0" smtClean="0">
                <a:solidFill>
                  <a:srgbClr val="000000"/>
                </a:solidFill>
                <a:ea typeface="MS UI Gothic" pitchFamily="18" charset="0"/>
              </a:rPr>
              <a:t>0.61 (0.39, 0.94)</a:t>
            </a:r>
            <a:r>
              <a:rPr lang="en" sz="1100" dirty="0" smtClean="0"/>
              <a:t/>
            </a:r>
            <a:br>
              <a:rPr lang="en" sz="1100" dirty="0" smtClean="0"/>
            </a:br>
            <a:endParaRPr lang="en" sz="1100" dirty="0" smtClean="0"/>
          </a:p>
          <a:p>
            <a:r>
              <a:rPr lang="ja-JP" sz="1100" b="0" i="0" dirty="0" smtClean="0">
                <a:solidFill>
                  <a:srgbClr val="000000"/>
                </a:solidFill>
                <a:ea typeface="MS UI Gothic" pitchFamily="18" charset="0"/>
              </a:rPr>
              <a:t>0.60 (0.39, 0.94)</a:t>
            </a:r>
          </a:p>
          <a:p>
            <a:endParaRPr lang="en-GB" sz="1100" dirty="0" smtClean="0">
              <a:solidFill>
                <a:srgbClr val="000000"/>
              </a:solidFill>
            </a:endParaRPr>
          </a:p>
          <a:p>
            <a:endParaRPr lang="en-GB" sz="1100" dirty="0" smtClean="0">
              <a:solidFill>
                <a:srgbClr val="000000"/>
              </a:solidFill>
            </a:endParaRPr>
          </a:p>
          <a:p>
            <a:r>
              <a:rPr lang="ja-JP" sz="1100" b="0" i="0" dirty="0" smtClean="0">
                <a:solidFill>
                  <a:srgbClr val="000000"/>
                </a:solidFill>
                <a:ea typeface="MS UI Gothic" pitchFamily="18" charset="0"/>
              </a:rPr>
              <a:t>0.75 (0.48, 1.15)</a:t>
            </a:r>
          </a:p>
          <a:p>
            <a:r>
              <a:rPr lang="ja-JP" sz="1100" b="0" i="0" dirty="0" smtClean="0">
                <a:solidFill>
                  <a:srgbClr val="000000"/>
                </a:solidFill>
                <a:ea typeface="MS UI Gothic" pitchFamily="18" charset="0"/>
              </a:rPr>
              <a:t>0.36 (0.22, 0.58)</a:t>
            </a:r>
          </a:p>
          <a:p>
            <a:endParaRPr lang="en-GB" sz="1100" dirty="0">
              <a:solidFill>
                <a:srgbClr val="000000"/>
              </a:solidFill>
            </a:endParaRPr>
          </a:p>
          <a:p>
            <a:r>
              <a:rPr lang="ja-JP" sz="1100" b="0" i="0" dirty="0" smtClean="0">
                <a:solidFill>
                  <a:srgbClr val="000000"/>
                </a:solidFill>
                <a:ea typeface="MS UI Gothic" pitchFamily="18" charset="0"/>
              </a:rPr>
              <a:t>0.50 (0.30, 0.83)</a:t>
            </a:r>
            <a:r>
              <a:rPr lang="en" sz="1100" dirty="0" smtClean="0"/>
              <a:t/>
            </a:r>
            <a:br>
              <a:rPr lang="en" sz="1100" dirty="0" smtClean="0"/>
            </a:br>
            <a:endParaRPr lang="en" sz="1100" dirty="0" smtClean="0"/>
          </a:p>
          <a:p>
            <a:r>
              <a:rPr lang="ja-JP" sz="1100" b="0" i="0" dirty="0" smtClean="0">
                <a:solidFill>
                  <a:srgbClr val="000000"/>
                </a:solidFill>
                <a:ea typeface="MS UI Gothic" pitchFamily="18" charset="0"/>
              </a:rPr>
              <a:t>0.60 (0.39, 0.94)</a:t>
            </a:r>
          </a:p>
          <a:p>
            <a:endParaRPr lang="en-GB" sz="1100" dirty="0" smtClean="0">
              <a:solidFill>
                <a:srgbClr val="000000"/>
              </a:solidFill>
            </a:endParaRPr>
          </a:p>
          <a:p>
            <a:endParaRPr lang="en-GB" sz="1100" dirty="0" smtClean="0">
              <a:solidFill>
                <a:srgbClr val="000000"/>
              </a:solidFill>
            </a:endParaRPr>
          </a:p>
          <a:p>
            <a:endParaRPr lang="en-GB" sz="1100" dirty="0">
              <a:solidFill>
                <a:srgbClr val="000000"/>
              </a:solidFill>
            </a:endParaRPr>
          </a:p>
          <a:p>
            <a:r>
              <a:rPr lang="ja-JP" sz="1100" b="0" i="0" dirty="0" smtClean="0">
                <a:solidFill>
                  <a:srgbClr val="000000"/>
                </a:solidFill>
                <a:ea typeface="MS UI Gothic" pitchFamily="18" charset="0"/>
              </a:rPr>
              <a:t>0.34 (0.13, 0.86)</a:t>
            </a:r>
          </a:p>
          <a:p>
            <a:r>
              <a:rPr lang="en-GB" sz="1100" dirty="0" smtClean="0">
                <a:solidFill>
                  <a:srgbClr val="000000"/>
                </a:solidFill>
              </a:rPr>
              <a:t/>
            </a:r>
            <a:br>
              <a:rPr lang="en-GB" sz="1100" dirty="0" smtClean="0">
                <a:solidFill>
                  <a:srgbClr val="000000"/>
                </a:solidFill>
              </a:rPr>
            </a:br>
            <a:endParaRPr lang="en-GB" sz="1100" dirty="0" smtClean="0">
              <a:solidFill>
                <a:srgbClr val="000000"/>
              </a:solidFill>
            </a:endParaRPr>
          </a:p>
          <a:p>
            <a:r>
              <a:rPr lang="ja-JP" sz="1100" b="0" i="0" dirty="0" smtClean="0">
                <a:solidFill>
                  <a:srgbClr val="000000"/>
                </a:solidFill>
                <a:ea typeface="MS UI Gothic" pitchFamily="18" charset="0"/>
              </a:rPr>
              <a:t>0.38 (0.18, 0.81)</a:t>
            </a:r>
          </a:p>
          <a:p>
            <a:endParaRPr lang="en-GB" sz="1100" dirty="0" smtClean="0">
              <a:solidFill>
                <a:srgbClr val="000000"/>
              </a:solidFill>
            </a:endParaRPr>
          </a:p>
          <a:p>
            <a:r>
              <a:rPr lang="ja-JP" sz="1100" b="0" i="0" dirty="0" smtClean="0">
                <a:solidFill>
                  <a:srgbClr val="000000"/>
                </a:solidFill>
                <a:ea typeface="MS UI Gothic" pitchFamily="18" charset="0"/>
              </a:rPr>
              <a:t>1.33 (0.58, 3.03)</a:t>
            </a:r>
          </a:p>
          <a:p>
            <a:endParaRPr lang="en-GB" sz="1100" dirty="0">
              <a:solidFill>
                <a:srgbClr val="000000"/>
              </a:solidFill>
            </a:endParaRPr>
          </a:p>
        </p:txBody>
      </p:sp>
      <p:sp>
        <p:nvSpPr>
          <p:cNvPr id="11" name="TextBox 10"/>
          <p:cNvSpPr txBox="1"/>
          <p:nvPr/>
        </p:nvSpPr>
        <p:spPr>
          <a:xfrm>
            <a:off x="2388158" y="2184231"/>
            <a:ext cx="2060179" cy="3985706"/>
          </a:xfrm>
          <a:prstGeom prst="rect">
            <a:avLst/>
          </a:prstGeom>
          <a:noFill/>
        </p:spPr>
        <p:txBody>
          <a:bodyPr wrap="none" rtlCol="0">
            <a:spAutoFit/>
          </a:bodyPr>
          <a:lstStyle/>
          <a:p>
            <a:r>
              <a:rPr lang="ja-JP" sz="1100" b="0" i="0" dirty="0" smtClean="0">
                <a:solidFill>
                  <a:srgbClr val="000000"/>
                </a:solidFill>
                <a:ea typeface="MS UI Gothic" pitchFamily="18" charset="0"/>
              </a:rPr>
              <a:t>ベースラインMET (n=102)</a:t>
            </a:r>
          </a:p>
          <a:p>
            <a:endParaRPr lang="en-GB" sz="1100" dirty="0">
              <a:solidFill>
                <a:srgbClr val="000000"/>
              </a:solidFill>
            </a:endParaRPr>
          </a:p>
          <a:p>
            <a:r>
              <a:rPr lang="ja-JP" sz="1100" b="0" i="0" dirty="0" smtClean="0">
                <a:solidFill>
                  <a:srgbClr val="000000"/>
                </a:solidFill>
                <a:ea typeface="MS UI Gothic" pitchFamily="18" charset="0"/>
              </a:rPr>
              <a:t>ベースラインHGF (n=102)</a:t>
            </a:r>
          </a:p>
          <a:p>
            <a:endParaRPr lang="en-GB" sz="1100" dirty="0">
              <a:solidFill>
                <a:srgbClr val="000000"/>
              </a:solidFill>
            </a:endParaRPr>
          </a:p>
          <a:p>
            <a:r>
              <a:rPr lang="ja-JP" sz="1100" b="0" i="0" dirty="0" smtClean="0">
                <a:solidFill>
                  <a:srgbClr val="000000"/>
                </a:solidFill>
                <a:ea typeface="MS UI Gothic" pitchFamily="18" charset="0"/>
              </a:rPr>
              <a:t>ベースラインAFP (n=104)</a:t>
            </a:r>
          </a:p>
          <a:p>
            <a:pPr lvl="1"/>
            <a:r>
              <a:rPr lang="ja-JP" sz="1100" b="0" i="0" dirty="0" smtClean="0">
                <a:solidFill>
                  <a:srgbClr val="000000"/>
                </a:solidFill>
                <a:ea typeface="MS UI Gothic" pitchFamily="18" charset="0"/>
              </a:rPr>
              <a:t>カットオフ値 中央値</a:t>
            </a:r>
          </a:p>
          <a:p>
            <a:pPr lvl="1"/>
            <a:r>
              <a:rPr lang="ja-JP" sz="1100" b="0" i="0" dirty="0" smtClean="0">
                <a:solidFill>
                  <a:srgbClr val="000000"/>
                </a:solidFill>
                <a:ea typeface="MS UI Gothic" pitchFamily="18" charset="0"/>
              </a:rPr>
              <a:t>カットオフ値 75%</a:t>
            </a:r>
          </a:p>
          <a:p>
            <a:endParaRPr lang="en-GB" sz="1100" dirty="0">
              <a:solidFill>
                <a:srgbClr val="000000"/>
              </a:solidFill>
            </a:endParaRPr>
          </a:p>
          <a:p>
            <a:r>
              <a:rPr lang="ja-JP" sz="1100" b="0" i="0" dirty="0" smtClean="0">
                <a:solidFill>
                  <a:srgbClr val="000000"/>
                </a:solidFill>
                <a:ea typeface="MS UI Gothic" pitchFamily="18" charset="0"/>
              </a:rPr>
              <a:t>10%以上のMET発現低下(n=86)</a:t>
            </a:r>
          </a:p>
          <a:p>
            <a:endParaRPr lang="en-GB" sz="1100" dirty="0">
              <a:solidFill>
                <a:srgbClr val="000000"/>
              </a:solidFill>
            </a:endParaRPr>
          </a:p>
          <a:p>
            <a:r>
              <a:rPr lang="ja-JP" sz="1100" b="0" i="0" dirty="0" smtClean="0">
                <a:solidFill>
                  <a:srgbClr val="000000"/>
                </a:solidFill>
                <a:ea typeface="MS UI Gothic" pitchFamily="18" charset="0"/>
              </a:rPr>
              <a:t>10%以上のHGF発現低下(n=86)</a:t>
            </a:r>
          </a:p>
          <a:p>
            <a:endParaRPr lang="en-GB" sz="1100" dirty="0">
              <a:solidFill>
                <a:srgbClr val="000000"/>
              </a:solidFill>
            </a:endParaRPr>
          </a:p>
          <a:p>
            <a:r>
              <a:rPr lang="ja-JP" sz="1100" b="1" i="0" dirty="0" smtClean="0">
                <a:solidFill>
                  <a:srgbClr val="B60D27"/>
                </a:solidFill>
                <a:ea typeface="MS UI Gothic" pitchFamily="18" charset="0"/>
              </a:rPr>
              <a:t>腫瘍細胞内</a:t>
            </a:r>
          </a:p>
          <a:p>
            <a:r>
              <a:rPr lang="ja-JP" sz="1100" b="0" i="0" dirty="0" smtClean="0">
                <a:solidFill>
                  <a:srgbClr val="000000"/>
                </a:solidFill>
                <a:ea typeface="MS UI Gothic" pitchFamily="18" charset="0"/>
              </a:rPr>
              <a:t>MET低発現 vs MET高発現 (n=28)</a:t>
            </a:r>
          </a:p>
          <a:p>
            <a:pPr lvl="1"/>
            <a:r>
              <a:rPr lang="ja-JP" sz="1100" b="0" i="0" dirty="0" smtClean="0">
                <a:solidFill>
                  <a:srgbClr val="000000"/>
                </a:solidFill>
                <a:ea typeface="MS UI Gothic" pitchFamily="18" charset="0"/>
              </a:rPr>
              <a:t>プラセボ</a:t>
            </a:r>
          </a:p>
          <a:p>
            <a:endParaRPr lang="en-GB" sz="1100" dirty="0">
              <a:solidFill>
                <a:srgbClr val="000000"/>
              </a:solidFill>
            </a:endParaRPr>
          </a:p>
          <a:p>
            <a:r>
              <a:rPr lang="ja-JP" sz="1100" b="0" i="0" dirty="0" smtClean="0">
                <a:solidFill>
                  <a:srgbClr val="000000"/>
                </a:solidFill>
                <a:ea typeface="MS UI Gothic" pitchFamily="18" charset="0"/>
              </a:rPr>
              <a:t>MET高発現(n=37)</a:t>
            </a:r>
          </a:p>
          <a:p>
            <a:pPr lvl="1"/>
            <a:r>
              <a:rPr lang="ja-JP" sz="1100" b="0" i="0" dirty="0" smtClean="0">
                <a:solidFill>
                  <a:srgbClr val="000000"/>
                </a:solidFill>
                <a:ea typeface="MS UI Gothic" pitchFamily="18" charset="0"/>
              </a:rPr>
              <a:t>チバンチニブ vs プラセボ</a:t>
            </a:r>
          </a:p>
          <a:p>
            <a:endParaRPr lang="en-GB" sz="1100" dirty="0">
              <a:solidFill>
                <a:srgbClr val="000000"/>
              </a:solidFill>
            </a:endParaRPr>
          </a:p>
          <a:p>
            <a:r>
              <a:rPr lang="ja-JP" sz="1100" b="0" i="0" dirty="0" smtClean="0">
                <a:solidFill>
                  <a:srgbClr val="000000"/>
                </a:solidFill>
                <a:ea typeface="MS UI Gothic" pitchFamily="18" charset="0"/>
              </a:rPr>
              <a:t>MET低発現(n=40)</a:t>
            </a:r>
          </a:p>
          <a:p>
            <a:pPr lvl="1"/>
            <a:r>
              <a:rPr lang="ja-JP" sz="1100" b="0" i="0" dirty="0" smtClean="0">
                <a:solidFill>
                  <a:srgbClr val="000000"/>
                </a:solidFill>
                <a:ea typeface="MS UI Gothic" pitchFamily="18" charset="0"/>
              </a:rPr>
              <a:t>チバンチニブ vs プラセボ</a:t>
            </a:r>
          </a:p>
          <a:p>
            <a:endParaRPr lang="en-GB" sz="1100" dirty="0">
              <a:solidFill>
                <a:srgbClr val="000000"/>
              </a:solidFill>
            </a:endParaRPr>
          </a:p>
          <a:p>
            <a:endParaRPr lang="en-GB" sz="1100" dirty="0">
              <a:solidFill>
                <a:srgbClr val="000000"/>
              </a:solidFill>
            </a:endParaRPr>
          </a:p>
        </p:txBody>
      </p:sp>
      <p:sp>
        <p:nvSpPr>
          <p:cNvPr id="12" name="TextBox 11"/>
          <p:cNvSpPr txBox="1"/>
          <p:nvPr/>
        </p:nvSpPr>
        <p:spPr>
          <a:xfrm>
            <a:off x="2388158" y="1914363"/>
            <a:ext cx="1159292" cy="261610"/>
          </a:xfrm>
          <a:prstGeom prst="rect">
            <a:avLst/>
          </a:prstGeom>
          <a:noFill/>
        </p:spPr>
        <p:txBody>
          <a:bodyPr wrap="none" rtlCol="0">
            <a:spAutoFit/>
          </a:bodyPr>
          <a:lstStyle/>
          <a:p>
            <a:r>
              <a:rPr lang="ja-JP" sz="1100" b="1" i="0" dirty="0" smtClean="0">
                <a:solidFill>
                  <a:srgbClr val="B60D27"/>
                </a:solidFill>
                <a:ea typeface="MS UI Gothic" pitchFamily="18" charset="0"/>
              </a:rPr>
              <a:t>循環血中</a:t>
            </a:r>
          </a:p>
        </p:txBody>
      </p:sp>
      <p:cxnSp>
        <p:nvCxnSpPr>
          <p:cNvPr id="13" name="Straight Connector 12"/>
          <p:cNvCxnSpPr/>
          <p:nvPr/>
        </p:nvCxnSpPr>
        <p:spPr>
          <a:xfrm>
            <a:off x="2260036" y="2275936"/>
            <a:ext cx="0" cy="109555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60036" y="3523891"/>
            <a:ext cx="0" cy="54777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60036" y="4426806"/>
            <a:ext cx="0" cy="136008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94835" y="2562103"/>
            <a:ext cx="922047" cy="261610"/>
          </a:xfrm>
          <a:prstGeom prst="rect">
            <a:avLst/>
          </a:prstGeom>
          <a:noFill/>
        </p:spPr>
        <p:txBody>
          <a:bodyPr wrap="none" rtlCol="0">
            <a:spAutoFit/>
          </a:bodyPr>
          <a:lstStyle/>
          <a:p>
            <a:pPr algn="r"/>
            <a:r>
              <a:rPr lang="ja-JP" sz="1100" b="1" i="0" dirty="0" smtClean="0">
                <a:solidFill>
                  <a:srgbClr val="000000"/>
                </a:solidFill>
                <a:ea typeface="MS UI Gothic" pitchFamily="18" charset="0"/>
              </a:rPr>
              <a:t>予後</a:t>
            </a:r>
          </a:p>
        </p:txBody>
      </p:sp>
      <p:sp>
        <p:nvSpPr>
          <p:cNvPr id="19" name="TextBox 18"/>
          <p:cNvSpPr txBox="1"/>
          <p:nvPr/>
        </p:nvSpPr>
        <p:spPr>
          <a:xfrm>
            <a:off x="656840" y="3568077"/>
            <a:ext cx="1560042" cy="430887"/>
          </a:xfrm>
          <a:prstGeom prst="rect">
            <a:avLst/>
          </a:prstGeom>
          <a:noFill/>
        </p:spPr>
        <p:txBody>
          <a:bodyPr wrap="none" rtlCol="0">
            <a:spAutoFit/>
          </a:bodyPr>
          <a:lstStyle/>
          <a:p>
            <a:pPr algn="r"/>
            <a:r>
              <a:rPr lang="ja-JP" sz="1100" b="1" i="0" dirty="0" smtClean="0">
                <a:solidFill>
                  <a:srgbClr val="000000"/>
                </a:solidFill>
                <a:ea typeface="MS UI Gothic" pitchFamily="18" charset="0"/>
              </a:rPr>
              <a:t>薬力学＋</a:t>
            </a:r>
            <a:r>
              <a:rPr lang="en" sz="1100" dirty="0" smtClean="0"/>
              <a:t/>
            </a:r>
            <a:br>
              <a:rPr lang="en" sz="1100" dirty="0" smtClean="0"/>
            </a:br>
            <a:r>
              <a:rPr lang="ja-JP" sz="1100" b="1" i="0" dirty="0" smtClean="0">
                <a:solidFill>
                  <a:srgbClr val="000000"/>
                </a:solidFill>
                <a:ea typeface="MS UI Gothic" pitchFamily="18" charset="0"/>
              </a:rPr>
              <a:t>転記</a:t>
            </a:r>
          </a:p>
        </p:txBody>
      </p:sp>
      <p:sp>
        <p:nvSpPr>
          <p:cNvPr id="20" name="TextBox 19"/>
          <p:cNvSpPr txBox="1"/>
          <p:nvPr/>
        </p:nvSpPr>
        <p:spPr>
          <a:xfrm>
            <a:off x="1136137" y="4820753"/>
            <a:ext cx="1080745" cy="430887"/>
          </a:xfrm>
          <a:prstGeom prst="rect">
            <a:avLst/>
          </a:prstGeom>
          <a:noFill/>
        </p:spPr>
        <p:txBody>
          <a:bodyPr wrap="none" rtlCol="0">
            <a:spAutoFit/>
          </a:bodyPr>
          <a:lstStyle/>
          <a:p>
            <a:pPr algn="r"/>
            <a:r>
              <a:rPr lang="ja-JP" sz="1100" b="1" i="0" dirty="0" smtClean="0">
                <a:solidFill>
                  <a:srgbClr val="000000"/>
                </a:solidFill>
                <a:ea typeface="MS UI Gothic" pitchFamily="18" charset="0"/>
              </a:rPr>
              <a:t>予後＋</a:t>
            </a:r>
            <a:r>
              <a:rPr lang="en" sz="1100" dirty="0" smtClean="0"/>
              <a:t/>
            </a:r>
            <a:br>
              <a:rPr lang="en" sz="1100" dirty="0" smtClean="0"/>
            </a:br>
            <a:r>
              <a:rPr lang="ja-JP" sz="1100" b="1" i="0" dirty="0" smtClean="0">
                <a:solidFill>
                  <a:srgbClr val="000000"/>
                </a:solidFill>
                <a:ea typeface="MS UI Gothic" pitchFamily="18" charset="0"/>
              </a:rPr>
              <a:t>予測</a:t>
            </a:r>
          </a:p>
        </p:txBody>
      </p:sp>
      <p:cxnSp>
        <p:nvCxnSpPr>
          <p:cNvPr id="21" name="Straight Connector 20"/>
          <p:cNvCxnSpPr/>
          <p:nvPr/>
        </p:nvCxnSpPr>
        <p:spPr>
          <a:xfrm>
            <a:off x="4252823" y="2192103"/>
            <a:ext cx="2074665"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934309" y="2184231"/>
            <a:ext cx="0" cy="364715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49287" y="5804129"/>
            <a:ext cx="1967315"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640627" y="5804129"/>
            <a:ext cx="0" cy="7321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349287" y="5804129"/>
            <a:ext cx="0" cy="7321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929139" y="5804129"/>
            <a:ext cx="0" cy="7321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198890" y="5804129"/>
            <a:ext cx="0" cy="7321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468641" y="5804129"/>
            <a:ext cx="0" cy="7321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746344" y="5804129"/>
            <a:ext cx="0" cy="7321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024047" y="5804129"/>
            <a:ext cx="0" cy="7321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01750" y="5804129"/>
            <a:ext cx="0" cy="7321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164971" y="5854599"/>
            <a:ext cx="380232" cy="261610"/>
          </a:xfrm>
          <a:prstGeom prst="rect">
            <a:avLst/>
          </a:prstGeom>
          <a:noFill/>
        </p:spPr>
        <p:txBody>
          <a:bodyPr wrap="none" rtlCol="0">
            <a:spAutoFit/>
          </a:bodyPr>
          <a:lstStyle/>
          <a:p>
            <a:pPr algn="ctr"/>
            <a:r>
              <a:rPr lang="ja-JP" sz="1100" b="0" i="0" dirty="0" smtClean="0">
                <a:solidFill>
                  <a:srgbClr val="000000"/>
                </a:solidFill>
                <a:ea typeface="MS UI Gothic" pitchFamily="18" charset="0"/>
              </a:rPr>
              <a:t>0.0</a:t>
            </a:r>
          </a:p>
        </p:txBody>
      </p:sp>
      <p:sp>
        <p:nvSpPr>
          <p:cNvPr id="33" name="TextBox 32"/>
          <p:cNvSpPr txBox="1"/>
          <p:nvPr/>
        </p:nvSpPr>
        <p:spPr>
          <a:xfrm>
            <a:off x="4717483" y="5854599"/>
            <a:ext cx="380232" cy="261610"/>
          </a:xfrm>
          <a:prstGeom prst="rect">
            <a:avLst/>
          </a:prstGeom>
          <a:noFill/>
        </p:spPr>
        <p:txBody>
          <a:bodyPr wrap="none" rtlCol="0">
            <a:spAutoFit/>
          </a:bodyPr>
          <a:lstStyle/>
          <a:p>
            <a:pPr algn="ctr"/>
            <a:r>
              <a:rPr lang="ja-JP" sz="1100" b="0" i="0" dirty="0" smtClean="0">
                <a:solidFill>
                  <a:srgbClr val="000000"/>
                </a:solidFill>
                <a:ea typeface="MS UI Gothic" pitchFamily="18" charset="0"/>
              </a:rPr>
              <a:t>1.0</a:t>
            </a:r>
          </a:p>
        </p:txBody>
      </p:sp>
      <p:sp>
        <p:nvSpPr>
          <p:cNvPr id="34" name="TextBox 33"/>
          <p:cNvSpPr txBox="1"/>
          <p:nvPr/>
        </p:nvSpPr>
        <p:spPr>
          <a:xfrm>
            <a:off x="5269995" y="5854599"/>
            <a:ext cx="380232" cy="261610"/>
          </a:xfrm>
          <a:prstGeom prst="rect">
            <a:avLst/>
          </a:prstGeom>
          <a:noFill/>
        </p:spPr>
        <p:txBody>
          <a:bodyPr wrap="none" rtlCol="0">
            <a:spAutoFit/>
          </a:bodyPr>
          <a:lstStyle/>
          <a:p>
            <a:pPr algn="ctr"/>
            <a:r>
              <a:rPr lang="ja-JP" sz="1100" b="0" i="0" dirty="0" smtClean="0">
                <a:solidFill>
                  <a:srgbClr val="000000"/>
                </a:solidFill>
                <a:ea typeface="MS UI Gothic" pitchFamily="18" charset="0"/>
              </a:rPr>
              <a:t>2.0</a:t>
            </a:r>
          </a:p>
        </p:txBody>
      </p:sp>
      <p:sp>
        <p:nvSpPr>
          <p:cNvPr id="35" name="TextBox 34"/>
          <p:cNvSpPr txBox="1"/>
          <p:nvPr/>
        </p:nvSpPr>
        <p:spPr>
          <a:xfrm>
            <a:off x="5822507" y="5854599"/>
            <a:ext cx="380232" cy="261610"/>
          </a:xfrm>
          <a:prstGeom prst="rect">
            <a:avLst/>
          </a:prstGeom>
          <a:noFill/>
        </p:spPr>
        <p:txBody>
          <a:bodyPr wrap="none" rtlCol="0">
            <a:spAutoFit/>
          </a:bodyPr>
          <a:lstStyle/>
          <a:p>
            <a:pPr algn="ctr"/>
            <a:r>
              <a:rPr lang="ja-JP" sz="1100" b="0" i="0" dirty="0" smtClean="0">
                <a:solidFill>
                  <a:srgbClr val="000000"/>
                </a:solidFill>
                <a:ea typeface="MS UI Gothic" pitchFamily="18" charset="0"/>
              </a:rPr>
              <a:t>3.0</a:t>
            </a:r>
          </a:p>
        </p:txBody>
      </p:sp>
      <p:sp>
        <p:nvSpPr>
          <p:cNvPr id="36" name="TextBox 35"/>
          <p:cNvSpPr txBox="1"/>
          <p:nvPr/>
        </p:nvSpPr>
        <p:spPr>
          <a:xfrm>
            <a:off x="4448579" y="5854599"/>
            <a:ext cx="380232" cy="261610"/>
          </a:xfrm>
          <a:prstGeom prst="rect">
            <a:avLst/>
          </a:prstGeom>
          <a:noFill/>
        </p:spPr>
        <p:txBody>
          <a:bodyPr wrap="none" rtlCol="0">
            <a:spAutoFit/>
          </a:bodyPr>
          <a:lstStyle/>
          <a:p>
            <a:pPr algn="ctr"/>
            <a:r>
              <a:rPr lang="ja-JP" sz="1100" b="0" i="0" dirty="0" smtClean="0">
                <a:solidFill>
                  <a:srgbClr val="000000"/>
                </a:solidFill>
                <a:ea typeface="MS UI Gothic" pitchFamily="18" charset="0"/>
              </a:rPr>
              <a:t>0.5</a:t>
            </a:r>
          </a:p>
        </p:txBody>
      </p:sp>
      <p:sp>
        <p:nvSpPr>
          <p:cNvPr id="37" name="TextBox 36"/>
          <p:cNvSpPr txBox="1"/>
          <p:nvPr/>
        </p:nvSpPr>
        <p:spPr>
          <a:xfrm>
            <a:off x="5006531" y="5854599"/>
            <a:ext cx="380232" cy="261610"/>
          </a:xfrm>
          <a:prstGeom prst="rect">
            <a:avLst/>
          </a:prstGeom>
          <a:noFill/>
        </p:spPr>
        <p:txBody>
          <a:bodyPr wrap="none" rtlCol="0">
            <a:spAutoFit/>
          </a:bodyPr>
          <a:lstStyle/>
          <a:p>
            <a:pPr algn="ctr"/>
            <a:r>
              <a:rPr lang="ja-JP" sz="1100" b="0" i="0" dirty="0" smtClean="0">
                <a:solidFill>
                  <a:srgbClr val="000000"/>
                </a:solidFill>
                <a:ea typeface="MS UI Gothic" pitchFamily="18" charset="0"/>
              </a:rPr>
              <a:t>1.5</a:t>
            </a:r>
          </a:p>
        </p:txBody>
      </p:sp>
      <p:sp>
        <p:nvSpPr>
          <p:cNvPr id="38" name="TextBox 37"/>
          <p:cNvSpPr txBox="1"/>
          <p:nvPr/>
        </p:nvSpPr>
        <p:spPr>
          <a:xfrm>
            <a:off x="5552555" y="5854599"/>
            <a:ext cx="380232" cy="261610"/>
          </a:xfrm>
          <a:prstGeom prst="rect">
            <a:avLst/>
          </a:prstGeom>
          <a:noFill/>
        </p:spPr>
        <p:txBody>
          <a:bodyPr wrap="none" rtlCol="0">
            <a:spAutoFit/>
          </a:bodyPr>
          <a:lstStyle/>
          <a:p>
            <a:pPr algn="ctr"/>
            <a:r>
              <a:rPr lang="ja-JP" sz="1100" b="0" i="0" dirty="0" smtClean="0">
                <a:solidFill>
                  <a:srgbClr val="000000"/>
                </a:solidFill>
                <a:ea typeface="MS UI Gothic" pitchFamily="18" charset="0"/>
              </a:rPr>
              <a:t>2.5</a:t>
            </a:r>
          </a:p>
        </p:txBody>
      </p:sp>
      <p:sp>
        <p:nvSpPr>
          <p:cNvPr id="39" name="TextBox 38"/>
          <p:cNvSpPr txBox="1"/>
          <p:nvPr/>
        </p:nvSpPr>
        <p:spPr>
          <a:xfrm>
            <a:off x="6102555" y="5854599"/>
            <a:ext cx="380232" cy="261610"/>
          </a:xfrm>
          <a:prstGeom prst="rect">
            <a:avLst/>
          </a:prstGeom>
          <a:noFill/>
        </p:spPr>
        <p:txBody>
          <a:bodyPr wrap="none" rtlCol="0">
            <a:spAutoFit/>
          </a:bodyPr>
          <a:lstStyle/>
          <a:p>
            <a:pPr algn="ctr"/>
            <a:r>
              <a:rPr lang="ja-JP" sz="1100" b="0" i="0" dirty="0" smtClean="0">
                <a:solidFill>
                  <a:srgbClr val="000000"/>
                </a:solidFill>
                <a:ea typeface="MS UI Gothic" pitchFamily="18" charset="0"/>
              </a:rPr>
              <a:t>3.5</a:t>
            </a:r>
          </a:p>
        </p:txBody>
      </p:sp>
      <p:sp>
        <p:nvSpPr>
          <p:cNvPr id="40" name="TextBox 39"/>
          <p:cNvSpPr txBox="1"/>
          <p:nvPr/>
        </p:nvSpPr>
        <p:spPr>
          <a:xfrm>
            <a:off x="3352800" y="6122151"/>
            <a:ext cx="1542410" cy="261610"/>
          </a:xfrm>
          <a:prstGeom prst="rect">
            <a:avLst/>
          </a:prstGeom>
          <a:noFill/>
        </p:spPr>
        <p:txBody>
          <a:bodyPr wrap="none" rtlCol="0">
            <a:spAutoFit/>
          </a:bodyPr>
          <a:lstStyle/>
          <a:p>
            <a:pPr algn="ctr"/>
            <a:r>
              <a:rPr lang="ja-JP" sz="1100" b="0" i="0" dirty="0" smtClean="0">
                <a:solidFill>
                  <a:srgbClr val="000000"/>
                </a:solidFill>
                <a:ea typeface="MS UI Gothic" pitchFamily="18" charset="0"/>
              </a:rPr>
              <a:t>低発現群／チバンチニブ群が有利</a:t>
            </a:r>
          </a:p>
        </p:txBody>
      </p:sp>
      <p:sp>
        <p:nvSpPr>
          <p:cNvPr id="41" name="TextBox 40"/>
          <p:cNvSpPr txBox="1"/>
          <p:nvPr/>
        </p:nvSpPr>
        <p:spPr>
          <a:xfrm>
            <a:off x="4778748" y="6122151"/>
            <a:ext cx="2145139" cy="261610"/>
          </a:xfrm>
          <a:prstGeom prst="rect">
            <a:avLst/>
          </a:prstGeom>
          <a:noFill/>
        </p:spPr>
        <p:txBody>
          <a:bodyPr wrap="none" rtlCol="0">
            <a:spAutoFit/>
          </a:bodyPr>
          <a:lstStyle/>
          <a:p>
            <a:pPr algn="ctr"/>
            <a:r>
              <a:rPr lang="ja-JP" altLang="es-ES" sz="1100" b="0" i="0" dirty="0" smtClean="0">
                <a:solidFill>
                  <a:srgbClr val="000000"/>
                </a:solidFill>
                <a:ea typeface="MS UI Gothic" pitchFamily="18" charset="0"/>
              </a:rPr>
              <a:t>　　　</a:t>
            </a:r>
            <a:r>
              <a:rPr lang="ja-JP" sz="1100" b="0" i="0" dirty="0" smtClean="0">
                <a:solidFill>
                  <a:srgbClr val="000000"/>
                </a:solidFill>
                <a:ea typeface="MS UI Gothic" pitchFamily="18" charset="0"/>
              </a:rPr>
              <a:t>高発現群／プラセボ群が有利</a:t>
            </a:r>
          </a:p>
        </p:txBody>
      </p:sp>
      <p:grpSp>
        <p:nvGrpSpPr>
          <p:cNvPr id="42" name="Group 41"/>
          <p:cNvGrpSpPr/>
          <p:nvPr/>
        </p:nvGrpSpPr>
        <p:grpSpPr>
          <a:xfrm>
            <a:off x="4719552" y="5542722"/>
            <a:ext cx="1325213" cy="95415"/>
            <a:chOff x="4719552" y="5466522"/>
            <a:chExt cx="1325213" cy="95415"/>
          </a:xfrm>
        </p:grpSpPr>
        <p:cxnSp>
          <p:nvCxnSpPr>
            <p:cNvPr id="43" name="Straight Connector 42"/>
            <p:cNvCxnSpPr/>
            <p:nvPr/>
          </p:nvCxnSpPr>
          <p:spPr>
            <a:xfrm>
              <a:off x="4728369" y="5514229"/>
              <a:ext cx="1306564" cy="0"/>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719552"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44765"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4474497" y="5059138"/>
            <a:ext cx="365200" cy="95415"/>
            <a:chOff x="4728369" y="5466522"/>
            <a:chExt cx="1312420" cy="95415"/>
          </a:xfrm>
        </p:grpSpPr>
        <p:cxnSp>
          <p:nvCxnSpPr>
            <p:cNvPr id="47" name="Straight Connector 46"/>
            <p:cNvCxnSpPr/>
            <p:nvPr/>
          </p:nvCxnSpPr>
          <p:spPr>
            <a:xfrm>
              <a:off x="4728369" y="5514229"/>
              <a:ext cx="1306564" cy="0"/>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731480"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040789"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4455430" y="4582888"/>
            <a:ext cx="413750" cy="95415"/>
            <a:chOff x="4728369" y="5466522"/>
            <a:chExt cx="1312420" cy="95415"/>
          </a:xfrm>
        </p:grpSpPr>
        <p:cxnSp>
          <p:nvCxnSpPr>
            <p:cNvPr id="51" name="Straight Connector 50"/>
            <p:cNvCxnSpPr/>
            <p:nvPr/>
          </p:nvCxnSpPr>
          <p:spPr>
            <a:xfrm>
              <a:off x="4728369" y="5514229"/>
              <a:ext cx="1306564" cy="0"/>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731480"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040789"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4571999" y="3933429"/>
            <a:ext cx="346485" cy="95415"/>
            <a:chOff x="4728369" y="5466522"/>
            <a:chExt cx="1312420" cy="95415"/>
          </a:xfrm>
        </p:grpSpPr>
        <p:cxnSp>
          <p:nvCxnSpPr>
            <p:cNvPr id="55" name="Straight Connector 54"/>
            <p:cNvCxnSpPr/>
            <p:nvPr/>
          </p:nvCxnSpPr>
          <p:spPr>
            <a:xfrm>
              <a:off x="4728369" y="5514229"/>
              <a:ext cx="1306564" cy="0"/>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731480"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040789"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556089" y="3600372"/>
            <a:ext cx="285435" cy="95415"/>
            <a:chOff x="4728369" y="5466522"/>
            <a:chExt cx="1312420" cy="95415"/>
          </a:xfrm>
        </p:grpSpPr>
        <p:cxnSp>
          <p:nvCxnSpPr>
            <p:cNvPr id="59" name="Straight Connector 58"/>
            <p:cNvCxnSpPr/>
            <p:nvPr/>
          </p:nvCxnSpPr>
          <p:spPr>
            <a:xfrm>
              <a:off x="4728369" y="5514229"/>
              <a:ext cx="1306564" cy="0"/>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731480"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040789"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4509699" y="3278745"/>
            <a:ext cx="209853" cy="95415"/>
            <a:chOff x="4728369" y="5466522"/>
            <a:chExt cx="1312420" cy="95415"/>
          </a:xfrm>
        </p:grpSpPr>
        <p:cxnSp>
          <p:nvCxnSpPr>
            <p:cNvPr id="63" name="Straight Connector 62"/>
            <p:cNvCxnSpPr/>
            <p:nvPr/>
          </p:nvCxnSpPr>
          <p:spPr>
            <a:xfrm>
              <a:off x="4728369" y="5514229"/>
              <a:ext cx="1306564" cy="0"/>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731480"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040789"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4649581" y="3117138"/>
            <a:ext cx="370940" cy="95415"/>
            <a:chOff x="4728369" y="5466522"/>
            <a:chExt cx="1312420" cy="95415"/>
          </a:xfrm>
        </p:grpSpPr>
        <p:cxnSp>
          <p:nvCxnSpPr>
            <p:cNvPr id="67" name="Straight Connector 66"/>
            <p:cNvCxnSpPr/>
            <p:nvPr/>
          </p:nvCxnSpPr>
          <p:spPr>
            <a:xfrm>
              <a:off x="4728369" y="5514229"/>
              <a:ext cx="1306564" cy="0"/>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31480"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40789"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4614157" y="2645200"/>
            <a:ext cx="285532" cy="95415"/>
            <a:chOff x="4728369" y="5466522"/>
            <a:chExt cx="1312420" cy="95415"/>
          </a:xfrm>
        </p:grpSpPr>
        <p:cxnSp>
          <p:nvCxnSpPr>
            <p:cNvPr id="71" name="Straight Connector 70"/>
            <p:cNvCxnSpPr/>
            <p:nvPr/>
          </p:nvCxnSpPr>
          <p:spPr>
            <a:xfrm>
              <a:off x="4728369" y="5514229"/>
              <a:ext cx="1306564" cy="0"/>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731480"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040789"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4585603" y="2310587"/>
            <a:ext cx="324000" cy="95415"/>
            <a:chOff x="4728369" y="5466522"/>
            <a:chExt cx="1312420" cy="95415"/>
          </a:xfrm>
        </p:grpSpPr>
        <p:cxnSp>
          <p:nvCxnSpPr>
            <p:cNvPr id="75" name="Straight Connector 74"/>
            <p:cNvCxnSpPr/>
            <p:nvPr/>
          </p:nvCxnSpPr>
          <p:spPr>
            <a:xfrm>
              <a:off x="4728369" y="5514229"/>
              <a:ext cx="1306564" cy="0"/>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731480"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040789"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grpSp>
      <p:sp>
        <p:nvSpPr>
          <p:cNvPr id="78" name="Rectangle 77"/>
          <p:cNvSpPr/>
          <p:nvPr/>
        </p:nvSpPr>
        <p:spPr>
          <a:xfrm>
            <a:off x="4687744" y="2310588"/>
            <a:ext cx="95414" cy="95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p:cNvSpPr/>
          <p:nvPr/>
        </p:nvSpPr>
        <p:spPr>
          <a:xfrm>
            <a:off x="4671845" y="2645201"/>
            <a:ext cx="95414" cy="95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p:cNvSpPr/>
          <p:nvPr/>
        </p:nvSpPr>
        <p:spPr>
          <a:xfrm>
            <a:off x="4721665" y="3111899"/>
            <a:ext cx="95414" cy="95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p:cNvSpPr/>
          <p:nvPr/>
        </p:nvSpPr>
        <p:spPr>
          <a:xfrm>
            <a:off x="4554167" y="3278746"/>
            <a:ext cx="95414" cy="95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p:cNvSpPr/>
          <p:nvPr/>
        </p:nvSpPr>
        <p:spPr>
          <a:xfrm>
            <a:off x="4592330" y="3597856"/>
            <a:ext cx="95414" cy="95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p:cNvSpPr/>
          <p:nvPr/>
        </p:nvSpPr>
        <p:spPr>
          <a:xfrm>
            <a:off x="4641923" y="3928844"/>
            <a:ext cx="95414" cy="95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p:cNvSpPr/>
          <p:nvPr/>
        </p:nvSpPr>
        <p:spPr>
          <a:xfrm>
            <a:off x="4523424" y="4569663"/>
            <a:ext cx="95414" cy="95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p:cNvSpPr/>
          <p:nvPr/>
        </p:nvSpPr>
        <p:spPr>
          <a:xfrm>
            <a:off x="4525113" y="5059681"/>
            <a:ext cx="95414" cy="95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a:off x="5060894" y="5543882"/>
            <a:ext cx="95414" cy="95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707300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胃・食道癌</a:t>
            </a:r>
          </a:p>
        </p:txBody>
      </p:sp>
    </p:spTree>
    <p:extLst>
      <p:ext uri="{BB962C8B-B14F-4D97-AF65-F5344CB8AC3E}">
        <p14:creationId xmlns:p14="http://schemas.microsoft.com/office/powerpoint/2010/main" val="41962765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197：肝細胞癌（HCC）に対する第2選択治療としてのチバンチニブを評価する無作為化比較対照第II相試験（RCT）からの、腫瘍および血漿バイオマーカーの解</a:t>
            </a:r>
            <a:r>
              <a:rPr lang="ja-JP" sz="1800" b="1" i="0" dirty="0" smtClean="0">
                <a:solidFill>
                  <a:srgbClr val="043882"/>
                </a:solidFill>
                <a:ea typeface="MS UI Gothic" pitchFamily="18" charset="0"/>
              </a:rPr>
              <a:t>析</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Rimassa L,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r>
              <a:rPr lang="ja-JP" sz="1600" b="0" i="0" dirty="0" smtClean="0">
                <a:solidFill>
                  <a:srgbClr val="4D4D4D"/>
                </a:solidFill>
                <a:ea typeface="MS UI Gothic" pitchFamily="18" charset="0"/>
              </a:rPr>
              <a:t>METIV-HCC試験（現在進行中）の初期成績</a:t>
            </a:r>
          </a:p>
          <a:p>
            <a:pPr lvl="1"/>
            <a:r>
              <a:rPr lang="ja-JP" sz="1600" b="0" i="0" dirty="0" smtClean="0">
                <a:solidFill>
                  <a:srgbClr val="4D4D4D"/>
                </a:solidFill>
                <a:ea typeface="MS UI Gothic" pitchFamily="18" charset="0"/>
              </a:rPr>
              <a:t>MET高発現とソラフェニブ治療との相関性が認められた（p&lt;0.0001）</a:t>
            </a:r>
          </a:p>
          <a:p>
            <a:pPr lvl="1"/>
            <a:r>
              <a:rPr lang="ja-JP" sz="1600" b="0" i="0" dirty="0" smtClean="0">
                <a:solidFill>
                  <a:srgbClr val="4D4D4D"/>
                </a:solidFill>
                <a:ea typeface="MS UI Gothic" pitchFamily="18" charset="0"/>
              </a:rPr>
              <a:t>以下についてはMET発現状況との相関性は示されなかった：</a:t>
            </a:r>
          </a:p>
          <a:p>
            <a:pPr lvl="2"/>
            <a:r>
              <a:rPr lang="ja-JP" sz="1600" b="0" i="0" dirty="0" smtClean="0">
                <a:solidFill>
                  <a:srgbClr val="4D4D4D"/>
                </a:solidFill>
                <a:ea typeface="MS UI Gothic" pitchFamily="18" charset="0"/>
              </a:rPr>
              <a:t>ソラフェニブの投与期間</a:t>
            </a:r>
          </a:p>
          <a:p>
            <a:pPr lvl="2"/>
            <a:r>
              <a:rPr lang="ja-JP" sz="1600" b="0" i="0" dirty="0" smtClean="0">
                <a:solidFill>
                  <a:srgbClr val="4D4D4D"/>
                </a:solidFill>
                <a:ea typeface="MS UI Gothic" pitchFamily="18" charset="0"/>
              </a:rPr>
              <a:t>ソラフェニブの投与中止理由</a:t>
            </a:r>
          </a:p>
          <a:p>
            <a:pPr lvl="2"/>
            <a:r>
              <a:rPr lang="ja-JP" sz="1600" b="0" i="0" dirty="0" smtClean="0">
                <a:solidFill>
                  <a:srgbClr val="4D4D4D"/>
                </a:solidFill>
                <a:ea typeface="MS UI Gothic" pitchFamily="18" charset="0"/>
              </a:rPr>
              <a:t>ソラフェニブの最終投与から生検までの期間</a:t>
            </a:r>
          </a:p>
          <a:p>
            <a:pPr lvl="2"/>
            <a:r>
              <a:rPr lang="ja-JP" sz="1600" b="0" i="0" dirty="0" smtClean="0">
                <a:solidFill>
                  <a:srgbClr val="4D4D4D"/>
                </a:solidFill>
                <a:ea typeface="MS UI Gothic" pitchFamily="18" charset="0"/>
              </a:rPr>
              <a:t>診断から生検までの期間</a:t>
            </a:r>
          </a:p>
          <a:p>
            <a:pPr lvl="2"/>
            <a:r>
              <a:rPr lang="ja-JP" sz="1600" b="0" i="0" dirty="0" smtClean="0">
                <a:solidFill>
                  <a:srgbClr val="4D4D4D"/>
                </a:solidFill>
                <a:ea typeface="MS UI Gothic" pitchFamily="18" charset="0"/>
              </a:rPr>
              <a:t>局所治療の前治療歴</a:t>
            </a:r>
          </a:p>
          <a:p>
            <a:pPr marL="0" indent="0">
              <a:spcBef>
                <a:spcPts val="1200"/>
              </a:spcBef>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腫瘍細胞でのMET発現に関し、ARQ 197-215試験とMETIV-HCC試験の結果は同等であった</a:t>
            </a:r>
          </a:p>
          <a:p>
            <a:r>
              <a:rPr lang="ja-JP" sz="1600" b="1" i="0" dirty="0" smtClean="0">
                <a:solidFill>
                  <a:srgbClr val="4D4D4D"/>
                </a:solidFill>
                <a:ea typeface="MS UI Gothic" pitchFamily="18" charset="0"/>
              </a:rPr>
              <a:t>血中MET、HGFおよびAFPはHCC患者における予後マーカーである</a:t>
            </a:r>
          </a:p>
          <a:p>
            <a:r>
              <a:rPr lang="ja-JP" sz="1600" b="1" i="0" dirty="0" smtClean="0">
                <a:solidFill>
                  <a:srgbClr val="4D4D4D"/>
                </a:solidFill>
                <a:ea typeface="MS UI Gothic" pitchFamily="18" charset="0"/>
              </a:rPr>
              <a:t>血中METは、チバンチニブの薬力学的バイオマーカーである</a:t>
            </a:r>
          </a:p>
          <a:p>
            <a:r>
              <a:rPr lang="ja-JP" sz="1600" b="1" i="0" dirty="0" smtClean="0">
                <a:solidFill>
                  <a:srgbClr val="4D4D4D"/>
                </a:solidFill>
                <a:ea typeface="MS UI Gothic" pitchFamily="18" charset="0"/>
              </a:rPr>
              <a:t>腫瘍細胞でのMET発現状況は、予後および予測の唯一のマーカーである</a:t>
            </a:r>
          </a:p>
          <a:p>
            <a:r>
              <a:rPr lang="ja-JP" sz="1600" b="1" i="0" dirty="0" smtClean="0">
                <a:solidFill>
                  <a:srgbClr val="4D4D4D"/>
                </a:solidFill>
                <a:ea typeface="MS UI Gothic" pitchFamily="18" charset="0"/>
              </a:rPr>
              <a:t>本解析の結果から、MET高発現の腫瘍に対してのみ、チバンチニブの投与が支持される</a:t>
            </a:r>
          </a:p>
          <a:p>
            <a:r>
              <a:rPr lang="ja-JP" sz="1600" b="1" i="0" dirty="0" smtClean="0">
                <a:solidFill>
                  <a:srgbClr val="4D4D4D"/>
                </a:solidFill>
                <a:ea typeface="MS UI Gothic" pitchFamily="18" charset="0"/>
              </a:rPr>
              <a:t>今後MET-HCC試験では、解析したマーカーに関し、HCCにおけるその役割について検証予定である</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Rimassa et al. J Clin Oncol 2016; 34 (suppl): abstr 197</a:t>
            </a:r>
          </a:p>
        </p:txBody>
      </p:sp>
    </p:spTree>
    <p:custDataLst>
      <p:tags r:id="rId1"/>
    </p:custDataLst>
    <p:extLst>
      <p:ext uri="{BB962C8B-B14F-4D97-AF65-F5344CB8AC3E}">
        <p14:creationId xmlns:p14="http://schemas.microsoft.com/office/powerpoint/2010/main" val="37073007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cap="all" dirty="0" smtClean="0">
                <a:solidFill>
                  <a:srgbClr val="043882"/>
                </a:solidFill>
                <a:ea typeface="MS UI Gothic" pitchFamily="18" charset="0"/>
              </a:rPr>
              <a:t>神経内分泌腫瘍</a:t>
            </a:r>
          </a:p>
        </p:txBody>
      </p:sp>
      <p:sp>
        <p:nvSpPr>
          <p:cNvPr id="3" name="Text Placeholder 2"/>
          <p:cNvSpPr>
            <a:spLocks noGrp="1"/>
          </p:cNvSpPr>
          <p:nvPr>
            <p:ph type="body" idx="1"/>
          </p:nvPr>
        </p:nvSpPr>
        <p:spPr/>
        <p:txBody>
          <a:bodyPr/>
          <a:lstStyle/>
          <a:p>
            <a:r>
              <a:rPr lang="ja-JP" sz="2400" b="1" i="0" dirty="0" smtClean="0">
                <a:solidFill>
                  <a:srgbClr val="4D4D4D"/>
                </a:solidFill>
                <a:ea typeface="MS UI Gothic" pitchFamily="18" charset="0"/>
              </a:rPr>
              <a:t>膵・小腸・肝胆道癌</a:t>
            </a:r>
          </a:p>
        </p:txBody>
      </p:sp>
    </p:spTree>
    <p:extLst>
      <p:ext uri="{BB962C8B-B14F-4D97-AF65-F5344CB8AC3E}">
        <p14:creationId xmlns:p14="http://schemas.microsoft.com/office/powerpoint/2010/main" val="17433930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194：第III相試験（NETTER-1）：177 Lu-Dotatate治療を受けた中腸神経内分泌腫瘍患者における無増悪生存期間、放射線学的奏効、および予備調査としての全生存期間の結果– Strosberg JR, et al</a:t>
            </a:r>
          </a:p>
        </p:txBody>
      </p:sp>
      <p:sp>
        <p:nvSpPr>
          <p:cNvPr id="5123" name="Rectangle 3"/>
          <p:cNvSpPr>
            <a:spLocks noGrp="1" noChangeArrowheads="1"/>
          </p:cNvSpPr>
          <p:nvPr>
            <p:ph type="body" idx="1"/>
          </p:nvPr>
        </p:nvSpPr>
        <p:spPr>
          <a:xfrm>
            <a:off x="365124" y="1254035"/>
            <a:ext cx="8565120" cy="4746172"/>
          </a:xfrm>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手術不能でソマトスタチン受容体陽性の進行中腸神経内分泌腫瘍（NET）を有する患者において、ソマトスタチンアナログ（SSA）である</a:t>
            </a:r>
            <a:r>
              <a:rPr lang="ja-JP" sz="1600" b="0" i="0" baseline="30000" dirty="0" smtClean="0">
                <a:solidFill>
                  <a:srgbClr val="4D4D4D"/>
                </a:solidFill>
                <a:ea typeface="MS UI Gothic" pitchFamily="18" charset="0"/>
              </a:rPr>
              <a:t>177</a:t>
            </a:r>
            <a:r>
              <a:rPr lang="ja-JP" sz="1600" b="0" i="0" dirty="0" smtClean="0">
                <a:solidFill>
                  <a:srgbClr val="4D4D4D"/>
                </a:solidFill>
                <a:ea typeface="MS UI Gothic" pitchFamily="18" charset="0"/>
              </a:rPr>
              <a:t>Lu-DotatateとオクトレオチドLARの有効性と安全性を比較評価する</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Strosberg et al. J Clin Oncol 2016; 34 (suppl): abstr 194</a:t>
            </a:r>
          </a:p>
        </p:txBody>
      </p:sp>
      <p:cxnSp>
        <p:nvCxnSpPr>
          <p:cNvPr id="7" name="AutoShape 15"/>
          <p:cNvCxnSpPr>
            <a:cxnSpLocks noChangeShapeType="1"/>
          </p:cNvCxnSpPr>
          <p:nvPr/>
        </p:nvCxnSpPr>
        <p:spPr bwMode="auto">
          <a:xfrm rot="5400000" flipH="1" flipV="1">
            <a:off x="4283655" y="2864346"/>
            <a:ext cx="632006" cy="612000"/>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76760" y="259002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0" name="AutoShape 19"/>
          <p:cNvCxnSpPr>
            <a:cxnSpLocks noChangeShapeType="1"/>
          </p:cNvCxnSpPr>
          <p:nvPr/>
        </p:nvCxnSpPr>
        <p:spPr bwMode="auto">
          <a:xfrm>
            <a:off x="3745139" y="3810348"/>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604125" y="2854343"/>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925635" y="2443974"/>
            <a:ext cx="281198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baseline="30000" dirty="0" smtClean="0">
                <a:solidFill>
                  <a:srgbClr val="FFFFFF"/>
                </a:solidFill>
                <a:ea typeface="MS UI Gothic" pitchFamily="18" charset="0"/>
              </a:rPr>
              <a:t>177</a:t>
            </a:r>
            <a:r>
              <a:rPr lang="ja-JP" b="0" i="0" dirty="0" smtClean="0">
                <a:solidFill>
                  <a:srgbClr val="FFFFFF"/>
                </a:solidFill>
                <a:ea typeface="MS UI Gothic" pitchFamily="18" charset="0"/>
              </a:rPr>
              <a:t>Lu-Dotatate </a:t>
            </a:r>
            <a:r>
              <a:rPr lang="en" dirty="0" smtClean="0"/>
              <a:t/>
            </a:r>
            <a:br>
              <a:rPr lang="en" dirty="0" smtClean="0"/>
            </a:br>
            <a:r>
              <a:rPr lang="ja-JP" b="0" i="0" dirty="0" smtClean="0">
                <a:solidFill>
                  <a:srgbClr val="FFFFFF"/>
                </a:solidFill>
                <a:ea typeface="MS UI Gothic" pitchFamily="18" charset="0"/>
              </a:rPr>
              <a:t>7.4 GBq q8w x4＋SSA</a:t>
            </a:r>
          </a:p>
          <a:p>
            <a:pPr algn="ctr" defTabSz="892175" eaLnBrk="0" hangingPunct="0"/>
            <a:r>
              <a:rPr lang="ja-JP" b="0" i="0" dirty="0" smtClean="0">
                <a:solidFill>
                  <a:srgbClr val="FFFFFF"/>
                </a:solidFill>
                <a:ea typeface="MS UI Gothic" pitchFamily="18" charset="0"/>
              </a:rPr>
              <a:t>(n=116)</a:t>
            </a:r>
          </a:p>
        </p:txBody>
      </p:sp>
      <p:sp>
        <p:nvSpPr>
          <p:cNvPr id="13" name="AutoShape 9"/>
          <p:cNvSpPr>
            <a:spLocks noChangeArrowheads="1"/>
          </p:cNvSpPr>
          <p:nvPr/>
        </p:nvSpPr>
        <p:spPr bwMode="auto">
          <a:xfrm>
            <a:off x="163551" y="2577843"/>
            <a:ext cx="3581588" cy="245964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l" defTabSz="892175" eaLnBrk="0" hangingPunct="0">
              <a:spcAft>
                <a:spcPct val="30000"/>
              </a:spcAft>
            </a:pPr>
            <a:r>
              <a:rPr lang="ja-JP" sz="16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手術不能でソマトスタチン受容体陽性の中腸NET</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オクトレオチドLAR投与［20～30 mg</a:t>
            </a:r>
            <a:r>
              <a:rPr lang="en" sz="1600" dirty="0" smtClean="0"/>
              <a:t/>
            </a:r>
            <a:br>
              <a:rPr lang="en" sz="1600" dirty="0" smtClean="0"/>
            </a:br>
            <a:r>
              <a:rPr lang="ja-JP" sz="1600" b="0" i="0" dirty="0" smtClean="0">
                <a:solidFill>
                  <a:srgbClr val="FFFFFF"/>
                </a:solidFill>
                <a:ea typeface="MS UI Gothic" pitchFamily="18" charset="0"/>
              </a:rPr>
              <a:t>（適応内使用）q3/4w］後のPD</a:t>
            </a:r>
          </a:p>
          <a:p>
            <a:pPr marL="228600" indent="-228600" algn="l" defTabSz="892175" eaLnBrk="0" hangingPunct="0">
              <a:spcAft>
                <a:spcPct val="30000"/>
              </a:spcAft>
              <a:buFont typeface="Arial" pitchFamily="34" charset="0"/>
              <a:buChar char="•"/>
            </a:pPr>
            <a:r>
              <a:rPr lang="ja-JP" sz="1600" b="0" i="0" dirty="0" smtClean="0">
                <a:solidFill>
                  <a:srgbClr val="FFFFFF"/>
                </a:solidFill>
                <a:ea typeface="MS UI Gothic" pitchFamily="18" charset="0"/>
              </a:rPr>
              <a:t>Ki67インデックス ≤ 20（グレード1～2）</a:t>
            </a:r>
          </a:p>
          <a:p>
            <a:pPr marL="228600" indent="-228600" algn="l" defTabSz="892175" eaLnBrk="0" hangingPunct="0">
              <a:spcAft>
                <a:spcPct val="30000"/>
              </a:spcAft>
              <a:buFont typeface="Arial" pitchFamily="34" charset="0"/>
              <a:buChar char="•"/>
            </a:pPr>
            <a:r>
              <a:rPr lang="ja-JP" sz="1600" b="0" i="0" dirty="0" smtClean="0">
                <a:solidFill>
                  <a:srgbClr val="FFFFFF"/>
                </a:solidFill>
                <a:ea typeface="MS UI Gothic" pitchFamily="18" charset="0"/>
              </a:rPr>
              <a:t>カルノフスキー PSが≥60</a:t>
            </a:r>
          </a:p>
          <a:p>
            <a:pPr marL="292100" indent="-292100" algn="l" defTabSz="892175" eaLnBrk="0" hangingPunct="0">
              <a:spcAft>
                <a:spcPct val="30000"/>
              </a:spcAft>
              <a:buFont typeface="Wingdings" pitchFamily="2" charset="2"/>
              <a:buNone/>
            </a:pPr>
            <a:r>
              <a:rPr lang="ja-JP" b="0" i="0" dirty="0" smtClean="0">
                <a:solidFill>
                  <a:srgbClr val="FFFFFF"/>
                </a:solidFill>
                <a:ea typeface="MS UI Gothic" pitchFamily="18" charset="0"/>
              </a:rPr>
              <a:t>(n=229)</a:t>
            </a:r>
          </a:p>
        </p:txBody>
      </p:sp>
      <p:sp>
        <p:nvSpPr>
          <p:cNvPr id="16" name="Rectangle 9"/>
          <p:cNvSpPr txBox="1">
            <a:spLocks noChangeArrowheads="1"/>
          </p:cNvSpPr>
          <p:nvPr/>
        </p:nvSpPr>
        <p:spPr bwMode="auto">
          <a:xfrm>
            <a:off x="425449" y="5330824"/>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PFS（RECIST規準 v1.1に基づく）</a:t>
            </a:r>
          </a:p>
          <a:p>
            <a:endParaRPr lang="en-GB" kern="0" dirty="0" smtClean="0"/>
          </a:p>
        </p:txBody>
      </p:sp>
      <p:sp>
        <p:nvSpPr>
          <p:cNvPr id="17" name="Content Placeholder 26"/>
          <p:cNvSpPr txBox="1">
            <a:spLocks/>
          </p:cNvSpPr>
          <p:nvPr/>
        </p:nvSpPr>
        <p:spPr>
          <a:xfrm>
            <a:off x="4572000" y="5330824"/>
            <a:ext cx="4435475"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副次的エンドポイント</a:t>
            </a:r>
          </a:p>
          <a:p>
            <a:r>
              <a:rPr lang="ja-JP" b="0" i="0" dirty="0" smtClean="0">
                <a:solidFill>
                  <a:srgbClr val="4D4D4D"/>
                </a:solidFill>
                <a:ea typeface="MS UI Gothic" pitchFamily="18" charset="0"/>
              </a:rPr>
              <a:t>ORR、OS、TTP</a:t>
            </a:r>
          </a:p>
          <a:p>
            <a:r>
              <a:rPr lang="ja-JP" b="0" i="0" dirty="0" smtClean="0">
                <a:solidFill>
                  <a:srgbClr val="4D4D4D"/>
                </a:solidFill>
                <a:ea typeface="MS UI Gothic" pitchFamily="18" charset="0"/>
              </a:rPr>
              <a:t>毒性、HR-QoL（EORTC QLQ-GI NET21）</a:t>
            </a:r>
          </a:p>
        </p:txBody>
      </p:sp>
      <p:cxnSp>
        <p:nvCxnSpPr>
          <p:cNvPr id="18" name="AutoShape 16"/>
          <p:cNvCxnSpPr>
            <a:cxnSpLocks noChangeShapeType="1"/>
          </p:cNvCxnSpPr>
          <p:nvPr/>
        </p:nvCxnSpPr>
        <p:spPr bwMode="auto">
          <a:xfrm rot="16200000" flipH="1">
            <a:off x="4303646" y="4148466"/>
            <a:ext cx="612000" cy="631976"/>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76760" y="4506135"/>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0" name="AutoShape 20"/>
          <p:cNvCxnSpPr>
            <a:cxnSpLocks noChangeShapeType="1"/>
          </p:cNvCxnSpPr>
          <p:nvPr/>
        </p:nvCxnSpPr>
        <p:spPr bwMode="auto">
          <a:xfrm>
            <a:off x="7602545" y="4770454"/>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925634" y="4360086"/>
            <a:ext cx="2810329"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オクトレオチドLAR</a:t>
            </a:r>
          </a:p>
          <a:p>
            <a:pPr algn="ctr" defTabSz="892175" eaLnBrk="0" hangingPunct="0"/>
            <a:r>
              <a:rPr lang="ja-JP" sz="1600" b="0" i="0" dirty="0" smtClean="0">
                <a:solidFill>
                  <a:srgbClr val="4D4D4D"/>
                </a:solidFill>
                <a:ea typeface="MS UI Gothic" pitchFamily="18" charset="0"/>
              </a:rPr>
              <a:t>60 mg（承認適応外使用）q4w</a:t>
            </a:r>
          </a:p>
          <a:p>
            <a:pPr algn="ctr" defTabSz="892175" eaLnBrk="0" hangingPunct="0"/>
            <a:r>
              <a:rPr lang="ja-JP" sz="1600" b="0" i="0" dirty="0" smtClean="0">
                <a:solidFill>
                  <a:srgbClr val="4D4D4D"/>
                </a:solidFill>
                <a:ea typeface="MS UI Gothic" pitchFamily="18" charset="0"/>
              </a:rPr>
              <a:t>(n=113)</a:t>
            </a:r>
          </a:p>
        </p:txBody>
      </p:sp>
      <p:sp>
        <p:nvSpPr>
          <p:cNvPr id="6" name="Oval 14"/>
          <p:cNvSpPr>
            <a:spLocks noChangeArrowheads="1"/>
          </p:cNvSpPr>
          <p:nvPr/>
        </p:nvSpPr>
        <p:spPr bwMode="auto">
          <a:xfrm>
            <a:off x="4001861" y="3486349"/>
            <a:ext cx="648000" cy="648000"/>
          </a:xfrm>
          <a:prstGeom prst="ellipse">
            <a:avLst/>
          </a:prstGeom>
          <a:noFill/>
          <a:ln w="57150">
            <a:solidFill>
              <a:schemeClr val="bg2">
                <a:lumMod val="60000"/>
                <a:lumOff val="40000"/>
              </a:schemeClr>
            </a:solidFill>
            <a:round/>
            <a:headEnd/>
            <a:tailEnd type="triangle" w="med" len="med"/>
          </a:ln>
        </p:spPr>
        <p:txBody>
          <a:bodyPr wrap="none" tIns="108000" anchor="ctr"/>
          <a:lstStyle/>
          <a:p>
            <a:pPr algn="ctr"/>
            <a:r>
              <a:rPr lang="ja-JP" sz="1050" b="1" i="0" dirty="0" smtClean="0">
                <a:solidFill>
                  <a:srgbClr val="043882"/>
                </a:solidFill>
                <a:ea typeface="MS UI Gothic" pitchFamily="18" charset="0"/>
              </a:rPr>
              <a:t>無作為化</a:t>
            </a:r>
          </a:p>
          <a:p>
            <a:pPr algn="ctr"/>
            <a:r>
              <a:rPr lang="ja-JP" sz="1200" b="1" i="0" dirty="0" smtClean="0">
                <a:solidFill>
                  <a:srgbClr val="043882"/>
                </a:solidFill>
                <a:ea typeface="MS UI Gothic" pitchFamily="18" charset="0"/>
              </a:rPr>
              <a:t>1:1</a:t>
            </a:r>
          </a:p>
        </p:txBody>
      </p:sp>
    </p:spTree>
    <p:custDataLst>
      <p:tags r:id="rId1"/>
    </p:custDataLst>
    <p:extLst>
      <p:ext uri="{BB962C8B-B14F-4D97-AF65-F5344CB8AC3E}">
        <p14:creationId xmlns:p14="http://schemas.microsoft.com/office/powerpoint/2010/main" val="35276697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194：第III相試験（NETTER-1）：177 Lu-Dotatate治療を受けた中腸神経内分泌腫瘍患者における無増悪生存期間、放射線学的奏効、および予備調査としての全生存期間の結果– Strosberg JR,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Strosberg et al. J Clin Oncol 2016; 34 (suppl): abstr 194</a:t>
            </a:r>
          </a:p>
        </p:txBody>
      </p:sp>
      <p:sp>
        <p:nvSpPr>
          <p:cNvPr id="10" name="Freeform 9"/>
          <p:cNvSpPr>
            <a:spLocks/>
          </p:cNvSpPr>
          <p:nvPr/>
        </p:nvSpPr>
        <p:spPr bwMode="auto">
          <a:xfrm>
            <a:off x="902456" y="1890825"/>
            <a:ext cx="5886736" cy="360259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1" name="Line 6"/>
          <p:cNvSpPr>
            <a:spLocks noChangeShapeType="1"/>
          </p:cNvSpPr>
          <p:nvPr/>
        </p:nvSpPr>
        <p:spPr bwMode="auto">
          <a:xfrm>
            <a:off x="765197" y="1890823"/>
            <a:ext cx="13725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 name="Line 7"/>
          <p:cNvSpPr>
            <a:spLocks noChangeShapeType="1"/>
          </p:cNvSpPr>
          <p:nvPr/>
        </p:nvSpPr>
        <p:spPr bwMode="auto">
          <a:xfrm>
            <a:off x="765197" y="2611461"/>
            <a:ext cx="13725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 name="Line 8"/>
          <p:cNvSpPr>
            <a:spLocks noChangeShapeType="1"/>
          </p:cNvSpPr>
          <p:nvPr/>
        </p:nvSpPr>
        <p:spPr bwMode="auto">
          <a:xfrm>
            <a:off x="765197" y="3332098"/>
            <a:ext cx="13725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6" name="Line 9"/>
          <p:cNvSpPr>
            <a:spLocks noChangeShapeType="1"/>
          </p:cNvSpPr>
          <p:nvPr/>
        </p:nvSpPr>
        <p:spPr bwMode="auto">
          <a:xfrm>
            <a:off x="765197" y="4052736"/>
            <a:ext cx="13725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7" name="Line 10"/>
          <p:cNvSpPr>
            <a:spLocks noChangeShapeType="1"/>
          </p:cNvSpPr>
          <p:nvPr/>
        </p:nvSpPr>
        <p:spPr bwMode="auto">
          <a:xfrm>
            <a:off x="765197" y="4773374"/>
            <a:ext cx="13725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8" name="Line 11"/>
          <p:cNvSpPr>
            <a:spLocks noChangeShapeType="1"/>
          </p:cNvSpPr>
          <p:nvPr/>
        </p:nvSpPr>
        <p:spPr bwMode="auto">
          <a:xfrm>
            <a:off x="765197" y="5494012"/>
            <a:ext cx="13725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9" name="Line 13"/>
          <p:cNvSpPr>
            <a:spLocks noChangeShapeType="1"/>
          </p:cNvSpPr>
          <p:nvPr/>
        </p:nvSpPr>
        <p:spPr bwMode="auto">
          <a:xfrm>
            <a:off x="3855933" y="5494012"/>
            <a:ext cx="0" cy="15953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0" name="Line 14"/>
          <p:cNvSpPr>
            <a:spLocks noChangeShapeType="1"/>
          </p:cNvSpPr>
          <p:nvPr/>
        </p:nvSpPr>
        <p:spPr bwMode="auto">
          <a:xfrm>
            <a:off x="5810402" y="5494012"/>
            <a:ext cx="0" cy="15953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1" name="Line 15"/>
          <p:cNvSpPr>
            <a:spLocks noChangeShapeType="1"/>
          </p:cNvSpPr>
          <p:nvPr/>
        </p:nvSpPr>
        <p:spPr bwMode="auto">
          <a:xfrm>
            <a:off x="4823456" y="5494012"/>
            <a:ext cx="0" cy="15953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2" name="Line 17"/>
          <p:cNvSpPr>
            <a:spLocks noChangeShapeType="1"/>
          </p:cNvSpPr>
          <p:nvPr/>
        </p:nvSpPr>
        <p:spPr bwMode="auto">
          <a:xfrm>
            <a:off x="6797001" y="5494012"/>
            <a:ext cx="0" cy="15953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3" name="Line 18"/>
          <p:cNvSpPr>
            <a:spLocks noChangeShapeType="1"/>
          </p:cNvSpPr>
          <p:nvPr/>
        </p:nvSpPr>
        <p:spPr bwMode="auto">
          <a:xfrm>
            <a:off x="2868987" y="5494012"/>
            <a:ext cx="0" cy="15953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4" name="Line 20"/>
          <p:cNvSpPr>
            <a:spLocks noChangeShapeType="1"/>
          </p:cNvSpPr>
          <p:nvPr/>
        </p:nvSpPr>
        <p:spPr bwMode="auto">
          <a:xfrm>
            <a:off x="1903906" y="5494012"/>
            <a:ext cx="0" cy="15953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5" name="Line 21"/>
          <p:cNvSpPr>
            <a:spLocks noChangeShapeType="1"/>
          </p:cNvSpPr>
          <p:nvPr/>
        </p:nvSpPr>
        <p:spPr bwMode="auto">
          <a:xfrm>
            <a:off x="902454" y="5494012"/>
            <a:ext cx="0" cy="15953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6" name="TextBox 25"/>
          <p:cNvSpPr txBox="1"/>
          <p:nvPr/>
        </p:nvSpPr>
        <p:spPr>
          <a:xfrm rot="16200000">
            <a:off x="-465297" y="3564285"/>
            <a:ext cx="1470274"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生存率</a:t>
            </a:r>
          </a:p>
        </p:txBody>
      </p:sp>
      <p:sp>
        <p:nvSpPr>
          <p:cNvPr id="27" name="TextBox 26"/>
          <p:cNvSpPr txBox="1"/>
          <p:nvPr/>
        </p:nvSpPr>
        <p:spPr>
          <a:xfrm>
            <a:off x="3258681" y="5895201"/>
            <a:ext cx="1169616"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ベースラインからの経過時間(ヶ月)</a:t>
            </a:r>
          </a:p>
        </p:txBody>
      </p:sp>
      <p:sp>
        <p:nvSpPr>
          <p:cNvPr id="28" name="TextBox 27"/>
          <p:cNvSpPr txBox="1"/>
          <p:nvPr/>
        </p:nvSpPr>
        <p:spPr>
          <a:xfrm>
            <a:off x="194459" y="1662686"/>
            <a:ext cx="614283" cy="47993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29" name="TextBox 28"/>
          <p:cNvSpPr txBox="1"/>
          <p:nvPr/>
        </p:nvSpPr>
        <p:spPr>
          <a:xfrm>
            <a:off x="149634" y="2370329"/>
            <a:ext cx="614283" cy="47993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30" name="TextBox 29"/>
          <p:cNvSpPr txBox="1"/>
          <p:nvPr/>
        </p:nvSpPr>
        <p:spPr>
          <a:xfrm>
            <a:off x="149634" y="3090646"/>
            <a:ext cx="614283" cy="47993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31" name="TextBox 30"/>
          <p:cNvSpPr txBox="1"/>
          <p:nvPr/>
        </p:nvSpPr>
        <p:spPr>
          <a:xfrm>
            <a:off x="149634" y="3810963"/>
            <a:ext cx="614283" cy="47993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32" name="TextBox 31"/>
          <p:cNvSpPr txBox="1"/>
          <p:nvPr/>
        </p:nvSpPr>
        <p:spPr>
          <a:xfrm>
            <a:off x="149634" y="4531280"/>
            <a:ext cx="614283" cy="47993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33" name="TextBox 32"/>
          <p:cNvSpPr txBox="1"/>
          <p:nvPr/>
        </p:nvSpPr>
        <p:spPr>
          <a:xfrm>
            <a:off x="366051" y="5353063"/>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0.0</a:t>
            </a:r>
          </a:p>
        </p:txBody>
      </p:sp>
      <p:sp>
        <p:nvSpPr>
          <p:cNvPr id="34" name="TextBox 33"/>
          <p:cNvSpPr txBox="1"/>
          <p:nvPr/>
        </p:nvSpPr>
        <p:spPr>
          <a:xfrm>
            <a:off x="701802" y="5574851"/>
            <a:ext cx="416287" cy="479932"/>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35" name="TextBox 34"/>
          <p:cNvSpPr txBox="1"/>
          <p:nvPr/>
        </p:nvSpPr>
        <p:spPr>
          <a:xfrm>
            <a:off x="1768618" y="5676317"/>
            <a:ext cx="26962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5</a:t>
            </a:r>
          </a:p>
        </p:txBody>
      </p:sp>
      <p:sp>
        <p:nvSpPr>
          <p:cNvPr id="36" name="TextBox 35"/>
          <p:cNvSpPr txBox="1"/>
          <p:nvPr/>
        </p:nvSpPr>
        <p:spPr>
          <a:xfrm>
            <a:off x="2705203" y="5676317"/>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10</a:t>
            </a:r>
          </a:p>
        </p:txBody>
      </p:sp>
      <p:sp>
        <p:nvSpPr>
          <p:cNvPr id="37" name="TextBox 36"/>
          <p:cNvSpPr txBox="1"/>
          <p:nvPr/>
        </p:nvSpPr>
        <p:spPr>
          <a:xfrm>
            <a:off x="3672881" y="5676317"/>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15</a:t>
            </a:r>
          </a:p>
        </p:txBody>
      </p:sp>
      <p:sp>
        <p:nvSpPr>
          <p:cNvPr id="38" name="TextBox 37"/>
          <p:cNvSpPr txBox="1"/>
          <p:nvPr/>
        </p:nvSpPr>
        <p:spPr>
          <a:xfrm>
            <a:off x="4651944" y="5676317"/>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20</a:t>
            </a:r>
          </a:p>
        </p:txBody>
      </p:sp>
      <p:sp>
        <p:nvSpPr>
          <p:cNvPr id="39" name="TextBox 38"/>
          <p:cNvSpPr txBox="1"/>
          <p:nvPr/>
        </p:nvSpPr>
        <p:spPr>
          <a:xfrm>
            <a:off x="5630917" y="5676317"/>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25</a:t>
            </a:r>
          </a:p>
        </p:txBody>
      </p:sp>
      <p:sp>
        <p:nvSpPr>
          <p:cNvPr id="40" name="TextBox 39"/>
          <p:cNvSpPr txBox="1"/>
          <p:nvPr/>
        </p:nvSpPr>
        <p:spPr>
          <a:xfrm>
            <a:off x="6624401" y="5676317"/>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30</a:t>
            </a:r>
          </a:p>
        </p:txBody>
      </p:sp>
      <p:sp>
        <p:nvSpPr>
          <p:cNvPr id="41" name="Line 8"/>
          <p:cNvSpPr>
            <a:spLocks noChangeShapeType="1"/>
          </p:cNvSpPr>
          <p:nvPr/>
        </p:nvSpPr>
        <p:spPr bwMode="auto">
          <a:xfrm>
            <a:off x="757943" y="3687694"/>
            <a:ext cx="13725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2" name="TextBox 41"/>
          <p:cNvSpPr txBox="1"/>
          <p:nvPr/>
        </p:nvSpPr>
        <p:spPr>
          <a:xfrm>
            <a:off x="358797" y="3547708"/>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0.5</a:t>
            </a:r>
          </a:p>
        </p:txBody>
      </p:sp>
      <p:grpSp>
        <p:nvGrpSpPr>
          <p:cNvPr id="43" name="Group 42"/>
          <p:cNvGrpSpPr/>
          <p:nvPr/>
        </p:nvGrpSpPr>
        <p:grpSpPr>
          <a:xfrm>
            <a:off x="916165" y="1759102"/>
            <a:ext cx="5616000" cy="1683657"/>
            <a:chOff x="952025" y="1524000"/>
            <a:chExt cx="5616000" cy="1683657"/>
          </a:xfrm>
        </p:grpSpPr>
        <p:sp>
          <p:nvSpPr>
            <p:cNvPr id="44" name="TextBox 43"/>
            <p:cNvSpPr txBox="1"/>
            <p:nvPr/>
          </p:nvSpPr>
          <p:spPr>
            <a:xfrm>
              <a:off x="3384140" y="1524000"/>
              <a:ext cx="633507" cy="369332"/>
            </a:xfrm>
            <a:prstGeom prst="rect">
              <a:avLst/>
            </a:prstGeom>
            <a:noFill/>
          </p:spPr>
          <p:txBody>
            <a:bodyPr wrap="none" rtlCol="0">
              <a:spAutoFit/>
            </a:bodyPr>
            <a:lstStyle/>
            <a:p>
              <a:pPr fontAlgn="base">
                <a:spcBef>
                  <a:spcPct val="0"/>
                </a:spcBef>
                <a:spcAft>
                  <a:spcPct val="0"/>
                </a:spcAft>
              </a:pPr>
              <a:r>
                <a:rPr lang="ja-JP" b="1" i="0" dirty="0" smtClean="0">
                  <a:solidFill>
                    <a:srgbClr val="4D4D4D"/>
                  </a:solidFill>
                  <a:ea typeface="MS UI Gothic" pitchFamily="18" charset="0"/>
                </a:rPr>
                <a:t>PFS</a:t>
              </a:r>
            </a:p>
          </p:txBody>
        </p:sp>
        <p:sp>
          <p:nvSpPr>
            <p:cNvPr id="45" name="Line 2"/>
            <p:cNvSpPr>
              <a:spLocks noChangeShapeType="1"/>
            </p:cNvSpPr>
            <p:nvPr/>
          </p:nvSpPr>
          <p:spPr bwMode="auto">
            <a:xfrm>
              <a:off x="5332760" y="3131953"/>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3"/>
            <p:cNvSpPr>
              <a:spLocks noChangeShapeType="1"/>
            </p:cNvSpPr>
            <p:nvPr/>
          </p:nvSpPr>
          <p:spPr bwMode="auto">
            <a:xfrm>
              <a:off x="4403127" y="2879605"/>
              <a:ext cx="0" cy="63087"/>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4"/>
            <p:cNvSpPr>
              <a:spLocks noChangeShapeType="1"/>
            </p:cNvSpPr>
            <p:nvPr/>
          </p:nvSpPr>
          <p:spPr bwMode="auto">
            <a:xfrm>
              <a:off x="5561984" y="3131953"/>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5"/>
            <p:cNvSpPr>
              <a:spLocks noChangeShapeType="1"/>
            </p:cNvSpPr>
            <p:nvPr/>
          </p:nvSpPr>
          <p:spPr bwMode="auto">
            <a:xfrm>
              <a:off x="4632352" y="2879605"/>
              <a:ext cx="0" cy="63087"/>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6"/>
            <p:cNvSpPr>
              <a:spLocks noChangeShapeType="1"/>
            </p:cNvSpPr>
            <p:nvPr/>
          </p:nvSpPr>
          <p:spPr bwMode="auto">
            <a:xfrm>
              <a:off x="5434637" y="3131953"/>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7"/>
            <p:cNvSpPr>
              <a:spLocks noChangeShapeType="1"/>
            </p:cNvSpPr>
            <p:nvPr/>
          </p:nvSpPr>
          <p:spPr bwMode="auto">
            <a:xfrm>
              <a:off x="4517739" y="2879605"/>
              <a:ext cx="0" cy="63087"/>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8"/>
            <p:cNvSpPr>
              <a:spLocks noChangeShapeType="1"/>
            </p:cNvSpPr>
            <p:nvPr/>
          </p:nvSpPr>
          <p:spPr bwMode="auto">
            <a:xfrm>
              <a:off x="5956760" y="3131953"/>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9"/>
            <p:cNvSpPr>
              <a:spLocks noChangeShapeType="1"/>
            </p:cNvSpPr>
            <p:nvPr/>
          </p:nvSpPr>
          <p:spPr bwMode="auto">
            <a:xfrm>
              <a:off x="4708760" y="2873296"/>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10"/>
            <p:cNvSpPr>
              <a:spLocks noChangeShapeType="1"/>
            </p:cNvSpPr>
            <p:nvPr/>
          </p:nvSpPr>
          <p:spPr bwMode="auto">
            <a:xfrm>
              <a:off x="6338801" y="3131953"/>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11"/>
            <p:cNvSpPr>
              <a:spLocks noChangeShapeType="1"/>
            </p:cNvSpPr>
            <p:nvPr/>
          </p:nvSpPr>
          <p:spPr bwMode="auto">
            <a:xfrm>
              <a:off x="4759698" y="2873296"/>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12"/>
            <p:cNvSpPr>
              <a:spLocks noChangeShapeType="1"/>
            </p:cNvSpPr>
            <p:nvPr/>
          </p:nvSpPr>
          <p:spPr bwMode="auto">
            <a:xfrm>
              <a:off x="6529821" y="3131953"/>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13"/>
            <p:cNvSpPr>
              <a:spLocks noChangeShapeType="1"/>
            </p:cNvSpPr>
            <p:nvPr/>
          </p:nvSpPr>
          <p:spPr bwMode="auto">
            <a:xfrm>
              <a:off x="4861576" y="2873296"/>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14"/>
            <p:cNvSpPr>
              <a:spLocks noChangeShapeType="1"/>
            </p:cNvSpPr>
            <p:nvPr/>
          </p:nvSpPr>
          <p:spPr bwMode="auto">
            <a:xfrm>
              <a:off x="4963454" y="2873296"/>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15"/>
            <p:cNvSpPr>
              <a:spLocks noChangeShapeType="1"/>
            </p:cNvSpPr>
            <p:nvPr/>
          </p:nvSpPr>
          <p:spPr bwMode="auto">
            <a:xfrm>
              <a:off x="4237576" y="2766049"/>
              <a:ext cx="0" cy="63087"/>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16"/>
            <p:cNvSpPr>
              <a:spLocks noChangeShapeType="1"/>
            </p:cNvSpPr>
            <p:nvPr/>
          </p:nvSpPr>
          <p:spPr bwMode="auto">
            <a:xfrm>
              <a:off x="4161168" y="2665110"/>
              <a:ext cx="0" cy="63087"/>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17"/>
            <p:cNvSpPr>
              <a:spLocks noChangeShapeType="1"/>
            </p:cNvSpPr>
            <p:nvPr/>
          </p:nvSpPr>
          <p:spPr bwMode="auto">
            <a:xfrm>
              <a:off x="4110229" y="2652493"/>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18"/>
            <p:cNvSpPr>
              <a:spLocks noChangeShapeType="1"/>
            </p:cNvSpPr>
            <p:nvPr/>
          </p:nvSpPr>
          <p:spPr bwMode="auto">
            <a:xfrm>
              <a:off x="3728188" y="2374911"/>
              <a:ext cx="0" cy="63087"/>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19"/>
            <p:cNvSpPr>
              <a:spLocks noChangeShapeType="1"/>
            </p:cNvSpPr>
            <p:nvPr/>
          </p:nvSpPr>
          <p:spPr bwMode="auto">
            <a:xfrm>
              <a:off x="3639045" y="2324441"/>
              <a:ext cx="0" cy="63087"/>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20"/>
            <p:cNvSpPr>
              <a:spLocks noChangeShapeType="1"/>
            </p:cNvSpPr>
            <p:nvPr/>
          </p:nvSpPr>
          <p:spPr bwMode="auto">
            <a:xfrm>
              <a:off x="3167862" y="2173033"/>
              <a:ext cx="0" cy="63087"/>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21"/>
            <p:cNvSpPr>
              <a:spLocks noChangeShapeType="1"/>
            </p:cNvSpPr>
            <p:nvPr/>
          </p:nvSpPr>
          <p:spPr bwMode="auto">
            <a:xfrm>
              <a:off x="2938637" y="2173033"/>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22"/>
            <p:cNvSpPr>
              <a:spLocks noChangeShapeType="1"/>
            </p:cNvSpPr>
            <p:nvPr/>
          </p:nvSpPr>
          <p:spPr bwMode="auto">
            <a:xfrm>
              <a:off x="2747617" y="2135181"/>
              <a:ext cx="0" cy="63087"/>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23"/>
            <p:cNvSpPr>
              <a:spLocks noChangeShapeType="1"/>
            </p:cNvSpPr>
            <p:nvPr/>
          </p:nvSpPr>
          <p:spPr bwMode="auto">
            <a:xfrm>
              <a:off x="2633005" y="2122564"/>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24"/>
            <p:cNvSpPr>
              <a:spLocks noChangeShapeType="1"/>
            </p:cNvSpPr>
            <p:nvPr/>
          </p:nvSpPr>
          <p:spPr bwMode="auto">
            <a:xfrm>
              <a:off x="2250964" y="1983773"/>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25"/>
            <p:cNvSpPr>
              <a:spLocks noChangeShapeType="1"/>
            </p:cNvSpPr>
            <p:nvPr/>
          </p:nvSpPr>
          <p:spPr bwMode="auto">
            <a:xfrm>
              <a:off x="2161821" y="1983773"/>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26"/>
            <p:cNvSpPr>
              <a:spLocks noChangeShapeType="1"/>
            </p:cNvSpPr>
            <p:nvPr/>
          </p:nvSpPr>
          <p:spPr bwMode="auto">
            <a:xfrm>
              <a:off x="1792515" y="1870216"/>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27"/>
            <p:cNvSpPr>
              <a:spLocks noChangeShapeType="1"/>
            </p:cNvSpPr>
            <p:nvPr/>
          </p:nvSpPr>
          <p:spPr bwMode="auto">
            <a:xfrm>
              <a:off x="1550556" y="1706190"/>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28"/>
            <p:cNvSpPr>
              <a:spLocks noChangeShapeType="1"/>
            </p:cNvSpPr>
            <p:nvPr/>
          </p:nvSpPr>
          <p:spPr bwMode="auto">
            <a:xfrm>
              <a:off x="3295209" y="2324441"/>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29"/>
            <p:cNvSpPr>
              <a:spLocks noChangeShapeType="1"/>
            </p:cNvSpPr>
            <p:nvPr/>
          </p:nvSpPr>
          <p:spPr bwMode="auto">
            <a:xfrm>
              <a:off x="3588107" y="2324441"/>
              <a:ext cx="0" cy="63087"/>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30"/>
            <p:cNvSpPr>
              <a:spLocks noChangeShapeType="1"/>
            </p:cNvSpPr>
            <p:nvPr/>
          </p:nvSpPr>
          <p:spPr bwMode="auto">
            <a:xfrm>
              <a:off x="3116923" y="2173033"/>
              <a:ext cx="0" cy="63087"/>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31"/>
            <p:cNvSpPr>
              <a:spLocks noChangeShapeType="1"/>
            </p:cNvSpPr>
            <p:nvPr/>
          </p:nvSpPr>
          <p:spPr bwMode="auto">
            <a:xfrm>
              <a:off x="2874964" y="2173033"/>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32"/>
            <p:cNvSpPr>
              <a:spLocks noChangeShapeType="1"/>
            </p:cNvSpPr>
            <p:nvPr/>
          </p:nvSpPr>
          <p:spPr bwMode="auto">
            <a:xfrm>
              <a:off x="2696678" y="2135181"/>
              <a:ext cx="0" cy="63087"/>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33"/>
            <p:cNvSpPr>
              <a:spLocks noChangeShapeType="1"/>
            </p:cNvSpPr>
            <p:nvPr/>
          </p:nvSpPr>
          <p:spPr bwMode="auto">
            <a:xfrm>
              <a:off x="2582066" y="2122564"/>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34"/>
            <p:cNvSpPr>
              <a:spLocks noChangeShapeType="1"/>
            </p:cNvSpPr>
            <p:nvPr/>
          </p:nvSpPr>
          <p:spPr bwMode="auto">
            <a:xfrm>
              <a:off x="2187290" y="1983773"/>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35"/>
            <p:cNvSpPr>
              <a:spLocks noChangeShapeType="1"/>
            </p:cNvSpPr>
            <p:nvPr/>
          </p:nvSpPr>
          <p:spPr bwMode="auto">
            <a:xfrm>
              <a:off x="2110882" y="1983773"/>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36"/>
            <p:cNvSpPr>
              <a:spLocks noChangeShapeType="1"/>
            </p:cNvSpPr>
            <p:nvPr/>
          </p:nvSpPr>
          <p:spPr bwMode="auto">
            <a:xfrm>
              <a:off x="1741576" y="1870216"/>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37"/>
            <p:cNvSpPr>
              <a:spLocks noChangeShapeType="1"/>
            </p:cNvSpPr>
            <p:nvPr/>
          </p:nvSpPr>
          <p:spPr bwMode="auto">
            <a:xfrm>
              <a:off x="1665168" y="1819747"/>
              <a:ext cx="0" cy="63087"/>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38"/>
            <p:cNvSpPr>
              <a:spLocks noChangeShapeType="1"/>
            </p:cNvSpPr>
            <p:nvPr/>
          </p:nvSpPr>
          <p:spPr bwMode="auto">
            <a:xfrm>
              <a:off x="1639698" y="1794512"/>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39"/>
            <p:cNvSpPr>
              <a:spLocks noChangeShapeType="1"/>
            </p:cNvSpPr>
            <p:nvPr/>
          </p:nvSpPr>
          <p:spPr bwMode="auto">
            <a:xfrm>
              <a:off x="1486882" y="1706190"/>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40"/>
            <p:cNvSpPr>
              <a:spLocks noChangeShapeType="1"/>
            </p:cNvSpPr>
            <p:nvPr/>
          </p:nvSpPr>
          <p:spPr bwMode="auto">
            <a:xfrm>
              <a:off x="3358882" y="2324441"/>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41"/>
            <p:cNvSpPr>
              <a:spLocks noChangeShapeType="1"/>
            </p:cNvSpPr>
            <p:nvPr/>
          </p:nvSpPr>
          <p:spPr bwMode="auto">
            <a:xfrm>
              <a:off x="5243617" y="2873296"/>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Freeform 42"/>
            <p:cNvSpPr>
              <a:spLocks/>
            </p:cNvSpPr>
            <p:nvPr/>
          </p:nvSpPr>
          <p:spPr bwMode="auto">
            <a:xfrm>
              <a:off x="952025" y="1655721"/>
              <a:ext cx="5616000" cy="1526701"/>
            </a:xfrm>
            <a:custGeom>
              <a:avLst/>
              <a:gdLst>
                <a:gd name="T0" fmla="*/ 441 w 441"/>
                <a:gd name="T1" fmla="*/ 121 h 121"/>
                <a:gd name="T2" fmla="*/ 342 w 441"/>
                <a:gd name="T3" fmla="*/ 121 h 121"/>
                <a:gd name="T4" fmla="*/ 342 w 441"/>
                <a:gd name="T5" fmla="*/ 100 h 121"/>
                <a:gd name="T6" fmla="*/ 261 w 441"/>
                <a:gd name="T7" fmla="*/ 100 h 121"/>
                <a:gd name="T8" fmla="*/ 261 w 441"/>
                <a:gd name="T9" fmla="*/ 92 h 121"/>
                <a:gd name="T10" fmla="*/ 256 w 441"/>
                <a:gd name="T11" fmla="*/ 92 h 121"/>
                <a:gd name="T12" fmla="*/ 256 w 441"/>
                <a:gd name="T13" fmla="*/ 83 h 121"/>
                <a:gd name="T14" fmla="*/ 231 w 441"/>
                <a:gd name="T15" fmla="*/ 83 h 121"/>
                <a:gd name="T16" fmla="*/ 231 w 441"/>
                <a:gd name="T17" fmla="*/ 74 h 121"/>
                <a:gd name="T18" fmla="*/ 220 w 441"/>
                <a:gd name="T19" fmla="*/ 74 h 121"/>
                <a:gd name="T20" fmla="*/ 220 w 441"/>
                <a:gd name="T21" fmla="*/ 60 h 121"/>
                <a:gd name="T22" fmla="*/ 216 w 441"/>
                <a:gd name="T23" fmla="*/ 60 h 121"/>
                <a:gd name="T24" fmla="*/ 216 w 441"/>
                <a:gd name="T25" fmla="*/ 56 h 121"/>
                <a:gd name="T26" fmla="*/ 180 w 441"/>
                <a:gd name="T27" fmla="*/ 56 h 121"/>
                <a:gd name="T28" fmla="*/ 180 w 441"/>
                <a:gd name="T29" fmla="*/ 50 h 121"/>
                <a:gd name="T30" fmla="*/ 174 w 441"/>
                <a:gd name="T31" fmla="*/ 50 h 121"/>
                <a:gd name="T32" fmla="*/ 174 w 441"/>
                <a:gd name="T33" fmla="*/ 43 h 121"/>
                <a:gd name="T34" fmla="*/ 144 w 441"/>
                <a:gd name="T35" fmla="*/ 43 h 121"/>
                <a:gd name="T36" fmla="*/ 144 w 441"/>
                <a:gd name="T37" fmla="*/ 40 h 121"/>
                <a:gd name="T38" fmla="*/ 125 w 441"/>
                <a:gd name="T39" fmla="*/ 40 h 121"/>
                <a:gd name="T40" fmla="*/ 125 w 441"/>
                <a:gd name="T41" fmla="*/ 36 h 121"/>
                <a:gd name="T42" fmla="*/ 122 w 441"/>
                <a:gd name="T43" fmla="*/ 36 h 121"/>
                <a:gd name="T44" fmla="*/ 122 w 441"/>
                <a:gd name="T45" fmla="*/ 33 h 121"/>
                <a:gd name="T46" fmla="*/ 105 w 441"/>
                <a:gd name="T47" fmla="*/ 33 h 121"/>
                <a:gd name="T48" fmla="*/ 105 w 441"/>
                <a:gd name="T49" fmla="*/ 28 h 121"/>
                <a:gd name="T50" fmla="*/ 81 w 441"/>
                <a:gd name="T51" fmla="*/ 28 h 121"/>
                <a:gd name="T52" fmla="*/ 81 w 441"/>
                <a:gd name="T53" fmla="*/ 25 h 121"/>
                <a:gd name="T54" fmla="*/ 67 w 441"/>
                <a:gd name="T55" fmla="*/ 25 h 121"/>
                <a:gd name="T56" fmla="*/ 67 w 441"/>
                <a:gd name="T57" fmla="*/ 20 h 121"/>
                <a:gd name="T58" fmla="*/ 58 w 441"/>
                <a:gd name="T59" fmla="*/ 20 h 121"/>
                <a:gd name="T60" fmla="*/ 58 w 441"/>
                <a:gd name="T61" fmla="*/ 14 h 121"/>
                <a:gd name="T62" fmla="*/ 52 w 441"/>
                <a:gd name="T63" fmla="*/ 14 h 121"/>
                <a:gd name="T64" fmla="*/ 52 w 441"/>
                <a:gd name="T65" fmla="*/ 9 h 121"/>
                <a:gd name="T66" fmla="*/ 41 w 441"/>
                <a:gd name="T67" fmla="*/ 9 h 121"/>
                <a:gd name="T68" fmla="*/ 41 w 441"/>
                <a:gd name="T69" fmla="*/ 6 h 121"/>
                <a:gd name="T70" fmla="*/ 35 w 441"/>
                <a:gd name="T71" fmla="*/ 6 h 121"/>
                <a:gd name="T72" fmla="*/ 35 w 441"/>
                <a:gd name="T73" fmla="*/ 2 h 121"/>
                <a:gd name="T74" fmla="*/ 26 w 441"/>
                <a:gd name="T75" fmla="*/ 2 h 121"/>
                <a:gd name="T76" fmla="*/ 26 w 441"/>
                <a:gd name="T77" fmla="*/ 0 h 121"/>
                <a:gd name="T78" fmla="*/ 0 w 441"/>
                <a:gd name="T7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1" h="121">
                  <a:moveTo>
                    <a:pt x="441" y="121"/>
                  </a:moveTo>
                  <a:lnTo>
                    <a:pt x="342" y="121"/>
                  </a:lnTo>
                  <a:lnTo>
                    <a:pt x="342" y="100"/>
                  </a:lnTo>
                  <a:lnTo>
                    <a:pt x="261" y="100"/>
                  </a:lnTo>
                  <a:lnTo>
                    <a:pt x="261" y="92"/>
                  </a:lnTo>
                  <a:lnTo>
                    <a:pt x="256" y="92"/>
                  </a:lnTo>
                  <a:lnTo>
                    <a:pt x="256" y="83"/>
                  </a:lnTo>
                  <a:lnTo>
                    <a:pt x="231" y="83"/>
                  </a:lnTo>
                  <a:lnTo>
                    <a:pt x="231" y="74"/>
                  </a:lnTo>
                  <a:lnTo>
                    <a:pt x="220" y="74"/>
                  </a:lnTo>
                  <a:lnTo>
                    <a:pt x="220" y="60"/>
                  </a:lnTo>
                  <a:lnTo>
                    <a:pt x="216" y="60"/>
                  </a:lnTo>
                  <a:lnTo>
                    <a:pt x="216" y="56"/>
                  </a:lnTo>
                  <a:lnTo>
                    <a:pt x="180" y="56"/>
                  </a:lnTo>
                  <a:lnTo>
                    <a:pt x="180" y="50"/>
                  </a:lnTo>
                  <a:lnTo>
                    <a:pt x="174" y="50"/>
                  </a:lnTo>
                  <a:lnTo>
                    <a:pt x="174" y="43"/>
                  </a:lnTo>
                  <a:lnTo>
                    <a:pt x="144" y="43"/>
                  </a:lnTo>
                  <a:lnTo>
                    <a:pt x="144" y="40"/>
                  </a:lnTo>
                  <a:lnTo>
                    <a:pt x="125" y="40"/>
                  </a:lnTo>
                  <a:lnTo>
                    <a:pt x="125" y="36"/>
                  </a:lnTo>
                  <a:lnTo>
                    <a:pt x="122" y="36"/>
                  </a:lnTo>
                  <a:lnTo>
                    <a:pt x="122" y="33"/>
                  </a:lnTo>
                  <a:lnTo>
                    <a:pt x="105" y="33"/>
                  </a:lnTo>
                  <a:lnTo>
                    <a:pt x="105" y="28"/>
                  </a:lnTo>
                  <a:lnTo>
                    <a:pt x="81" y="28"/>
                  </a:lnTo>
                  <a:lnTo>
                    <a:pt x="81" y="25"/>
                  </a:lnTo>
                  <a:lnTo>
                    <a:pt x="67" y="25"/>
                  </a:lnTo>
                  <a:lnTo>
                    <a:pt x="67" y="20"/>
                  </a:lnTo>
                  <a:lnTo>
                    <a:pt x="58" y="20"/>
                  </a:lnTo>
                  <a:lnTo>
                    <a:pt x="58" y="14"/>
                  </a:lnTo>
                  <a:lnTo>
                    <a:pt x="52" y="14"/>
                  </a:lnTo>
                  <a:lnTo>
                    <a:pt x="52" y="9"/>
                  </a:lnTo>
                  <a:lnTo>
                    <a:pt x="41" y="9"/>
                  </a:lnTo>
                  <a:lnTo>
                    <a:pt x="41" y="6"/>
                  </a:lnTo>
                  <a:lnTo>
                    <a:pt x="35" y="6"/>
                  </a:lnTo>
                  <a:lnTo>
                    <a:pt x="35" y="2"/>
                  </a:lnTo>
                  <a:lnTo>
                    <a:pt x="26" y="2"/>
                  </a:lnTo>
                  <a:lnTo>
                    <a:pt x="26"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86" name="Group 85"/>
          <p:cNvGrpSpPr/>
          <p:nvPr/>
        </p:nvGrpSpPr>
        <p:grpSpPr>
          <a:xfrm>
            <a:off x="916165" y="1875213"/>
            <a:ext cx="5004735" cy="3265717"/>
            <a:chOff x="2717800" y="2206625"/>
            <a:chExt cx="3705225" cy="2438400"/>
          </a:xfrm>
        </p:grpSpPr>
        <p:sp>
          <p:nvSpPr>
            <p:cNvPr id="87" name="Line 43"/>
            <p:cNvSpPr>
              <a:spLocks noChangeShapeType="1"/>
            </p:cNvSpPr>
            <p:nvPr/>
          </p:nvSpPr>
          <p:spPr bwMode="auto">
            <a:xfrm>
              <a:off x="4860925" y="4216400"/>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44"/>
            <p:cNvSpPr>
              <a:spLocks noChangeShapeType="1"/>
            </p:cNvSpPr>
            <p:nvPr/>
          </p:nvSpPr>
          <p:spPr bwMode="auto">
            <a:xfrm>
              <a:off x="3460750" y="3063875"/>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45"/>
            <p:cNvSpPr>
              <a:spLocks noChangeShapeType="1"/>
            </p:cNvSpPr>
            <p:nvPr/>
          </p:nvSpPr>
          <p:spPr bwMode="auto">
            <a:xfrm>
              <a:off x="5165725" y="4216400"/>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46"/>
            <p:cNvSpPr>
              <a:spLocks noChangeShapeType="1"/>
            </p:cNvSpPr>
            <p:nvPr/>
          </p:nvSpPr>
          <p:spPr bwMode="auto">
            <a:xfrm>
              <a:off x="3613150" y="334962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47"/>
            <p:cNvSpPr>
              <a:spLocks noChangeShapeType="1"/>
            </p:cNvSpPr>
            <p:nvPr/>
          </p:nvSpPr>
          <p:spPr bwMode="auto">
            <a:xfrm>
              <a:off x="5118100" y="4216400"/>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48"/>
            <p:cNvSpPr>
              <a:spLocks noChangeShapeType="1"/>
            </p:cNvSpPr>
            <p:nvPr/>
          </p:nvSpPr>
          <p:spPr bwMode="auto">
            <a:xfrm>
              <a:off x="3517900" y="3130550"/>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49"/>
            <p:cNvSpPr>
              <a:spLocks noChangeShapeType="1"/>
            </p:cNvSpPr>
            <p:nvPr/>
          </p:nvSpPr>
          <p:spPr bwMode="auto">
            <a:xfrm>
              <a:off x="5975350" y="4587875"/>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50"/>
            <p:cNvSpPr>
              <a:spLocks noChangeShapeType="1"/>
            </p:cNvSpPr>
            <p:nvPr/>
          </p:nvSpPr>
          <p:spPr bwMode="auto">
            <a:xfrm>
              <a:off x="4737100" y="4225925"/>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51"/>
            <p:cNvSpPr>
              <a:spLocks noChangeShapeType="1"/>
            </p:cNvSpPr>
            <p:nvPr/>
          </p:nvSpPr>
          <p:spPr bwMode="auto">
            <a:xfrm>
              <a:off x="6022975" y="4587875"/>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52"/>
            <p:cNvSpPr>
              <a:spLocks noChangeShapeType="1"/>
            </p:cNvSpPr>
            <p:nvPr/>
          </p:nvSpPr>
          <p:spPr bwMode="auto">
            <a:xfrm>
              <a:off x="4775200" y="4225925"/>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53"/>
            <p:cNvSpPr>
              <a:spLocks noChangeShapeType="1"/>
            </p:cNvSpPr>
            <p:nvPr/>
          </p:nvSpPr>
          <p:spPr bwMode="auto">
            <a:xfrm>
              <a:off x="6413500" y="4578350"/>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54"/>
            <p:cNvSpPr>
              <a:spLocks noChangeShapeType="1"/>
            </p:cNvSpPr>
            <p:nvPr/>
          </p:nvSpPr>
          <p:spPr bwMode="auto">
            <a:xfrm>
              <a:off x="4022725" y="373062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55"/>
            <p:cNvSpPr>
              <a:spLocks noChangeShapeType="1"/>
            </p:cNvSpPr>
            <p:nvPr/>
          </p:nvSpPr>
          <p:spPr bwMode="auto">
            <a:xfrm>
              <a:off x="3898900" y="3416300"/>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56"/>
            <p:cNvSpPr>
              <a:spLocks noChangeShapeType="1"/>
            </p:cNvSpPr>
            <p:nvPr/>
          </p:nvSpPr>
          <p:spPr bwMode="auto">
            <a:xfrm>
              <a:off x="3413125" y="3063875"/>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57"/>
            <p:cNvSpPr>
              <a:spLocks noChangeShapeType="1"/>
            </p:cNvSpPr>
            <p:nvPr/>
          </p:nvSpPr>
          <p:spPr bwMode="auto">
            <a:xfrm>
              <a:off x="3136900" y="2797175"/>
              <a:ext cx="47625"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58"/>
            <p:cNvSpPr>
              <a:spLocks noChangeShapeType="1"/>
            </p:cNvSpPr>
            <p:nvPr/>
          </p:nvSpPr>
          <p:spPr bwMode="auto">
            <a:xfrm>
              <a:off x="3079750" y="2501900"/>
              <a:ext cx="5715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59"/>
            <p:cNvSpPr>
              <a:spLocks noChangeShapeType="1"/>
            </p:cNvSpPr>
            <p:nvPr/>
          </p:nvSpPr>
          <p:spPr bwMode="auto">
            <a:xfrm>
              <a:off x="3298825" y="3035300"/>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60"/>
            <p:cNvSpPr>
              <a:spLocks noChangeShapeType="1"/>
            </p:cNvSpPr>
            <p:nvPr/>
          </p:nvSpPr>
          <p:spPr bwMode="auto">
            <a:xfrm>
              <a:off x="3003550" y="2235200"/>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61"/>
            <p:cNvSpPr>
              <a:spLocks noChangeShapeType="1"/>
            </p:cNvSpPr>
            <p:nvPr/>
          </p:nvSpPr>
          <p:spPr bwMode="auto">
            <a:xfrm>
              <a:off x="4384675" y="4025900"/>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Freeform 62"/>
            <p:cNvSpPr>
              <a:spLocks/>
            </p:cNvSpPr>
            <p:nvPr/>
          </p:nvSpPr>
          <p:spPr bwMode="auto">
            <a:xfrm>
              <a:off x="2717800" y="2206625"/>
              <a:ext cx="3705225" cy="2409825"/>
            </a:xfrm>
            <a:custGeom>
              <a:avLst/>
              <a:gdLst>
                <a:gd name="T0" fmla="*/ 389 w 389"/>
                <a:gd name="T1" fmla="*/ 253 h 253"/>
                <a:gd name="T2" fmla="*/ 294 w 389"/>
                <a:gd name="T3" fmla="*/ 253 h 253"/>
                <a:gd name="T4" fmla="*/ 294 w 389"/>
                <a:gd name="T5" fmla="*/ 242 h 253"/>
                <a:gd name="T6" fmla="*/ 274 w 389"/>
                <a:gd name="T7" fmla="*/ 242 h 253"/>
                <a:gd name="T8" fmla="*/ 274 w 389"/>
                <a:gd name="T9" fmla="*/ 231 h 253"/>
                <a:gd name="T10" fmla="*/ 262 w 389"/>
                <a:gd name="T11" fmla="*/ 231 h 253"/>
                <a:gd name="T12" fmla="*/ 262 w 389"/>
                <a:gd name="T13" fmla="*/ 226 h 253"/>
                <a:gd name="T14" fmla="*/ 259 w 389"/>
                <a:gd name="T15" fmla="*/ 226 h 253"/>
                <a:gd name="T16" fmla="*/ 259 w 389"/>
                <a:gd name="T17" fmla="*/ 214 h 253"/>
                <a:gd name="T18" fmla="*/ 206 w 389"/>
                <a:gd name="T19" fmla="*/ 214 h 253"/>
                <a:gd name="T20" fmla="*/ 206 w 389"/>
                <a:gd name="T21" fmla="*/ 204 h 253"/>
                <a:gd name="T22" fmla="*/ 190 w 389"/>
                <a:gd name="T23" fmla="*/ 204 h 253"/>
                <a:gd name="T24" fmla="*/ 190 w 389"/>
                <a:gd name="T25" fmla="*/ 198 h 253"/>
                <a:gd name="T26" fmla="*/ 177 w 389"/>
                <a:gd name="T27" fmla="*/ 198 h 253"/>
                <a:gd name="T28" fmla="*/ 177 w 389"/>
                <a:gd name="T29" fmla="*/ 194 h 253"/>
                <a:gd name="T30" fmla="*/ 172 w 389"/>
                <a:gd name="T31" fmla="*/ 194 h 253"/>
                <a:gd name="T32" fmla="*/ 172 w 389"/>
                <a:gd name="T33" fmla="*/ 187 h 253"/>
                <a:gd name="T34" fmla="*/ 169 w 389"/>
                <a:gd name="T35" fmla="*/ 187 h 253"/>
                <a:gd name="T36" fmla="*/ 169 w 389"/>
                <a:gd name="T37" fmla="*/ 169 h 253"/>
                <a:gd name="T38" fmla="*/ 139 w 389"/>
                <a:gd name="T39" fmla="*/ 169 h 253"/>
                <a:gd name="T40" fmla="*/ 139 w 389"/>
                <a:gd name="T41" fmla="*/ 162 h 253"/>
                <a:gd name="T42" fmla="*/ 134 w 389"/>
                <a:gd name="T43" fmla="*/ 162 h 253"/>
                <a:gd name="T44" fmla="*/ 134 w 389"/>
                <a:gd name="T45" fmla="*/ 152 h 253"/>
                <a:gd name="T46" fmla="*/ 130 w 389"/>
                <a:gd name="T47" fmla="*/ 152 h 253"/>
                <a:gd name="T48" fmla="*/ 130 w 389"/>
                <a:gd name="T49" fmla="*/ 140 h 253"/>
                <a:gd name="T50" fmla="*/ 126 w 389"/>
                <a:gd name="T51" fmla="*/ 140 h 253"/>
                <a:gd name="T52" fmla="*/ 126 w 389"/>
                <a:gd name="T53" fmla="*/ 134 h 253"/>
                <a:gd name="T54" fmla="*/ 124 w 389"/>
                <a:gd name="T55" fmla="*/ 134 h 253"/>
                <a:gd name="T56" fmla="*/ 124 w 389"/>
                <a:gd name="T57" fmla="*/ 130 h 253"/>
                <a:gd name="T58" fmla="*/ 99 w 389"/>
                <a:gd name="T59" fmla="*/ 130 h 253"/>
                <a:gd name="T60" fmla="*/ 99 w 389"/>
                <a:gd name="T61" fmla="*/ 123 h 253"/>
                <a:gd name="T62" fmla="*/ 91 w 389"/>
                <a:gd name="T63" fmla="*/ 123 h 253"/>
                <a:gd name="T64" fmla="*/ 91 w 389"/>
                <a:gd name="T65" fmla="*/ 114 h 253"/>
                <a:gd name="T66" fmla="*/ 87 w 389"/>
                <a:gd name="T67" fmla="*/ 114 h 253"/>
                <a:gd name="T68" fmla="*/ 87 w 389"/>
                <a:gd name="T69" fmla="*/ 106 h 253"/>
                <a:gd name="T70" fmla="*/ 84 w 389"/>
                <a:gd name="T71" fmla="*/ 106 h 253"/>
                <a:gd name="T72" fmla="*/ 84 w 389"/>
                <a:gd name="T73" fmla="*/ 99 h 253"/>
                <a:gd name="T74" fmla="*/ 80 w 389"/>
                <a:gd name="T75" fmla="*/ 99 h 253"/>
                <a:gd name="T76" fmla="*/ 80 w 389"/>
                <a:gd name="T77" fmla="*/ 93 h 253"/>
                <a:gd name="T78" fmla="*/ 63 w 389"/>
                <a:gd name="T79" fmla="*/ 93 h 253"/>
                <a:gd name="T80" fmla="*/ 63 w 389"/>
                <a:gd name="T81" fmla="*/ 89 h 253"/>
                <a:gd name="T82" fmla="*/ 57 w 389"/>
                <a:gd name="T83" fmla="*/ 89 h 253"/>
                <a:gd name="T84" fmla="*/ 57 w 389"/>
                <a:gd name="T85" fmla="*/ 82 h 253"/>
                <a:gd name="T86" fmla="*/ 50 w 389"/>
                <a:gd name="T87" fmla="*/ 82 h 253"/>
                <a:gd name="T88" fmla="*/ 50 w 389"/>
                <a:gd name="T89" fmla="*/ 66 h 253"/>
                <a:gd name="T90" fmla="*/ 47 w 389"/>
                <a:gd name="T91" fmla="*/ 66 h 253"/>
                <a:gd name="T92" fmla="*/ 47 w 389"/>
                <a:gd name="T93" fmla="*/ 58 h 253"/>
                <a:gd name="T94" fmla="*/ 45 w 389"/>
                <a:gd name="T95" fmla="*/ 58 h 253"/>
                <a:gd name="T96" fmla="*/ 45 w 389"/>
                <a:gd name="T97" fmla="*/ 39 h 253"/>
                <a:gd name="T98" fmla="*/ 42 w 389"/>
                <a:gd name="T99" fmla="*/ 39 h 253"/>
                <a:gd name="T100" fmla="*/ 42 w 389"/>
                <a:gd name="T101" fmla="*/ 23 h 253"/>
                <a:gd name="T102" fmla="*/ 37 w 389"/>
                <a:gd name="T103" fmla="*/ 23 h 253"/>
                <a:gd name="T104" fmla="*/ 37 w 389"/>
                <a:gd name="T105" fmla="*/ 17 h 253"/>
                <a:gd name="T106" fmla="*/ 34 w 389"/>
                <a:gd name="T107" fmla="*/ 17 h 253"/>
                <a:gd name="T108" fmla="*/ 34 w 389"/>
                <a:gd name="T109" fmla="*/ 13 h 253"/>
                <a:gd name="T110" fmla="*/ 29 w 389"/>
                <a:gd name="T111" fmla="*/ 13 h 253"/>
                <a:gd name="T112" fmla="*/ 29 w 389"/>
                <a:gd name="T113" fmla="*/ 7 h 253"/>
                <a:gd name="T114" fmla="*/ 25 w 389"/>
                <a:gd name="T115" fmla="*/ 7 h 253"/>
                <a:gd name="T116" fmla="*/ 25 w 389"/>
                <a:gd name="T117" fmla="*/ 3 h 253"/>
                <a:gd name="T118" fmla="*/ 22 w 389"/>
                <a:gd name="T119" fmla="*/ 3 h 253"/>
                <a:gd name="T120" fmla="*/ 22 w 389"/>
                <a:gd name="T121" fmla="*/ 0 h 253"/>
                <a:gd name="T122" fmla="*/ 0 w 389"/>
                <a:gd name="T12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9" h="253">
                  <a:moveTo>
                    <a:pt x="389" y="253"/>
                  </a:moveTo>
                  <a:lnTo>
                    <a:pt x="294" y="253"/>
                  </a:lnTo>
                  <a:lnTo>
                    <a:pt x="294" y="242"/>
                  </a:lnTo>
                  <a:lnTo>
                    <a:pt x="274" y="242"/>
                  </a:lnTo>
                  <a:lnTo>
                    <a:pt x="274" y="231"/>
                  </a:lnTo>
                  <a:lnTo>
                    <a:pt x="262" y="231"/>
                  </a:lnTo>
                  <a:lnTo>
                    <a:pt x="262" y="226"/>
                  </a:lnTo>
                  <a:lnTo>
                    <a:pt x="259" y="226"/>
                  </a:lnTo>
                  <a:lnTo>
                    <a:pt x="259" y="214"/>
                  </a:lnTo>
                  <a:lnTo>
                    <a:pt x="206" y="214"/>
                  </a:lnTo>
                  <a:lnTo>
                    <a:pt x="206" y="204"/>
                  </a:lnTo>
                  <a:lnTo>
                    <a:pt x="190" y="204"/>
                  </a:lnTo>
                  <a:lnTo>
                    <a:pt x="190" y="198"/>
                  </a:lnTo>
                  <a:lnTo>
                    <a:pt x="177" y="198"/>
                  </a:lnTo>
                  <a:lnTo>
                    <a:pt x="177" y="194"/>
                  </a:lnTo>
                  <a:lnTo>
                    <a:pt x="172" y="194"/>
                  </a:lnTo>
                  <a:lnTo>
                    <a:pt x="172" y="187"/>
                  </a:lnTo>
                  <a:lnTo>
                    <a:pt x="169" y="187"/>
                  </a:lnTo>
                  <a:lnTo>
                    <a:pt x="169" y="169"/>
                  </a:lnTo>
                  <a:lnTo>
                    <a:pt x="139" y="169"/>
                  </a:lnTo>
                  <a:lnTo>
                    <a:pt x="139" y="162"/>
                  </a:lnTo>
                  <a:lnTo>
                    <a:pt x="134" y="162"/>
                  </a:lnTo>
                  <a:lnTo>
                    <a:pt x="134" y="152"/>
                  </a:lnTo>
                  <a:lnTo>
                    <a:pt x="130" y="152"/>
                  </a:lnTo>
                  <a:lnTo>
                    <a:pt x="130" y="140"/>
                  </a:lnTo>
                  <a:lnTo>
                    <a:pt x="126" y="140"/>
                  </a:lnTo>
                  <a:lnTo>
                    <a:pt x="126" y="134"/>
                  </a:lnTo>
                  <a:lnTo>
                    <a:pt x="124" y="134"/>
                  </a:lnTo>
                  <a:lnTo>
                    <a:pt x="124" y="130"/>
                  </a:lnTo>
                  <a:lnTo>
                    <a:pt x="99" y="130"/>
                  </a:lnTo>
                  <a:lnTo>
                    <a:pt x="99" y="123"/>
                  </a:lnTo>
                  <a:lnTo>
                    <a:pt x="91" y="123"/>
                  </a:lnTo>
                  <a:lnTo>
                    <a:pt x="91" y="114"/>
                  </a:lnTo>
                  <a:lnTo>
                    <a:pt x="87" y="114"/>
                  </a:lnTo>
                  <a:lnTo>
                    <a:pt x="87" y="106"/>
                  </a:lnTo>
                  <a:lnTo>
                    <a:pt x="84" y="106"/>
                  </a:lnTo>
                  <a:lnTo>
                    <a:pt x="84" y="99"/>
                  </a:lnTo>
                  <a:lnTo>
                    <a:pt x="80" y="99"/>
                  </a:lnTo>
                  <a:lnTo>
                    <a:pt x="80" y="93"/>
                  </a:lnTo>
                  <a:lnTo>
                    <a:pt x="63" y="93"/>
                  </a:lnTo>
                  <a:lnTo>
                    <a:pt x="63" y="89"/>
                  </a:lnTo>
                  <a:lnTo>
                    <a:pt x="57" y="89"/>
                  </a:lnTo>
                  <a:lnTo>
                    <a:pt x="57" y="82"/>
                  </a:lnTo>
                  <a:lnTo>
                    <a:pt x="50" y="82"/>
                  </a:lnTo>
                  <a:lnTo>
                    <a:pt x="50" y="66"/>
                  </a:lnTo>
                  <a:lnTo>
                    <a:pt x="47" y="66"/>
                  </a:lnTo>
                  <a:lnTo>
                    <a:pt x="47" y="58"/>
                  </a:lnTo>
                  <a:lnTo>
                    <a:pt x="45" y="58"/>
                  </a:lnTo>
                  <a:lnTo>
                    <a:pt x="45" y="39"/>
                  </a:lnTo>
                  <a:lnTo>
                    <a:pt x="42" y="39"/>
                  </a:lnTo>
                  <a:lnTo>
                    <a:pt x="42" y="23"/>
                  </a:lnTo>
                  <a:lnTo>
                    <a:pt x="37" y="23"/>
                  </a:lnTo>
                  <a:lnTo>
                    <a:pt x="37" y="17"/>
                  </a:lnTo>
                  <a:lnTo>
                    <a:pt x="34" y="17"/>
                  </a:lnTo>
                  <a:lnTo>
                    <a:pt x="34" y="13"/>
                  </a:lnTo>
                  <a:lnTo>
                    <a:pt x="29" y="13"/>
                  </a:lnTo>
                  <a:lnTo>
                    <a:pt x="29" y="7"/>
                  </a:lnTo>
                  <a:lnTo>
                    <a:pt x="25" y="7"/>
                  </a:lnTo>
                  <a:lnTo>
                    <a:pt x="25" y="3"/>
                  </a:lnTo>
                  <a:lnTo>
                    <a:pt x="22" y="3"/>
                  </a:lnTo>
                  <a:lnTo>
                    <a:pt x="22"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07" name="Rectangle 106"/>
          <p:cNvSpPr/>
          <p:nvPr/>
        </p:nvSpPr>
        <p:spPr>
          <a:xfrm>
            <a:off x="5175645" y="2086005"/>
            <a:ext cx="1321196" cy="307777"/>
          </a:xfrm>
          <a:prstGeom prst="rect">
            <a:avLst/>
          </a:prstGeom>
        </p:spPr>
        <p:txBody>
          <a:bodyPr wrap="none">
            <a:spAutoFit/>
          </a:bodyPr>
          <a:lstStyle/>
          <a:p>
            <a:pPr lvl="0" defTabSz="892175" eaLnBrk="0" fontAlgn="base" hangingPunct="0">
              <a:spcBef>
                <a:spcPct val="0"/>
              </a:spcBef>
              <a:spcAft>
                <a:spcPct val="0"/>
              </a:spcAft>
              <a:defRPr/>
            </a:pPr>
            <a:r>
              <a:rPr lang="ja-JP" sz="1400" b="0" i="0" baseline="30000" dirty="0" smtClean="0">
                <a:solidFill>
                  <a:srgbClr val="4D4D4D"/>
                </a:solidFill>
                <a:ea typeface="MS UI Gothic" pitchFamily="18" charset="0"/>
              </a:rPr>
              <a:t>177</a:t>
            </a:r>
            <a:r>
              <a:rPr lang="ja-JP" sz="1400" b="0" i="0" dirty="0" smtClean="0">
                <a:solidFill>
                  <a:srgbClr val="4D4D4D"/>
                </a:solidFill>
                <a:ea typeface="MS UI Gothic" pitchFamily="18" charset="0"/>
              </a:rPr>
              <a:t>Lu-Dotatate</a:t>
            </a:r>
          </a:p>
        </p:txBody>
      </p:sp>
      <p:cxnSp>
        <p:nvCxnSpPr>
          <p:cNvPr id="108" name="Straight Connector 107"/>
          <p:cNvCxnSpPr/>
          <p:nvPr/>
        </p:nvCxnSpPr>
        <p:spPr>
          <a:xfrm>
            <a:off x="4825716" y="2239893"/>
            <a:ext cx="349929" cy="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cxnSp>
      <p:cxnSp>
        <p:nvCxnSpPr>
          <p:cNvPr id="109" name="Straight Connector 108"/>
          <p:cNvCxnSpPr/>
          <p:nvPr/>
        </p:nvCxnSpPr>
        <p:spPr>
          <a:xfrm>
            <a:off x="4825716" y="2600530"/>
            <a:ext cx="349929"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10" name="Rectangle 109"/>
          <p:cNvSpPr/>
          <p:nvPr/>
        </p:nvSpPr>
        <p:spPr>
          <a:xfrm>
            <a:off x="5175645" y="2448621"/>
            <a:ext cx="1409360" cy="307777"/>
          </a:xfrm>
          <a:prstGeom prst="rect">
            <a:avLst/>
          </a:prstGeom>
        </p:spPr>
        <p:txBody>
          <a:bodyPr wrap="none">
            <a:spAutoFit/>
          </a:bodyPr>
          <a:lstStyle/>
          <a:p>
            <a:pPr lvl="0" defTabSz="892175" eaLnBrk="0" fontAlgn="base" hangingPunct="0">
              <a:spcBef>
                <a:spcPct val="0"/>
              </a:spcBef>
              <a:spcAft>
                <a:spcPct val="0"/>
              </a:spcAft>
              <a:defRPr/>
            </a:pPr>
            <a:r>
              <a:rPr lang="ja-JP" sz="1400" b="0" i="0" dirty="0" smtClean="0">
                <a:solidFill>
                  <a:srgbClr val="4D4D4D"/>
                </a:solidFill>
                <a:ea typeface="MS UI Gothic" pitchFamily="18" charset="0"/>
              </a:rPr>
              <a:t>オクトレオチドLAR</a:t>
            </a:r>
          </a:p>
        </p:txBody>
      </p:sp>
      <p:cxnSp>
        <p:nvCxnSpPr>
          <p:cNvPr id="111" name="Straight Connector 110"/>
          <p:cNvCxnSpPr/>
          <p:nvPr/>
        </p:nvCxnSpPr>
        <p:spPr>
          <a:xfrm>
            <a:off x="895200" y="3692121"/>
            <a:ext cx="5760000" cy="0"/>
          </a:xfrm>
          <a:prstGeom prst="line">
            <a:avLst/>
          </a:prstGeom>
          <a:ln w="22225">
            <a:solidFill>
              <a:srgbClr val="000000"/>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572084" y="3702784"/>
            <a:ext cx="0" cy="1788779"/>
          </a:xfrm>
          <a:prstGeom prst="line">
            <a:avLst/>
          </a:prstGeom>
          <a:ln w="22225">
            <a:solidFill>
              <a:srgbClr val="000000"/>
            </a:solidFill>
            <a:prstDash val="dash"/>
          </a:ln>
          <a:effectLst/>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6853647" y="4567318"/>
            <a:ext cx="2155865" cy="276999"/>
          </a:xfrm>
          <a:prstGeom prst="rect">
            <a:avLst/>
          </a:prstGeom>
          <a:noFill/>
        </p:spPr>
        <p:txBody>
          <a:bodyPr wrap="square" rtlCol="0">
            <a:spAutoFit/>
          </a:bodyPr>
          <a:lstStyle/>
          <a:p>
            <a:r>
              <a:rPr lang="en-GB" sz="1200" dirty="0" smtClean="0"/>
              <a:t> </a:t>
            </a:r>
            <a:endParaRPr lang="en-GB" sz="1200" dirty="0"/>
          </a:p>
        </p:txBody>
      </p:sp>
      <p:sp>
        <p:nvSpPr>
          <p:cNvPr id="114" name="Rounded Rectangle 113"/>
          <p:cNvSpPr/>
          <p:nvPr/>
        </p:nvSpPr>
        <p:spPr>
          <a:xfrm>
            <a:off x="6938209" y="2674300"/>
            <a:ext cx="2044408" cy="2099074"/>
          </a:xfrm>
          <a:prstGeom prst="roundRect">
            <a:avLst/>
          </a:prstGeom>
          <a:solidFill>
            <a:schemeClr val="tx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sz="1200" b="0" i="0" dirty="0" smtClean="0">
                <a:solidFill>
                  <a:srgbClr val="4D4D4D"/>
                </a:solidFill>
                <a:ea typeface="MS UI Gothic" pitchFamily="18" charset="0"/>
              </a:rPr>
              <a:t>HR 0.21 (95% CI 0.129, 0.338); </a:t>
            </a:r>
            <a:r>
              <a:rPr lang="en-GB" altLang="ja-JP" sz="1200" dirty="0">
                <a:solidFill>
                  <a:srgbClr val="4D4D4D"/>
                </a:solidFill>
                <a:ea typeface="MS UI Gothic" pitchFamily="18" charset="0"/>
              </a:rPr>
              <a:t>p</a:t>
            </a:r>
            <a:r>
              <a:rPr lang="ja-JP" sz="1200" b="0" i="0" dirty="0" smtClean="0">
                <a:solidFill>
                  <a:srgbClr val="4D4D4D"/>
                </a:solidFill>
                <a:ea typeface="MS UI Gothic" pitchFamily="18" charset="0"/>
              </a:rPr>
              <a:t>&lt;0.0001</a:t>
            </a:r>
          </a:p>
          <a:p>
            <a:pPr lvl="0" algn="ctr"/>
            <a:endParaRPr lang="en-GB" sz="1200" dirty="0" smtClean="0">
              <a:solidFill>
                <a:srgbClr val="4D4D4D"/>
              </a:solidFill>
            </a:endParaRPr>
          </a:p>
          <a:p>
            <a:pPr lvl="0" algn="ctr"/>
            <a:endParaRPr lang="en-GB" sz="1200" dirty="0" smtClean="0">
              <a:solidFill>
                <a:srgbClr val="4D4D4D"/>
              </a:solidFill>
            </a:endParaRPr>
          </a:p>
          <a:p>
            <a:pPr algn="ctr"/>
            <a:r>
              <a:rPr lang="ja-JP" sz="1200" b="0" i="0" dirty="0" smtClean="0">
                <a:solidFill>
                  <a:srgbClr val="4D4D4D"/>
                </a:solidFill>
                <a:ea typeface="MS UI Gothic" pitchFamily="18" charset="0"/>
              </a:rPr>
              <a:t>PD／死亡リスクが79%減少</a:t>
            </a:r>
          </a:p>
          <a:p>
            <a:pPr algn="ctr"/>
            <a:endParaRPr lang="en-GB" sz="1200" dirty="0"/>
          </a:p>
          <a:p>
            <a:pPr lvl="0" algn="ctr"/>
            <a:endParaRPr lang="en-GB" sz="1200" dirty="0">
              <a:solidFill>
                <a:srgbClr val="4D4D4D"/>
              </a:solidFill>
            </a:endParaRPr>
          </a:p>
          <a:p>
            <a:pPr algn="ctr"/>
            <a:r>
              <a:rPr lang="ja-JP" sz="1200" b="0" i="0" baseline="30000" dirty="0" smtClean="0">
                <a:solidFill>
                  <a:srgbClr val="4D4D4D"/>
                </a:solidFill>
                <a:ea typeface="MS UI Gothic" pitchFamily="18" charset="0"/>
              </a:rPr>
              <a:t>177</a:t>
            </a:r>
            <a:r>
              <a:rPr lang="ja-JP" sz="1200" b="0" i="0" dirty="0" smtClean="0">
                <a:solidFill>
                  <a:srgbClr val="4D4D4D"/>
                </a:solidFill>
                <a:ea typeface="MS UI Gothic" pitchFamily="18" charset="0"/>
              </a:rPr>
              <a:t>Lu-Dotatate群の推定mPFS：</a:t>
            </a:r>
            <a:r>
              <a:rPr lang="en" sz="1200" dirty="0" smtClean="0"/>
              <a:t/>
            </a:r>
            <a:br>
              <a:rPr lang="en" sz="1200" dirty="0" smtClean="0"/>
            </a:br>
            <a:r>
              <a:rPr lang="ja-JP" sz="1200" b="0" i="0" dirty="0" smtClean="0">
                <a:solidFill>
                  <a:srgbClr val="4D4D4D"/>
                </a:solidFill>
                <a:ea typeface="MS UI Gothic" pitchFamily="18" charset="0"/>
              </a:rPr>
              <a:t>約40ヶ月間</a:t>
            </a:r>
          </a:p>
        </p:txBody>
      </p:sp>
      <p:sp>
        <p:nvSpPr>
          <p:cNvPr id="115" name="Right Arrow 114"/>
          <p:cNvSpPr/>
          <p:nvPr/>
        </p:nvSpPr>
        <p:spPr>
          <a:xfrm rot="5400000">
            <a:off x="7814478" y="3201208"/>
            <a:ext cx="288000" cy="1772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ight Arrow 115"/>
          <p:cNvSpPr/>
          <p:nvPr/>
        </p:nvSpPr>
        <p:spPr>
          <a:xfrm rot="5400000">
            <a:off x="7823438" y="3919338"/>
            <a:ext cx="288000" cy="1772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790517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ja-JP" sz="1800" dirty="0" smtClean="0">
                <a:solidFill>
                  <a:srgbClr val="043882"/>
                </a:solidFill>
                <a:ea typeface="MS UI Gothic" pitchFamily="18" charset="0"/>
              </a:rPr>
              <a:t>194</a:t>
            </a:r>
            <a:r>
              <a:rPr lang="ja-JP" altLang="en-US" sz="1800" dirty="0" smtClean="0">
                <a:solidFill>
                  <a:srgbClr val="043882"/>
                </a:solidFill>
                <a:ea typeface="MS UI Gothic" pitchFamily="18" charset="0"/>
              </a:rPr>
              <a:t>：第</a:t>
            </a:r>
            <a:r>
              <a:rPr lang="en-US" altLang="ja-JP" sz="1800" dirty="0" smtClean="0">
                <a:solidFill>
                  <a:srgbClr val="043882"/>
                </a:solidFill>
                <a:ea typeface="MS UI Gothic" pitchFamily="18" charset="0"/>
              </a:rPr>
              <a:t>III</a:t>
            </a:r>
            <a:r>
              <a:rPr lang="ja-JP" altLang="en-US" sz="1800" dirty="0" smtClean="0">
                <a:solidFill>
                  <a:srgbClr val="043882"/>
                </a:solidFill>
                <a:ea typeface="MS UI Gothic" pitchFamily="18" charset="0"/>
              </a:rPr>
              <a:t>相試験（</a:t>
            </a:r>
            <a:r>
              <a:rPr lang="en-US" altLang="ja-JP" sz="1800" dirty="0" smtClean="0">
                <a:solidFill>
                  <a:srgbClr val="043882"/>
                </a:solidFill>
                <a:ea typeface="MS UI Gothic" pitchFamily="18" charset="0"/>
              </a:rPr>
              <a:t>NETTER-1</a:t>
            </a:r>
            <a:r>
              <a:rPr lang="ja-JP" altLang="en-US" sz="1800" dirty="0" smtClean="0">
                <a:solidFill>
                  <a:srgbClr val="043882"/>
                </a:solidFill>
                <a:ea typeface="MS UI Gothic" pitchFamily="18" charset="0"/>
              </a:rPr>
              <a:t>）：</a:t>
            </a:r>
            <a:r>
              <a:rPr lang="en-US" altLang="ja-JP" sz="1800" dirty="0" smtClean="0">
                <a:solidFill>
                  <a:srgbClr val="043882"/>
                </a:solidFill>
                <a:ea typeface="MS UI Gothic" pitchFamily="18" charset="0"/>
              </a:rPr>
              <a:t>177 Lu-</a:t>
            </a:r>
            <a:r>
              <a:rPr lang="en-US" altLang="ja-JP" sz="1800" dirty="0" err="1" smtClean="0">
                <a:solidFill>
                  <a:srgbClr val="043882"/>
                </a:solidFill>
                <a:ea typeface="MS UI Gothic" pitchFamily="18" charset="0"/>
              </a:rPr>
              <a:t>Dotatate</a:t>
            </a:r>
            <a:r>
              <a:rPr lang="ja-JP" altLang="en-US" sz="1800" dirty="0" smtClean="0">
                <a:solidFill>
                  <a:srgbClr val="043882"/>
                </a:solidFill>
                <a:ea typeface="MS UI Gothic" pitchFamily="18" charset="0"/>
              </a:rPr>
              <a:t>治療を受けた中腸神経内分泌腫瘍患者における無増悪生存期間、放射線学的奏効、および予備調査としての全生存期間の結果</a:t>
            </a:r>
            <a:r>
              <a:rPr lang="en-US" altLang="ja-JP" sz="1800" dirty="0" smtClean="0">
                <a:solidFill>
                  <a:srgbClr val="043882"/>
                </a:solidFill>
                <a:ea typeface="MS UI Gothic" pitchFamily="18" charset="0"/>
              </a:rPr>
              <a:t>– </a:t>
            </a:r>
            <a:r>
              <a:rPr lang="en-US" altLang="ja-JP" sz="1800" dirty="0" err="1" smtClean="0">
                <a:solidFill>
                  <a:srgbClr val="043882"/>
                </a:solidFill>
                <a:ea typeface="MS UI Gothic" pitchFamily="18" charset="0"/>
              </a:rPr>
              <a:t>Strosberg</a:t>
            </a:r>
            <a:r>
              <a:rPr lang="en-US" altLang="ja-JP" sz="1800" dirty="0" smtClean="0">
                <a:solidFill>
                  <a:srgbClr val="043882"/>
                </a:solidFill>
                <a:ea typeface="MS UI Gothic" pitchFamily="18" charset="0"/>
              </a:rPr>
              <a:t> JR, et al</a:t>
            </a:r>
            <a:endParaRPr lang="ja-JP" sz="1800" b="1" i="0" dirty="0" smtClean="0">
              <a:solidFill>
                <a:srgbClr val="043882"/>
              </a:solidFill>
              <a:ea typeface="MS UI Gothic" pitchFamily="18" charset="0"/>
            </a:endParaRP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Strosberg et al. J Clin Oncol 2016; 34 (suppl): abstr 194</a:t>
            </a:r>
          </a:p>
        </p:txBody>
      </p:sp>
      <p:sp>
        <p:nvSpPr>
          <p:cNvPr id="9" name="TextBox 8"/>
          <p:cNvSpPr txBox="1"/>
          <p:nvPr/>
        </p:nvSpPr>
        <p:spPr>
          <a:xfrm>
            <a:off x="3331917" y="1588853"/>
            <a:ext cx="2480166" cy="369332"/>
          </a:xfrm>
          <a:prstGeom prst="rect">
            <a:avLst/>
          </a:prstGeom>
          <a:noFill/>
        </p:spPr>
        <p:txBody>
          <a:bodyPr wrap="none" rtlCol="0">
            <a:spAutoFit/>
          </a:bodyPr>
          <a:lstStyle/>
          <a:p>
            <a:pPr fontAlgn="base">
              <a:spcBef>
                <a:spcPct val="0"/>
              </a:spcBef>
              <a:spcAft>
                <a:spcPct val="0"/>
              </a:spcAft>
            </a:pPr>
            <a:r>
              <a:rPr lang="ja-JP" b="1" i="0" dirty="0" smtClean="0">
                <a:solidFill>
                  <a:srgbClr val="4D4D4D"/>
                </a:solidFill>
                <a:ea typeface="MS UI Gothic" pitchFamily="18" charset="0"/>
              </a:rPr>
              <a:t>OS（中間解析）</a:t>
            </a:r>
          </a:p>
        </p:txBody>
      </p:sp>
      <p:sp>
        <p:nvSpPr>
          <p:cNvPr id="10" name="Freeform 9"/>
          <p:cNvSpPr>
            <a:spLocks/>
          </p:cNvSpPr>
          <p:nvPr/>
        </p:nvSpPr>
        <p:spPr bwMode="auto">
          <a:xfrm>
            <a:off x="1956335" y="2037920"/>
            <a:ext cx="5533505" cy="360259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1" name="Line 6"/>
          <p:cNvSpPr>
            <a:spLocks noChangeShapeType="1"/>
          </p:cNvSpPr>
          <p:nvPr/>
        </p:nvSpPr>
        <p:spPr bwMode="auto">
          <a:xfrm>
            <a:off x="1827313" y="2037918"/>
            <a:ext cx="129021"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 name="Line 7"/>
          <p:cNvSpPr>
            <a:spLocks noChangeShapeType="1"/>
          </p:cNvSpPr>
          <p:nvPr/>
        </p:nvSpPr>
        <p:spPr bwMode="auto">
          <a:xfrm>
            <a:off x="1827313" y="2758556"/>
            <a:ext cx="129021"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 name="Line 8"/>
          <p:cNvSpPr>
            <a:spLocks noChangeShapeType="1"/>
          </p:cNvSpPr>
          <p:nvPr/>
        </p:nvSpPr>
        <p:spPr bwMode="auto">
          <a:xfrm>
            <a:off x="1827313" y="3479193"/>
            <a:ext cx="129021"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6" name="Line 9"/>
          <p:cNvSpPr>
            <a:spLocks noChangeShapeType="1"/>
          </p:cNvSpPr>
          <p:nvPr/>
        </p:nvSpPr>
        <p:spPr bwMode="auto">
          <a:xfrm>
            <a:off x="1827313" y="4199831"/>
            <a:ext cx="129021"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7" name="Line 10"/>
          <p:cNvSpPr>
            <a:spLocks noChangeShapeType="1"/>
          </p:cNvSpPr>
          <p:nvPr/>
        </p:nvSpPr>
        <p:spPr bwMode="auto">
          <a:xfrm>
            <a:off x="1827313" y="4920469"/>
            <a:ext cx="129021"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8" name="Line 11"/>
          <p:cNvSpPr>
            <a:spLocks noChangeShapeType="1"/>
          </p:cNvSpPr>
          <p:nvPr/>
        </p:nvSpPr>
        <p:spPr bwMode="auto">
          <a:xfrm>
            <a:off x="1827313" y="5641107"/>
            <a:ext cx="129021"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9" name="Line 13"/>
          <p:cNvSpPr>
            <a:spLocks noChangeShapeType="1"/>
          </p:cNvSpPr>
          <p:nvPr/>
        </p:nvSpPr>
        <p:spPr bwMode="auto">
          <a:xfrm>
            <a:off x="4732590" y="5641107"/>
            <a:ext cx="0" cy="15953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0" name="Line 14"/>
          <p:cNvSpPr>
            <a:spLocks noChangeShapeType="1"/>
          </p:cNvSpPr>
          <p:nvPr/>
        </p:nvSpPr>
        <p:spPr bwMode="auto">
          <a:xfrm>
            <a:off x="6569782" y="5641107"/>
            <a:ext cx="0" cy="15953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1" name="Line 15"/>
          <p:cNvSpPr>
            <a:spLocks noChangeShapeType="1"/>
          </p:cNvSpPr>
          <p:nvPr/>
        </p:nvSpPr>
        <p:spPr bwMode="auto">
          <a:xfrm>
            <a:off x="5642057" y="5641107"/>
            <a:ext cx="0" cy="15953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2" name="Line 17"/>
          <p:cNvSpPr>
            <a:spLocks noChangeShapeType="1"/>
          </p:cNvSpPr>
          <p:nvPr/>
        </p:nvSpPr>
        <p:spPr bwMode="auto">
          <a:xfrm>
            <a:off x="7497181" y="5641107"/>
            <a:ext cx="0" cy="15953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3" name="Line 18"/>
          <p:cNvSpPr>
            <a:spLocks noChangeShapeType="1"/>
          </p:cNvSpPr>
          <p:nvPr/>
        </p:nvSpPr>
        <p:spPr bwMode="auto">
          <a:xfrm>
            <a:off x="3804866" y="5641107"/>
            <a:ext cx="0" cy="15953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4" name="Line 20"/>
          <p:cNvSpPr>
            <a:spLocks noChangeShapeType="1"/>
          </p:cNvSpPr>
          <p:nvPr/>
        </p:nvSpPr>
        <p:spPr bwMode="auto">
          <a:xfrm>
            <a:off x="2897694" y="5641107"/>
            <a:ext cx="0" cy="15953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5" name="Line 21"/>
          <p:cNvSpPr>
            <a:spLocks noChangeShapeType="1"/>
          </p:cNvSpPr>
          <p:nvPr/>
        </p:nvSpPr>
        <p:spPr bwMode="auto">
          <a:xfrm>
            <a:off x="1956334" y="5641107"/>
            <a:ext cx="0" cy="15953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6" name="TextBox 25"/>
          <p:cNvSpPr txBox="1"/>
          <p:nvPr/>
        </p:nvSpPr>
        <p:spPr>
          <a:xfrm rot="16200000">
            <a:off x="626542" y="3719691"/>
            <a:ext cx="1470274" cy="260378"/>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生存率</a:t>
            </a:r>
          </a:p>
        </p:txBody>
      </p:sp>
      <p:sp>
        <p:nvSpPr>
          <p:cNvPr id="27" name="TextBox 26"/>
          <p:cNvSpPr txBox="1"/>
          <p:nvPr/>
        </p:nvSpPr>
        <p:spPr>
          <a:xfrm>
            <a:off x="4154292" y="6047601"/>
            <a:ext cx="1169616"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ベースラインからの経過時間(ヶ月)</a:t>
            </a:r>
          </a:p>
        </p:txBody>
      </p:sp>
      <p:sp>
        <p:nvSpPr>
          <p:cNvPr id="28" name="TextBox 27"/>
          <p:cNvSpPr txBox="1"/>
          <p:nvPr/>
        </p:nvSpPr>
        <p:spPr>
          <a:xfrm>
            <a:off x="1297059" y="2517424"/>
            <a:ext cx="577423" cy="47993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29" name="TextBox 28"/>
          <p:cNvSpPr txBox="1"/>
          <p:nvPr/>
        </p:nvSpPr>
        <p:spPr>
          <a:xfrm>
            <a:off x="1297059" y="3237741"/>
            <a:ext cx="577423" cy="47993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30" name="TextBox 29"/>
          <p:cNvSpPr txBox="1"/>
          <p:nvPr/>
        </p:nvSpPr>
        <p:spPr>
          <a:xfrm>
            <a:off x="1297059" y="3958058"/>
            <a:ext cx="577423" cy="47993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31" name="TextBox 30"/>
          <p:cNvSpPr txBox="1"/>
          <p:nvPr/>
        </p:nvSpPr>
        <p:spPr>
          <a:xfrm>
            <a:off x="1297059" y="4678375"/>
            <a:ext cx="577423" cy="47993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32" name="TextBox 31"/>
          <p:cNvSpPr txBox="1"/>
          <p:nvPr/>
        </p:nvSpPr>
        <p:spPr>
          <a:xfrm>
            <a:off x="1476616" y="5500158"/>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0.0</a:t>
            </a:r>
          </a:p>
        </p:txBody>
      </p:sp>
      <p:sp>
        <p:nvSpPr>
          <p:cNvPr id="33" name="TextBox 32"/>
          <p:cNvSpPr txBox="1"/>
          <p:nvPr/>
        </p:nvSpPr>
        <p:spPr>
          <a:xfrm>
            <a:off x="1767722" y="5721946"/>
            <a:ext cx="391308" cy="479932"/>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34" name="TextBox 33"/>
          <p:cNvSpPr txBox="1"/>
          <p:nvPr/>
        </p:nvSpPr>
        <p:spPr>
          <a:xfrm>
            <a:off x="2770524" y="5823412"/>
            <a:ext cx="25344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5</a:t>
            </a:r>
          </a:p>
        </p:txBody>
      </p:sp>
      <p:sp>
        <p:nvSpPr>
          <p:cNvPr id="35" name="TextBox 34"/>
          <p:cNvSpPr txBox="1"/>
          <p:nvPr/>
        </p:nvSpPr>
        <p:spPr>
          <a:xfrm>
            <a:off x="3650909" y="5823412"/>
            <a:ext cx="333307"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10</a:t>
            </a:r>
          </a:p>
        </p:txBody>
      </p:sp>
      <p:sp>
        <p:nvSpPr>
          <p:cNvPr id="36" name="TextBox 35"/>
          <p:cNvSpPr txBox="1"/>
          <p:nvPr/>
        </p:nvSpPr>
        <p:spPr>
          <a:xfrm>
            <a:off x="4560522" y="5823412"/>
            <a:ext cx="333307"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15</a:t>
            </a:r>
          </a:p>
        </p:txBody>
      </p:sp>
      <p:sp>
        <p:nvSpPr>
          <p:cNvPr id="37" name="TextBox 36"/>
          <p:cNvSpPr txBox="1"/>
          <p:nvPr/>
        </p:nvSpPr>
        <p:spPr>
          <a:xfrm>
            <a:off x="5480837" y="5823412"/>
            <a:ext cx="333307"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20</a:t>
            </a:r>
          </a:p>
        </p:txBody>
      </p:sp>
      <p:sp>
        <p:nvSpPr>
          <p:cNvPr id="38" name="TextBox 37"/>
          <p:cNvSpPr txBox="1"/>
          <p:nvPr/>
        </p:nvSpPr>
        <p:spPr>
          <a:xfrm>
            <a:off x="6401067" y="5823412"/>
            <a:ext cx="333307"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25</a:t>
            </a:r>
          </a:p>
        </p:txBody>
      </p:sp>
      <p:sp>
        <p:nvSpPr>
          <p:cNvPr id="39" name="TextBox 38"/>
          <p:cNvSpPr txBox="1"/>
          <p:nvPr/>
        </p:nvSpPr>
        <p:spPr>
          <a:xfrm>
            <a:off x="7334937" y="5823412"/>
            <a:ext cx="333307"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30</a:t>
            </a:r>
          </a:p>
        </p:txBody>
      </p:sp>
      <p:sp>
        <p:nvSpPr>
          <p:cNvPr id="40" name="Line 8"/>
          <p:cNvSpPr>
            <a:spLocks noChangeShapeType="1"/>
          </p:cNvSpPr>
          <p:nvPr/>
        </p:nvSpPr>
        <p:spPr bwMode="auto">
          <a:xfrm>
            <a:off x="1820494" y="3834789"/>
            <a:ext cx="129021"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1" name="TextBox 40"/>
          <p:cNvSpPr txBox="1"/>
          <p:nvPr/>
        </p:nvSpPr>
        <p:spPr>
          <a:xfrm>
            <a:off x="1493671" y="3694803"/>
            <a:ext cx="373992"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0.5</a:t>
            </a:r>
          </a:p>
        </p:txBody>
      </p:sp>
      <p:grpSp>
        <p:nvGrpSpPr>
          <p:cNvPr id="43" name="Group 42"/>
          <p:cNvGrpSpPr/>
          <p:nvPr/>
        </p:nvGrpSpPr>
        <p:grpSpPr>
          <a:xfrm>
            <a:off x="1956333" y="1997668"/>
            <a:ext cx="5378603" cy="1044000"/>
            <a:chOff x="3498850" y="3044825"/>
            <a:chExt cx="4000500" cy="754063"/>
          </a:xfrm>
        </p:grpSpPr>
        <p:sp>
          <p:nvSpPr>
            <p:cNvPr id="44" name="Line 2"/>
            <p:cNvSpPr>
              <a:spLocks noChangeShapeType="1"/>
            </p:cNvSpPr>
            <p:nvPr/>
          </p:nvSpPr>
          <p:spPr bwMode="auto">
            <a:xfrm>
              <a:off x="6746875" y="3749675"/>
              <a:ext cx="0" cy="49213"/>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3"/>
            <p:cNvSpPr>
              <a:spLocks noChangeShapeType="1"/>
            </p:cNvSpPr>
            <p:nvPr/>
          </p:nvSpPr>
          <p:spPr bwMode="auto">
            <a:xfrm>
              <a:off x="6099175" y="35401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4"/>
            <p:cNvSpPr>
              <a:spLocks noChangeShapeType="1"/>
            </p:cNvSpPr>
            <p:nvPr/>
          </p:nvSpPr>
          <p:spPr bwMode="auto">
            <a:xfrm>
              <a:off x="6880225" y="374015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5"/>
            <p:cNvSpPr>
              <a:spLocks noChangeShapeType="1"/>
            </p:cNvSpPr>
            <p:nvPr/>
          </p:nvSpPr>
          <p:spPr bwMode="auto">
            <a:xfrm>
              <a:off x="6213475" y="35401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6"/>
            <p:cNvSpPr>
              <a:spLocks noChangeShapeType="1"/>
            </p:cNvSpPr>
            <p:nvPr/>
          </p:nvSpPr>
          <p:spPr bwMode="auto">
            <a:xfrm>
              <a:off x="6813550" y="374015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7"/>
            <p:cNvSpPr>
              <a:spLocks noChangeShapeType="1"/>
            </p:cNvSpPr>
            <p:nvPr/>
          </p:nvSpPr>
          <p:spPr bwMode="auto">
            <a:xfrm>
              <a:off x="6146800" y="35401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8"/>
            <p:cNvSpPr>
              <a:spLocks noChangeShapeType="1"/>
            </p:cNvSpPr>
            <p:nvPr/>
          </p:nvSpPr>
          <p:spPr bwMode="auto">
            <a:xfrm>
              <a:off x="7137400" y="37401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9"/>
            <p:cNvSpPr>
              <a:spLocks noChangeShapeType="1"/>
            </p:cNvSpPr>
            <p:nvPr/>
          </p:nvSpPr>
          <p:spPr bwMode="auto">
            <a:xfrm>
              <a:off x="6594475" y="35401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10"/>
            <p:cNvSpPr>
              <a:spLocks noChangeShapeType="1"/>
            </p:cNvSpPr>
            <p:nvPr/>
          </p:nvSpPr>
          <p:spPr bwMode="auto">
            <a:xfrm>
              <a:off x="7185025" y="37401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11"/>
            <p:cNvSpPr>
              <a:spLocks noChangeShapeType="1"/>
            </p:cNvSpPr>
            <p:nvPr/>
          </p:nvSpPr>
          <p:spPr bwMode="auto">
            <a:xfrm>
              <a:off x="6670675" y="37306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12"/>
            <p:cNvSpPr>
              <a:spLocks noChangeShapeType="1"/>
            </p:cNvSpPr>
            <p:nvPr/>
          </p:nvSpPr>
          <p:spPr bwMode="auto">
            <a:xfrm>
              <a:off x="7470775" y="37401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13"/>
            <p:cNvSpPr>
              <a:spLocks noChangeShapeType="1"/>
            </p:cNvSpPr>
            <p:nvPr/>
          </p:nvSpPr>
          <p:spPr bwMode="auto">
            <a:xfrm>
              <a:off x="7442200" y="374015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14"/>
            <p:cNvSpPr>
              <a:spLocks noChangeShapeType="1"/>
            </p:cNvSpPr>
            <p:nvPr/>
          </p:nvSpPr>
          <p:spPr bwMode="auto">
            <a:xfrm>
              <a:off x="6375400" y="353060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15"/>
            <p:cNvSpPr>
              <a:spLocks noChangeShapeType="1"/>
            </p:cNvSpPr>
            <p:nvPr/>
          </p:nvSpPr>
          <p:spPr bwMode="auto">
            <a:xfrm>
              <a:off x="6299200" y="35401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16"/>
            <p:cNvSpPr>
              <a:spLocks noChangeShapeType="1"/>
            </p:cNvSpPr>
            <p:nvPr/>
          </p:nvSpPr>
          <p:spPr bwMode="auto">
            <a:xfrm>
              <a:off x="6013450" y="34734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17"/>
            <p:cNvSpPr>
              <a:spLocks noChangeShapeType="1"/>
            </p:cNvSpPr>
            <p:nvPr/>
          </p:nvSpPr>
          <p:spPr bwMode="auto">
            <a:xfrm>
              <a:off x="5965825" y="33972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18"/>
            <p:cNvSpPr>
              <a:spLocks noChangeShapeType="1"/>
            </p:cNvSpPr>
            <p:nvPr/>
          </p:nvSpPr>
          <p:spPr bwMode="auto">
            <a:xfrm>
              <a:off x="5632450" y="32734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19"/>
            <p:cNvSpPr>
              <a:spLocks noChangeShapeType="1"/>
            </p:cNvSpPr>
            <p:nvPr/>
          </p:nvSpPr>
          <p:spPr bwMode="auto">
            <a:xfrm>
              <a:off x="5880100" y="332105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20"/>
            <p:cNvSpPr>
              <a:spLocks noChangeShapeType="1"/>
            </p:cNvSpPr>
            <p:nvPr/>
          </p:nvSpPr>
          <p:spPr bwMode="auto">
            <a:xfrm>
              <a:off x="5794375" y="332105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21"/>
            <p:cNvSpPr>
              <a:spLocks noChangeShapeType="1"/>
            </p:cNvSpPr>
            <p:nvPr/>
          </p:nvSpPr>
          <p:spPr bwMode="auto">
            <a:xfrm>
              <a:off x="5708650" y="332105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22"/>
            <p:cNvSpPr>
              <a:spLocks noChangeShapeType="1"/>
            </p:cNvSpPr>
            <p:nvPr/>
          </p:nvSpPr>
          <p:spPr bwMode="auto">
            <a:xfrm>
              <a:off x="5489575" y="32734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23"/>
            <p:cNvSpPr>
              <a:spLocks noChangeShapeType="1"/>
            </p:cNvSpPr>
            <p:nvPr/>
          </p:nvSpPr>
          <p:spPr bwMode="auto">
            <a:xfrm>
              <a:off x="5422900" y="32734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24"/>
            <p:cNvSpPr>
              <a:spLocks noChangeShapeType="1"/>
            </p:cNvSpPr>
            <p:nvPr/>
          </p:nvSpPr>
          <p:spPr bwMode="auto">
            <a:xfrm>
              <a:off x="5365750" y="32734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25"/>
            <p:cNvSpPr>
              <a:spLocks noChangeShapeType="1"/>
            </p:cNvSpPr>
            <p:nvPr/>
          </p:nvSpPr>
          <p:spPr bwMode="auto">
            <a:xfrm>
              <a:off x="5299075" y="32734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26"/>
            <p:cNvSpPr>
              <a:spLocks noChangeShapeType="1"/>
            </p:cNvSpPr>
            <p:nvPr/>
          </p:nvSpPr>
          <p:spPr bwMode="auto">
            <a:xfrm>
              <a:off x="5213350" y="32258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27"/>
            <p:cNvSpPr>
              <a:spLocks noChangeShapeType="1"/>
            </p:cNvSpPr>
            <p:nvPr/>
          </p:nvSpPr>
          <p:spPr bwMode="auto">
            <a:xfrm>
              <a:off x="5137150" y="32258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28"/>
            <p:cNvSpPr>
              <a:spLocks noChangeShapeType="1"/>
            </p:cNvSpPr>
            <p:nvPr/>
          </p:nvSpPr>
          <p:spPr bwMode="auto">
            <a:xfrm>
              <a:off x="5013325" y="322580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29"/>
            <p:cNvSpPr>
              <a:spLocks noChangeShapeType="1"/>
            </p:cNvSpPr>
            <p:nvPr/>
          </p:nvSpPr>
          <p:spPr bwMode="auto">
            <a:xfrm>
              <a:off x="4937125" y="322580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30"/>
            <p:cNvSpPr>
              <a:spLocks noChangeShapeType="1"/>
            </p:cNvSpPr>
            <p:nvPr/>
          </p:nvSpPr>
          <p:spPr bwMode="auto">
            <a:xfrm>
              <a:off x="4870450" y="322580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31"/>
            <p:cNvSpPr>
              <a:spLocks noChangeShapeType="1"/>
            </p:cNvSpPr>
            <p:nvPr/>
          </p:nvSpPr>
          <p:spPr bwMode="auto">
            <a:xfrm>
              <a:off x="4794250" y="322580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32"/>
            <p:cNvSpPr>
              <a:spLocks noChangeShapeType="1"/>
            </p:cNvSpPr>
            <p:nvPr/>
          </p:nvSpPr>
          <p:spPr bwMode="auto">
            <a:xfrm>
              <a:off x="4718050" y="32353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33"/>
            <p:cNvSpPr>
              <a:spLocks noChangeShapeType="1"/>
            </p:cNvSpPr>
            <p:nvPr/>
          </p:nvSpPr>
          <p:spPr bwMode="auto">
            <a:xfrm>
              <a:off x="4603750" y="31972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34"/>
            <p:cNvSpPr>
              <a:spLocks noChangeShapeType="1"/>
            </p:cNvSpPr>
            <p:nvPr/>
          </p:nvSpPr>
          <p:spPr bwMode="auto">
            <a:xfrm>
              <a:off x="4498975" y="31972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35"/>
            <p:cNvSpPr>
              <a:spLocks noChangeShapeType="1"/>
            </p:cNvSpPr>
            <p:nvPr/>
          </p:nvSpPr>
          <p:spPr bwMode="auto">
            <a:xfrm>
              <a:off x="4394200" y="32067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36"/>
            <p:cNvSpPr>
              <a:spLocks noChangeShapeType="1"/>
            </p:cNvSpPr>
            <p:nvPr/>
          </p:nvSpPr>
          <p:spPr bwMode="auto">
            <a:xfrm>
              <a:off x="4289425" y="32067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37"/>
            <p:cNvSpPr>
              <a:spLocks noChangeShapeType="1"/>
            </p:cNvSpPr>
            <p:nvPr/>
          </p:nvSpPr>
          <p:spPr bwMode="auto">
            <a:xfrm>
              <a:off x="4194175" y="314007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38"/>
            <p:cNvSpPr>
              <a:spLocks noChangeShapeType="1"/>
            </p:cNvSpPr>
            <p:nvPr/>
          </p:nvSpPr>
          <p:spPr bwMode="auto">
            <a:xfrm>
              <a:off x="4089400" y="31019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39"/>
            <p:cNvSpPr>
              <a:spLocks noChangeShapeType="1"/>
            </p:cNvSpPr>
            <p:nvPr/>
          </p:nvSpPr>
          <p:spPr bwMode="auto">
            <a:xfrm>
              <a:off x="5937250" y="33972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40"/>
            <p:cNvSpPr>
              <a:spLocks noChangeShapeType="1"/>
            </p:cNvSpPr>
            <p:nvPr/>
          </p:nvSpPr>
          <p:spPr bwMode="auto">
            <a:xfrm>
              <a:off x="5594350" y="32734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41"/>
            <p:cNvSpPr>
              <a:spLocks noChangeShapeType="1"/>
            </p:cNvSpPr>
            <p:nvPr/>
          </p:nvSpPr>
          <p:spPr bwMode="auto">
            <a:xfrm>
              <a:off x="5842000" y="332105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42"/>
            <p:cNvSpPr>
              <a:spLocks noChangeShapeType="1"/>
            </p:cNvSpPr>
            <p:nvPr/>
          </p:nvSpPr>
          <p:spPr bwMode="auto">
            <a:xfrm>
              <a:off x="5765800" y="332105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43"/>
            <p:cNvSpPr>
              <a:spLocks noChangeShapeType="1"/>
            </p:cNvSpPr>
            <p:nvPr/>
          </p:nvSpPr>
          <p:spPr bwMode="auto">
            <a:xfrm>
              <a:off x="5680075" y="332105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44"/>
            <p:cNvSpPr>
              <a:spLocks noChangeShapeType="1"/>
            </p:cNvSpPr>
            <p:nvPr/>
          </p:nvSpPr>
          <p:spPr bwMode="auto">
            <a:xfrm>
              <a:off x="5451475" y="32734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45"/>
            <p:cNvSpPr>
              <a:spLocks noChangeShapeType="1"/>
            </p:cNvSpPr>
            <p:nvPr/>
          </p:nvSpPr>
          <p:spPr bwMode="auto">
            <a:xfrm>
              <a:off x="5394325" y="32734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46"/>
            <p:cNvSpPr>
              <a:spLocks noChangeShapeType="1"/>
            </p:cNvSpPr>
            <p:nvPr/>
          </p:nvSpPr>
          <p:spPr bwMode="auto">
            <a:xfrm>
              <a:off x="5327650" y="32734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47"/>
            <p:cNvSpPr>
              <a:spLocks noChangeShapeType="1"/>
            </p:cNvSpPr>
            <p:nvPr/>
          </p:nvSpPr>
          <p:spPr bwMode="auto">
            <a:xfrm>
              <a:off x="5270500" y="32734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48"/>
            <p:cNvSpPr>
              <a:spLocks noChangeShapeType="1"/>
            </p:cNvSpPr>
            <p:nvPr/>
          </p:nvSpPr>
          <p:spPr bwMode="auto">
            <a:xfrm>
              <a:off x="5175250" y="32258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49"/>
            <p:cNvSpPr>
              <a:spLocks noChangeShapeType="1"/>
            </p:cNvSpPr>
            <p:nvPr/>
          </p:nvSpPr>
          <p:spPr bwMode="auto">
            <a:xfrm>
              <a:off x="5108575" y="32258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50"/>
            <p:cNvSpPr>
              <a:spLocks noChangeShapeType="1"/>
            </p:cNvSpPr>
            <p:nvPr/>
          </p:nvSpPr>
          <p:spPr bwMode="auto">
            <a:xfrm>
              <a:off x="4984750" y="322580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51"/>
            <p:cNvSpPr>
              <a:spLocks noChangeShapeType="1"/>
            </p:cNvSpPr>
            <p:nvPr/>
          </p:nvSpPr>
          <p:spPr bwMode="auto">
            <a:xfrm>
              <a:off x="4908550" y="322580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52"/>
            <p:cNvSpPr>
              <a:spLocks noChangeShapeType="1"/>
            </p:cNvSpPr>
            <p:nvPr/>
          </p:nvSpPr>
          <p:spPr bwMode="auto">
            <a:xfrm>
              <a:off x="4832350" y="322580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53"/>
            <p:cNvSpPr>
              <a:spLocks noChangeShapeType="1"/>
            </p:cNvSpPr>
            <p:nvPr/>
          </p:nvSpPr>
          <p:spPr bwMode="auto">
            <a:xfrm>
              <a:off x="4756150" y="322580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54"/>
            <p:cNvSpPr>
              <a:spLocks noChangeShapeType="1"/>
            </p:cNvSpPr>
            <p:nvPr/>
          </p:nvSpPr>
          <p:spPr bwMode="auto">
            <a:xfrm>
              <a:off x="4679950" y="32353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55"/>
            <p:cNvSpPr>
              <a:spLocks noChangeShapeType="1"/>
            </p:cNvSpPr>
            <p:nvPr/>
          </p:nvSpPr>
          <p:spPr bwMode="auto">
            <a:xfrm>
              <a:off x="4565650" y="31972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56"/>
            <p:cNvSpPr>
              <a:spLocks noChangeShapeType="1"/>
            </p:cNvSpPr>
            <p:nvPr/>
          </p:nvSpPr>
          <p:spPr bwMode="auto">
            <a:xfrm>
              <a:off x="4460875" y="31972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57"/>
            <p:cNvSpPr>
              <a:spLocks noChangeShapeType="1"/>
            </p:cNvSpPr>
            <p:nvPr/>
          </p:nvSpPr>
          <p:spPr bwMode="auto">
            <a:xfrm>
              <a:off x="4365625" y="32067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58"/>
            <p:cNvSpPr>
              <a:spLocks noChangeShapeType="1"/>
            </p:cNvSpPr>
            <p:nvPr/>
          </p:nvSpPr>
          <p:spPr bwMode="auto">
            <a:xfrm>
              <a:off x="4260850" y="32067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59"/>
            <p:cNvSpPr>
              <a:spLocks noChangeShapeType="1"/>
            </p:cNvSpPr>
            <p:nvPr/>
          </p:nvSpPr>
          <p:spPr bwMode="auto">
            <a:xfrm>
              <a:off x="4156075" y="314007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60"/>
            <p:cNvSpPr>
              <a:spLocks noChangeShapeType="1"/>
            </p:cNvSpPr>
            <p:nvPr/>
          </p:nvSpPr>
          <p:spPr bwMode="auto">
            <a:xfrm>
              <a:off x="4051300" y="31019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61"/>
            <p:cNvSpPr>
              <a:spLocks noChangeShapeType="1"/>
            </p:cNvSpPr>
            <p:nvPr/>
          </p:nvSpPr>
          <p:spPr bwMode="auto">
            <a:xfrm>
              <a:off x="6546850" y="35401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62"/>
            <p:cNvSpPr>
              <a:spLocks noChangeShapeType="1"/>
            </p:cNvSpPr>
            <p:nvPr/>
          </p:nvSpPr>
          <p:spPr bwMode="auto">
            <a:xfrm>
              <a:off x="3775075" y="30734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63"/>
            <p:cNvSpPr>
              <a:spLocks noChangeShapeType="1"/>
            </p:cNvSpPr>
            <p:nvPr/>
          </p:nvSpPr>
          <p:spPr bwMode="auto">
            <a:xfrm>
              <a:off x="3698875" y="30448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64"/>
            <p:cNvSpPr>
              <a:spLocks noChangeShapeType="1"/>
            </p:cNvSpPr>
            <p:nvPr/>
          </p:nvSpPr>
          <p:spPr bwMode="auto">
            <a:xfrm>
              <a:off x="3641725" y="30543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65"/>
            <p:cNvSpPr>
              <a:spLocks noChangeShapeType="1"/>
            </p:cNvSpPr>
            <p:nvPr/>
          </p:nvSpPr>
          <p:spPr bwMode="auto">
            <a:xfrm>
              <a:off x="3584575" y="305435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66"/>
            <p:cNvSpPr>
              <a:spLocks noChangeShapeType="1"/>
            </p:cNvSpPr>
            <p:nvPr/>
          </p:nvSpPr>
          <p:spPr bwMode="auto">
            <a:xfrm>
              <a:off x="6527800" y="35401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67"/>
            <p:cNvSpPr>
              <a:spLocks noChangeShapeType="1"/>
            </p:cNvSpPr>
            <p:nvPr/>
          </p:nvSpPr>
          <p:spPr bwMode="auto">
            <a:xfrm>
              <a:off x="3756025" y="30734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68"/>
            <p:cNvSpPr>
              <a:spLocks noChangeShapeType="1"/>
            </p:cNvSpPr>
            <p:nvPr/>
          </p:nvSpPr>
          <p:spPr bwMode="auto">
            <a:xfrm>
              <a:off x="3670300" y="30448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69"/>
            <p:cNvSpPr>
              <a:spLocks noChangeShapeType="1"/>
            </p:cNvSpPr>
            <p:nvPr/>
          </p:nvSpPr>
          <p:spPr bwMode="auto">
            <a:xfrm>
              <a:off x="3613150" y="30543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70"/>
            <p:cNvSpPr>
              <a:spLocks noChangeShapeType="1"/>
            </p:cNvSpPr>
            <p:nvPr/>
          </p:nvSpPr>
          <p:spPr bwMode="auto">
            <a:xfrm>
              <a:off x="3556000" y="305435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71"/>
            <p:cNvSpPr>
              <a:spLocks noChangeShapeType="1"/>
            </p:cNvSpPr>
            <p:nvPr/>
          </p:nvSpPr>
          <p:spPr bwMode="auto">
            <a:xfrm>
              <a:off x="6499225" y="35401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72"/>
            <p:cNvSpPr>
              <a:spLocks noChangeShapeType="1"/>
            </p:cNvSpPr>
            <p:nvPr/>
          </p:nvSpPr>
          <p:spPr bwMode="auto">
            <a:xfrm>
              <a:off x="6442075" y="35401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Freeform 73"/>
            <p:cNvSpPr>
              <a:spLocks/>
            </p:cNvSpPr>
            <p:nvPr/>
          </p:nvSpPr>
          <p:spPr bwMode="auto">
            <a:xfrm>
              <a:off x="3498850" y="3073400"/>
              <a:ext cx="4000500" cy="695325"/>
            </a:xfrm>
            <a:custGeom>
              <a:avLst/>
              <a:gdLst>
                <a:gd name="T0" fmla="*/ 420 w 420"/>
                <a:gd name="T1" fmla="*/ 73 h 73"/>
                <a:gd name="T2" fmla="*/ 328 w 420"/>
                <a:gd name="T3" fmla="*/ 73 h 73"/>
                <a:gd name="T4" fmla="*/ 328 w 420"/>
                <a:gd name="T5" fmla="*/ 52 h 73"/>
                <a:gd name="T6" fmla="*/ 268 w 420"/>
                <a:gd name="T7" fmla="*/ 52 h 73"/>
                <a:gd name="T8" fmla="*/ 268 w 420"/>
                <a:gd name="T9" fmla="*/ 44 h 73"/>
                <a:gd name="T10" fmla="*/ 264 w 420"/>
                <a:gd name="T11" fmla="*/ 44 h 73"/>
                <a:gd name="T12" fmla="*/ 264 w 420"/>
                <a:gd name="T13" fmla="*/ 37 h 73"/>
                <a:gd name="T14" fmla="*/ 254 w 420"/>
                <a:gd name="T15" fmla="*/ 37 h 73"/>
                <a:gd name="T16" fmla="*/ 254 w 420"/>
                <a:gd name="T17" fmla="*/ 33 h 73"/>
                <a:gd name="T18" fmla="*/ 251 w 420"/>
                <a:gd name="T19" fmla="*/ 33 h 73"/>
                <a:gd name="T20" fmla="*/ 251 w 420"/>
                <a:gd name="T21" fmla="*/ 29 h 73"/>
                <a:gd name="T22" fmla="*/ 229 w 420"/>
                <a:gd name="T23" fmla="*/ 29 h 73"/>
                <a:gd name="T24" fmla="*/ 229 w 420"/>
                <a:gd name="T25" fmla="*/ 25 h 73"/>
                <a:gd name="T26" fmla="*/ 182 w 420"/>
                <a:gd name="T27" fmla="*/ 25 h 73"/>
                <a:gd name="T28" fmla="*/ 182 w 420"/>
                <a:gd name="T29" fmla="*/ 19 h 73"/>
                <a:gd name="T30" fmla="*/ 119 w 420"/>
                <a:gd name="T31" fmla="*/ 19 h 73"/>
                <a:gd name="T32" fmla="*/ 119 w 420"/>
                <a:gd name="T33" fmla="*/ 15 h 73"/>
                <a:gd name="T34" fmla="*/ 79 w 420"/>
                <a:gd name="T35" fmla="*/ 15 h 73"/>
                <a:gd name="T36" fmla="*/ 79 w 420"/>
                <a:gd name="T37" fmla="*/ 12 h 73"/>
                <a:gd name="T38" fmla="*/ 74 w 420"/>
                <a:gd name="T39" fmla="*/ 12 h 73"/>
                <a:gd name="T40" fmla="*/ 74 w 420"/>
                <a:gd name="T41" fmla="*/ 9 h 73"/>
                <a:gd name="T42" fmla="*/ 61 w 420"/>
                <a:gd name="T43" fmla="*/ 9 h 73"/>
                <a:gd name="T44" fmla="*/ 61 w 420"/>
                <a:gd name="T45" fmla="*/ 6 h 73"/>
                <a:gd name="T46" fmla="*/ 32 w 420"/>
                <a:gd name="T47" fmla="*/ 6 h 73"/>
                <a:gd name="T48" fmla="*/ 32 w 420"/>
                <a:gd name="T49" fmla="*/ 2 h 73"/>
                <a:gd name="T50" fmla="*/ 24 w 420"/>
                <a:gd name="T51" fmla="*/ 2 h 73"/>
                <a:gd name="T52" fmla="*/ 24 w 420"/>
                <a:gd name="T53" fmla="*/ 0 h 73"/>
                <a:gd name="T54" fmla="*/ 0 w 420"/>
                <a:gd name="T5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0" h="73">
                  <a:moveTo>
                    <a:pt x="420" y="73"/>
                  </a:moveTo>
                  <a:lnTo>
                    <a:pt x="328" y="73"/>
                  </a:lnTo>
                  <a:lnTo>
                    <a:pt x="328" y="52"/>
                  </a:lnTo>
                  <a:lnTo>
                    <a:pt x="268" y="52"/>
                  </a:lnTo>
                  <a:lnTo>
                    <a:pt x="268" y="44"/>
                  </a:lnTo>
                  <a:lnTo>
                    <a:pt x="264" y="44"/>
                  </a:lnTo>
                  <a:lnTo>
                    <a:pt x="264" y="37"/>
                  </a:lnTo>
                  <a:lnTo>
                    <a:pt x="254" y="37"/>
                  </a:lnTo>
                  <a:lnTo>
                    <a:pt x="254" y="33"/>
                  </a:lnTo>
                  <a:lnTo>
                    <a:pt x="251" y="33"/>
                  </a:lnTo>
                  <a:lnTo>
                    <a:pt x="251" y="29"/>
                  </a:lnTo>
                  <a:lnTo>
                    <a:pt x="229" y="29"/>
                  </a:lnTo>
                  <a:lnTo>
                    <a:pt x="229" y="25"/>
                  </a:lnTo>
                  <a:lnTo>
                    <a:pt x="182" y="25"/>
                  </a:lnTo>
                  <a:lnTo>
                    <a:pt x="182" y="19"/>
                  </a:lnTo>
                  <a:lnTo>
                    <a:pt x="119" y="19"/>
                  </a:lnTo>
                  <a:lnTo>
                    <a:pt x="119" y="15"/>
                  </a:lnTo>
                  <a:lnTo>
                    <a:pt x="79" y="15"/>
                  </a:lnTo>
                  <a:lnTo>
                    <a:pt x="79" y="12"/>
                  </a:lnTo>
                  <a:lnTo>
                    <a:pt x="74" y="12"/>
                  </a:lnTo>
                  <a:lnTo>
                    <a:pt x="74" y="9"/>
                  </a:lnTo>
                  <a:lnTo>
                    <a:pt x="61" y="9"/>
                  </a:lnTo>
                  <a:lnTo>
                    <a:pt x="61" y="6"/>
                  </a:lnTo>
                  <a:lnTo>
                    <a:pt x="32" y="6"/>
                  </a:lnTo>
                  <a:lnTo>
                    <a:pt x="32" y="2"/>
                  </a:lnTo>
                  <a:lnTo>
                    <a:pt x="24" y="2"/>
                  </a:lnTo>
                  <a:lnTo>
                    <a:pt x="24" y="0"/>
                  </a:lnTo>
                  <a:lnTo>
                    <a:pt x="0" y="0"/>
                  </a:lnTo>
                </a:path>
              </a:pathLst>
            </a:cu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16" name="Group 115"/>
          <p:cNvGrpSpPr/>
          <p:nvPr/>
        </p:nvGrpSpPr>
        <p:grpSpPr>
          <a:xfrm>
            <a:off x="1956333" y="1997668"/>
            <a:ext cx="4680000" cy="1580209"/>
            <a:chOff x="2813050" y="2746375"/>
            <a:chExt cx="3514725" cy="1162050"/>
          </a:xfrm>
        </p:grpSpPr>
        <p:sp>
          <p:nvSpPr>
            <p:cNvPr id="117" name="Line 74"/>
            <p:cNvSpPr>
              <a:spLocks noChangeShapeType="1"/>
            </p:cNvSpPr>
            <p:nvPr/>
          </p:nvSpPr>
          <p:spPr bwMode="auto">
            <a:xfrm>
              <a:off x="5499100" y="3622675"/>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75"/>
            <p:cNvSpPr>
              <a:spLocks noChangeShapeType="1"/>
            </p:cNvSpPr>
            <p:nvPr/>
          </p:nvSpPr>
          <p:spPr bwMode="auto">
            <a:xfrm>
              <a:off x="4908550" y="33178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76"/>
            <p:cNvSpPr>
              <a:spLocks noChangeShapeType="1"/>
            </p:cNvSpPr>
            <p:nvPr/>
          </p:nvSpPr>
          <p:spPr bwMode="auto">
            <a:xfrm>
              <a:off x="5575300" y="363220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77"/>
            <p:cNvSpPr>
              <a:spLocks noChangeShapeType="1"/>
            </p:cNvSpPr>
            <p:nvPr/>
          </p:nvSpPr>
          <p:spPr bwMode="auto">
            <a:xfrm>
              <a:off x="4965700" y="33178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78"/>
            <p:cNvSpPr>
              <a:spLocks noChangeShapeType="1"/>
            </p:cNvSpPr>
            <p:nvPr/>
          </p:nvSpPr>
          <p:spPr bwMode="auto">
            <a:xfrm>
              <a:off x="5527675" y="36226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79"/>
            <p:cNvSpPr>
              <a:spLocks noChangeShapeType="1"/>
            </p:cNvSpPr>
            <p:nvPr/>
          </p:nvSpPr>
          <p:spPr bwMode="auto">
            <a:xfrm>
              <a:off x="4946650" y="33178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80"/>
            <p:cNvSpPr>
              <a:spLocks noChangeShapeType="1"/>
            </p:cNvSpPr>
            <p:nvPr/>
          </p:nvSpPr>
          <p:spPr bwMode="auto">
            <a:xfrm>
              <a:off x="5632450" y="38512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81"/>
            <p:cNvSpPr>
              <a:spLocks noChangeShapeType="1"/>
            </p:cNvSpPr>
            <p:nvPr/>
          </p:nvSpPr>
          <p:spPr bwMode="auto">
            <a:xfrm>
              <a:off x="5318125" y="3508375"/>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82"/>
            <p:cNvSpPr>
              <a:spLocks noChangeShapeType="1"/>
            </p:cNvSpPr>
            <p:nvPr/>
          </p:nvSpPr>
          <p:spPr bwMode="auto">
            <a:xfrm>
              <a:off x="6003925" y="3851275"/>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83"/>
            <p:cNvSpPr>
              <a:spLocks noChangeShapeType="1"/>
            </p:cNvSpPr>
            <p:nvPr/>
          </p:nvSpPr>
          <p:spPr bwMode="auto">
            <a:xfrm>
              <a:off x="5337175" y="348932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84"/>
            <p:cNvSpPr>
              <a:spLocks noChangeShapeType="1"/>
            </p:cNvSpPr>
            <p:nvPr/>
          </p:nvSpPr>
          <p:spPr bwMode="auto">
            <a:xfrm>
              <a:off x="6327775" y="3851275"/>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85"/>
            <p:cNvSpPr>
              <a:spLocks noChangeShapeType="1"/>
            </p:cNvSpPr>
            <p:nvPr/>
          </p:nvSpPr>
          <p:spPr bwMode="auto">
            <a:xfrm>
              <a:off x="6051550" y="38417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86"/>
            <p:cNvSpPr>
              <a:spLocks noChangeShapeType="1"/>
            </p:cNvSpPr>
            <p:nvPr/>
          </p:nvSpPr>
          <p:spPr bwMode="auto">
            <a:xfrm>
              <a:off x="5060950" y="33845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87"/>
            <p:cNvSpPr>
              <a:spLocks noChangeShapeType="1"/>
            </p:cNvSpPr>
            <p:nvPr/>
          </p:nvSpPr>
          <p:spPr bwMode="auto">
            <a:xfrm>
              <a:off x="5013325" y="3317875"/>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88"/>
            <p:cNvSpPr>
              <a:spLocks noChangeShapeType="1"/>
            </p:cNvSpPr>
            <p:nvPr/>
          </p:nvSpPr>
          <p:spPr bwMode="auto">
            <a:xfrm>
              <a:off x="4879975" y="3241675"/>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90"/>
            <p:cNvSpPr>
              <a:spLocks noChangeShapeType="1"/>
            </p:cNvSpPr>
            <p:nvPr/>
          </p:nvSpPr>
          <p:spPr bwMode="auto">
            <a:xfrm>
              <a:off x="4775200" y="32416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91"/>
            <p:cNvSpPr>
              <a:spLocks noChangeShapeType="1"/>
            </p:cNvSpPr>
            <p:nvPr/>
          </p:nvSpPr>
          <p:spPr bwMode="auto">
            <a:xfrm>
              <a:off x="4089400" y="31559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92"/>
            <p:cNvSpPr>
              <a:spLocks noChangeShapeType="1"/>
            </p:cNvSpPr>
            <p:nvPr/>
          </p:nvSpPr>
          <p:spPr bwMode="auto">
            <a:xfrm>
              <a:off x="4727575" y="3251200"/>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93"/>
            <p:cNvSpPr>
              <a:spLocks noChangeShapeType="1"/>
            </p:cNvSpPr>
            <p:nvPr/>
          </p:nvSpPr>
          <p:spPr bwMode="auto">
            <a:xfrm>
              <a:off x="4641850" y="325120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94"/>
            <p:cNvSpPr>
              <a:spLocks noChangeShapeType="1"/>
            </p:cNvSpPr>
            <p:nvPr/>
          </p:nvSpPr>
          <p:spPr bwMode="auto">
            <a:xfrm>
              <a:off x="4460875" y="325120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95"/>
            <p:cNvSpPr>
              <a:spLocks noChangeShapeType="1"/>
            </p:cNvSpPr>
            <p:nvPr/>
          </p:nvSpPr>
          <p:spPr bwMode="auto">
            <a:xfrm>
              <a:off x="4403725" y="31940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96"/>
            <p:cNvSpPr>
              <a:spLocks noChangeShapeType="1"/>
            </p:cNvSpPr>
            <p:nvPr/>
          </p:nvSpPr>
          <p:spPr bwMode="auto">
            <a:xfrm>
              <a:off x="4337050" y="31940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97"/>
            <p:cNvSpPr>
              <a:spLocks noChangeShapeType="1"/>
            </p:cNvSpPr>
            <p:nvPr/>
          </p:nvSpPr>
          <p:spPr bwMode="auto">
            <a:xfrm>
              <a:off x="4260850" y="31940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98"/>
            <p:cNvSpPr>
              <a:spLocks noChangeShapeType="1"/>
            </p:cNvSpPr>
            <p:nvPr/>
          </p:nvSpPr>
          <p:spPr bwMode="auto">
            <a:xfrm>
              <a:off x="4203700" y="31940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99"/>
            <p:cNvSpPr>
              <a:spLocks noChangeShapeType="1"/>
            </p:cNvSpPr>
            <p:nvPr/>
          </p:nvSpPr>
          <p:spPr bwMode="auto">
            <a:xfrm>
              <a:off x="4108450" y="31940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100"/>
            <p:cNvSpPr>
              <a:spLocks noChangeShapeType="1"/>
            </p:cNvSpPr>
            <p:nvPr/>
          </p:nvSpPr>
          <p:spPr bwMode="auto">
            <a:xfrm>
              <a:off x="3927475" y="31273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101"/>
            <p:cNvSpPr>
              <a:spLocks noChangeShapeType="1"/>
            </p:cNvSpPr>
            <p:nvPr/>
          </p:nvSpPr>
          <p:spPr bwMode="auto">
            <a:xfrm>
              <a:off x="4022725" y="31559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102"/>
            <p:cNvSpPr>
              <a:spLocks noChangeShapeType="1"/>
            </p:cNvSpPr>
            <p:nvPr/>
          </p:nvSpPr>
          <p:spPr bwMode="auto">
            <a:xfrm>
              <a:off x="3775075" y="3070225"/>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103"/>
            <p:cNvSpPr>
              <a:spLocks noChangeShapeType="1"/>
            </p:cNvSpPr>
            <p:nvPr/>
          </p:nvSpPr>
          <p:spPr bwMode="auto">
            <a:xfrm>
              <a:off x="3660775" y="30035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104"/>
            <p:cNvSpPr>
              <a:spLocks noChangeShapeType="1"/>
            </p:cNvSpPr>
            <p:nvPr/>
          </p:nvSpPr>
          <p:spPr bwMode="auto">
            <a:xfrm>
              <a:off x="2994025" y="27463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105"/>
            <p:cNvSpPr>
              <a:spLocks noChangeShapeType="1"/>
            </p:cNvSpPr>
            <p:nvPr/>
          </p:nvSpPr>
          <p:spPr bwMode="auto">
            <a:xfrm>
              <a:off x="3213100" y="28606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106"/>
            <p:cNvSpPr>
              <a:spLocks noChangeShapeType="1"/>
            </p:cNvSpPr>
            <p:nvPr/>
          </p:nvSpPr>
          <p:spPr bwMode="auto">
            <a:xfrm>
              <a:off x="4756150" y="3241675"/>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107"/>
            <p:cNvSpPr>
              <a:spLocks noChangeShapeType="1"/>
            </p:cNvSpPr>
            <p:nvPr/>
          </p:nvSpPr>
          <p:spPr bwMode="auto">
            <a:xfrm>
              <a:off x="4051300" y="31559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108"/>
            <p:cNvSpPr>
              <a:spLocks noChangeShapeType="1"/>
            </p:cNvSpPr>
            <p:nvPr/>
          </p:nvSpPr>
          <p:spPr bwMode="auto">
            <a:xfrm>
              <a:off x="4679950" y="325120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109"/>
            <p:cNvSpPr>
              <a:spLocks noChangeShapeType="1"/>
            </p:cNvSpPr>
            <p:nvPr/>
          </p:nvSpPr>
          <p:spPr bwMode="auto">
            <a:xfrm>
              <a:off x="4584700" y="3232150"/>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110"/>
            <p:cNvSpPr>
              <a:spLocks noChangeShapeType="1"/>
            </p:cNvSpPr>
            <p:nvPr/>
          </p:nvSpPr>
          <p:spPr bwMode="auto">
            <a:xfrm>
              <a:off x="4394200" y="3203575"/>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111"/>
            <p:cNvSpPr>
              <a:spLocks noChangeShapeType="1"/>
            </p:cNvSpPr>
            <p:nvPr/>
          </p:nvSpPr>
          <p:spPr bwMode="auto">
            <a:xfrm>
              <a:off x="4365625" y="31940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112"/>
            <p:cNvSpPr>
              <a:spLocks noChangeShapeType="1"/>
            </p:cNvSpPr>
            <p:nvPr/>
          </p:nvSpPr>
          <p:spPr bwMode="auto">
            <a:xfrm>
              <a:off x="4308475" y="31940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113"/>
            <p:cNvSpPr>
              <a:spLocks noChangeShapeType="1"/>
            </p:cNvSpPr>
            <p:nvPr/>
          </p:nvSpPr>
          <p:spPr bwMode="auto">
            <a:xfrm>
              <a:off x="4232275" y="31940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114"/>
            <p:cNvSpPr>
              <a:spLocks noChangeShapeType="1"/>
            </p:cNvSpPr>
            <p:nvPr/>
          </p:nvSpPr>
          <p:spPr bwMode="auto">
            <a:xfrm>
              <a:off x="4165600" y="31940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115"/>
            <p:cNvSpPr>
              <a:spLocks noChangeShapeType="1"/>
            </p:cNvSpPr>
            <p:nvPr/>
          </p:nvSpPr>
          <p:spPr bwMode="auto">
            <a:xfrm>
              <a:off x="3937000" y="31559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116"/>
            <p:cNvSpPr>
              <a:spLocks noChangeShapeType="1"/>
            </p:cNvSpPr>
            <p:nvPr/>
          </p:nvSpPr>
          <p:spPr bwMode="auto">
            <a:xfrm>
              <a:off x="3889375" y="31178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117"/>
            <p:cNvSpPr>
              <a:spLocks noChangeShapeType="1"/>
            </p:cNvSpPr>
            <p:nvPr/>
          </p:nvSpPr>
          <p:spPr bwMode="auto">
            <a:xfrm>
              <a:off x="3994150" y="31559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118"/>
            <p:cNvSpPr>
              <a:spLocks noChangeShapeType="1"/>
            </p:cNvSpPr>
            <p:nvPr/>
          </p:nvSpPr>
          <p:spPr bwMode="auto">
            <a:xfrm>
              <a:off x="3736975" y="306070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119"/>
            <p:cNvSpPr>
              <a:spLocks noChangeShapeType="1"/>
            </p:cNvSpPr>
            <p:nvPr/>
          </p:nvSpPr>
          <p:spPr bwMode="auto">
            <a:xfrm>
              <a:off x="3632200" y="30035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120"/>
            <p:cNvSpPr>
              <a:spLocks noChangeShapeType="1"/>
            </p:cNvSpPr>
            <p:nvPr/>
          </p:nvSpPr>
          <p:spPr bwMode="auto">
            <a:xfrm>
              <a:off x="2955925" y="27463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121"/>
            <p:cNvSpPr>
              <a:spLocks noChangeShapeType="1"/>
            </p:cNvSpPr>
            <p:nvPr/>
          </p:nvSpPr>
          <p:spPr bwMode="auto">
            <a:xfrm>
              <a:off x="3175000" y="28606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122"/>
            <p:cNvSpPr>
              <a:spLocks noChangeShapeType="1"/>
            </p:cNvSpPr>
            <p:nvPr/>
          </p:nvSpPr>
          <p:spPr bwMode="auto">
            <a:xfrm>
              <a:off x="5289550" y="348932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123"/>
            <p:cNvSpPr>
              <a:spLocks noChangeShapeType="1"/>
            </p:cNvSpPr>
            <p:nvPr/>
          </p:nvSpPr>
          <p:spPr bwMode="auto">
            <a:xfrm>
              <a:off x="2927350" y="27463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124"/>
            <p:cNvSpPr>
              <a:spLocks noChangeShapeType="1"/>
            </p:cNvSpPr>
            <p:nvPr/>
          </p:nvSpPr>
          <p:spPr bwMode="auto">
            <a:xfrm>
              <a:off x="3479800" y="29749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125"/>
            <p:cNvSpPr>
              <a:spLocks noChangeShapeType="1"/>
            </p:cNvSpPr>
            <p:nvPr/>
          </p:nvSpPr>
          <p:spPr bwMode="auto">
            <a:xfrm>
              <a:off x="3413125" y="2984500"/>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126"/>
            <p:cNvSpPr>
              <a:spLocks noChangeShapeType="1"/>
            </p:cNvSpPr>
            <p:nvPr/>
          </p:nvSpPr>
          <p:spPr bwMode="auto">
            <a:xfrm>
              <a:off x="3279775" y="2898775"/>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127"/>
            <p:cNvSpPr>
              <a:spLocks noChangeShapeType="1"/>
            </p:cNvSpPr>
            <p:nvPr/>
          </p:nvSpPr>
          <p:spPr bwMode="auto">
            <a:xfrm>
              <a:off x="5241925" y="340360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128"/>
            <p:cNvSpPr>
              <a:spLocks noChangeShapeType="1"/>
            </p:cNvSpPr>
            <p:nvPr/>
          </p:nvSpPr>
          <p:spPr bwMode="auto">
            <a:xfrm>
              <a:off x="3317875" y="2898775"/>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129"/>
            <p:cNvSpPr>
              <a:spLocks noChangeShapeType="1"/>
            </p:cNvSpPr>
            <p:nvPr/>
          </p:nvSpPr>
          <p:spPr bwMode="auto">
            <a:xfrm>
              <a:off x="3451225" y="29749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130"/>
            <p:cNvSpPr>
              <a:spLocks noChangeShapeType="1"/>
            </p:cNvSpPr>
            <p:nvPr/>
          </p:nvSpPr>
          <p:spPr bwMode="auto">
            <a:xfrm>
              <a:off x="3384550" y="2984500"/>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131"/>
            <p:cNvSpPr>
              <a:spLocks noChangeShapeType="1"/>
            </p:cNvSpPr>
            <p:nvPr/>
          </p:nvSpPr>
          <p:spPr bwMode="auto">
            <a:xfrm>
              <a:off x="5146675" y="33845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132"/>
            <p:cNvSpPr>
              <a:spLocks noChangeShapeType="1"/>
            </p:cNvSpPr>
            <p:nvPr/>
          </p:nvSpPr>
          <p:spPr bwMode="auto">
            <a:xfrm>
              <a:off x="5099050" y="33940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Freeform 133"/>
            <p:cNvSpPr>
              <a:spLocks/>
            </p:cNvSpPr>
            <p:nvPr/>
          </p:nvSpPr>
          <p:spPr bwMode="auto">
            <a:xfrm>
              <a:off x="2813050" y="2774950"/>
              <a:ext cx="3514725" cy="1114425"/>
            </a:xfrm>
            <a:custGeom>
              <a:avLst/>
              <a:gdLst>
                <a:gd name="T0" fmla="*/ 369 w 369"/>
                <a:gd name="T1" fmla="*/ 115 h 117"/>
                <a:gd name="T2" fmla="*/ 291 w 369"/>
                <a:gd name="T3" fmla="*/ 115 h 117"/>
                <a:gd name="T4" fmla="*/ 291 w 369"/>
                <a:gd name="T5" fmla="*/ 93 h 117"/>
                <a:gd name="T6" fmla="*/ 268 w 369"/>
                <a:gd name="T7" fmla="*/ 93 h 117"/>
                <a:gd name="T8" fmla="*/ 268 w 369"/>
                <a:gd name="T9" fmla="*/ 79 h 117"/>
                <a:gd name="T10" fmla="*/ 257 w 369"/>
                <a:gd name="T11" fmla="*/ 79 h 117"/>
                <a:gd name="T12" fmla="*/ 257 w 369"/>
                <a:gd name="T13" fmla="*/ 69 h 117"/>
                <a:gd name="T14" fmla="*/ 234 w 369"/>
                <a:gd name="T15" fmla="*/ 69 h 117"/>
                <a:gd name="T16" fmla="*/ 234 w 369"/>
                <a:gd name="T17" fmla="*/ 59 h 117"/>
                <a:gd name="T18" fmla="*/ 217 w 369"/>
                <a:gd name="T19" fmla="*/ 59 h 117"/>
                <a:gd name="T20" fmla="*/ 217 w 369"/>
                <a:gd name="T21" fmla="*/ 51 h 117"/>
                <a:gd name="T22" fmla="*/ 172 w 369"/>
                <a:gd name="T23" fmla="*/ 51 h 117"/>
                <a:gd name="T24" fmla="*/ 172 w 369"/>
                <a:gd name="T25" fmla="*/ 47 h 117"/>
                <a:gd name="T26" fmla="*/ 134 w 369"/>
                <a:gd name="T27" fmla="*/ 47 h 117"/>
                <a:gd name="T28" fmla="*/ 134 w 369"/>
                <a:gd name="T29" fmla="*/ 43 h 117"/>
                <a:gd name="T30" fmla="*/ 117 w 369"/>
                <a:gd name="T31" fmla="*/ 43 h 117"/>
                <a:gd name="T32" fmla="*/ 117 w 369"/>
                <a:gd name="T33" fmla="*/ 40 h 117"/>
                <a:gd name="T34" fmla="*/ 110 w 369"/>
                <a:gd name="T35" fmla="*/ 40 h 117"/>
                <a:gd name="T36" fmla="*/ 110 w 369"/>
                <a:gd name="T37" fmla="*/ 36 h 117"/>
                <a:gd name="T38" fmla="*/ 102 w 369"/>
                <a:gd name="T39" fmla="*/ 36 h 117"/>
                <a:gd name="T40" fmla="*/ 102 w 369"/>
                <a:gd name="T41" fmla="*/ 33 h 117"/>
                <a:gd name="T42" fmla="*/ 93 w 369"/>
                <a:gd name="T43" fmla="*/ 33 h 117"/>
                <a:gd name="T44" fmla="*/ 93 w 369"/>
                <a:gd name="T45" fmla="*/ 27 h 117"/>
                <a:gd name="T46" fmla="*/ 76 w 369"/>
                <a:gd name="T47" fmla="*/ 27 h 117"/>
                <a:gd name="T48" fmla="*/ 76 w 369"/>
                <a:gd name="T49" fmla="*/ 24 h 117"/>
                <a:gd name="T50" fmla="*/ 59 w 369"/>
                <a:gd name="T51" fmla="*/ 24 h 117"/>
                <a:gd name="T52" fmla="*/ 59 w 369"/>
                <a:gd name="T53" fmla="*/ 18 h 117"/>
                <a:gd name="T54" fmla="*/ 55 w 369"/>
                <a:gd name="T55" fmla="*/ 18 h 117"/>
                <a:gd name="T56" fmla="*/ 55 w 369"/>
                <a:gd name="T57" fmla="*/ 14 h 117"/>
                <a:gd name="T58" fmla="*/ 45 w 369"/>
                <a:gd name="T59" fmla="*/ 14 h 117"/>
                <a:gd name="T60" fmla="*/ 37 w 369"/>
                <a:gd name="T61" fmla="*/ 14 h 117"/>
                <a:gd name="T62" fmla="*/ 37 w 369"/>
                <a:gd name="T63" fmla="*/ 7 h 117"/>
                <a:gd name="T64" fmla="*/ 30 w 369"/>
                <a:gd name="T65" fmla="*/ 7 h 117"/>
                <a:gd name="T66" fmla="*/ 30 w 369"/>
                <a:gd name="T67" fmla="*/ 3 h 117"/>
                <a:gd name="T68" fmla="*/ 25 w 369"/>
                <a:gd name="T69" fmla="*/ 3 h 117"/>
                <a:gd name="T70" fmla="*/ 25 w 369"/>
                <a:gd name="T71" fmla="*/ 0 h 117"/>
                <a:gd name="T72" fmla="*/ 0 w 369"/>
                <a:gd name="T7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9" h="117">
                  <a:moveTo>
                    <a:pt x="369" y="115"/>
                  </a:moveTo>
                  <a:cubicBezTo>
                    <a:pt x="369" y="115"/>
                    <a:pt x="291" y="113"/>
                    <a:pt x="291" y="115"/>
                  </a:cubicBezTo>
                  <a:cubicBezTo>
                    <a:pt x="291" y="117"/>
                    <a:pt x="291" y="93"/>
                    <a:pt x="291" y="93"/>
                  </a:cubicBezTo>
                  <a:lnTo>
                    <a:pt x="268" y="93"/>
                  </a:lnTo>
                  <a:lnTo>
                    <a:pt x="268" y="79"/>
                  </a:lnTo>
                  <a:lnTo>
                    <a:pt x="257" y="79"/>
                  </a:lnTo>
                  <a:lnTo>
                    <a:pt x="257" y="69"/>
                  </a:lnTo>
                  <a:lnTo>
                    <a:pt x="234" y="69"/>
                  </a:lnTo>
                  <a:lnTo>
                    <a:pt x="234" y="59"/>
                  </a:lnTo>
                  <a:lnTo>
                    <a:pt x="217" y="59"/>
                  </a:lnTo>
                  <a:lnTo>
                    <a:pt x="217" y="51"/>
                  </a:lnTo>
                  <a:lnTo>
                    <a:pt x="172" y="51"/>
                  </a:lnTo>
                  <a:lnTo>
                    <a:pt x="172" y="47"/>
                  </a:lnTo>
                  <a:lnTo>
                    <a:pt x="134" y="47"/>
                  </a:lnTo>
                  <a:lnTo>
                    <a:pt x="134" y="43"/>
                  </a:lnTo>
                  <a:lnTo>
                    <a:pt x="117" y="43"/>
                  </a:lnTo>
                  <a:lnTo>
                    <a:pt x="117" y="40"/>
                  </a:lnTo>
                  <a:lnTo>
                    <a:pt x="110" y="40"/>
                  </a:lnTo>
                  <a:lnTo>
                    <a:pt x="110" y="36"/>
                  </a:lnTo>
                  <a:lnTo>
                    <a:pt x="102" y="36"/>
                  </a:lnTo>
                  <a:lnTo>
                    <a:pt x="102" y="33"/>
                  </a:lnTo>
                  <a:lnTo>
                    <a:pt x="93" y="33"/>
                  </a:lnTo>
                  <a:lnTo>
                    <a:pt x="93" y="27"/>
                  </a:lnTo>
                  <a:lnTo>
                    <a:pt x="76" y="27"/>
                  </a:lnTo>
                  <a:lnTo>
                    <a:pt x="76" y="24"/>
                  </a:lnTo>
                  <a:lnTo>
                    <a:pt x="59" y="24"/>
                  </a:lnTo>
                  <a:lnTo>
                    <a:pt x="59" y="18"/>
                  </a:lnTo>
                  <a:lnTo>
                    <a:pt x="55" y="18"/>
                  </a:lnTo>
                  <a:lnTo>
                    <a:pt x="55" y="14"/>
                  </a:lnTo>
                  <a:lnTo>
                    <a:pt x="45" y="14"/>
                  </a:lnTo>
                  <a:lnTo>
                    <a:pt x="37" y="14"/>
                  </a:lnTo>
                  <a:lnTo>
                    <a:pt x="37" y="7"/>
                  </a:lnTo>
                  <a:lnTo>
                    <a:pt x="30" y="7"/>
                  </a:lnTo>
                  <a:lnTo>
                    <a:pt x="30" y="3"/>
                  </a:lnTo>
                  <a:lnTo>
                    <a:pt x="25" y="3"/>
                  </a:lnTo>
                  <a:lnTo>
                    <a:pt x="25"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76" name="TextBox 175"/>
          <p:cNvSpPr txBox="1"/>
          <p:nvPr/>
        </p:nvSpPr>
        <p:spPr>
          <a:xfrm>
            <a:off x="1260199" y="1794965"/>
            <a:ext cx="614283" cy="47993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177" name="Rectangle 176"/>
          <p:cNvSpPr/>
          <p:nvPr/>
        </p:nvSpPr>
        <p:spPr>
          <a:xfrm>
            <a:off x="6224834" y="4222401"/>
            <a:ext cx="1321196" cy="307777"/>
          </a:xfrm>
          <a:prstGeom prst="rect">
            <a:avLst/>
          </a:prstGeom>
        </p:spPr>
        <p:txBody>
          <a:bodyPr wrap="none">
            <a:spAutoFit/>
          </a:bodyPr>
          <a:lstStyle/>
          <a:p>
            <a:pPr lvl="0" defTabSz="892175" eaLnBrk="0" fontAlgn="base" hangingPunct="0">
              <a:spcBef>
                <a:spcPct val="0"/>
              </a:spcBef>
              <a:spcAft>
                <a:spcPct val="0"/>
              </a:spcAft>
              <a:defRPr/>
            </a:pPr>
            <a:r>
              <a:rPr lang="ja-JP" sz="1400" b="0" i="0" baseline="30000" dirty="0" smtClean="0">
                <a:solidFill>
                  <a:srgbClr val="4D4D4D"/>
                </a:solidFill>
                <a:ea typeface="MS UI Gothic" pitchFamily="18" charset="0"/>
              </a:rPr>
              <a:t>177</a:t>
            </a:r>
            <a:r>
              <a:rPr lang="ja-JP" sz="1400" b="0" i="0" dirty="0" smtClean="0">
                <a:solidFill>
                  <a:srgbClr val="4D4D4D"/>
                </a:solidFill>
                <a:ea typeface="MS UI Gothic" pitchFamily="18" charset="0"/>
              </a:rPr>
              <a:t>Lu-Dotatate</a:t>
            </a:r>
          </a:p>
        </p:txBody>
      </p:sp>
      <p:cxnSp>
        <p:nvCxnSpPr>
          <p:cNvPr id="178" name="Straight Connector 177"/>
          <p:cNvCxnSpPr/>
          <p:nvPr/>
        </p:nvCxnSpPr>
        <p:spPr>
          <a:xfrm>
            <a:off x="5874905" y="4376289"/>
            <a:ext cx="349929" cy="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cxnSp>
      <p:cxnSp>
        <p:nvCxnSpPr>
          <p:cNvPr id="179" name="Straight Connector 178"/>
          <p:cNvCxnSpPr/>
          <p:nvPr/>
        </p:nvCxnSpPr>
        <p:spPr>
          <a:xfrm>
            <a:off x="5874905" y="4736926"/>
            <a:ext cx="349929"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80" name="Rectangle 179"/>
          <p:cNvSpPr/>
          <p:nvPr/>
        </p:nvSpPr>
        <p:spPr>
          <a:xfrm>
            <a:off x="6224834" y="4585017"/>
            <a:ext cx="1409360" cy="307777"/>
          </a:xfrm>
          <a:prstGeom prst="rect">
            <a:avLst/>
          </a:prstGeom>
        </p:spPr>
        <p:txBody>
          <a:bodyPr wrap="none">
            <a:spAutoFit/>
          </a:bodyPr>
          <a:lstStyle/>
          <a:p>
            <a:pPr lvl="0" defTabSz="892175" eaLnBrk="0" fontAlgn="base" hangingPunct="0">
              <a:spcBef>
                <a:spcPct val="0"/>
              </a:spcBef>
              <a:spcAft>
                <a:spcPct val="0"/>
              </a:spcAft>
              <a:defRPr/>
            </a:pPr>
            <a:r>
              <a:rPr lang="ja-JP" sz="1400" b="0" i="0" dirty="0" smtClean="0">
                <a:solidFill>
                  <a:srgbClr val="4D4D4D"/>
                </a:solidFill>
                <a:ea typeface="MS UI Gothic" pitchFamily="18" charset="0"/>
              </a:rPr>
              <a:t>オクトレオチドLAR</a:t>
            </a:r>
          </a:p>
        </p:txBody>
      </p:sp>
      <p:sp>
        <p:nvSpPr>
          <p:cNvPr id="181" name="Rounded Rectangle 180"/>
          <p:cNvSpPr/>
          <p:nvPr/>
        </p:nvSpPr>
        <p:spPr>
          <a:xfrm>
            <a:off x="2844138" y="3593336"/>
            <a:ext cx="2228549" cy="1325005"/>
          </a:xfrm>
          <a:prstGeom prst="roundRect">
            <a:avLst/>
          </a:prstGeom>
          <a:solidFill>
            <a:schemeClr val="tx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ja-JP" sz="1200" b="0" i="0" dirty="0" smtClean="0">
                <a:solidFill>
                  <a:srgbClr val="4D4D4D"/>
                </a:solidFill>
                <a:ea typeface="MS UI Gothic" pitchFamily="18" charset="0"/>
              </a:rPr>
              <a:t>N=229 (ITT) </a:t>
            </a:r>
          </a:p>
          <a:p>
            <a:pPr>
              <a:lnSpc>
                <a:spcPts val="1900"/>
              </a:lnSpc>
            </a:pPr>
            <a:r>
              <a:rPr lang="ja-JP" sz="1200" b="0" i="0" dirty="0" smtClean="0">
                <a:solidFill>
                  <a:srgbClr val="4D4D4D"/>
                </a:solidFill>
                <a:ea typeface="MS UI Gothic" pitchFamily="18" charset="0"/>
              </a:rPr>
              <a:t>死亡例数：</a:t>
            </a:r>
            <a:r>
              <a:rPr lang="en-US" altLang="ja-JP" sz="1200" b="0" i="0" dirty="0" smtClean="0">
                <a:solidFill>
                  <a:srgbClr val="4D4D4D"/>
                </a:solidFill>
                <a:ea typeface="MS UI Gothic" pitchFamily="18" charset="0"/>
              </a:rPr>
              <a:t>                   </a:t>
            </a:r>
            <a:r>
              <a:rPr lang="ja-JP" sz="1200" b="0" i="0" dirty="0" smtClean="0">
                <a:solidFill>
                  <a:srgbClr val="4D4D4D"/>
                </a:solidFill>
                <a:ea typeface="MS UI Gothic" pitchFamily="18" charset="0"/>
              </a:rPr>
              <a:t>35</a:t>
            </a:r>
          </a:p>
          <a:p>
            <a:pPr marL="285750" lvl="0" indent="-285750">
              <a:lnSpc>
                <a:spcPts val="1900"/>
              </a:lnSpc>
              <a:buFont typeface="Arial" panose="020B0604020202020204" pitchFamily="34" charset="0"/>
              <a:buChar char="•"/>
            </a:pPr>
            <a:r>
              <a:rPr lang="ja-JP" sz="1200" b="0" i="0" baseline="30000" dirty="0" smtClean="0">
                <a:solidFill>
                  <a:srgbClr val="4D4D4D"/>
                </a:solidFill>
                <a:ea typeface="MS UI Gothic" pitchFamily="18" charset="0"/>
              </a:rPr>
              <a:t>177</a:t>
            </a:r>
            <a:r>
              <a:rPr lang="ja-JP" sz="1200" b="0" i="0" dirty="0" smtClean="0">
                <a:solidFill>
                  <a:srgbClr val="4D4D4D"/>
                </a:solidFill>
                <a:ea typeface="MS UI Gothic" pitchFamily="18" charset="0"/>
              </a:rPr>
              <a:t>Lu-Dotatate:   </a:t>
            </a:r>
            <a:r>
              <a:rPr lang="en-US" altLang="ja-JP" sz="1200" b="0" i="0" dirty="0" smtClean="0">
                <a:solidFill>
                  <a:srgbClr val="4D4D4D"/>
                </a:solidFill>
                <a:ea typeface="MS UI Gothic" pitchFamily="18" charset="0"/>
              </a:rPr>
              <a:t> </a:t>
            </a:r>
            <a:r>
              <a:rPr lang="ja-JP" sz="1200" b="0" i="0" dirty="0" smtClean="0">
                <a:solidFill>
                  <a:srgbClr val="4D4D4D"/>
                </a:solidFill>
                <a:ea typeface="MS UI Gothic" pitchFamily="18" charset="0"/>
              </a:rPr>
              <a:t>13</a:t>
            </a:r>
          </a:p>
          <a:p>
            <a:pPr marL="285750" indent="-285750">
              <a:lnSpc>
                <a:spcPts val="1900"/>
              </a:lnSpc>
              <a:buFont typeface="Arial" panose="020B0604020202020204" pitchFamily="34" charset="0"/>
              <a:buChar char="•"/>
            </a:pPr>
            <a:r>
              <a:rPr lang="ja-JP" sz="1200" b="0" i="0" dirty="0" smtClean="0">
                <a:solidFill>
                  <a:srgbClr val="4D4D4D"/>
                </a:solidFill>
                <a:ea typeface="MS UI Gothic" pitchFamily="18" charset="0"/>
              </a:rPr>
              <a:t>オクトレオチドLAR:  22 </a:t>
            </a:r>
          </a:p>
          <a:p>
            <a:pPr>
              <a:lnSpc>
                <a:spcPts val="1900"/>
              </a:lnSpc>
            </a:pPr>
            <a:r>
              <a:rPr lang="ja-JP" sz="1200" b="0" i="0" dirty="0" smtClean="0">
                <a:solidFill>
                  <a:srgbClr val="4D4D4D"/>
                </a:solidFill>
                <a:ea typeface="MS UI Gothic" pitchFamily="18" charset="0"/>
              </a:rPr>
              <a:t>p=0.0186</a:t>
            </a:r>
          </a:p>
        </p:txBody>
      </p:sp>
    </p:spTree>
    <p:custDataLst>
      <p:tags r:id="rId1"/>
    </p:custDataLst>
    <p:extLst>
      <p:ext uri="{BB962C8B-B14F-4D97-AF65-F5344CB8AC3E}">
        <p14:creationId xmlns:p14="http://schemas.microsoft.com/office/powerpoint/2010/main" val="34546982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194：第III相試験（NETTER-1）：177 Lu-Dotatate治療を受けた中腸神経内分泌腫瘍患者における無増悪生存期間、放射線学的奏効、および予備調査としての全生存期間の結果– Strosberg JR,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*ベースライン後のスキャンまたは中枢神経系の奏効に関するデータが利用不可能であった患者は除外</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Strosberg et al. J Clin Oncol 2016; 34 (suppl): abstr 194</a:t>
            </a:r>
          </a:p>
        </p:txBody>
      </p:sp>
      <p:graphicFrame>
        <p:nvGraphicFramePr>
          <p:cNvPr id="7" name="Group 88"/>
          <p:cNvGraphicFramePr>
            <a:graphicFrameLocks noGrp="1"/>
          </p:cNvGraphicFramePr>
          <p:nvPr>
            <p:extLst>
              <p:ext uri="{D42A27DB-BD31-4B8C-83A1-F6EECF244321}">
                <p14:modId xmlns:p14="http://schemas.microsoft.com/office/powerpoint/2010/main" val="17780287"/>
              </p:ext>
            </p:extLst>
          </p:nvPr>
        </p:nvGraphicFramePr>
        <p:xfrm>
          <a:off x="369888" y="1676400"/>
          <a:ext cx="8393111" cy="2472931"/>
        </p:xfrm>
        <a:graphic>
          <a:graphicData uri="http://schemas.openxmlformats.org/drawingml/2006/table">
            <a:tbl>
              <a:tblPr firstRow="1" bandRow="1">
                <a:tableStyleId>{69012ECD-51FC-41F1-AA8D-1B2483CD663E}</a:tableStyleId>
              </a:tblPr>
              <a:tblGrid>
                <a:gridCol w="2215781">
                  <a:extLst>
                    <a:ext uri="{9D8B030D-6E8A-4147-A177-3AD203B41FA5}">
                      <a16:colId xmlns:a16="http://schemas.microsoft.com/office/drawing/2014/main" xmlns="" val="20000"/>
                    </a:ext>
                  </a:extLst>
                </a:gridCol>
                <a:gridCol w="3088665">
                  <a:extLst>
                    <a:ext uri="{9D8B030D-6E8A-4147-A177-3AD203B41FA5}">
                      <a16:colId xmlns:a16="http://schemas.microsoft.com/office/drawing/2014/main" xmlns="" val="20001"/>
                    </a:ext>
                  </a:extLst>
                </a:gridCol>
                <a:gridCol w="3088665">
                  <a:extLst>
                    <a:ext uri="{9D8B030D-6E8A-4147-A177-3AD203B41FA5}">
                      <a16:colId xmlns:a16="http://schemas.microsoft.com/office/drawing/2014/main" xmlns="" val="20002"/>
                    </a:ext>
                  </a:extLst>
                </a:gridCol>
              </a:tblGrid>
              <a:tr h="38648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baseline="30000" dirty="0" smtClean="0">
                          <a:solidFill>
                            <a:srgbClr val="FFFFFF"/>
                          </a:solidFill>
                          <a:ea typeface="MS UI Gothic" pitchFamily="18" charset="0"/>
                        </a:rPr>
                        <a:t>177</a:t>
                      </a:r>
                      <a:r>
                        <a:rPr lang="ja-JP" sz="1400" b="1" i="0" dirty="0" smtClean="0">
                          <a:solidFill>
                            <a:srgbClr val="FFFFFF"/>
                          </a:solidFill>
                          <a:ea typeface="MS UI Gothic" pitchFamily="18" charset="0"/>
                        </a:rPr>
                        <a:t>Lu-Dotatate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オクトレオチド LAR 60 mg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584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FFFFFF"/>
                          </a:solidFill>
                          <a:ea typeface="MS UI Gothic" pitchFamily="18" charset="0"/>
                        </a:rPr>
                        <a:t>(n=101)*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FFFFFF"/>
                          </a:solidFill>
                          <a:ea typeface="MS UI Gothic" pitchFamily="18" charset="0"/>
                        </a:rPr>
                        <a:t>(n=100)*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32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CR、n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432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PR、n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432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ORR、%(95%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18 (10,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 (0,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432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altLang="ja-JP" sz="1400" b="0" i="0" u="none" dirty="0" smtClean="0">
                          <a:solidFill>
                            <a:srgbClr val="4D4D4D"/>
                          </a:solidFill>
                          <a:ea typeface="MS UI Gothic" pitchFamily="18" charset="0"/>
                        </a:rPr>
                        <a:t>p</a:t>
                      </a:r>
                      <a:r>
                        <a:rPr lang="ja-JP" sz="1400" b="0" i="0" u="none" dirty="0" smtClean="0">
                          <a:solidFill>
                            <a:srgbClr val="4D4D4D"/>
                          </a:solidFill>
                          <a:ea typeface="MS UI Gothic" pitchFamily="18" charset="0"/>
                        </a:rPr>
                        <a:t>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0.0008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688893164"/>
              </p:ext>
            </p:extLst>
          </p:nvPr>
        </p:nvGraphicFramePr>
        <p:xfrm>
          <a:off x="359545" y="4362736"/>
          <a:ext cx="8393111" cy="1296000"/>
        </p:xfrm>
        <a:graphic>
          <a:graphicData uri="http://schemas.openxmlformats.org/drawingml/2006/table">
            <a:tbl>
              <a:tblPr firstRow="1" bandRow="1">
                <a:tableStyleId>{69012ECD-51FC-41F1-AA8D-1B2483CD663E}</a:tableStyleId>
              </a:tblPr>
              <a:tblGrid>
                <a:gridCol w="2215781">
                  <a:extLst>
                    <a:ext uri="{9D8B030D-6E8A-4147-A177-3AD203B41FA5}">
                      <a16:colId xmlns:a16="http://schemas.microsoft.com/office/drawing/2014/main" xmlns="" val="20000"/>
                    </a:ext>
                  </a:extLst>
                </a:gridCol>
                <a:gridCol w="3088665">
                  <a:extLst>
                    <a:ext uri="{9D8B030D-6E8A-4147-A177-3AD203B41FA5}">
                      <a16:colId xmlns:a16="http://schemas.microsoft.com/office/drawing/2014/main" xmlns="" val="20001"/>
                    </a:ext>
                  </a:extLst>
                </a:gridCol>
                <a:gridCol w="3088665">
                  <a:extLst>
                    <a:ext uri="{9D8B030D-6E8A-4147-A177-3AD203B41FA5}">
                      <a16:colId xmlns:a16="http://schemas.microsoft.com/office/drawing/2014/main" xmlns="" val="20002"/>
                    </a:ext>
                  </a:extLst>
                </a:gridCol>
              </a:tblGrid>
              <a:tr h="432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FFFFFF"/>
                          </a:solidFill>
                          <a:ea typeface="MS UI Gothic" pitchFamily="18" charset="0"/>
                        </a:rPr>
                        <a:t>全患者</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FFFFFF"/>
                          </a:solidFill>
                          <a:ea typeface="MS UI Gothic" pitchFamily="18" charset="0"/>
                        </a:rPr>
                        <a:t>(n=116)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FFFFFF"/>
                          </a:solidFill>
                          <a:ea typeface="MS UI Gothic" pitchFamily="18" charset="0"/>
                        </a:rPr>
                        <a:t>(n=113)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32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PD、n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27 (24)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432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SD、n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77 (66)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70 (62)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spTree>
    <p:custDataLst>
      <p:tags r:id="rId1"/>
    </p:custDataLst>
    <p:extLst>
      <p:ext uri="{BB962C8B-B14F-4D97-AF65-F5344CB8AC3E}">
        <p14:creationId xmlns:p14="http://schemas.microsoft.com/office/powerpoint/2010/main" val="28101654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194：第III相試験（NETTER-1）：177 Lu-Dotatate治療を受けた中腸神経内分泌腫瘍患者における無増悪生存期間、放射線学的奏効、および予備調査としての全生存期間の結果– Strosberg JR,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spcBef>
                <a:spcPts val="2400"/>
              </a:spcBef>
              <a:buNone/>
            </a:pPr>
            <a:r>
              <a:rPr lang="ja-JP" sz="1600" b="1" i="0" dirty="0" smtClean="0">
                <a:solidFill>
                  <a:srgbClr val="4D4D4D"/>
                </a:solidFill>
                <a:ea typeface="MS UI Gothic" pitchFamily="18" charset="0"/>
              </a:rPr>
              <a:t>結論</a:t>
            </a:r>
          </a:p>
          <a:p>
            <a:r>
              <a:rPr lang="ja-JP" sz="1600" b="1" i="0" baseline="30000" dirty="0" smtClean="0">
                <a:solidFill>
                  <a:srgbClr val="4D4D4D"/>
                </a:solidFill>
                <a:ea typeface="MS UI Gothic" pitchFamily="18" charset="0"/>
              </a:rPr>
              <a:t>177</a:t>
            </a:r>
            <a:r>
              <a:rPr lang="ja-JP" sz="1600" b="1" i="0" dirty="0" smtClean="0">
                <a:solidFill>
                  <a:srgbClr val="4D4D4D"/>
                </a:solidFill>
                <a:ea typeface="MS UI Gothic" pitchFamily="18" charset="0"/>
              </a:rPr>
              <a:t>Lu-Dotatateは</a:t>
            </a:r>
            <a:r>
              <a:rPr lang="ja-JP" b="1" dirty="0">
                <a:ea typeface="MS UI Gothic" pitchFamily="18" charset="0"/>
              </a:rPr>
              <a:t>オクトレオチドLARと比較して、手術不能なソマトスタチン受容体陽性の中腸NET患者におけるPFSおよびORRを有意に改善した</a:t>
            </a:r>
          </a:p>
          <a:p>
            <a:pPr lvl="1"/>
            <a:r>
              <a:rPr lang="ja-JP" sz="1600" b="1" i="0" dirty="0" smtClean="0">
                <a:solidFill>
                  <a:srgbClr val="4D4D4D"/>
                </a:solidFill>
                <a:ea typeface="MS UI Gothic" pitchFamily="18" charset="0"/>
              </a:rPr>
              <a:t>中間解析結果からも、</a:t>
            </a:r>
            <a:r>
              <a:rPr lang="ja-JP" sz="1600" b="1" i="0" baseline="30000" dirty="0" smtClean="0">
                <a:solidFill>
                  <a:srgbClr val="4D4D4D"/>
                </a:solidFill>
                <a:ea typeface="MS UI Gothic" pitchFamily="18" charset="0"/>
              </a:rPr>
              <a:t>177</a:t>
            </a:r>
            <a:r>
              <a:rPr lang="ja-JP" sz="1600" b="1" i="0" dirty="0" smtClean="0">
                <a:solidFill>
                  <a:srgbClr val="4D4D4D"/>
                </a:solidFill>
                <a:ea typeface="MS UI Gothic" pitchFamily="18" charset="0"/>
              </a:rPr>
              <a:t>Lu-Dotatate群におけるOSの改善が示唆されている</a:t>
            </a:r>
          </a:p>
          <a:p>
            <a:r>
              <a:rPr lang="ja-JP" sz="1600" b="1" i="0" baseline="30000" dirty="0" smtClean="0">
                <a:solidFill>
                  <a:srgbClr val="4D4D4D"/>
                </a:solidFill>
                <a:ea typeface="MS UI Gothic" pitchFamily="18" charset="0"/>
              </a:rPr>
              <a:t>177</a:t>
            </a:r>
            <a:r>
              <a:rPr lang="ja-JP" sz="1600" b="1" i="0" dirty="0" smtClean="0">
                <a:solidFill>
                  <a:srgbClr val="4D4D4D"/>
                </a:solidFill>
                <a:ea typeface="MS UI Gothic" pitchFamily="18" charset="0"/>
              </a:rPr>
              <a:t>Lu-Dotatateは良好な安全性プロファイルを示し、臨床的な重要な所見は報告されなかった</a:t>
            </a:r>
          </a:p>
          <a:p>
            <a:r>
              <a:rPr lang="ja-JP" sz="1600" b="1" i="0" baseline="30000" dirty="0" smtClean="0">
                <a:solidFill>
                  <a:srgbClr val="4D4D4D"/>
                </a:solidFill>
                <a:ea typeface="MS UI Gothic" pitchFamily="18" charset="0"/>
              </a:rPr>
              <a:t>177</a:t>
            </a:r>
            <a:r>
              <a:rPr lang="ja-JP" sz="1600" b="1" i="0" dirty="0" smtClean="0">
                <a:solidFill>
                  <a:srgbClr val="4D4D4D"/>
                </a:solidFill>
                <a:ea typeface="MS UI Gothic" pitchFamily="18" charset="0"/>
              </a:rPr>
              <a:t>Lu-Dotatateは、現在治療選択肢が少ない中腸NET患者における重要な治療的有用性を示す</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Strosberg et al. J Clin Oncol 2016; 34 (suppl): abstr 194</a:t>
            </a:r>
          </a:p>
        </p:txBody>
      </p:sp>
      <p:graphicFrame>
        <p:nvGraphicFramePr>
          <p:cNvPr id="6" name="Group 88"/>
          <p:cNvGraphicFramePr>
            <a:graphicFrameLocks noGrp="1"/>
          </p:cNvGraphicFramePr>
          <p:nvPr>
            <p:extLst>
              <p:ext uri="{D42A27DB-BD31-4B8C-83A1-F6EECF244321}">
                <p14:modId xmlns:p14="http://schemas.microsoft.com/office/powerpoint/2010/main" val="2886795130"/>
              </p:ext>
            </p:extLst>
          </p:nvPr>
        </p:nvGraphicFramePr>
        <p:xfrm>
          <a:off x="369888" y="1649104"/>
          <a:ext cx="8240712" cy="2696928"/>
        </p:xfrm>
        <a:graphic>
          <a:graphicData uri="http://schemas.openxmlformats.org/drawingml/2006/table">
            <a:tbl>
              <a:tblPr firstRow="1" bandRow="1">
                <a:tableStyleId>{69012ECD-51FC-41F1-AA8D-1B2483CD663E}</a:tableStyleId>
              </a:tblPr>
              <a:tblGrid>
                <a:gridCol w="2982912">
                  <a:extLst>
                    <a:ext uri="{9D8B030D-6E8A-4147-A177-3AD203B41FA5}">
                      <a16:colId xmlns:a16="http://schemas.microsoft.com/office/drawing/2014/main" xmlns="" val="20000"/>
                    </a:ext>
                  </a:extLst>
                </a:gridCol>
                <a:gridCol w="2628900">
                  <a:extLst>
                    <a:ext uri="{9D8B030D-6E8A-4147-A177-3AD203B41FA5}">
                      <a16:colId xmlns:a16="http://schemas.microsoft.com/office/drawing/2014/main" xmlns="" val="20001"/>
                    </a:ext>
                  </a:extLst>
                </a:gridCol>
                <a:gridCol w="2628900">
                  <a:extLst>
                    <a:ext uri="{9D8B030D-6E8A-4147-A177-3AD203B41FA5}">
                      <a16:colId xmlns:a16="http://schemas.microsoft.com/office/drawing/2014/main" xmlns="" val="20002"/>
                    </a:ext>
                  </a:extLst>
                </a:gridCol>
              </a:tblGrid>
              <a:tr h="3631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患者の3%以上で発生したグレード3/4のAE、%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baseline="30000" dirty="0" smtClean="0">
                          <a:solidFill>
                            <a:srgbClr val="FFFFFF"/>
                          </a:solidFill>
                          <a:ea typeface="MS UI Gothic" pitchFamily="18" charset="0"/>
                        </a:rPr>
                        <a:t>177</a:t>
                      </a:r>
                      <a:r>
                        <a:rPr lang="ja-JP" sz="1400" b="1" i="0" dirty="0" smtClean="0">
                          <a:solidFill>
                            <a:srgbClr val="FFFFFF"/>
                          </a:solidFill>
                          <a:ea typeface="MS UI Gothic" pitchFamily="18" charset="0"/>
                        </a:rPr>
                        <a:t>Lu-Dotatate (n=111)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オクトレオチドLAR (n=110)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631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悪心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631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嘔吐</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631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631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腹痛</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3631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リンパ球減少症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3631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食欲低下</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bl>
          </a:graphicData>
        </a:graphic>
      </p:graphicFrame>
    </p:spTree>
    <p:custDataLst>
      <p:tags r:id="rId1"/>
    </p:custDataLst>
    <p:extLst>
      <p:ext uri="{BB962C8B-B14F-4D97-AF65-F5344CB8AC3E}">
        <p14:creationId xmlns:p14="http://schemas.microsoft.com/office/powerpoint/2010/main" val="34546982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cap="all" dirty="0" smtClean="0">
                <a:solidFill>
                  <a:srgbClr val="043882"/>
                </a:solidFill>
                <a:ea typeface="MS UI Gothic" pitchFamily="18" charset="0"/>
              </a:rPr>
              <a:t>全般</a:t>
            </a:r>
          </a:p>
        </p:txBody>
      </p:sp>
      <p:sp>
        <p:nvSpPr>
          <p:cNvPr id="3" name="Text Placeholder 2"/>
          <p:cNvSpPr>
            <a:spLocks noGrp="1"/>
          </p:cNvSpPr>
          <p:nvPr>
            <p:ph type="body" idx="1"/>
          </p:nvPr>
        </p:nvSpPr>
        <p:spPr/>
        <p:txBody>
          <a:bodyPr/>
          <a:lstStyle/>
          <a:p>
            <a:r>
              <a:rPr lang="ja-JP" sz="2400" b="1" i="0" dirty="0" smtClean="0">
                <a:solidFill>
                  <a:srgbClr val="4D4D4D"/>
                </a:solidFill>
                <a:ea typeface="MS UI Gothic" pitchFamily="18" charset="0"/>
              </a:rPr>
              <a:t>膵・小腸・肝胆道癌</a:t>
            </a:r>
          </a:p>
        </p:txBody>
      </p:sp>
    </p:spTree>
    <p:extLst>
      <p:ext uri="{BB962C8B-B14F-4D97-AF65-F5344CB8AC3E}">
        <p14:creationId xmlns:p14="http://schemas.microsoft.com/office/powerpoint/2010/main" val="42169146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195：ミスマッチ修復機構の欠損を呈する非結腸直腸消化器癌における抗PD-1抗</a:t>
            </a:r>
            <a:r>
              <a:rPr lang="ja-JP" sz="1800" b="1" i="0" dirty="0" smtClean="0">
                <a:solidFill>
                  <a:srgbClr val="043882"/>
                </a:solidFill>
                <a:ea typeface="MS UI Gothic" pitchFamily="18" charset="0"/>
              </a:rPr>
              <a:t>体</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Le DT,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ミスマッチ修復機構（MMR）の欠損を呈する非CRC進行GI腫瘍患者において、ペムブロリズマブの有効性と安全性を検討すること</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Le et al. J Clin Oncol 2016; 34 (suppl): abstr 195</a:t>
            </a:r>
          </a:p>
        </p:txBody>
      </p:sp>
      <p:sp>
        <p:nvSpPr>
          <p:cNvPr id="6" name="Rectangle 9"/>
          <p:cNvSpPr txBox="1">
            <a:spLocks noChangeArrowheads="1"/>
          </p:cNvSpPr>
          <p:nvPr/>
        </p:nvSpPr>
        <p:spPr bwMode="auto">
          <a:xfrm>
            <a:off x="365124" y="5178424"/>
            <a:ext cx="4130676" cy="84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エンドポイント</a:t>
            </a:r>
          </a:p>
          <a:p>
            <a:r>
              <a:rPr lang="ja-JP" b="0" i="0" dirty="0" smtClean="0">
                <a:solidFill>
                  <a:srgbClr val="4D4D4D"/>
                </a:solidFill>
                <a:ea typeface="MS UI Gothic" pitchFamily="18" charset="0"/>
              </a:rPr>
              <a:t>ORR、</a:t>
            </a:r>
            <a:r>
              <a:rPr lang="ja-JP" b="1" i="0" dirty="0" smtClean="0">
                <a:solidFill>
                  <a:srgbClr val="FF0000"/>
                </a:solidFill>
                <a:ea typeface="MS UI Gothic" pitchFamily="18" charset="0"/>
              </a:rPr>
              <a:t> </a:t>
            </a:r>
            <a:r>
              <a:rPr lang="ja-JP" b="0" i="0" dirty="0" smtClean="0">
                <a:solidFill>
                  <a:srgbClr val="4D4D4D"/>
                </a:solidFill>
                <a:ea typeface="MS UI Gothic" pitchFamily="18" charset="0"/>
              </a:rPr>
              <a:t>PFS、OS</a:t>
            </a:r>
          </a:p>
          <a:p>
            <a:r>
              <a:rPr lang="ja-JP" b="0" i="0" dirty="0" smtClean="0">
                <a:solidFill>
                  <a:srgbClr val="4D4D4D"/>
                </a:solidFill>
                <a:ea typeface="MS UI Gothic" pitchFamily="18" charset="0"/>
              </a:rPr>
              <a:t>安全性</a:t>
            </a:r>
          </a:p>
        </p:txBody>
      </p:sp>
      <p:sp>
        <p:nvSpPr>
          <p:cNvPr id="8" name="AutoShape 12"/>
          <p:cNvSpPr>
            <a:spLocks noChangeArrowheads="1"/>
          </p:cNvSpPr>
          <p:nvPr/>
        </p:nvSpPr>
        <p:spPr bwMode="auto">
          <a:xfrm>
            <a:off x="4618241" y="3068174"/>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ペムブロリズマブ</a:t>
            </a:r>
          </a:p>
          <a:p>
            <a:pPr algn="ctr" defTabSz="892175" eaLnBrk="0" hangingPunct="0"/>
            <a:r>
              <a:rPr lang="ja-JP" b="0" i="0" dirty="0" smtClean="0">
                <a:solidFill>
                  <a:srgbClr val="FFFFFF"/>
                </a:solidFill>
                <a:ea typeface="MS UI Gothic" pitchFamily="18" charset="0"/>
              </a:rPr>
              <a:t>10 mg/kg iv q2w</a:t>
            </a:r>
          </a:p>
        </p:txBody>
      </p:sp>
      <p:cxnSp>
        <p:nvCxnSpPr>
          <p:cNvPr id="9" name="AutoShape 19"/>
          <p:cNvCxnSpPr>
            <a:cxnSpLocks noChangeShapeType="1"/>
          </p:cNvCxnSpPr>
          <p:nvPr/>
        </p:nvCxnSpPr>
        <p:spPr bwMode="auto">
          <a:xfrm>
            <a:off x="3684814" y="3652374"/>
            <a:ext cx="933427"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179408" y="3652374"/>
            <a:ext cx="933427" cy="1"/>
          </a:xfrm>
          <a:prstGeom prst="straightConnector1">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112835" y="3388056"/>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12" name="AutoShape 9"/>
          <p:cNvSpPr>
            <a:spLocks noChangeArrowheads="1"/>
          </p:cNvSpPr>
          <p:nvPr/>
        </p:nvSpPr>
        <p:spPr bwMode="auto">
          <a:xfrm>
            <a:off x="166255" y="2432541"/>
            <a:ext cx="3942607" cy="24442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l"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前治療歴あり、PD、非CRC進行GI癌</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MMRの欠損を呈する腫瘍</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ECOGのPSスコアが0～1</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PD-1/PD-L1療法による治療歴がないこと</a:t>
            </a:r>
          </a:p>
          <a:p>
            <a:pPr marL="292100" indent="-292100" algn="l" defTabSz="892175" eaLnBrk="0" hangingPunct="0">
              <a:spcAft>
                <a:spcPct val="30000"/>
              </a:spcAft>
              <a:buFont typeface="Wingdings" pitchFamily="2" charset="2"/>
              <a:buNone/>
            </a:pPr>
            <a:r>
              <a:rPr lang="ja-JP" b="0" i="0" dirty="0" smtClean="0">
                <a:solidFill>
                  <a:srgbClr val="FFFFFF"/>
                </a:solidFill>
                <a:ea typeface="MS UI Gothic" pitchFamily="18" charset="0"/>
              </a:rPr>
              <a:t>(n=17)</a:t>
            </a:r>
          </a:p>
        </p:txBody>
      </p:sp>
    </p:spTree>
    <p:custDataLst>
      <p:tags r:id="rId1"/>
    </p:custDataLst>
    <p:extLst>
      <p:ext uri="{BB962C8B-B14F-4D97-AF65-F5344CB8AC3E}">
        <p14:creationId xmlns:p14="http://schemas.microsoft.com/office/powerpoint/2010/main" val="31270850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ja-JP" sz="1800" dirty="0" smtClean="0">
                <a:solidFill>
                  <a:srgbClr val="043882"/>
                </a:solidFill>
                <a:ea typeface="MS UI Gothic" pitchFamily="18" charset="0"/>
              </a:rPr>
              <a:t>195</a:t>
            </a:r>
            <a:r>
              <a:rPr lang="ja-JP" altLang="en-US" sz="1800" dirty="0" smtClean="0">
                <a:solidFill>
                  <a:srgbClr val="043882"/>
                </a:solidFill>
                <a:ea typeface="MS UI Gothic" pitchFamily="18" charset="0"/>
              </a:rPr>
              <a:t>：ミスマッチ修復機構の欠損を呈する非結腸直腸消化器癌における抗</a:t>
            </a:r>
            <a:r>
              <a:rPr lang="en-US" altLang="ja-JP" sz="1800" dirty="0" smtClean="0">
                <a:solidFill>
                  <a:srgbClr val="043882"/>
                </a:solidFill>
                <a:ea typeface="MS UI Gothic" pitchFamily="18" charset="0"/>
              </a:rPr>
              <a:t>PD-1</a:t>
            </a:r>
            <a:r>
              <a:rPr lang="ja-JP" altLang="en-US" sz="1800" dirty="0" smtClean="0">
                <a:solidFill>
                  <a:srgbClr val="043882"/>
                </a:solidFill>
                <a:ea typeface="MS UI Gothic" pitchFamily="18" charset="0"/>
              </a:rPr>
              <a:t>抗</a:t>
            </a:r>
            <a:r>
              <a:rPr lang="ja-JP" altLang="en-US" sz="1800" dirty="0" smtClean="0">
                <a:solidFill>
                  <a:srgbClr val="043882"/>
                </a:solidFill>
                <a:ea typeface="MS UI Gothic" pitchFamily="18" charset="0"/>
              </a:rPr>
              <a:t>体</a:t>
            </a:r>
            <a:r>
              <a:rPr lang="en-GB" altLang="ja-JP" sz="1800" dirty="0" smtClean="0">
                <a:solidFill>
                  <a:srgbClr val="043882"/>
                </a:solidFill>
                <a:ea typeface="MS UI Gothic" pitchFamily="18" charset="0"/>
              </a:rPr>
              <a:t/>
            </a:r>
            <a:br>
              <a:rPr lang="en-GB" altLang="ja-JP" sz="1800" dirty="0" smtClean="0">
                <a:solidFill>
                  <a:srgbClr val="043882"/>
                </a:solidFill>
                <a:ea typeface="MS UI Gothic" pitchFamily="18" charset="0"/>
              </a:rPr>
            </a:br>
            <a:r>
              <a:rPr lang="en-US" altLang="ja-JP" sz="1800" dirty="0" smtClean="0">
                <a:solidFill>
                  <a:srgbClr val="043882"/>
                </a:solidFill>
                <a:ea typeface="MS UI Gothic" pitchFamily="18" charset="0"/>
              </a:rPr>
              <a:t>– </a:t>
            </a:r>
            <a:r>
              <a:rPr lang="en-US" altLang="ja-JP" sz="1800" dirty="0" smtClean="0">
                <a:solidFill>
                  <a:srgbClr val="043882"/>
                </a:solidFill>
                <a:ea typeface="MS UI Gothic" pitchFamily="18" charset="0"/>
              </a:rPr>
              <a:t>Le DT, et al</a:t>
            </a:r>
            <a:endParaRPr lang="ja-JP" sz="1800" b="1" i="0" dirty="0" smtClean="0">
              <a:solidFill>
                <a:srgbClr val="043882"/>
              </a:solidFill>
              <a:ea typeface="MS UI Gothic" pitchFamily="18" charset="0"/>
            </a:endParaRP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NE：推定不可</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Le et al. J Clin Oncol 2016; 34 (suppl): abstr 195</a:t>
            </a:r>
          </a:p>
        </p:txBody>
      </p:sp>
      <p:sp>
        <p:nvSpPr>
          <p:cNvPr id="10" name="TextBox 9"/>
          <p:cNvSpPr txBox="1"/>
          <p:nvPr/>
        </p:nvSpPr>
        <p:spPr>
          <a:xfrm>
            <a:off x="783768" y="1905000"/>
            <a:ext cx="3276600" cy="369332"/>
          </a:xfrm>
          <a:prstGeom prst="rect">
            <a:avLst/>
          </a:prstGeom>
          <a:noFill/>
        </p:spPr>
        <p:txBody>
          <a:bodyPr wrap="square" rtlCol="0">
            <a:spAutoFit/>
          </a:bodyPr>
          <a:lstStyle/>
          <a:p>
            <a:pPr algn="ctr" fontAlgn="base">
              <a:spcBef>
                <a:spcPct val="0"/>
              </a:spcBef>
              <a:spcAft>
                <a:spcPct val="0"/>
              </a:spcAft>
            </a:pPr>
            <a:r>
              <a:rPr lang="ja-JP" b="1" i="0" dirty="0" smtClean="0">
                <a:solidFill>
                  <a:srgbClr val="4D4D4D"/>
                </a:solidFill>
                <a:ea typeface="MS UI Gothic" pitchFamily="18" charset="0"/>
              </a:rPr>
              <a:t>PFS</a:t>
            </a:r>
          </a:p>
        </p:txBody>
      </p:sp>
      <p:grpSp>
        <p:nvGrpSpPr>
          <p:cNvPr id="11" name="Group 10"/>
          <p:cNvGrpSpPr/>
          <p:nvPr/>
        </p:nvGrpSpPr>
        <p:grpSpPr>
          <a:xfrm>
            <a:off x="0" y="2258429"/>
            <a:ext cx="4403497" cy="3429493"/>
            <a:chOff x="8313" y="2258429"/>
            <a:chExt cx="4403497" cy="3429493"/>
          </a:xfrm>
        </p:grpSpPr>
        <p:sp>
          <p:nvSpPr>
            <p:cNvPr id="12" name="Freeform 11"/>
            <p:cNvSpPr>
              <a:spLocks/>
            </p:cNvSpPr>
            <p:nvPr/>
          </p:nvSpPr>
          <p:spPr bwMode="auto">
            <a:xfrm>
              <a:off x="1076340" y="2402006"/>
              <a:ext cx="3151485" cy="226725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 name="Line 6"/>
            <p:cNvSpPr>
              <a:spLocks noChangeShapeType="1"/>
            </p:cNvSpPr>
            <p:nvPr/>
          </p:nvSpPr>
          <p:spPr bwMode="auto">
            <a:xfrm>
              <a:off x="1002858" y="2402005"/>
              <a:ext cx="7348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6" name="Line 7"/>
            <p:cNvSpPr>
              <a:spLocks noChangeShapeType="1"/>
            </p:cNvSpPr>
            <p:nvPr/>
          </p:nvSpPr>
          <p:spPr bwMode="auto">
            <a:xfrm>
              <a:off x="1002858" y="2839630"/>
              <a:ext cx="7348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7" name="Line 8"/>
            <p:cNvSpPr>
              <a:spLocks noChangeShapeType="1"/>
            </p:cNvSpPr>
            <p:nvPr/>
          </p:nvSpPr>
          <p:spPr bwMode="auto">
            <a:xfrm>
              <a:off x="1002858" y="3293157"/>
              <a:ext cx="7348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8" name="Line 9"/>
            <p:cNvSpPr>
              <a:spLocks noChangeShapeType="1"/>
            </p:cNvSpPr>
            <p:nvPr/>
          </p:nvSpPr>
          <p:spPr bwMode="auto">
            <a:xfrm>
              <a:off x="1002858" y="3714879"/>
              <a:ext cx="7348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9" name="Line 10"/>
            <p:cNvSpPr>
              <a:spLocks noChangeShapeType="1"/>
            </p:cNvSpPr>
            <p:nvPr/>
          </p:nvSpPr>
          <p:spPr bwMode="auto">
            <a:xfrm>
              <a:off x="1002858" y="4160455"/>
              <a:ext cx="7348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0" name="Line 11"/>
            <p:cNvSpPr>
              <a:spLocks noChangeShapeType="1"/>
            </p:cNvSpPr>
            <p:nvPr/>
          </p:nvSpPr>
          <p:spPr bwMode="auto">
            <a:xfrm>
              <a:off x="1002858" y="4598080"/>
              <a:ext cx="7348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1" name="Line 12"/>
            <p:cNvSpPr>
              <a:spLocks noChangeShapeType="1"/>
            </p:cNvSpPr>
            <p:nvPr/>
          </p:nvSpPr>
          <p:spPr bwMode="auto">
            <a:xfrm>
              <a:off x="2870894"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2" name="Line 14"/>
            <p:cNvSpPr>
              <a:spLocks noChangeShapeType="1"/>
            </p:cNvSpPr>
            <p:nvPr/>
          </p:nvSpPr>
          <p:spPr bwMode="auto">
            <a:xfrm>
              <a:off x="3788032"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3" name="Line 15"/>
            <p:cNvSpPr>
              <a:spLocks noChangeShapeType="1"/>
            </p:cNvSpPr>
            <p:nvPr/>
          </p:nvSpPr>
          <p:spPr bwMode="auto">
            <a:xfrm>
              <a:off x="3320200"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4" name="Line 17"/>
            <p:cNvSpPr>
              <a:spLocks noChangeShapeType="1"/>
            </p:cNvSpPr>
            <p:nvPr/>
          </p:nvSpPr>
          <p:spPr bwMode="auto">
            <a:xfrm>
              <a:off x="4232006"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5" name="Line 18"/>
            <p:cNvSpPr>
              <a:spLocks noChangeShapeType="1"/>
            </p:cNvSpPr>
            <p:nvPr/>
          </p:nvSpPr>
          <p:spPr bwMode="auto">
            <a:xfrm>
              <a:off x="2412291"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6" name="Line 19"/>
            <p:cNvSpPr>
              <a:spLocks noChangeShapeType="1"/>
            </p:cNvSpPr>
            <p:nvPr/>
          </p:nvSpPr>
          <p:spPr bwMode="auto">
            <a:xfrm>
              <a:off x="1964297"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7" name="Line 20"/>
            <p:cNvSpPr>
              <a:spLocks noChangeShapeType="1"/>
            </p:cNvSpPr>
            <p:nvPr/>
          </p:nvSpPr>
          <p:spPr bwMode="auto">
            <a:xfrm>
              <a:off x="1520318"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8" name="Line 21"/>
            <p:cNvSpPr>
              <a:spLocks noChangeShapeType="1"/>
            </p:cNvSpPr>
            <p:nvPr/>
          </p:nvSpPr>
          <p:spPr bwMode="auto">
            <a:xfrm>
              <a:off x="1076339"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9" name="TextBox 28"/>
            <p:cNvSpPr txBox="1"/>
            <p:nvPr/>
          </p:nvSpPr>
          <p:spPr>
            <a:xfrm rot="16200000">
              <a:off x="-176461" y="3427869"/>
              <a:ext cx="1542019" cy="228956"/>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PFSの確率</a:t>
              </a:r>
            </a:p>
          </p:txBody>
        </p:sp>
        <p:sp>
          <p:nvSpPr>
            <p:cNvPr id="30" name="TextBox 29"/>
            <p:cNvSpPr txBox="1"/>
            <p:nvPr/>
          </p:nvSpPr>
          <p:spPr>
            <a:xfrm>
              <a:off x="2283044" y="4932814"/>
              <a:ext cx="1169616"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ベースラインからの経過時間(ヶ月)</a:t>
              </a:r>
            </a:p>
          </p:txBody>
        </p:sp>
        <p:sp>
          <p:nvSpPr>
            <p:cNvPr id="31" name="TextBox 30"/>
            <p:cNvSpPr txBox="1"/>
            <p:nvPr/>
          </p:nvSpPr>
          <p:spPr>
            <a:xfrm>
              <a:off x="730908" y="2258429"/>
              <a:ext cx="328859" cy="302041"/>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32" name="TextBox 31"/>
            <p:cNvSpPr txBox="1"/>
            <p:nvPr/>
          </p:nvSpPr>
          <p:spPr>
            <a:xfrm>
              <a:off x="730908" y="2687876"/>
              <a:ext cx="328859" cy="302041"/>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33" name="TextBox 32"/>
            <p:cNvSpPr txBox="1"/>
            <p:nvPr/>
          </p:nvSpPr>
          <p:spPr>
            <a:xfrm>
              <a:off x="730908" y="3141201"/>
              <a:ext cx="328859" cy="302041"/>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34" name="TextBox 33"/>
            <p:cNvSpPr txBox="1"/>
            <p:nvPr/>
          </p:nvSpPr>
          <p:spPr>
            <a:xfrm>
              <a:off x="730908" y="3562722"/>
              <a:ext cx="328859" cy="302041"/>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35" name="TextBox 34"/>
            <p:cNvSpPr txBox="1"/>
            <p:nvPr/>
          </p:nvSpPr>
          <p:spPr>
            <a:xfrm>
              <a:off x="730908" y="4008096"/>
              <a:ext cx="328859" cy="302041"/>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36" name="TextBox 35"/>
            <p:cNvSpPr txBox="1"/>
            <p:nvPr/>
          </p:nvSpPr>
          <p:spPr>
            <a:xfrm>
              <a:off x="836905" y="4445519"/>
              <a:ext cx="222861" cy="302041"/>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37" name="TextBox 36"/>
            <p:cNvSpPr txBox="1"/>
            <p:nvPr/>
          </p:nvSpPr>
          <p:spPr>
            <a:xfrm>
              <a:off x="903058" y="4713548"/>
              <a:ext cx="354584" cy="83099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a:p>
              <a:pPr algn="ctr"/>
              <a:endParaRPr lang="en-GB" sz="1200" dirty="0" smtClean="0"/>
            </a:p>
            <a:p>
              <a:pPr algn="ctr"/>
              <a:endParaRPr lang="en-GB" sz="1200" dirty="0"/>
            </a:p>
            <a:p>
              <a:pPr algn="ctr"/>
              <a:r>
                <a:rPr lang="ja-JP" sz="1200" b="0" i="0" dirty="0" smtClean="0">
                  <a:solidFill>
                    <a:srgbClr val="4D4D4D"/>
                  </a:solidFill>
                  <a:ea typeface="MS UI Gothic" pitchFamily="18" charset="0"/>
                </a:rPr>
                <a:t>17</a:t>
              </a:r>
            </a:p>
          </p:txBody>
        </p:sp>
        <p:sp>
          <p:nvSpPr>
            <p:cNvPr id="38" name="TextBox 37"/>
            <p:cNvSpPr txBox="1"/>
            <p:nvPr/>
          </p:nvSpPr>
          <p:spPr>
            <a:xfrm>
              <a:off x="1348474" y="4713548"/>
              <a:ext cx="343171" cy="83099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a:t>
              </a:r>
            </a:p>
            <a:p>
              <a:pPr algn="ctr"/>
              <a:endParaRPr lang="en-GB" sz="1200" dirty="0" smtClean="0"/>
            </a:p>
            <a:p>
              <a:pPr algn="ctr"/>
              <a:endParaRPr lang="en-GB" sz="1200" dirty="0"/>
            </a:p>
            <a:p>
              <a:pPr algn="ctr"/>
              <a:r>
                <a:rPr lang="ja-JP" sz="1200" b="0" i="0" dirty="0" smtClean="0">
                  <a:solidFill>
                    <a:srgbClr val="4D4D4D"/>
                  </a:solidFill>
                  <a:ea typeface="MS UI Gothic" pitchFamily="18" charset="0"/>
                </a:rPr>
                <a:t>11</a:t>
              </a:r>
            </a:p>
          </p:txBody>
        </p:sp>
        <p:sp>
          <p:nvSpPr>
            <p:cNvPr id="39" name="TextBox 38"/>
            <p:cNvSpPr txBox="1"/>
            <p:nvPr/>
          </p:nvSpPr>
          <p:spPr>
            <a:xfrm>
              <a:off x="1831003" y="4713548"/>
              <a:ext cx="269626" cy="83099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6</a:t>
              </a:r>
            </a:p>
            <a:p>
              <a:pPr algn="ctr"/>
              <a:endParaRPr lang="en-GB" sz="1200" dirty="0" smtClean="0"/>
            </a:p>
            <a:p>
              <a:pPr algn="ctr"/>
              <a:endParaRPr lang="en-GB" sz="1200" dirty="0"/>
            </a:p>
            <a:p>
              <a:pPr algn="ctr"/>
              <a:r>
                <a:rPr lang="ja-JP" sz="1200" b="0" i="0" dirty="0" smtClean="0">
                  <a:solidFill>
                    <a:srgbClr val="4D4D4D"/>
                  </a:solidFill>
                  <a:ea typeface="MS UI Gothic" pitchFamily="18" charset="0"/>
                </a:rPr>
                <a:t>6</a:t>
              </a:r>
            </a:p>
          </p:txBody>
        </p:sp>
        <p:sp>
          <p:nvSpPr>
            <p:cNvPr id="40" name="TextBox 39"/>
            <p:cNvSpPr txBox="1"/>
            <p:nvPr/>
          </p:nvSpPr>
          <p:spPr>
            <a:xfrm>
              <a:off x="2284710" y="4713548"/>
              <a:ext cx="269626" cy="83099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9</a:t>
              </a:r>
            </a:p>
            <a:p>
              <a:pPr algn="ctr"/>
              <a:endParaRPr lang="en-GB" sz="1200" dirty="0" smtClean="0"/>
            </a:p>
            <a:p>
              <a:pPr algn="ctr"/>
              <a:endParaRPr lang="en-GB" sz="1200" dirty="0"/>
            </a:p>
            <a:p>
              <a:pPr algn="ctr"/>
              <a:r>
                <a:rPr lang="ja-JP" sz="1200" b="0" i="0" dirty="0" smtClean="0">
                  <a:solidFill>
                    <a:srgbClr val="4D4D4D"/>
                  </a:solidFill>
                  <a:ea typeface="MS UI Gothic" pitchFamily="18" charset="0"/>
                </a:rPr>
                <a:t>3</a:t>
              </a:r>
            </a:p>
          </p:txBody>
        </p:sp>
        <p:sp>
          <p:nvSpPr>
            <p:cNvPr id="41" name="TextBox 40"/>
            <p:cNvSpPr txBox="1"/>
            <p:nvPr/>
          </p:nvSpPr>
          <p:spPr>
            <a:xfrm>
              <a:off x="2698342" y="4713548"/>
              <a:ext cx="354584" cy="83099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12</a:t>
              </a:r>
            </a:p>
            <a:p>
              <a:pPr algn="ctr"/>
              <a:endParaRPr lang="en-GB" sz="1200" dirty="0" smtClean="0"/>
            </a:p>
            <a:p>
              <a:pPr algn="ctr"/>
              <a:endParaRPr lang="en-GB" sz="1200" dirty="0"/>
            </a:p>
            <a:p>
              <a:pPr algn="ctr"/>
              <a:r>
                <a:rPr lang="ja-JP" sz="1200" b="0" i="0" dirty="0" smtClean="0">
                  <a:solidFill>
                    <a:srgbClr val="4D4D4D"/>
                  </a:solidFill>
                  <a:ea typeface="MS UI Gothic" pitchFamily="18" charset="0"/>
                </a:rPr>
                <a:t>1</a:t>
              </a:r>
            </a:p>
          </p:txBody>
        </p:sp>
        <p:sp>
          <p:nvSpPr>
            <p:cNvPr id="42" name="TextBox 41"/>
            <p:cNvSpPr txBox="1"/>
            <p:nvPr/>
          </p:nvSpPr>
          <p:spPr>
            <a:xfrm>
              <a:off x="3146003" y="4713548"/>
              <a:ext cx="354584" cy="83099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15</a:t>
              </a:r>
            </a:p>
            <a:p>
              <a:pPr algn="ctr"/>
              <a:endParaRPr lang="en-GB" sz="1200" dirty="0" smtClean="0"/>
            </a:p>
            <a:p>
              <a:pPr algn="ctr"/>
              <a:endParaRPr lang="en-GB" sz="1200" dirty="0"/>
            </a:p>
            <a:p>
              <a:pPr algn="ctr"/>
              <a:r>
                <a:rPr lang="ja-JP" sz="1200" b="0" i="0" dirty="0" smtClean="0">
                  <a:solidFill>
                    <a:srgbClr val="4D4D4D"/>
                  </a:solidFill>
                  <a:ea typeface="MS UI Gothic" pitchFamily="18" charset="0"/>
                </a:rPr>
                <a:t>1</a:t>
              </a:r>
            </a:p>
          </p:txBody>
        </p:sp>
        <p:sp>
          <p:nvSpPr>
            <p:cNvPr id="43" name="TextBox 42"/>
            <p:cNvSpPr txBox="1"/>
            <p:nvPr/>
          </p:nvSpPr>
          <p:spPr>
            <a:xfrm>
              <a:off x="3609566" y="4713548"/>
              <a:ext cx="354584" cy="83099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18</a:t>
              </a:r>
            </a:p>
            <a:p>
              <a:pPr algn="ctr"/>
              <a:endParaRPr lang="en-GB" sz="1200" dirty="0" smtClean="0"/>
            </a:p>
            <a:p>
              <a:pPr algn="ctr"/>
              <a:endParaRPr lang="en-GB" sz="1200" dirty="0"/>
            </a:p>
            <a:p>
              <a:pPr algn="ctr"/>
              <a:r>
                <a:rPr lang="ja-JP" sz="1200" b="0" i="0" dirty="0" smtClean="0">
                  <a:solidFill>
                    <a:srgbClr val="4D4D4D"/>
                  </a:solidFill>
                  <a:ea typeface="MS UI Gothic" pitchFamily="18" charset="0"/>
                </a:rPr>
                <a:t>1</a:t>
              </a:r>
            </a:p>
          </p:txBody>
        </p:sp>
        <p:sp>
          <p:nvSpPr>
            <p:cNvPr id="44" name="TextBox 43"/>
            <p:cNvSpPr txBox="1"/>
            <p:nvPr/>
          </p:nvSpPr>
          <p:spPr>
            <a:xfrm>
              <a:off x="4057226" y="4713548"/>
              <a:ext cx="354584" cy="83099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21</a:t>
              </a:r>
            </a:p>
            <a:p>
              <a:pPr algn="ctr"/>
              <a:endParaRPr lang="en-GB" sz="1200" dirty="0" smtClean="0"/>
            </a:p>
            <a:p>
              <a:pPr algn="ctr"/>
              <a:endParaRPr lang="en-GB" sz="1200" dirty="0"/>
            </a:p>
            <a:p>
              <a:pPr algn="ctr"/>
              <a:r>
                <a:rPr lang="ja-JP" sz="1200" b="0" i="0" dirty="0" smtClean="0">
                  <a:solidFill>
                    <a:srgbClr val="4D4D4D"/>
                  </a:solidFill>
                  <a:ea typeface="MS UI Gothic" pitchFamily="18" charset="0"/>
                </a:rPr>
                <a:t>0</a:t>
              </a:r>
            </a:p>
          </p:txBody>
        </p:sp>
        <p:sp>
          <p:nvSpPr>
            <p:cNvPr id="45" name="TextBox 44"/>
            <p:cNvSpPr txBox="1"/>
            <p:nvPr/>
          </p:nvSpPr>
          <p:spPr>
            <a:xfrm>
              <a:off x="8313" y="4857008"/>
              <a:ext cx="1029125" cy="830914"/>
            </a:xfrm>
            <a:prstGeom prst="rect">
              <a:avLst/>
            </a:prstGeom>
            <a:noFill/>
          </p:spPr>
          <p:txBody>
            <a:bodyPr wrap="square" rtlCol="0">
              <a:spAutoFit/>
            </a:bodyPr>
            <a:lstStyle/>
            <a:p>
              <a:pPr algn="ctr" fontAlgn="base">
                <a:spcBef>
                  <a:spcPct val="0"/>
                </a:spcBef>
                <a:spcAft>
                  <a:spcPct val="0"/>
                </a:spcAft>
              </a:pPr>
              <a:r>
                <a:rPr lang="ja-JP" altLang="es-ES" sz="1200" b="0" i="0" dirty="0" smtClean="0">
                  <a:solidFill>
                    <a:srgbClr val="4D4D4D"/>
                  </a:solidFill>
                  <a:ea typeface="MS UI Gothic" pitchFamily="18" charset="0"/>
                </a:rPr>
                <a:t>リスクに</a:t>
              </a:r>
              <a:endParaRPr lang="es-ES" altLang="ja-JP" sz="1200" b="0" i="0" dirty="0" smtClean="0">
                <a:solidFill>
                  <a:srgbClr val="4D4D4D"/>
                </a:solidFill>
                <a:ea typeface="MS UI Gothic" pitchFamily="18" charset="0"/>
              </a:endParaRPr>
            </a:p>
            <a:p>
              <a:pPr algn="ctr" fontAlgn="base">
                <a:spcBef>
                  <a:spcPct val="0"/>
                </a:spcBef>
                <a:spcAft>
                  <a:spcPct val="0"/>
                </a:spcAft>
              </a:pPr>
              <a:r>
                <a:rPr lang="ja-JP" altLang="es-ES" sz="1200" b="0" i="0" dirty="0" smtClean="0">
                  <a:solidFill>
                    <a:srgbClr val="4D4D4D"/>
                  </a:solidFill>
                  <a:ea typeface="MS UI Gothic" pitchFamily="18" charset="0"/>
                </a:rPr>
                <a:t>晒されていた</a:t>
              </a:r>
              <a:endParaRPr lang="es-ES" altLang="ja-JP" sz="1200" b="0" i="0" dirty="0" smtClean="0">
                <a:solidFill>
                  <a:srgbClr val="4D4D4D"/>
                </a:solidFill>
                <a:ea typeface="MS UI Gothic" pitchFamily="18" charset="0"/>
              </a:endParaRPr>
            </a:p>
            <a:p>
              <a:pPr algn="ctr" fontAlgn="base">
                <a:spcBef>
                  <a:spcPct val="0"/>
                </a:spcBef>
                <a:spcAft>
                  <a:spcPct val="0"/>
                </a:spcAft>
              </a:pPr>
              <a:r>
                <a:rPr lang="ja-JP" sz="1200" b="0" i="0" dirty="0" smtClean="0">
                  <a:solidFill>
                    <a:srgbClr val="4D4D4D"/>
                  </a:solidFill>
                  <a:ea typeface="MS UI Gothic" pitchFamily="18" charset="0"/>
                </a:rPr>
                <a:t>患者数</a:t>
              </a:r>
            </a:p>
            <a:p>
              <a:pPr algn="ctr" fontAlgn="base">
                <a:spcBef>
                  <a:spcPct val="0"/>
                </a:spcBef>
                <a:spcAft>
                  <a:spcPct val="0"/>
                </a:spcAft>
              </a:pPr>
              <a:r>
                <a:rPr lang="ja-JP" sz="1200" b="0" i="0" dirty="0" smtClean="0">
                  <a:solidFill>
                    <a:srgbClr val="4D4D4D"/>
                  </a:solidFill>
                  <a:ea typeface="MS UI Gothic" pitchFamily="18" charset="0"/>
                </a:rPr>
                <a:t>GI非CRC</a:t>
              </a:r>
            </a:p>
          </p:txBody>
        </p:sp>
        <p:sp>
          <p:nvSpPr>
            <p:cNvPr id="46" name="Freeform 45"/>
            <p:cNvSpPr>
              <a:spLocks/>
            </p:cNvSpPr>
            <p:nvPr/>
          </p:nvSpPr>
          <p:spPr bwMode="auto">
            <a:xfrm>
              <a:off x="1071724" y="2394020"/>
              <a:ext cx="2998481" cy="51327"/>
            </a:xfrm>
            <a:custGeom>
              <a:avLst/>
              <a:gdLst>
                <a:gd name="T0" fmla="*/ 235 w 235"/>
                <a:gd name="T1" fmla="*/ 4 h 4"/>
                <a:gd name="T2" fmla="*/ 65 w 235"/>
                <a:gd name="T3" fmla="*/ 4 h 4"/>
                <a:gd name="T4" fmla="*/ 65 w 235"/>
                <a:gd name="T5" fmla="*/ 0 h 4"/>
                <a:gd name="T6" fmla="*/ 0 w 235"/>
                <a:gd name="T7" fmla="*/ 0 h 4"/>
              </a:gdLst>
              <a:ahLst/>
              <a:cxnLst>
                <a:cxn ang="0">
                  <a:pos x="T0" y="T1"/>
                </a:cxn>
                <a:cxn ang="0">
                  <a:pos x="T2" y="T3"/>
                </a:cxn>
                <a:cxn ang="0">
                  <a:pos x="T4" y="T5"/>
                </a:cxn>
                <a:cxn ang="0">
                  <a:pos x="T6" y="T7"/>
                </a:cxn>
              </a:cxnLst>
              <a:rect l="0" t="0" r="r" b="b"/>
              <a:pathLst>
                <a:path w="235" h="4">
                  <a:moveTo>
                    <a:pt x="235" y="4"/>
                  </a:moveTo>
                  <a:lnTo>
                    <a:pt x="65" y="4"/>
                  </a:lnTo>
                  <a:lnTo>
                    <a:pt x="65" y="0"/>
                  </a:lnTo>
                  <a:lnTo>
                    <a:pt x="0" y="0"/>
                  </a:lnTo>
                </a:path>
              </a:pathLst>
            </a:custGeom>
            <a:noFill/>
            <a:ln w="19050">
              <a:solidFill>
                <a:schemeClr val="accent3"/>
              </a:solidFill>
              <a:prstDash val="dash"/>
              <a:round/>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Freeform 46"/>
            <p:cNvSpPr>
              <a:spLocks/>
            </p:cNvSpPr>
            <p:nvPr/>
          </p:nvSpPr>
          <p:spPr bwMode="auto">
            <a:xfrm>
              <a:off x="1084483" y="2394020"/>
              <a:ext cx="3011241" cy="808396"/>
            </a:xfrm>
            <a:custGeom>
              <a:avLst/>
              <a:gdLst>
                <a:gd name="T0" fmla="*/ 236 w 236"/>
                <a:gd name="T1" fmla="*/ 63 h 63"/>
                <a:gd name="T2" fmla="*/ 64 w 236"/>
                <a:gd name="T3" fmla="*/ 63 h 63"/>
                <a:gd name="T4" fmla="*/ 64 w 236"/>
                <a:gd name="T5" fmla="*/ 44 h 63"/>
                <a:gd name="T6" fmla="*/ 35 w 236"/>
                <a:gd name="T7" fmla="*/ 44 h 63"/>
                <a:gd name="T8" fmla="*/ 35 w 236"/>
                <a:gd name="T9" fmla="*/ 31 h 63"/>
                <a:gd name="T10" fmla="*/ 33 w 236"/>
                <a:gd name="T11" fmla="*/ 31 h 63"/>
                <a:gd name="T12" fmla="*/ 33 w 236"/>
                <a:gd name="T13" fmla="*/ 20 h 63"/>
                <a:gd name="T14" fmla="*/ 25 w 236"/>
                <a:gd name="T15" fmla="*/ 20 h 63"/>
                <a:gd name="T16" fmla="*/ 25 w 236"/>
                <a:gd name="T17" fmla="*/ 11 h 63"/>
                <a:gd name="T18" fmla="*/ 20 w 236"/>
                <a:gd name="T19" fmla="*/ 11 h 63"/>
                <a:gd name="T20" fmla="*/ 20 w 236"/>
                <a:gd name="T21" fmla="*/ 0 h 63"/>
                <a:gd name="T22" fmla="*/ 0 w 236"/>
                <a:gd name="T2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63">
                  <a:moveTo>
                    <a:pt x="236" y="63"/>
                  </a:moveTo>
                  <a:lnTo>
                    <a:pt x="64" y="63"/>
                  </a:lnTo>
                  <a:lnTo>
                    <a:pt x="64" y="44"/>
                  </a:lnTo>
                  <a:lnTo>
                    <a:pt x="35" y="44"/>
                  </a:lnTo>
                  <a:lnTo>
                    <a:pt x="35" y="31"/>
                  </a:lnTo>
                  <a:lnTo>
                    <a:pt x="33" y="31"/>
                  </a:lnTo>
                  <a:lnTo>
                    <a:pt x="33" y="20"/>
                  </a:lnTo>
                  <a:lnTo>
                    <a:pt x="25" y="20"/>
                  </a:lnTo>
                  <a:lnTo>
                    <a:pt x="25" y="11"/>
                  </a:lnTo>
                  <a:lnTo>
                    <a:pt x="20" y="11"/>
                  </a:lnTo>
                  <a:lnTo>
                    <a:pt x="20"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Freeform 47"/>
            <p:cNvSpPr>
              <a:spLocks/>
            </p:cNvSpPr>
            <p:nvPr/>
          </p:nvSpPr>
          <p:spPr bwMode="auto">
            <a:xfrm>
              <a:off x="1084483" y="2394020"/>
              <a:ext cx="2960203" cy="1296000"/>
            </a:xfrm>
            <a:custGeom>
              <a:avLst/>
              <a:gdLst>
                <a:gd name="T0" fmla="*/ 232 w 232"/>
                <a:gd name="T1" fmla="*/ 101 h 101"/>
                <a:gd name="T2" fmla="*/ 63 w 232"/>
                <a:gd name="T3" fmla="*/ 101 h 101"/>
                <a:gd name="T4" fmla="*/ 63 w 232"/>
                <a:gd name="T5" fmla="*/ 78 h 101"/>
                <a:gd name="T6" fmla="*/ 35 w 232"/>
                <a:gd name="T7" fmla="*/ 78 h 101"/>
                <a:gd name="T8" fmla="*/ 35 w 232"/>
                <a:gd name="T9" fmla="*/ 61 h 101"/>
                <a:gd name="T10" fmla="*/ 32 w 232"/>
                <a:gd name="T11" fmla="*/ 61 h 101"/>
                <a:gd name="T12" fmla="*/ 32 w 232"/>
                <a:gd name="T13" fmla="*/ 45 h 101"/>
                <a:gd name="T14" fmla="*/ 25 w 232"/>
                <a:gd name="T15" fmla="*/ 45 h 101"/>
                <a:gd name="T16" fmla="*/ 25 w 232"/>
                <a:gd name="T17" fmla="*/ 28 h 101"/>
                <a:gd name="T18" fmla="*/ 21 w 232"/>
                <a:gd name="T19" fmla="*/ 28 h 101"/>
                <a:gd name="T20" fmla="*/ 21 w 232"/>
                <a:gd name="T21" fmla="*/ 0 h 101"/>
                <a:gd name="T22" fmla="*/ 0 w 232"/>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101">
                  <a:moveTo>
                    <a:pt x="232" y="101"/>
                  </a:moveTo>
                  <a:lnTo>
                    <a:pt x="63" y="101"/>
                  </a:lnTo>
                  <a:lnTo>
                    <a:pt x="63" y="78"/>
                  </a:lnTo>
                  <a:lnTo>
                    <a:pt x="35" y="78"/>
                  </a:lnTo>
                  <a:lnTo>
                    <a:pt x="35" y="61"/>
                  </a:lnTo>
                  <a:lnTo>
                    <a:pt x="32" y="61"/>
                  </a:lnTo>
                  <a:lnTo>
                    <a:pt x="32" y="45"/>
                  </a:lnTo>
                  <a:lnTo>
                    <a:pt x="25" y="45"/>
                  </a:lnTo>
                  <a:lnTo>
                    <a:pt x="25" y="28"/>
                  </a:lnTo>
                  <a:lnTo>
                    <a:pt x="21" y="28"/>
                  </a:lnTo>
                  <a:lnTo>
                    <a:pt x="21" y="0"/>
                  </a:lnTo>
                  <a:lnTo>
                    <a:pt x="0" y="0"/>
                  </a:lnTo>
                </a:path>
              </a:pathLst>
            </a:custGeom>
            <a:noFill/>
            <a:ln w="19050">
              <a:solidFill>
                <a:schemeClr val="accent3"/>
              </a:solidFill>
              <a:prstDash val="dash"/>
              <a:round/>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5"/>
            <p:cNvSpPr>
              <a:spLocks noChangeShapeType="1"/>
            </p:cNvSpPr>
            <p:nvPr/>
          </p:nvSpPr>
          <p:spPr bwMode="auto">
            <a:xfrm>
              <a:off x="2169040" y="3154395"/>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6"/>
            <p:cNvSpPr>
              <a:spLocks noChangeShapeType="1"/>
            </p:cNvSpPr>
            <p:nvPr/>
          </p:nvSpPr>
          <p:spPr bwMode="auto">
            <a:xfrm>
              <a:off x="1786256" y="2923425"/>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7"/>
            <p:cNvSpPr>
              <a:spLocks noChangeShapeType="1"/>
            </p:cNvSpPr>
            <p:nvPr/>
          </p:nvSpPr>
          <p:spPr bwMode="auto">
            <a:xfrm>
              <a:off x="2054205" y="3154395"/>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8"/>
            <p:cNvSpPr>
              <a:spLocks noChangeShapeType="1"/>
            </p:cNvSpPr>
            <p:nvPr/>
          </p:nvSpPr>
          <p:spPr bwMode="auto">
            <a:xfrm>
              <a:off x="1850053" y="2923425"/>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9"/>
            <p:cNvSpPr>
              <a:spLocks noChangeShapeType="1"/>
            </p:cNvSpPr>
            <p:nvPr/>
          </p:nvSpPr>
          <p:spPr bwMode="auto">
            <a:xfrm>
              <a:off x="1658661" y="2923425"/>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10"/>
            <p:cNvSpPr>
              <a:spLocks noChangeShapeType="1"/>
            </p:cNvSpPr>
            <p:nvPr/>
          </p:nvSpPr>
          <p:spPr bwMode="auto">
            <a:xfrm>
              <a:off x="1543825" y="2734255"/>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11"/>
            <p:cNvSpPr>
              <a:spLocks noChangeShapeType="1"/>
            </p:cNvSpPr>
            <p:nvPr/>
          </p:nvSpPr>
          <p:spPr bwMode="auto">
            <a:xfrm>
              <a:off x="1518306" y="2734255"/>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12"/>
            <p:cNvSpPr>
              <a:spLocks noChangeShapeType="1"/>
            </p:cNvSpPr>
            <p:nvPr/>
          </p:nvSpPr>
          <p:spPr bwMode="auto">
            <a:xfrm>
              <a:off x="2641142" y="3154395"/>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13"/>
            <p:cNvSpPr>
              <a:spLocks noChangeShapeType="1"/>
            </p:cNvSpPr>
            <p:nvPr/>
          </p:nvSpPr>
          <p:spPr bwMode="auto">
            <a:xfrm>
              <a:off x="2118002" y="3154395"/>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14"/>
            <p:cNvSpPr>
              <a:spLocks noChangeShapeType="1"/>
            </p:cNvSpPr>
            <p:nvPr/>
          </p:nvSpPr>
          <p:spPr bwMode="auto">
            <a:xfrm>
              <a:off x="2615623" y="3154395"/>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15"/>
            <p:cNvSpPr>
              <a:spLocks noChangeShapeType="1"/>
            </p:cNvSpPr>
            <p:nvPr/>
          </p:nvSpPr>
          <p:spPr bwMode="auto">
            <a:xfrm>
              <a:off x="4057446" y="3154395"/>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11"/>
            <p:cNvSpPr>
              <a:spLocks noChangeShapeType="1"/>
            </p:cNvSpPr>
            <p:nvPr/>
          </p:nvSpPr>
          <p:spPr bwMode="auto">
            <a:xfrm>
              <a:off x="1404006" y="2598054"/>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TextBox 60"/>
            <p:cNvSpPr txBox="1"/>
            <p:nvPr/>
          </p:nvSpPr>
          <p:spPr>
            <a:xfrm>
              <a:off x="1463803" y="3990896"/>
              <a:ext cx="1789272" cy="246221"/>
            </a:xfrm>
            <a:prstGeom prst="rect">
              <a:avLst/>
            </a:prstGeom>
            <a:noFill/>
          </p:spPr>
          <p:txBody>
            <a:bodyPr wrap="none" rtlCol="0">
              <a:spAutoFit/>
            </a:bodyPr>
            <a:lstStyle/>
            <a:p>
              <a:pPr fontAlgn="base">
                <a:spcBef>
                  <a:spcPct val="0"/>
                </a:spcBef>
                <a:spcAft>
                  <a:spcPct val="0"/>
                </a:spcAft>
              </a:pPr>
              <a:r>
                <a:rPr lang="ja-JP" sz="1000" b="0" i="0" dirty="0" smtClean="0">
                  <a:solidFill>
                    <a:srgbClr val="4D4D4D"/>
                  </a:solidFill>
                  <a:ea typeface="MS UI Gothic" pitchFamily="18" charset="0"/>
                </a:rPr>
                <a:t>mPFS：NE (95% CI 5.5, NE)</a:t>
              </a:r>
            </a:p>
          </p:txBody>
        </p:sp>
      </p:grpSp>
      <p:sp>
        <p:nvSpPr>
          <p:cNvPr id="62" name="TextBox 61"/>
          <p:cNvSpPr txBox="1"/>
          <p:nvPr/>
        </p:nvSpPr>
        <p:spPr>
          <a:xfrm>
            <a:off x="5900052" y="1898075"/>
            <a:ext cx="3276600" cy="369332"/>
          </a:xfrm>
          <a:prstGeom prst="rect">
            <a:avLst/>
          </a:prstGeom>
          <a:noFill/>
        </p:spPr>
        <p:txBody>
          <a:bodyPr wrap="square" rtlCol="0">
            <a:spAutoFit/>
          </a:bodyPr>
          <a:lstStyle/>
          <a:p>
            <a:pPr algn="ctr" fontAlgn="base">
              <a:spcBef>
                <a:spcPct val="0"/>
              </a:spcBef>
              <a:spcAft>
                <a:spcPct val="0"/>
              </a:spcAft>
            </a:pPr>
            <a:r>
              <a:rPr lang="ja-JP" b="1" i="0" dirty="0" smtClean="0">
                <a:solidFill>
                  <a:srgbClr val="4D4D4D"/>
                </a:solidFill>
                <a:ea typeface="MS UI Gothic" pitchFamily="18" charset="0"/>
              </a:rPr>
              <a:t>OS</a:t>
            </a:r>
          </a:p>
        </p:txBody>
      </p:sp>
      <p:sp>
        <p:nvSpPr>
          <p:cNvPr id="63" name="Freeform 62"/>
          <p:cNvSpPr>
            <a:spLocks/>
          </p:cNvSpPr>
          <p:nvPr/>
        </p:nvSpPr>
        <p:spPr bwMode="auto">
          <a:xfrm>
            <a:off x="5627777" y="2402006"/>
            <a:ext cx="3151485" cy="226725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4" name="Line 6"/>
          <p:cNvSpPr>
            <a:spLocks noChangeShapeType="1"/>
          </p:cNvSpPr>
          <p:nvPr/>
        </p:nvSpPr>
        <p:spPr bwMode="auto">
          <a:xfrm>
            <a:off x="5554295" y="2402005"/>
            <a:ext cx="7348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5" name="Line 7"/>
          <p:cNvSpPr>
            <a:spLocks noChangeShapeType="1"/>
          </p:cNvSpPr>
          <p:nvPr/>
        </p:nvSpPr>
        <p:spPr bwMode="auto">
          <a:xfrm>
            <a:off x="5554295" y="2839630"/>
            <a:ext cx="7348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6" name="Line 8"/>
          <p:cNvSpPr>
            <a:spLocks noChangeShapeType="1"/>
          </p:cNvSpPr>
          <p:nvPr/>
        </p:nvSpPr>
        <p:spPr bwMode="auto">
          <a:xfrm>
            <a:off x="5554295" y="3293157"/>
            <a:ext cx="7348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7" name="Line 9"/>
          <p:cNvSpPr>
            <a:spLocks noChangeShapeType="1"/>
          </p:cNvSpPr>
          <p:nvPr/>
        </p:nvSpPr>
        <p:spPr bwMode="auto">
          <a:xfrm>
            <a:off x="5554295" y="3714879"/>
            <a:ext cx="7348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8" name="Line 10"/>
          <p:cNvSpPr>
            <a:spLocks noChangeShapeType="1"/>
          </p:cNvSpPr>
          <p:nvPr/>
        </p:nvSpPr>
        <p:spPr bwMode="auto">
          <a:xfrm>
            <a:off x="5554295" y="4160455"/>
            <a:ext cx="7348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9" name="Line 11"/>
          <p:cNvSpPr>
            <a:spLocks noChangeShapeType="1"/>
          </p:cNvSpPr>
          <p:nvPr/>
        </p:nvSpPr>
        <p:spPr bwMode="auto">
          <a:xfrm>
            <a:off x="5554295" y="4598080"/>
            <a:ext cx="7348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0" name="Line 12"/>
          <p:cNvSpPr>
            <a:spLocks noChangeShapeType="1"/>
          </p:cNvSpPr>
          <p:nvPr/>
        </p:nvSpPr>
        <p:spPr bwMode="auto">
          <a:xfrm>
            <a:off x="7422331"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1" name="Line 14"/>
          <p:cNvSpPr>
            <a:spLocks noChangeShapeType="1"/>
          </p:cNvSpPr>
          <p:nvPr/>
        </p:nvSpPr>
        <p:spPr bwMode="auto">
          <a:xfrm>
            <a:off x="8339469"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2" name="Line 15"/>
          <p:cNvSpPr>
            <a:spLocks noChangeShapeType="1"/>
          </p:cNvSpPr>
          <p:nvPr/>
        </p:nvSpPr>
        <p:spPr bwMode="auto">
          <a:xfrm>
            <a:off x="7871637"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3" name="Line 17"/>
          <p:cNvSpPr>
            <a:spLocks noChangeShapeType="1"/>
          </p:cNvSpPr>
          <p:nvPr/>
        </p:nvSpPr>
        <p:spPr bwMode="auto">
          <a:xfrm>
            <a:off x="8783443"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4" name="Line 18"/>
          <p:cNvSpPr>
            <a:spLocks noChangeShapeType="1"/>
          </p:cNvSpPr>
          <p:nvPr/>
        </p:nvSpPr>
        <p:spPr bwMode="auto">
          <a:xfrm>
            <a:off x="6963728"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5" name="Line 19"/>
          <p:cNvSpPr>
            <a:spLocks noChangeShapeType="1"/>
          </p:cNvSpPr>
          <p:nvPr/>
        </p:nvSpPr>
        <p:spPr bwMode="auto">
          <a:xfrm>
            <a:off x="6515734"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6" name="Line 20"/>
          <p:cNvSpPr>
            <a:spLocks noChangeShapeType="1"/>
          </p:cNvSpPr>
          <p:nvPr/>
        </p:nvSpPr>
        <p:spPr bwMode="auto">
          <a:xfrm>
            <a:off x="6071755"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7" name="Line 21"/>
          <p:cNvSpPr>
            <a:spLocks noChangeShapeType="1"/>
          </p:cNvSpPr>
          <p:nvPr/>
        </p:nvSpPr>
        <p:spPr bwMode="auto">
          <a:xfrm>
            <a:off x="5627776"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8" name="TextBox 77"/>
          <p:cNvSpPr txBox="1"/>
          <p:nvPr/>
        </p:nvSpPr>
        <p:spPr>
          <a:xfrm rot="16200000">
            <a:off x="4469059" y="3403848"/>
            <a:ext cx="1337226"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OSの確率</a:t>
            </a:r>
          </a:p>
        </p:txBody>
      </p:sp>
      <p:sp>
        <p:nvSpPr>
          <p:cNvPr id="79" name="TextBox 78"/>
          <p:cNvSpPr txBox="1"/>
          <p:nvPr/>
        </p:nvSpPr>
        <p:spPr>
          <a:xfrm>
            <a:off x="6834481" y="4924501"/>
            <a:ext cx="1169616"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ベースラインからの経過時間(ヶ月)</a:t>
            </a:r>
          </a:p>
        </p:txBody>
      </p:sp>
      <p:sp>
        <p:nvSpPr>
          <p:cNvPr id="80" name="TextBox 79"/>
          <p:cNvSpPr txBox="1"/>
          <p:nvPr/>
        </p:nvSpPr>
        <p:spPr>
          <a:xfrm>
            <a:off x="5282345" y="2258429"/>
            <a:ext cx="328859" cy="302041"/>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81" name="TextBox 80"/>
          <p:cNvSpPr txBox="1"/>
          <p:nvPr/>
        </p:nvSpPr>
        <p:spPr>
          <a:xfrm>
            <a:off x="5282345" y="2687876"/>
            <a:ext cx="328859" cy="302041"/>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82" name="TextBox 81"/>
          <p:cNvSpPr txBox="1"/>
          <p:nvPr/>
        </p:nvSpPr>
        <p:spPr>
          <a:xfrm>
            <a:off x="5282345" y="3141201"/>
            <a:ext cx="328859" cy="302041"/>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83" name="TextBox 82"/>
          <p:cNvSpPr txBox="1"/>
          <p:nvPr/>
        </p:nvSpPr>
        <p:spPr>
          <a:xfrm>
            <a:off x="5282345" y="3562722"/>
            <a:ext cx="328859" cy="302041"/>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84" name="TextBox 83"/>
          <p:cNvSpPr txBox="1"/>
          <p:nvPr/>
        </p:nvSpPr>
        <p:spPr>
          <a:xfrm>
            <a:off x="5282345" y="4008096"/>
            <a:ext cx="328859" cy="302041"/>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85" name="TextBox 84"/>
          <p:cNvSpPr txBox="1"/>
          <p:nvPr/>
        </p:nvSpPr>
        <p:spPr>
          <a:xfrm>
            <a:off x="5388342" y="4445519"/>
            <a:ext cx="222861" cy="302041"/>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86" name="TextBox 85"/>
          <p:cNvSpPr txBox="1"/>
          <p:nvPr/>
        </p:nvSpPr>
        <p:spPr>
          <a:xfrm>
            <a:off x="5454495" y="4713548"/>
            <a:ext cx="354584" cy="83099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a:p>
            <a:pPr algn="ctr"/>
            <a:endParaRPr lang="en-GB" sz="1200" dirty="0" smtClean="0"/>
          </a:p>
          <a:p>
            <a:pPr algn="ctr"/>
            <a:endParaRPr lang="en-GB" sz="1200" dirty="0"/>
          </a:p>
          <a:p>
            <a:pPr algn="ctr"/>
            <a:r>
              <a:rPr lang="ja-JP" sz="1200" b="0" i="0" dirty="0" smtClean="0">
                <a:solidFill>
                  <a:srgbClr val="4D4D4D"/>
                </a:solidFill>
                <a:ea typeface="MS UI Gothic" pitchFamily="18" charset="0"/>
              </a:rPr>
              <a:t>17</a:t>
            </a:r>
          </a:p>
        </p:txBody>
      </p:sp>
      <p:sp>
        <p:nvSpPr>
          <p:cNvPr id="87" name="TextBox 86"/>
          <p:cNvSpPr txBox="1"/>
          <p:nvPr/>
        </p:nvSpPr>
        <p:spPr>
          <a:xfrm>
            <a:off x="5894205" y="4713548"/>
            <a:ext cx="354584" cy="83099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a:t>
            </a:r>
          </a:p>
          <a:p>
            <a:pPr algn="ctr"/>
            <a:endParaRPr lang="en-GB" sz="1200" dirty="0" smtClean="0"/>
          </a:p>
          <a:p>
            <a:pPr algn="ctr"/>
            <a:endParaRPr lang="en-GB" sz="1200" dirty="0"/>
          </a:p>
          <a:p>
            <a:pPr algn="ctr"/>
            <a:r>
              <a:rPr lang="ja-JP" sz="1200" b="0" i="0" dirty="0" smtClean="0">
                <a:solidFill>
                  <a:srgbClr val="4D4D4D"/>
                </a:solidFill>
                <a:ea typeface="MS UI Gothic" pitchFamily="18" charset="0"/>
              </a:rPr>
              <a:t>13</a:t>
            </a:r>
          </a:p>
        </p:txBody>
      </p:sp>
      <p:sp>
        <p:nvSpPr>
          <p:cNvPr id="88" name="TextBox 87"/>
          <p:cNvSpPr txBox="1"/>
          <p:nvPr/>
        </p:nvSpPr>
        <p:spPr>
          <a:xfrm>
            <a:off x="6382440" y="4713548"/>
            <a:ext cx="269626" cy="83099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6</a:t>
            </a:r>
          </a:p>
          <a:p>
            <a:pPr algn="ctr"/>
            <a:endParaRPr lang="en-GB" sz="1200" dirty="0" smtClean="0"/>
          </a:p>
          <a:p>
            <a:pPr algn="ctr"/>
            <a:endParaRPr lang="en-GB" sz="1200" dirty="0"/>
          </a:p>
          <a:p>
            <a:pPr algn="ctr"/>
            <a:r>
              <a:rPr lang="ja-JP" sz="1200" b="0" i="0" dirty="0" smtClean="0">
                <a:solidFill>
                  <a:srgbClr val="4D4D4D"/>
                </a:solidFill>
                <a:ea typeface="MS UI Gothic" pitchFamily="18" charset="0"/>
              </a:rPr>
              <a:t>8</a:t>
            </a:r>
          </a:p>
        </p:txBody>
      </p:sp>
      <p:sp>
        <p:nvSpPr>
          <p:cNvPr id="89" name="TextBox 88"/>
          <p:cNvSpPr txBox="1"/>
          <p:nvPr/>
        </p:nvSpPr>
        <p:spPr>
          <a:xfrm>
            <a:off x="6836147" y="4713548"/>
            <a:ext cx="269626" cy="83099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9</a:t>
            </a:r>
          </a:p>
          <a:p>
            <a:pPr algn="ctr"/>
            <a:endParaRPr lang="en-GB" sz="1200" dirty="0" smtClean="0"/>
          </a:p>
          <a:p>
            <a:pPr algn="ctr"/>
            <a:endParaRPr lang="en-GB" sz="1200" dirty="0"/>
          </a:p>
          <a:p>
            <a:pPr algn="ctr"/>
            <a:r>
              <a:rPr lang="ja-JP" sz="1200" b="0" i="0" dirty="0" smtClean="0">
                <a:solidFill>
                  <a:srgbClr val="4D4D4D"/>
                </a:solidFill>
                <a:ea typeface="MS UI Gothic" pitchFamily="18" charset="0"/>
              </a:rPr>
              <a:t>5</a:t>
            </a:r>
          </a:p>
        </p:txBody>
      </p:sp>
      <p:sp>
        <p:nvSpPr>
          <p:cNvPr id="90" name="TextBox 89"/>
          <p:cNvSpPr txBox="1"/>
          <p:nvPr/>
        </p:nvSpPr>
        <p:spPr>
          <a:xfrm>
            <a:off x="7249779" y="4713548"/>
            <a:ext cx="354584" cy="83099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12</a:t>
            </a:r>
          </a:p>
          <a:p>
            <a:pPr algn="ctr"/>
            <a:endParaRPr lang="en-GB" sz="1200" dirty="0" smtClean="0"/>
          </a:p>
          <a:p>
            <a:pPr algn="ctr"/>
            <a:endParaRPr lang="en-GB" sz="1200" dirty="0"/>
          </a:p>
          <a:p>
            <a:pPr algn="ctr"/>
            <a:r>
              <a:rPr lang="ja-JP" sz="1200" b="0" i="0" dirty="0" smtClean="0">
                <a:solidFill>
                  <a:srgbClr val="4D4D4D"/>
                </a:solidFill>
                <a:ea typeface="MS UI Gothic" pitchFamily="18" charset="0"/>
              </a:rPr>
              <a:t>4</a:t>
            </a:r>
          </a:p>
        </p:txBody>
      </p:sp>
      <p:sp>
        <p:nvSpPr>
          <p:cNvPr id="91" name="TextBox 90"/>
          <p:cNvSpPr txBox="1"/>
          <p:nvPr/>
        </p:nvSpPr>
        <p:spPr>
          <a:xfrm>
            <a:off x="7697440" y="4713548"/>
            <a:ext cx="354584" cy="83099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15</a:t>
            </a:r>
          </a:p>
          <a:p>
            <a:pPr algn="ctr"/>
            <a:endParaRPr lang="en-GB" sz="1200" dirty="0" smtClean="0"/>
          </a:p>
          <a:p>
            <a:pPr algn="ctr"/>
            <a:endParaRPr lang="en-GB" sz="1200" dirty="0"/>
          </a:p>
          <a:p>
            <a:pPr algn="ctr"/>
            <a:r>
              <a:rPr lang="ja-JP" sz="1200" b="0" i="0" dirty="0" smtClean="0">
                <a:solidFill>
                  <a:srgbClr val="4D4D4D"/>
                </a:solidFill>
                <a:ea typeface="MS UI Gothic" pitchFamily="18" charset="0"/>
              </a:rPr>
              <a:t>3</a:t>
            </a:r>
          </a:p>
        </p:txBody>
      </p:sp>
      <p:sp>
        <p:nvSpPr>
          <p:cNvPr id="92" name="TextBox 91"/>
          <p:cNvSpPr txBox="1"/>
          <p:nvPr/>
        </p:nvSpPr>
        <p:spPr>
          <a:xfrm>
            <a:off x="8161003" y="4713548"/>
            <a:ext cx="354584" cy="83099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18</a:t>
            </a:r>
          </a:p>
          <a:p>
            <a:pPr algn="ctr"/>
            <a:endParaRPr lang="en-GB" sz="1200" dirty="0" smtClean="0"/>
          </a:p>
          <a:p>
            <a:pPr algn="ctr"/>
            <a:endParaRPr lang="en-GB" sz="1200" dirty="0"/>
          </a:p>
          <a:p>
            <a:pPr algn="ctr"/>
            <a:r>
              <a:rPr lang="ja-JP" sz="1200" b="0" i="0" dirty="0" smtClean="0">
                <a:solidFill>
                  <a:srgbClr val="4D4D4D"/>
                </a:solidFill>
                <a:ea typeface="MS UI Gothic" pitchFamily="18" charset="0"/>
              </a:rPr>
              <a:t>2</a:t>
            </a:r>
          </a:p>
        </p:txBody>
      </p:sp>
      <p:sp>
        <p:nvSpPr>
          <p:cNvPr id="93" name="TextBox 92"/>
          <p:cNvSpPr txBox="1"/>
          <p:nvPr/>
        </p:nvSpPr>
        <p:spPr>
          <a:xfrm>
            <a:off x="8608663" y="4713548"/>
            <a:ext cx="354584" cy="83099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21</a:t>
            </a:r>
          </a:p>
          <a:p>
            <a:pPr algn="ctr"/>
            <a:endParaRPr lang="en-GB" sz="1200" dirty="0" smtClean="0"/>
          </a:p>
          <a:p>
            <a:pPr algn="ctr"/>
            <a:endParaRPr lang="en-GB" sz="1200" dirty="0"/>
          </a:p>
          <a:p>
            <a:pPr algn="ctr"/>
            <a:r>
              <a:rPr lang="ja-JP" sz="1200" b="0" i="0" dirty="0" smtClean="0">
                <a:solidFill>
                  <a:srgbClr val="4D4D4D"/>
                </a:solidFill>
                <a:ea typeface="MS UI Gothic" pitchFamily="18" charset="0"/>
              </a:rPr>
              <a:t>0</a:t>
            </a:r>
          </a:p>
        </p:txBody>
      </p:sp>
      <p:sp>
        <p:nvSpPr>
          <p:cNvPr id="94" name="TextBox 93"/>
          <p:cNvSpPr txBox="1"/>
          <p:nvPr/>
        </p:nvSpPr>
        <p:spPr>
          <a:xfrm>
            <a:off x="4500748" y="4868800"/>
            <a:ext cx="981249" cy="830997"/>
          </a:xfrm>
          <a:prstGeom prst="rect">
            <a:avLst/>
          </a:prstGeom>
          <a:noFill/>
        </p:spPr>
        <p:txBody>
          <a:bodyPr wrap="square" rtlCol="0">
            <a:spAutoFit/>
          </a:bodyPr>
          <a:lstStyle/>
          <a:p>
            <a:pPr algn="ctr" fontAlgn="base">
              <a:spcBef>
                <a:spcPct val="0"/>
              </a:spcBef>
              <a:spcAft>
                <a:spcPct val="0"/>
              </a:spcAft>
            </a:pPr>
            <a:r>
              <a:rPr lang="ja-JP" altLang="es-ES" sz="1200" b="0" i="0" dirty="0" smtClean="0">
                <a:solidFill>
                  <a:srgbClr val="4D4D4D"/>
                </a:solidFill>
                <a:ea typeface="MS UI Gothic" pitchFamily="18" charset="0"/>
              </a:rPr>
              <a:t>リスクに晒されていた</a:t>
            </a:r>
            <a:r>
              <a:rPr lang="ja-JP" sz="1200" b="0" i="0" dirty="0" smtClean="0">
                <a:solidFill>
                  <a:srgbClr val="4D4D4D"/>
                </a:solidFill>
                <a:ea typeface="MS UI Gothic" pitchFamily="18" charset="0"/>
              </a:rPr>
              <a:t>患者数</a:t>
            </a:r>
          </a:p>
          <a:p>
            <a:pPr algn="r" fontAlgn="base">
              <a:spcBef>
                <a:spcPct val="0"/>
              </a:spcBef>
              <a:spcAft>
                <a:spcPct val="0"/>
              </a:spcAft>
            </a:pPr>
            <a:r>
              <a:rPr lang="ja-JP" sz="1200" b="0" i="0" dirty="0" smtClean="0">
                <a:solidFill>
                  <a:srgbClr val="4D4D4D"/>
                </a:solidFill>
                <a:ea typeface="MS UI Gothic" pitchFamily="18" charset="0"/>
              </a:rPr>
              <a:t>GI非CRC</a:t>
            </a:r>
          </a:p>
        </p:txBody>
      </p:sp>
      <p:sp>
        <p:nvSpPr>
          <p:cNvPr id="95" name="Line 5"/>
          <p:cNvSpPr>
            <a:spLocks noChangeShapeType="1"/>
          </p:cNvSpPr>
          <p:nvPr/>
        </p:nvSpPr>
        <p:spPr bwMode="auto">
          <a:xfrm>
            <a:off x="7196627" y="2645760"/>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6"/>
          <p:cNvSpPr>
            <a:spLocks noChangeShapeType="1"/>
          </p:cNvSpPr>
          <p:nvPr/>
        </p:nvSpPr>
        <p:spPr bwMode="auto">
          <a:xfrm>
            <a:off x="6337693" y="2645760"/>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7"/>
          <p:cNvSpPr>
            <a:spLocks noChangeShapeType="1"/>
          </p:cNvSpPr>
          <p:nvPr/>
        </p:nvSpPr>
        <p:spPr bwMode="auto">
          <a:xfrm>
            <a:off x="6963728" y="2645760"/>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8"/>
          <p:cNvSpPr>
            <a:spLocks noChangeShapeType="1"/>
          </p:cNvSpPr>
          <p:nvPr/>
        </p:nvSpPr>
        <p:spPr bwMode="auto">
          <a:xfrm>
            <a:off x="6401490" y="2645760"/>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9"/>
          <p:cNvSpPr>
            <a:spLocks noChangeShapeType="1"/>
          </p:cNvSpPr>
          <p:nvPr/>
        </p:nvSpPr>
        <p:spPr bwMode="auto">
          <a:xfrm>
            <a:off x="6210098" y="2645760"/>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11"/>
          <p:cNvSpPr>
            <a:spLocks noChangeShapeType="1"/>
          </p:cNvSpPr>
          <p:nvPr/>
        </p:nvSpPr>
        <p:spPr bwMode="auto">
          <a:xfrm>
            <a:off x="6075447" y="2494835"/>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12"/>
          <p:cNvSpPr>
            <a:spLocks noChangeShapeType="1"/>
          </p:cNvSpPr>
          <p:nvPr/>
        </p:nvSpPr>
        <p:spPr bwMode="auto">
          <a:xfrm>
            <a:off x="7472534" y="2645760"/>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13"/>
          <p:cNvSpPr>
            <a:spLocks noChangeShapeType="1"/>
          </p:cNvSpPr>
          <p:nvPr/>
        </p:nvSpPr>
        <p:spPr bwMode="auto">
          <a:xfrm>
            <a:off x="6978347" y="2645760"/>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14"/>
          <p:cNvSpPr>
            <a:spLocks noChangeShapeType="1"/>
          </p:cNvSpPr>
          <p:nvPr/>
        </p:nvSpPr>
        <p:spPr bwMode="auto">
          <a:xfrm>
            <a:off x="8161003" y="2645760"/>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15"/>
          <p:cNvSpPr>
            <a:spLocks noChangeShapeType="1"/>
          </p:cNvSpPr>
          <p:nvPr/>
        </p:nvSpPr>
        <p:spPr bwMode="auto">
          <a:xfrm>
            <a:off x="8608883" y="2645760"/>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11"/>
          <p:cNvSpPr>
            <a:spLocks noChangeShapeType="1"/>
          </p:cNvSpPr>
          <p:nvPr/>
        </p:nvSpPr>
        <p:spPr bwMode="auto">
          <a:xfrm>
            <a:off x="5917012" y="2343575"/>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TextBox 105"/>
          <p:cNvSpPr txBox="1"/>
          <p:nvPr/>
        </p:nvSpPr>
        <p:spPr>
          <a:xfrm>
            <a:off x="6015240" y="3990896"/>
            <a:ext cx="2249334" cy="246221"/>
          </a:xfrm>
          <a:prstGeom prst="rect">
            <a:avLst/>
          </a:prstGeom>
          <a:noFill/>
        </p:spPr>
        <p:txBody>
          <a:bodyPr wrap="none" rtlCol="0">
            <a:spAutoFit/>
          </a:bodyPr>
          <a:lstStyle/>
          <a:p>
            <a:pPr fontAlgn="base">
              <a:spcBef>
                <a:spcPct val="0"/>
              </a:spcBef>
              <a:spcAft>
                <a:spcPct val="0"/>
              </a:spcAft>
            </a:pPr>
            <a:r>
              <a:rPr lang="ja-JP" sz="1000" b="0" i="0" dirty="0" smtClean="0">
                <a:solidFill>
                  <a:srgbClr val="4D4D4D"/>
                </a:solidFill>
                <a:ea typeface="MS UI Gothic" pitchFamily="18" charset="0"/>
              </a:rPr>
              <a:t>mOS：20.7ヶ月(95% CI NE, NE)</a:t>
            </a:r>
          </a:p>
        </p:txBody>
      </p:sp>
      <p:sp>
        <p:nvSpPr>
          <p:cNvPr id="107" name="Freeform 16"/>
          <p:cNvSpPr>
            <a:spLocks/>
          </p:cNvSpPr>
          <p:nvPr/>
        </p:nvSpPr>
        <p:spPr bwMode="auto">
          <a:xfrm>
            <a:off x="5608378" y="2407822"/>
            <a:ext cx="3170884" cy="640761"/>
          </a:xfrm>
          <a:custGeom>
            <a:avLst/>
            <a:gdLst>
              <a:gd name="T0" fmla="*/ 247 w 247"/>
              <a:gd name="T1" fmla="*/ 54 h 54"/>
              <a:gd name="T2" fmla="*/ 43 w 247"/>
              <a:gd name="T3" fmla="*/ 54 h 54"/>
              <a:gd name="T4" fmla="*/ 43 w 247"/>
              <a:gd name="T5" fmla="*/ 33 h 54"/>
              <a:gd name="T6" fmla="*/ 29 w 247"/>
              <a:gd name="T7" fmla="*/ 33 h 54"/>
              <a:gd name="T8" fmla="*/ 29 w 247"/>
              <a:gd name="T9" fmla="*/ 0 h 54"/>
              <a:gd name="T10" fmla="*/ 0 w 247"/>
              <a:gd name="T11" fmla="*/ 0 h 54"/>
            </a:gdLst>
            <a:ahLst/>
            <a:cxnLst>
              <a:cxn ang="0">
                <a:pos x="T0" y="T1"/>
              </a:cxn>
              <a:cxn ang="0">
                <a:pos x="T2" y="T3"/>
              </a:cxn>
              <a:cxn ang="0">
                <a:pos x="T4" y="T5"/>
              </a:cxn>
              <a:cxn ang="0">
                <a:pos x="T6" y="T7"/>
              </a:cxn>
              <a:cxn ang="0">
                <a:pos x="T8" y="T9"/>
              </a:cxn>
              <a:cxn ang="0">
                <a:pos x="T10" y="T11"/>
              </a:cxn>
            </a:cxnLst>
            <a:rect l="0" t="0" r="r" b="b"/>
            <a:pathLst>
              <a:path w="247" h="54">
                <a:moveTo>
                  <a:pt x="247" y="54"/>
                </a:moveTo>
                <a:lnTo>
                  <a:pt x="43" y="54"/>
                </a:lnTo>
                <a:lnTo>
                  <a:pt x="43" y="33"/>
                </a:lnTo>
                <a:lnTo>
                  <a:pt x="29" y="33"/>
                </a:lnTo>
                <a:lnTo>
                  <a:pt x="29" y="0"/>
                </a:lnTo>
                <a:lnTo>
                  <a:pt x="0" y="0"/>
                </a:lnTo>
              </a:path>
            </a:pathLst>
          </a:custGeom>
          <a:noFill/>
          <a:ln w="19050">
            <a:solidFill>
              <a:schemeClr val="accent3"/>
            </a:solidFill>
            <a:prstDash val="dash"/>
            <a:round/>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Freeform 17"/>
          <p:cNvSpPr>
            <a:spLocks/>
          </p:cNvSpPr>
          <p:nvPr/>
        </p:nvSpPr>
        <p:spPr bwMode="auto">
          <a:xfrm>
            <a:off x="5617903" y="2407822"/>
            <a:ext cx="3183722" cy="283427"/>
          </a:xfrm>
          <a:custGeom>
            <a:avLst/>
            <a:gdLst>
              <a:gd name="T0" fmla="*/ 248 w 248"/>
              <a:gd name="T1" fmla="*/ 26 h 26"/>
              <a:gd name="T2" fmla="*/ 42 w 248"/>
              <a:gd name="T3" fmla="*/ 26 h 26"/>
              <a:gd name="T4" fmla="*/ 42 w 248"/>
              <a:gd name="T5" fmla="*/ 13 h 26"/>
              <a:gd name="T6" fmla="*/ 28 w 248"/>
              <a:gd name="T7" fmla="*/ 13 h 26"/>
              <a:gd name="T8" fmla="*/ 28 w 248"/>
              <a:gd name="T9" fmla="*/ 0 h 26"/>
              <a:gd name="T10" fmla="*/ 0 w 248"/>
              <a:gd name="T11" fmla="*/ 0 h 26"/>
            </a:gdLst>
            <a:ahLst/>
            <a:cxnLst>
              <a:cxn ang="0">
                <a:pos x="T0" y="T1"/>
              </a:cxn>
              <a:cxn ang="0">
                <a:pos x="T2" y="T3"/>
              </a:cxn>
              <a:cxn ang="0">
                <a:pos x="T4" y="T5"/>
              </a:cxn>
              <a:cxn ang="0">
                <a:pos x="T6" y="T7"/>
              </a:cxn>
              <a:cxn ang="0">
                <a:pos x="T8" y="T9"/>
              </a:cxn>
              <a:cxn ang="0">
                <a:pos x="T10" y="T11"/>
              </a:cxn>
            </a:cxnLst>
            <a:rect l="0" t="0" r="r" b="b"/>
            <a:pathLst>
              <a:path w="248" h="26">
                <a:moveTo>
                  <a:pt x="248" y="26"/>
                </a:moveTo>
                <a:lnTo>
                  <a:pt x="42" y="26"/>
                </a:lnTo>
                <a:lnTo>
                  <a:pt x="42" y="13"/>
                </a:lnTo>
                <a:lnTo>
                  <a:pt x="28" y="13"/>
                </a:lnTo>
                <a:lnTo>
                  <a:pt x="28"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18"/>
          <p:cNvSpPr>
            <a:spLocks noChangeShapeType="1"/>
          </p:cNvSpPr>
          <p:nvPr/>
        </p:nvSpPr>
        <p:spPr bwMode="auto">
          <a:xfrm flipH="1">
            <a:off x="5608377" y="2407822"/>
            <a:ext cx="3196559" cy="0"/>
          </a:xfrm>
          <a:prstGeom prst="line">
            <a:avLst/>
          </a:prstGeom>
          <a:noFill/>
          <a:ln w="19050">
            <a:solidFill>
              <a:schemeClr val="accent3"/>
            </a:solidFill>
            <a:prstDash val="dash"/>
            <a:round/>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902592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1：進行胃腺癌を有する患者において、FOLFIRIおよびFOLFOX7の比較検討を行う前向き無作為化第II相試験：Chinese Western Cooperative Gastrointestinal Oncology Groupによる試験 – Bi F,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研究の目的 </a:t>
            </a:r>
          </a:p>
          <a:p>
            <a:r>
              <a:rPr lang="ja-JP" sz="1600" b="0" i="0" dirty="0" smtClean="0">
                <a:solidFill>
                  <a:srgbClr val="4D4D4D"/>
                </a:solidFill>
                <a:ea typeface="MS UI Gothic" pitchFamily="18" charset="0"/>
              </a:rPr>
              <a:t>局所進行GCを有する患者において、第1選択（1L）治療としてのmFOLFIRIおよびmFOLFOX7について、有効性と安全性の比較検討を行うこと</a:t>
            </a:r>
          </a:p>
        </p:txBody>
      </p:sp>
      <p:sp>
        <p:nvSpPr>
          <p:cNvPr id="14" name="Text Placeholder 13"/>
          <p:cNvSpPr>
            <a:spLocks noGrp="1"/>
          </p:cNvSpPr>
          <p:nvPr>
            <p:ph type="body" sz="quarter" idx="10"/>
          </p:nvPr>
        </p:nvSpPr>
        <p:spPr>
          <a:xfrm>
            <a:off x="365124" y="6096000"/>
            <a:ext cx="4636081" cy="487363"/>
          </a:xfrm>
        </p:spPr>
        <p:txBody>
          <a:bodyPr/>
          <a:lstStyle/>
          <a:p>
            <a:r>
              <a:rPr lang="ja-JP" sz="1200" b="0" i="0" dirty="0" smtClean="0">
                <a:solidFill>
                  <a:srgbClr val="4D4D4D"/>
                </a:solidFill>
                <a:ea typeface="MS UI Gothic" pitchFamily="18" charset="0"/>
              </a:rPr>
              <a:t>*イリノテカン150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iv 90分 D1、ロイコボリン200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iv 2時間 D1、5-FU 2400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iv 46時間 D1；</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オキサリプラチン85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2時間 D1、ロイコボリン 200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2時間 D1、5-FU 2400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iv 46時間 D1</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Bi et al. J Clin Oncol 2016; 34 (suppl): abstr 1</a:t>
            </a:r>
          </a:p>
        </p:txBody>
      </p:sp>
      <p:cxnSp>
        <p:nvCxnSpPr>
          <p:cNvPr id="7" name="AutoShape 15"/>
          <p:cNvCxnSpPr>
            <a:cxnSpLocks noChangeShapeType="1"/>
          </p:cNvCxnSpPr>
          <p:nvPr/>
        </p:nvCxnSpPr>
        <p:spPr bwMode="auto">
          <a:xfrm rot="5400000" flipH="1" flipV="1">
            <a:off x="3554644" y="2862978"/>
            <a:ext cx="663905" cy="396000"/>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601900" y="2464706"/>
            <a:ext cx="432000"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400" b="1" i="0" dirty="0" smtClean="0">
                <a:solidFill>
                  <a:srgbClr val="FFFFFF"/>
                </a:solidFill>
                <a:ea typeface="MS UI Gothic" pitchFamily="18" charset="0"/>
              </a:rPr>
              <a:t>PD</a:t>
            </a:r>
          </a:p>
        </p:txBody>
      </p:sp>
      <p:cxnSp>
        <p:nvCxnSpPr>
          <p:cNvPr id="10" name="AutoShape 19"/>
          <p:cNvCxnSpPr>
            <a:cxnSpLocks noChangeShapeType="1"/>
          </p:cNvCxnSpPr>
          <p:nvPr/>
        </p:nvCxnSpPr>
        <p:spPr bwMode="auto">
          <a:xfrm>
            <a:off x="3140076" y="3685030"/>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151462" y="2729025"/>
            <a:ext cx="572635" cy="0"/>
          </a:xfrm>
          <a:prstGeom prst="straightConnector1">
            <a:avLst/>
          </a:prstGeom>
          <a:noFill/>
          <a:ln w="57150">
            <a:solidFill>
              <a:schemeClr val="bg2">
                <a:lumMod val="60000"/>
                <a:lumOff val="40000"/>
              </a:schemeClr>
            </a:solidFill>
            <a:round/>
            <a:headEnd/>
            <a:tailEnd type="triangle" w="med" len="med"/>
          </a:ln>
        </p:spPr>
      </p:cxnSp>
      <p:sp>
        <p:nvSpPr>
          <p:cNvPr id="13" name="AutoShape 9"/>
          <p:cNvSpPr>
            <a:spLocks noChangeArrowheads="1"/>
          </p:cNvSpPr>
          <p:nvPr/>
        </p:nvSpPr>
        <p:spPr bwMode="auto">
          <a:xfrm>
            <a:off x="76200" y="2818221"/>
            <a:ext cx="3060000" cy="17240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治療歴のない転移性／</a:t>
            </a:r>
            <a:r>
              <a:rPr lang="en-US" altLang="ja-JP" b="0" i="0" dirty="0" smtClean="0">
                <a:solidFill>
                  <a:srgbClr val="FFFFFF"/>
                </a:solidFill>
                <a:ea typeface="MS UI Gothic" pitchFamily="18" charset="0"/>
              </a:rPr>
              <a:t/>
            </a:r>
            <a:br>
              <a:rPr lang="en-US" altLang="ja-JP" b="0" i="0" dirty="0" smtClean="0">
                <a:solidFill>
                  <a:srgbClr val="FFFFFF"/>
                </a:solidFill>
                <a:ea typeface="MS UI Gothic" pitchFamily="18" charset="0"/>
              </a:rPr>
            </a:br>
            <a:r>
              <a:rPr lang="ja-JP" b="0" i="0" dirty="0" smtClean="0">
                <a:solidFill>
                  <a:srgbClr val="FFFFFF"/>
                </a:solidFill>
                <a:ea typeface="MS UI Gothic" pitchFamily="18" charset="0"/>
              </a:rPr>
              <a:t>再発性GC</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測定可能病変 </a:t>
            </a:r>
          </a:p>
          <a:p>
            <a:pPr defTabSz="892175" eaLnBrk="0" hangingPunct="0">
              <a:spcAft>
                <a:spcPct val="30000"/>
              </a:spcAft>
            </a:pPr>
            <a:r>
              <a:rPr lang="ja-JP" b="0" i="0" dirty="0" smtClean="0">
                <a:solidFill>
                  <a:srgbClr val="FFFFFF"/>
                </a:solidFill>
                <a:ea typeface="MS UI Gothic" pitchFamily="18" charset="0"/>
              </a:rPr>
              <a:t>(n=128)</a:t>
            </a:r>
          </a:p>
        </p:txBody>
      </p:sp>
      <p:sp>
        <p:nvSpPr>
          <p:cNvPr id="16" name="Rectangle 9"/>
          <p:cNvSpPr txBox="1">
            <a:spLocks noChangeArrowheads="1"/>
          </p:cNvSpPr>
          <p:nvPr/>
        </p:nvSpPr>
        <p:spPr bwMode="auto">
          <a:xfrm>
            <a:off x="365124" y="5211080"/>
            <a:ext cx="4130676" cy="6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PFS</a:t>
            </a:r>
          </a:p>
          <a:p>
            <a:pPr>
              <a:buClr>
                <a:srgbClr val="043882"/>
              </a:buClr>
            </a:pPr>
            <a:endParaRPr lang="en-GB" kern="0" dirty="0" smtClean="0"/>
          </a:p>
        </p:txBody>
      </p:sp>
      <p:sp>
        <p:nvSpPr>
          <p:cNvPr id="17" name="Content Placeholder 26"/>
          <p:cNvSpPr txBox="1">
            <a:spLocks/>
          </p:cNvSpPr>
          <p:nvPr/>
        </p:nvSpPr>
        <p:spPr>
          <a:xfrm>
            <a:off x="5725914" y="5211080"/>
            <a:ext cx="3208669" cy="6127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ct val="90000"/>
              </a:lnSpc>
              <a:buClr>
                <a:srgbClr val="043882"/>
              </a:buClr>
              <a:buFontTx/>
              <a:buNone/>
            </a:pPr>
            <a:r>
              <a:rPr lang="ja-JP" b="1" i="0" dirty="0" smtClean="0">
                <a:solidFill>
                  <a:srgbClr val="A0A0A0"/>
                </a:solidFill>
                <a:ea typeface="MS UI Gothic" pitchFamily="18" charset="0"/>
              </a:rPr>
              <a:t>副次的エンドポイント</a:t>
            </a:r>
          </a:p>
          <a:p>
            <a:pPr>
              <a:lnSpc>
                <a:spcPct val="90000"/>
              </a:lnSpc>
              <a:buClr>
                <a:srgbClr val="043882"/>
              </a:buClr>
            </a:pPr>
            <a:r>
              <a:rPr lang="ja-JP" b="0" i="0" dirty="0" smtClean="0">
                <a:solidFill>
                  <a:srgbClr val="4D4D4D"/>
                </a:solidFill>
                <a:ea typeface="MS UI Gothic" pitchFamily="18" charset="0"/>
              </a:rPr>
              <a:t>OS、病勢コントロール率（DCR）</a:t>
            </a:r>
          </a:p>
          <a:p>
            <a:pPr>
              <a:lnSpc>
                <a:spcPct val="90000"/>
              </a:lnSpc>
              <a:buClr>
                <a:srgbClr val="043882"/>
              </a:buClr>
            </a:pPr>
            <a:r>
              <a:rPr lang="ja-JP" b="0" i="0" dirty="0" smtClean="0">
                <a:solidFill>
                  <a:srgbClr val="4D4D4D"/>
                </a:solidFill>
                <a:ea typeface="MS UI Gothic" pitchFamily="18" charset="0"/>
              </a:rPr>
              <a:t>毒性</a:t>
            </a:r>
          </a:p>
        </p:txBody>
      </p:sp>
      <p:cxnSp>
        <p:nvCxnSpPr>
          <p:cNvPr id="18" name="AutoShape 16"/>
          <p:cNvCxnSpPr>
            <a:cxnSpLocks noChangeShapeType="1"/>
          </p:cNvCxnSpPr>
          <p:nvPr/>
        </p:nvCxnSpPr>
        <p:spPr bwMode="auto">
          <a:xfrm rot="16200000" flipH="1">
            <a:off x="3598596" y="4159136"/>
            <a:ext cx="576000" cy="396000"/>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601900" y="4380817"/>
            <a:ext cx="432000"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400" b="1" i="0" dirty="0" smtClean="0">
                <a:solidFill>
                  <a:srgbClr val="FFFFFF"/>
                </a:solidFill>
                <a:ea typeface="MS UI Gothic" pitchFamily="18" charset="0"/>
              </a:rPr>
              <a:t>PD</a:t>
            </a:r>
          </a:p>
        </p:txBody>
      </p:sp>
      <p:cxnSp>
        <p:nvCxnSpPr>
          <p:cNvPr id="20" name="AutoShape 20"/>
          <p:cNvCxnSpPr>
            <a:cxnSpLocks noChangeShapeType="1"/>
          </p:cNvCxnSpPr>
          <p:nvPr/>
        </p:nvCxnSpPr>
        <p:spPr bwMode="auto">
          <a:xfrm>
            <a:off x="7149882" y="4645136"/>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29" name="AutoShape 19"/>
          <p:cNvCxnSpPr>
            <a:cxnSpLocks noChangeShapeType="1"/>
          </p:cNvCxnSpPr>
          <p:nvPr/>
        </p:nvCxnSpPr>
        <p:spPr bwMode="auto">
          <a:xfrm>
            <a:off x="5896800" y="4654088"/>
            <a:ext cx="540000" cy="0"/>
          </a:xfrm>
          <a:prstGeom prst="straightConnector1">
            <a:avLst/>
          </a:prstGeom>
          <a:noFill/>
          <a:ln w="57150">
            <a:solidFill>
              <a:schemeClr val="bg2">
                <a:lumMod val="60000"/>
                <a:lumOff val="40000"/>
              </a:schemeClr>
            </a:solidFill>
            <a:round/>
            <a:headEnd/>
            <a:tailEnd type="triangle" w="med" len="med"/>
          </a:ln>
        </p:spPr>
      </p:cxnSp>
      <p:cxnSp>
        <p:nvCxnSpPr>
          <p:cNvPr id="32" name="AutoShape 19"/>
          <p:cNvCxnSpPr>
            <a:cxnSpLocks noChangeShapeType="1"/>
          </p:cNvCxnSpPr>
          <p:nvPr/>
        </p:nvCxnSpPr>
        <p:spPr bwMode="auto">
          <a:xfrm>
            <a:off x="5896800" y="2729024"/>
            <a:ext cx="540000" cy="0"/>
          </a:xfrm>
          <a:prstGeom prst="straightConnector1">
            <a:avLst/>
          </a:prstGeom>
          <a:noFill/>
          <a:ln w="57150">
            <a:solidFill>
              <a:schemeClr val="bg2">
                <a:lumMod val="60000"/>
                <a:lumOff val="40000"/>
              </a:schemeClr>
            </a:solidFill>
            <a:round/>
            <a:headEnd/>
            <a:tailEnd type="triangle" w="med" len="med"/>
          </a:ln>
        </p:spPr>
      </p:cxnSp>
      <p:cxnSp>
        <p:nvCxnSpPr>
          <p:cNvPr id="33" name="AutoShape 19"/>
          <p:cNvCxnSpPr>
            <a:cxnSpLocks noChangeShapeType="1"/>
          </p:cNvCxnSpPr>
          <p:nvPr/>
        </p:nvCxnSpPr>
        <p:spPr bwMode="auto">
          <a:xfrm>
            <a:off x="8357625" y="4668264"/>
            <a:ext cx="256723" cy="0"/>
          </a:xfrm>
          <a:prstGeom prst="straightConnector1">
            <a:avLst/>
          </a:prstGeom>
          <a:noFill/>
          <a:ln w="57150">
            <a:solidFill>
              <a:schemeClr val="bg2">
                <a:lumMod val="60000"/>
                <a:lumOff val="40000"/>
              </a:schemeClr>
            </a:solidFill>
            <a:round/>
            <a:headEnd/>
            <a:tailEnd type="triangle" w="med" len="med"/>
          </a:ln>
        </p:spPr>
      </p:cxnSp>
      <p:cxnSp>
        <p:nvCxnSpPr>
          <p:cNvPr id="34" name="AutoShape 19"/>
          <p:cNvCxnSpPr>
            <a:cxnSpLocks noChangeShapeType="1"/>
          </p:cNvCxnSpPr>
          <p:nvPr/>
        </p:nvCxnSpPr>
        <p:spPr bwMode="auto">
          <a:xfrm>
            <a:off x="8357625" y="2743200"/>
            <a:ext cx="256723" cy="0"/>
          </a:xfrm>
          <a:prstGeom prst="straightConnector1">
            <a:avLst/>
          </a:prstGeom>
          <a:noFill/>
          <a:ln w="57150">
            <a:solidFill>
              <a:schemeClr val="bg2">
                <a:lumMod val="60000"/>
                <a:lumOff val="40000"/>
              </a:schemeClr>
            </a:solidFill>
            <a:round/>
            <a:headEnd/>
            <a:tailEnd type="triangle" w="med" len="med"/>
          </a:ln>
        </p:spPr>
      </p:cxnSp>
      <p:sp>
        <p:nvSpPr>
          <p:cNvPr id="36" name="AutoShape 12"/>
          <p:cNvSpPr>
            <a:spLocks noChangeArrowheads="1"/>
          </p:cNvSpPr>
          <p:nvPr/>
        </p:nvSpPr>
        <p:spPr bwMode="auto">
          <a:xfrm>
            <a:off x="5949002" y="2318656"/>
            <a:ext cx="504000" cy="264319"/>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400" b="1" i="0" dirty="0" smtClean="0">
                <a:solidFill>
                  <a:srgbClr val="FFFFFF"/>
                </a:solidFill>
                <a:ea typeface="MS UI Gothic" pitchFamily="18" charset="0"/>
              </a:rPr>
              <a:t>PD</a:t>
            </a:r>
          </a:p>
        </p:txBody>
      </p:sp>
      <p:sp>
        <p:nvSpPr>
          <p:cNvPr id="37" name="AutoShape 12"/>
          <p:cNvSpPr>
            <a:spLocks noChangeArrowheads="1"/>
          </p:cNvSpPr>
          <p:nvPr/>
        </p:nvSpPr>
        <p:spPr bwMode="auto">
          <a:xfrm>
            <a:off x="5949002" y="4234768"/>
            <a:ext cx="504000" cy="264320"/>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400" b="1" i="0" dirty="0" smtClean="0">
                <a:solidFill>
                  <a:srgbClr val="FFFFFF"/>
                </a:solidFill>
                <a:ea typeface="MS UI Gothic" pitchFamily="18" charset="0"/>
              </a:rPr>
              <a:t>PD</a:t>
            </a:r>
          </a:p>
        </p:txBody>
      </p:sp>
      <p:sp>
        <p:nvSpPr>
          <p:cNvPr id="12" name="AutoShape 8"/>
          <p:cNvSpPr>
            <a:spLocks noChangeArrowheads="1"/>
          </p:cNvSpPr>
          <p:nvPr/>
        </p:nvSpPr>
        <p:spPr bwMode="auto">
          <a:xfrm>
            <a:off x="4058244" y="2318656"/>
            <a:ext cx="1885356"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1L：mFOLFIRI* q2w</a:t>
            </a:r>
          </a:p>
          <a:p>
            <a:pPr algn="ctr" defTabSz="892175" eaLnBrk="0" hangingPunct="0"/>
            <a:r>
              <a:rPr lang="ja-JP" b="0" i="0" dirty="0" smtClean="0">
                <a:solidFill>
                  <a:srgbClr val="FFFFFF"/>
                </a:solidFill>
                <a:ea typeface="MS UI Gothic" pitchFamily="18" charset="0"/>
              </a:rPr>
              <a:t>(n=71)</a:t>
            </a:r>
          </a:p>
        </p:txBody>
      </p:sp>
      <p:sp>
        <p:nvSpPr>
          <p:cNvPr id="21" name="AutoShape 12"/>
          <p:cNvSpPr>
            <a:spLocks noChangeArrowheads="1"/>
          </p:cNvSpPr>
          <p:nvPr/>
        </p:nvSpPr>
        <p:spPr bwMode="auto">
          <a:xfrm>
            <a:off x="4058243" y="4234768"/>
            <a:ext cx="1885927"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1L：mFOLFOX7</a:t>
            </a: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 q2w</a:t>
            </a:r>
          </a:p>
          <a:p>
            <a:pPr algn="ctr" defTabSz="892175" eaLnBrk="0" hangingPunct="0"/>
            <a:r>
              <a:rPr lang="ja-JP" b="0" i="0" dirty="0" smtClean="0">
                <a:solidFill>
                  <a:srgbClr val="4D4D4D"/>
                </a:solidFill>
                <a:ea typeface="MS UI Gothic" pitchFamily="18" charset="0"/>
              </a:rPr>
              <a:t>(n=74)</a:t>
            </a:r>
          </a:p>
        </p:txBody>
      </p:sp>
      <p:sp>
        <p:nvSpPr>
          <p:cNvPr id="27" name="AutoShape 8"/>
          <p:cNvSpPr>
            <a:spLocks noChangeArrowheads="1"/>
          </p:cNvSpPr>
          <p:nvPr/>
        </p:nvSpPr>
        <p:spPr bwMode="auto">
          <a:xfrm>
            <a:off x="6420192" y="2318656"/>
            <a:ext cx="1967622"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2L：mFOLFOX7</a:t>
            </a:r>
            <a:r>
              <a:rPr lang="ja-JP" b="0" i="0" baseline="30000" dirty="0" smtClean="0">
                <a:solidFill>
                  <a:srgbClr val="FFFFFF"/>
                </a:solidFill>
                <a:ea typeface="MS UI Gothic" pitchFamily="18" charset="0"/>
              </a:rPr>
              <a:t>† </a:t>
            </a:r>
            <a:r>
              <a:rPr lang="ja-JP" b="0" i="0" dirty="0" smtClean="0">
                <a:solidFill>
                  <a:srgbClr val="FFFFFF"/>
                </a:solidFill>
                <a:ea typeface="MS UI Gothic" pitchFamily="18" charset="0"/>
              </a:rPr>
              <a:t>q2w</a:t>
            </a:r>
          </a:p>
          <a:p>
            <a:pPr algn="ctr" defTabSz="892175" eaLnBrk="0" hangingPunct="0"/>
            <a:r>
              <a:rPr lang="ja-JP" b="0" i="0" dirty="0" smtClean="0">
                <a:solidFill>
                  <a:srgbClr val="FFFFFF"/>
                </a:solidFill>
                <a:ea typeface="MS UI Gothic" pitchFamily="18" charset="0"/>
              </a:rPr>
              <a:t>(n=13)</a:t>
            </a:r>
          </a:p>
        </p:txBody>
      </p:sp>
      <p:sp>
        <p:nvSpPr>
          <p:cNvPr id="28" name="AutoShape 12"/>
          <p:cNvSpPr>
            <a:spLocks noChangeArrowheads="1"/>
          </p:cNvSpPr>
          <p:nvPr/>
        </p:nvSpPr>
        <p:spPr bwMode="auto">
          <a:xfrm>
            <a:off x="6420191" y="4234768"/>
            <a:ext cx="1968218"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2L：mFOLFIRI*</a:t>
            </a:r>
          </a:p>
          <a:p>
            <a:pPr algn="ctr" defTabSz="892175" eaLnBrk="0" hangingPunct="0"/>
            <a:r>
              <a:rPr lang="ja-JP" b="0" i="0" dirty="0" smtClean="0">
                <a:solidFill>
                  <a:srgbClr val="4D4D4D"/>
                </a:solidFill>
                <a:ea typeface="MS UI Gothic" pitchFamily="18" charset="0"/>
              </a:rPr>
              <a:t>q2w</a:t>
            </a:r>
          </a:p>
          <a:p>
            <a:pPr algn="ctr" defTabSz="892175" eaLnBrk="0" hangingPunct="0"/>
            <a:r>
              <a:rPr lang="ja-JP" b="0" i="0" dirty="0" smtClean="0">
                <a:solidFill>
                  <a:srgbClr val="4D4D4D"/>
                </a:solidFill>
                <a:ea typeface="MS UI Gothic" pitchFamily="18" charset="0"/>
              </a:rPr>
              <a:t>(n=17)</a:t>
            </a:r>
          </a:p>
        </p:txBody>
      </p:sp>
      <p:sp>
        <p:nvSpPr>
          <p:cNvPr id="6" name="Oval 14"/>
          <p:cNvSpPr>
            <a:spLocks noChangeArrowheads="1"/>
          </p:cNvSpPr>
          <p:nvPr/>
        </p:nvSpPr>
        <p:spPr bwMode="auto">
          <a:xfrm>
            <a:off x="3354266" y="3392930"/>
            <a:ext cx="684000" cy="6840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050" b="1" i="0" dirty="0" smtClean="0">
                <a:solidFill>
                  <a:srgbClr val="043882"/>
                </a:solidFill>
                <a:ea typeface="MS UI Gothic" pitchFamily="18" charset="0"/>
              </a:rPr>
              <a:t>無作為化</a:t>
            </a:r>
          </a:p>
        </p:txBody>
      </p:sp>
    </p:spTree>
    <p:custDataLst>
      <p:tags r:id="rId1"/>
    </p:custDataLst>
    <p:extLst>
      <p:ext uri="{BB962C8B-B14F-4D97-AF65-F5344CB8AC3E}">
        <p14:creationId xmlns:p14="http://schemas.microsoft.com/office/powerpoint/2010/main" val="9511719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ja-JP" sz="1800" dirty="0" smtClean="0">
                <a:solidFill>
                  <a:srgbClr val="043882"/>
                </a:solidFill>
                <a:ea typeface="MS UI Gothic" pitchFamily="18" charset="0"/>
              </a:rPr>
              <a:t>195</a:t>
            </a:r>
            <a:r>
              <a:rPr lang="ja-JP" altLang="en-US" sz="1800" dirty="0" smtClean="0">
                <a:solidFill>
                  <a:srgbClr val="043882"/>
                </a:solidFill>
                <a:ea typeface="MS UI Gothic" pitchFamily="18" charset="0"/>
              </a:rPr>
              <a:t>：ミスマッチ修復機構の欠損を呈する非結腸直腸消化器癌における抗</a:t>
            </a:r>
            <a:r>
              <a:rPr lang="en-US" altLang="ja-JP" sz="1800" dirty="0" smtClean="0">
                <a:solidFill>
                  <a:srgbClr val="043882"/>
                </a:solidFill>
                <a:ea typeface="MS UI Gothic" pitchFamily="18" charset="0"/>
              </a:rPr>
              <a:t>PD-1</a:t>
            </a:r>
            <a:r>
              <a:rPr lang="ja-JP" altLang="en-US" sz="1800" dirty="0" smtClean="0">
                <a:solidFill>
                  <a:srgbClr val="043882"/>
                </a:solidFill>
                <a:ea typeface="MS UI Gothic" pitchFamily="18" charset="0"/>
              </a:rPr>
              <a:t>抗</a:t>
            </a:r>
            <a:r>
              <a:rPr lang="ja-JP" altLang="en-US" sz="1800" dirty="0" smtClean="0">
                <a:solidFill>
                  <a:srgbClr val="043882"/>
                </a:solidFill>
                <a:ea typeface="MS UI Gothic" pitchFamily="18" charset="0"/>
              </a:rPr>
              <a:t>体</a:t>
            </a:r>
            <a:r>
              <a:rPr lang="en-GB" altLang="ja-JP" sz="1800" dirty="0" smtClean="0">
                <a:solidFill>
                  <a:srgbClr val="043882"/>
                </a:solidFill>
                <a:ea typeface="MS UI Gothic" pitchFamily="18" charset="0"/>
              </a:rPr>
              <a:t/>
            </a:r>
            <a:br>
              <a:rPr lang="en-GB" altLang="ja-JP" sz="1800" dirty="0" smtClean="0">
                <a:solidFill>
                  <a:srgbClr val="043882"/>
                </a:solidFill>
                <a:ea typeface="MS UI Gothic" pitchFamily="18" charset="0"/>
              </a:rPr>
            </a:br>
            <a:r>
              <a:rPr lang="en-US" altLang="ja-JP" sz="1800" dirty="0" smtClean="0">
                <a:solidFill>
                  <a:srgbClr val="043882"/>
                </a:solidFill>
                <a:ea typeface="MS UI Gothic" pitchFamily="18" charset="0"/>
              </a:rPr>
              <a:t>– </a:t>
            </a:r>
            <a:r>
              <a:rPr lang="en-US" altLang="ja-JP" sz="1800" dirty="0" smtClean="0">
                <a:solidFill>
                  <a:srgbClr val="043882"/>
                </a:solidFill>
                <a:ea typeface="MS UI Gothic" pitchFamily="18" charset="0"/>
              </a:rPr>
              <a:t>Le DT, et al</a:t>
            </a:r>
            <a:endParaRPr lang="ja-JP" sz="1800" b="1" i="0" dirty="0" smtClean="0">
              <a:solidFill>
                <a:srgbClr val="043882"/>
              </a:solidFill>
              <a:ea typeface="MS UI Gothic" pitchFamily="18" charset="0"/>
            </a:endParaRP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Le et al. J Clin Oncol 2016; 34 (suppl): abstr 195</a:t>
            </a:r>
          </a:p>
        </p:txBody>
      </p:sp>
      <p:sp>
        <p:nvSpPr>
          <p:cNvPr id="9" name="Rectangle 8"/>
          <p:cNvSpPr/>
          <p:nvPr/>
        </p:nvSpPr>
        <p:spPr>
          <a:xfrm>
            <a:off x="2128213" y="2843195"/>
            <a:ext cx="270000" cy="1325504"/>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10" name="Rectangle 9"/>
          <p:cNvSpPr/>
          <p:nvPr/>
        </p:nvSpPr>
        <p:spPr>
          <a:xfrm>
            <a:off x="2468231" y="3043098"/>
            <a:ext cx="270000" cy="1125601"/>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11" name="Rectangle 10"/>
          <p:cNvSpPr/>
          <p:nvPr/>
        </p:nvSpPr>
        <p:spPr>
          <a:xfrm>
            <a:off x="2813481" y="3520699"/>
            <a:ext cx="270000" cy="64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12" name="Rectangle 11"/>
          <p:cNvSpPr/>
          <p:nvPr/>
        </p:nvSpPr>
        <p:spPr>
          <a:xfrm>
            <a:off x="3513505" y="4118544"/>
            <a:ext cx="270000" cy="501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13" name="Rectangle 12"/>
          <p:cNvSpPr/>
          <p:nvPr/>
        </p:nvSpPr>
        <p:spPr>
          <a:xfrm>
            <a:off x="3165486" y="4122980"/>
            <a:ext cx="270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16" name="Rectangle 15"/>
          <p:cNvSpPr/>
          <p:nvPr/>
        </p:nvSpPr>
        <p:spPr>
          <a:xfrm>
            <a:off x="5604385" y="4174649"/>
            <a:ext cx="270000" cy="141151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17" name="Rectangle 16"/>
          <p:cNvSpPr/>
          <p:nvPr/>
        </p:nvSpPr>
        <p:spPr>
          <a:xfrm>
            <a:off x="6642157" y="4174649"/>
            <a:ext cx="270000" cy="1893125"/>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18" name="Rectangle 17"/>
          <p:cNvSpPr/>
          <p:nvPr/>
        </p:nvSpPr>
        <p:spPr>
          <a:xfrm>
            <a:off x="3861602" y="4122979"/>
            <a:ext cx="27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19" name="Rectangle 18"/>
          <p:cNvSpPr/>
          <p:nvPr/>
        </p:nvSpPr>
        <p:spPr>
          <a:xfrm>
            <a:off x="6988769" y="4174649"/>
            <a:ext cx="270000" cy="1893125"/>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20" name="Rectangle 19"/>
          <p:cNvSpPr/>
          <p:nvPr/>
        </p:nvSpPr>
        <p:spPr>
          <a:xfrm>
            <a:off x="5245944" y="4174649"/>
            <a:ext cx="270000" cy="9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21" name="Rectangle 20"/>
          <p:cNvSpPr/>
          <p:nvPr/>
        </p:nvSpPr>
        <p:spPr>
          <a:xfrm>
            <a:off x="6283056" y="4174649"/>
            <a:ext cx="270000" cy="1441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22" name="Rectangle 21"/>
          <p:cNvSpPr/>
          <p:nvPr/>
        </p:nvSpPr>
        <p:spPr>
          <a:xfrm>
            <a:off x="4558352" y="4174649"/>
            <a:ext cx="27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23" name="Rectangle 22"/>
          <p:cNvSpPr/>
          <p:nvPr/>
        </p:nvSpPr>
        <p:spPr>
          <a:xfrm>
            <a:off x="5951218" y="4174649"/>
            <a:ext cx="270000" cy="14451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24" name="Rectangle 23"/>
          <p:cNvSpPr/>
          <p:nvPr/>
        </p:nvSpPr>
        <p:spPr>
          <a:xfrm>
            <a:off x="4894997" y="4174649"/>
            <a:ext cx="270000" cy="6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25" name="Rectangle 24"/>
          <p:cNvSpPr/>
          <p:nvPr/>
        </p:nvSpPr>
        <p:spPr>
          <a:xfrm>
            <a:off x="4211816" y="4174649"/>
            <a:ext cx="270000" cy="241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26" name="Rectangle 25"/>
          <p:cNvSpPr/>
          <p:nvPr/>
        </p:nvSpPr>
        <p:spPr>
          <a:xfrm>
            <a:off x="7332493" y="4174649"/>
            <a:ext cx="270000" cy="1893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27" name="TextBox 26"/>
          <p:cNvSpPr txBox="1"/>
          <p:nvPr/>
        </p:nvSpPr>
        <p:spPr>
          <a:xfrm>
            <a:off x="1676400" y="1600200"/>
            <a:ext cx="6096000" cy="369332"/>
          </a:xfrm>
          <a:prstGeom prst="rect">
            <a:avLst/>
          </a:prstGeom>
          <a:noFill/>
        </p:spPr>
        <p:txBody>
          <a:bodyPr wrap="square" rtlCol="0">
            <a:spAutoFit/>
          </a:bodyPr>
          <a:lstStyle/>
          <a:p>
            <a:pPr algn="ctr" fontAlgn="base">
              <a:spcBef>
                <a:spcPct val="0"/>
              </a:spcBef>
              <a:spcAft>
                <a:spcPct val="0"/>
              </a:spcAft>
            </a:pPr>
            <a:r>
              <a:rPr lang="ja-JP" b="1" i="0" dirty="0" smtClean="0">
                <a:solidFill>
                  <a:srgbClr val="4D4D4D"/>
                </a:solidFill>
                <a:ea typeface="MS UI Gothic" pitchFamily="18" charset="0"/>
              </a:rPr>
              <a:t>腫瘍病変の測定</a:t>
            </a:r>
          </a:p>
        </p:txBody>
      </p:sp>
      <p:sp>
        <p:nvSpPr>
          <p:cNvPr id="28" name="Rectangle 27"/>
          <p:cNvSpPr/>
          <p:nvPr/>
        </p:nvSpPr>
        <p:spPr>
          <a:xfrm>
            <a:off x="6063361" y="2161454"/>
            <a:ext cx="270000" cy="16885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29" name="Rectangle 28"/>
          <p:cNvSpPr/>
          <p:nvPr/>
        </p:nvSpPr>
        <p:spPr>
          <a:xfrm>
            <a:off x="6063361" y="2396803"/>
            <a:ext cx="270000" cy="168852"/>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30" name="Rectangle 29"/>
          <p:cNvSpPr/>
          <p:nvPr/>
        </p:nvSpPr>
        <p:spPr>
          <a:xfrm>
            <a:off x="6063361" y="2627389"/>
            <a:ext cx="270000" cy="1688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31" name="Rectangle 30"/>
          <p:cNvSpPr/>
          <p:nvPr/>
        </p:nvSpPr>
        <p:spPr>
          <a:xfrm>
            <a:off x="6063361" y="2849624"/>
            <a:ext cx="270000" cy="1688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32" name="Rectangle 31"/>
          <p:cNvSpPr/>
          <p:nvPr/>
        </p:nvSpPr>
        <p:spPr>
          <a:xfrm>
            <a:off x="6063361" y="3071922"/>
            <a:ext cx="270000" cy="1688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33" name="TextBox 32"/>
          <p:cNvSpPr txBox="1"/>
          <p:nvPr/>
        </p:nvSpPr>
        <p:spPr>
          <a:xfrm>
            <a:off x="6343804" y="2085033"/>
            <a:ext cx="1225015" cy="1246495"/>
          </a:xfrm>
          <a:prstGeom prst="rect">
            <a:avLst/>
          </a:prstGeom>
          <a:noFill/>
        </p:spPr>
        <p:txBody>
          <a:bodyPr wrap="none" rtlCol="0">
            <a:spAutoFit/>
          </a:bodyPr>
          <a:lstStyle/>
          <a:p>
            <a:r>
              <a:rPr lang="ja-JP" sz="1500" b="0" i="0" dirty="0" smtClean="0">
                <a:solidFill>
                  <a:srgbClr val="4D4D4D"/>
                </a:solidFill>
                <a:ea typeface="MS UI Gothic" pitchFamily="18" charset="0"/>
              </a:rPr>
              <a:t>胃</a:t>
            </a:r>
          </a:p>
          <a:p>
            <a:r>
              <a:rPr lang="ja-JP" sz="1500" b="0" i="0" dirty="0" smtClean="0">
                <a:solidFill>
                  <a:srgbClr val="4D4D4D"/>
                </a:solidFill>
                <a:ea typeface="MS UI Gothic" pitchFamily="18" charset="0"/>
              </a:rPr>
              <a:t>乳頭部</a:t>
            </a:r>
          </a:p>
          <a:p>
            <a:r>
              <a:rPr lang="ja-JP" sz="1500" b="0" i="0" dirty="0" smtClean="0">
                <a:solidFill>
                  <a:srgbClr val="4D4D4D"/>
                </a:solidFill>
                <a:ea typeface="MS UI Gothic" pitchFamily="18" charset="0"/>
              </a:rPr>
              <a:t>小腸</a:t>
            </a:r>
          </a:p>
          <a:p>
            <a:r>
              <a:rPr lang="ja-JP" sz="1500" b="0" i="0" dirty="0" smtClean="0">
                <a:solidFill>
                  <a:srgbClr val="4D4D4D"/>
                </a:solidFill>
                <a:ea typeface="MS UI Gothic" pitchFamily="18" charset="0"/>
              </a:rPr>
              <a:t>膵臓</a:t>
            </a:r>
          </a:p>
          <a:p>
            <a:r>
              <a:rPr lang="ja-JP" sz="1500" b="0" i="0" dirty="0" smtClean="0">
                <a:solidFill>
                  <a:srgbClr val="4D4D4D"/>
                </a:solidFill>
                <a:ea typeface="MS UI Gothic" pitchFamily="18" charset="0"/>
              </a:rPr>
              <a:t>胆管</a:t>
            </a:r>
          </a:p>
        </p:txBody>
      </p:sp>
      <p:grpSp>
        <p:nvGrpSpPr>
          <p:cNvPr id="34" name="Group 33"/>
          <p:cNvGrpSpPr/>
          <p:nvPr/>
        </p:nvGrpSpPr>
        <p:grpSpPr>
          <a:xfrm>
            <a:off x="1216223" y="2101089"/>
            <a:ext cx="6440064" cy="4140000"/>
            <a:chOff x="1619549" y="1825323"/>
            <a:chExt cx="5746857" cy="4225213"/>
          </a:xfrm>
        </p:grpSpPr>
        <p:grpSp>
          <p:nvGrpSpPr>
            <p:cNvPr id="35" name="Group 34"/>
            <p:cNvGrpSpPr/>
            <p:nvPr/>
          </p:nvGrpSpPr>
          <p:grpSpPr>
            <a:xfrm>
              <a:off x="2291341" y="1973094"/>
              <a:ext cx="5075065" cy="3926658"/>
              <a:chOff x="2291341" y="1973094"/>
              <a:chExt cx="5075065" cy="3926658"/>
            </a:xfrm>
          </p:grpSpPr>
          <p:cxnSp>
            <p:nvCxnSpPr>
              <p:cNvPr id="46" name="Straight Connector 45"/>
              <p:cNvCxnSpPr/>
              <p:nvPr/>
            </p:nvCxnSpPr>
            <p:spPr>
              <a:xfrm>
                <a:off x="2401643" y="1973094"/>
                <a:ext cx="0" cy="39068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291341" y="2456953"/>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91341" y="2951246"/>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291341" y="3445539"/>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291341" y="3939832"/>
                <a:ext cx="5075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291341" y="4434125"/>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291341" y="4928418"/>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91341" y="5422711"/>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291341" y="5899752"/>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91341" y="1982370"/>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rot="16200000">
              <a:off x="-2807" y="3802507"/>
              <a:ext cx="3519359" cy="274648"/>
            </a:xfrm>
            <a:prstGeom prst="rect">
              <a:avLst/>
            </a:prstGeom>
            <a:noFill/>
          </p:spPr>
          <p:txBody>
            <a:bodyPr wrap="none" rtlCol="0">
              <a:spAutoFit/>
            </a:bodyPr>
            <a:lstStyle/>
            <a:p>
              <a:pPr algn="ctr"/>
              <a:r>
                <a:rPr lang="ja-JP" sz="1400" b="0" i="0" dirty="0" smtClean="0">
                  <a:solidFill>
                    <a:srgbClr val="4D4D4D"/>
                  </a:solidFill>
                  <a:ea typeface="MS UI Gothic" pitchFamily="18" charset="0"/>
                </a:rPr>
                <a:t>ベースラインからのSLDの変化率(%)</a:t>
              </a:r>
            </a:p>
          </p:txBody>
        </p:sp>
        <p:sp>
          <p:nvSpPr>
            <p:cNvPr id="37" name="TextBox 36"/>
            <p:cNvSpPr txBox="1"/>
            <p:nvPr/>
          </p:nvSpPr>
          <p:spPr>
            <a:xfrm>
              <a:off x="1830490" y="1825323"/>
              <a:ext cx="482824"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100</a:t>
              </a:r>
            </a:p>
          </p:txBody>
        </p:sp>
        <p:sp>
          <p:nvSpPr>
            <p:cNvPr id="38" name="TextBox 37"/>
            <p:cNvSpPr txBox="1"/>
            <p:nvPr/>
          </p:nvSpPr>
          <p:spPr>
            <a:xfrm>
              <a:off x="1929876" y="2305511"/>
              <a:ext cx="383438"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75</a:t>
              </a:r>
            </a:p>
          </p:txBody>
        </p:sp>
        <p:sp>
          <p:nvSpPr>
            <p:cNvPr id="39" name="TextBox 38"/>
            <p:cNvSpPr txBox="1"/>
            <p:nvPr/>
          </p:nvSpPr>
          <p:spPr>
            <a:xfrm>
              <a:off x="1929876" y="2802951"/>
              <a:ext cx="383438"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50</a:t>
              </a:r>
            </a:p>
          </p:txBody>
        </p:sp>
        <p:sp>
          <p:nvSpPr>
            <p:cNvPr id="40" name="TextBox 39"/>
            <p:cNvSpPr txBox="1"/>
            <p:nvPr/>
          </p:nvSpPr>
          <p:spPr>
            <a:xfrm>
              <a:off x="1929876" y="3291765"/>
              <a:ext cx="383438"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25</a:t>
              </a:r>
            </a:p>
          </p:txBody>
        </p:sp>
        <p:sp>
          <p:nvSpPr>
            <p:cNvPr id="41" name="TextBox 40"/>
            <p:cNvSpPr txBox="1"/>
            <p:nvPr/>
          </p:nvSpPr>
          <p:spPr>
            <a:xfrm>
              <a:off x="2029262" y="3797831"/>
              <a:ext cx="284052"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0</a:t>
              </a:r>
            </a:p>
          </p:txBody>
        </p:sp>
        <p:sp>
          <p:nvSpPr>
            <p:cNvPr id="42" name="TextBox 41"/>
            <p:cNvSpPr txBox="1"/>
            <p:nvPr/>
          </p:nvSpPr>
          <p:spPr>
            <a:xfrm>
              <a:off x="1830490" y="4284594"/>
              <a:ext cx="482824"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–25</a:t>
              </a:r>
            </a:p>
          </p:txBody>
        </p:sp>
        <p:sp>
          <p:nvSpPr>
            <p:cNvPr id="43" name="TextBox 42"/>
            <p:cNvSpPr txBox="1"/>
            <p:nvPr/>
          </p:nvSpPr>
          <p:spPr>
            <a:xfrm>
              <a:off x="1830490" y="4779275"/>
              <a:ext cx="482824"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–50</a:t>
              </a:r>
            </a:p>
          </p:txBody>
        </p:sp>
        <p:sp>
          <p:nvSpPr>
            <p:cNvPr id="44" name="TextBox 43"/>
            <p:cNvSpPr txBox="1"/>
            <p:nvPr/>
          </p:nvSpPr>
          <p:spPr>
            <a:xfrm>
              <a:off x="1830490" y="5282582"/>
              <a:ext cx="482824"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–75</a:t>
              </a:r>
            </a:p>
          </p:txBody>
        </p:sp>
        <p:sp>
          <p:nvSpPr>
            <p:cNvPr id="45" name="TextBox 44"/>
            <p:cNvSpPr txBox="1"/>
            <p:nvPr/>
          </p:nvSpPr>
          <p:spPr>
            <a:xfrm>
              <a:off x="1731103" y="5742759"/>
              <a:ext cx="582211"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–100</a:t>
              </a:r>
            </a:p>
          </p:txBody>
        </p:sp>
      </p:grpSp>
      <p:cxnSp>
        <p:nvCxnSpPr>
          <p:cNvPr id="56" name="Straight Connector 55"/>
          <p:cNvCxnSpPr/>
          <p:nvPr/>
        </p:nvCxnSpPr>
        <p:spPr>
          <a:xfrm flipH="1">
            <a:off x="2092657" y="3766956"/>
            <a:ext cx="5509836" cy="0"/>
          </a:xfrm>
          <a:prstGeom prst="line">
            <a:avLst/>
          </a:prstGeom>
          <a:ln w="15875">
            <a:prstDash val="dash"/>
          </a:ln>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092657" y="4754775"/>
            <a:ext cx="5509836" cy="0"/>
          </a:xfrm>
          <a:prstGeom prst="line">
            <a:avLst/>
          </a:prstGeom>
          <a:ln w="15875">
            <a:prstDash val="dash"/>
          </a:ln>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978325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195：ミスマッチ修復機構の欠損を呈する非結腸直腸消化器癌における抗PD-1抗</a:t>
            </a:r>
            <a:r>
              <a:rPr lang="ja-JP" sz="1800" b="1" i="0" dirty="0" smtClean="0">
                <a:solidFill>
                  <a:srgbClr val="043882"/>
                </a:solidFill>
                <a:ea typeface="MS UI Gothic" pitchFamily="18" charset="0"/>
              </a:rPr>
              <a:t>体</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Le DT,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Le et al. J Clin Oncol 2016; 34 (suppl): abstr 195</a:t>
            </a:r>
          </a:p>
        </p:txBody>
      </p:sp>
      <p:graphicFrame>
        <p:nvGraphicFramePr>
          <p:cNvPr id="7" name="Group 88"/>
          <p:cNvGraphicFramePr>
            <a:graphicFrameLocks noGrp="1"/>
          </p:cNvGraphicFramePr>
          <p:nvPr>
            <p:extLst>
              <p:ext uri="{D42A27DB-BD31-4B8C-83A1-F6EECF244321}">
                <p14:modId xmlns:p14="http://schemas.microsoft.com/office/powerpoint/2010/main" val="1169449072"/>
              </p:ext>
            </p:extLst>
          </p:nvPr>
        </p:nvGraphicFramePr>
        <p:xfrm>
          <a:off x="369888" y="1752600"/>
          <a:ext cx="8393112" cy="3429000"/>
        </p:xfrm>
        <a:graphic>
          <a:graphicData uri="http://schemas.openxmlformats.org/drawingml/2006/table">
            <a:tbl>
              <a:tblPr firstRow="1" bandRow="1">
                <a:tableStyleId>{69012ECD-51FC-41F1-AA8D-1B2483CD663E}</a:tableStyleId>
              </a:tblPr>
              <a:tblGrid>
                <a:gridCol w="4196556">
                  <a:extLst>
                    <a:ext uri="{9D8B030D-6E8A-4147-A177-3AD203B41FA5}">
                      <a16:colId xmlns:a16="http://schemas.microsoft.com/office/drawing/2014/main" xmlns="" val="20000"/>
                    </a:ext>
                  </a:extLst>
                </a:gridCol>
                <a:gridCol w="4196556">
                  <a:extLst>
                    <a:ext uri="{9D8B030D-6E8A-4147-A177-3AD203B41FA5}">
                      <a16:colId xmlns:a16="http://schemas.microsoft.com/office/drawing/2014/main" xmlns="" val="20001"/>
                    </a:ext>
                  </a:extLst>
                </a:gridCol>
              </a:tblGrid>
              <a:tr h="4286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客観的奏効率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286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ORR、%(95%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47 (23, 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4286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DCR、%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76 (50, 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4286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CR、n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 (24)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4286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PR、n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 (24)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4286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SD、n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 (29)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286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PD、n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 (18)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4286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評価不能</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bl>
          </a:graphicData>
        </a:graphic>
      </p:graphicFrame>
    </p:spTree>
    <p:custDataLst>
      <p:tags r:id="rId1"/>
    </p:custDataLst>
    <p:extLst>
      <p:ext uri="{BB962C8B-B14F-4D97-AF65-F5344CB8AC3E}">
        <p14:creationId xmlns:p14="http://schemas.microsoft.com/office/powerpoint/2010/main" val="101860009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ja-JP" sz="1800" dirty="0" smtClean="0">
                <a:solidFill>
                  <a:srgbClr val="043882"/>
                </a:solidFill>
                <a:ea typeface="MS UI Gothic" pitchFamily="18" charset="0"/>
              </a:rPr>
              <a:t>195</a:t>
            </a:r>
            <a:r>
              <a:rPr lang="ja-JP" altLang="en-US" sz="1800" dirty="0" smtClean="0">
                <a:solidFill>
                  <a:srgbClr val="043882"/>
                </a:solidFill>
                <a:ea typeface="MS UI Gothic" pitchFamily="18" charset="0"/>
              </a:rPr>
              <a:t>：ミスマッチ修復機構の欠損を呈する非結腸直腸消化器癌における抗</a:t>
            </a:r>
            <a:r>
              <a:rPr lang="en-US" altLang="ja-JP" sz="1800" dirty="0" smtClean="0">
                <a:solidFill>
                  <a:srgbClr val="043882"/>
                </a:solidFill>
                <a:ea typeface="MS UI Gothic" pitchFamily="18" charset="0"/>
              </a:rPr>
              <a:t>PD-1</a:t>
            </a:r>
            <a:r>
              <a:rPr lang="ja-JP" altLang="en-US" sz="1800" dirty="0" smtClean="0">
                <a:solidFill>
                  <a:srgbClr val="043882"/>
                </a:solidFill>
                <a:ea typeface="MS UI Gothic" pitchFamily="18" charset="0"/>
              </a:rPr>
              <a:t>抗</a:t>
            </a:r>
            <a:r>
              <a:rPr lang="ja-JP" altLang="en-US" sz="1800" dirty="0" smtClean="0">
                <a:solidFill>
                  <a:srgbClr val="043882"/>
                </a:solidFill>
                <a:ea typeface="MS UI Gothic" pitchFamily="18" charset="0"/>
              </a:rPr>
              <a:t>体</a:t>
            </a:r>
            <a:r>
              <a:rPr lang="en-GB" altLang="ja-JP" sz="1800" dirty="0" smtClean="0">
                <a:solidFill>
                  <a:srgbClr val="043882"/>
                </a:solidFill>
                <a:ea typeface="MS UI Gothic" pitchFamily="18" charset="0"/>
              </a:rPr>
              <a:t/>
            </a:r>
            <a:br>
              <a:rPr lang="en-GB" altLang="ja-JP" sz="1800" dirty="0" smtClean="0">
                <a:solidFill>
                  <a:srgbClr val="043882"/>
                </a:solidFill>
                <a:ea typeface="MS UI Gothic" pitchFamily="18" charset="0"/>
              </a:rPr>
            </a:br>
            <a:r>
              <a:rPr lang="en-US" altLang="ja-JP" sz="1800" dirty="0" smtClean="0">
                <a:solidFill>
                  <a:srgbClr val="043882"/>
                </a:solidFill>
                <a:ea typeface="MS UI Gothic" pitchFamily="18" charset="0"/>
              </a:rPr>
              <a:t>– </a:t>
            </a:r>
            <a:r>
              <a:rPr lang="en-US" altLang="ja-JP" sz="1800" dirty="0" smtClean="0">
                <a:solidFill>
                  <a:srgbClr val="043882"/>
                </a:solidFill>
                <a:ea typeface="MS UI Gothic" pitchFamily="18" charset="0"/>
              </a:rPr>
              <a:t>Le DT, et al</a:t>
            </a:r>
            <a:endParaRPr lang="ja-JP" sz="1800" b="1" i="0" dirty="0" smtClean="0">
              <a:solidFill>
                <a:srgbClr val="043882"/>
              </a:solidFill>
              <a:ea typeface="MS UI Gothic" pitchFamily="18" charset="0"/>
            </a:endParaRP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ペンブロリズマブは、ミスマッチ修復機構の欠損を呈するGI癌における有望な活性を示した</a:t>
            </a:r>
          </a:p>
          <a:p>
            <a:pPr lvl="1"/>
            <a:r>
              <a:rPr lang="ja-JP" sz="1600" b="1" i="0" dirty="0" smtClean="0">
                <a:solidFill>
                  <a:srgbClr val="4D4D4D"/>
                </a:solidFill>
                <a:ea typeface="MS UI Gothic" pitchFamily="18" charset="0"/>
              </a:rPr>
              <a:t>結腸、胃、十二指腸、膵臓、乳頭部、および胆管を含む様々な腫瘍において、臨床的有用性を認めた</a:t>
            </a:r>
          </a:p>
          <a:p>
            <a:r>
              <a:rPr lang="ja-JP" sz="1600" b="1" i="0" dirty="0" smtClean="0">
                <a:solidFill>
                  <a:srgbClr val="4D4D4D"/>
                </a:solidFill>
                <a:ea typeface="MS UI Gothic" pitchFamily="18" charset="0"/>
              </a:rPr>
              <a:t>生化学的な反応は、放射線学的な反応と相関する</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Le et al. J Clin Oncol 2016; 34 (suppl): abstr 195</a:t>
            </a:r>
          </a:p>
        </p:txBody>
      </p:sp>
      <p:graphicFrame>
        <p:nvGraphicFramePr>
          <p:cNvPr id="7" name="Group 88"/>
          <p:cNvGraphicFramePr>
            <a:graphicFrameLocks noGrp="1"/>
          </p:cNvGraphicFramePr>
          <p:nvPr>
            <p:extLst>
              <p:ext uri="{D42A27DB-BD31-4B8C-83A1-F6EECF244321}">
                <p14:modId xmlns:p14="http://schemas.microsoft.com/office/powerpoint/2010/main" val="1236171004"/>
              </p:ext>
            </p:extLst>
          </p:nvPr>
        </p:nvGraphicFramePr>
        <p:xfrm>
          <a:off x="369888" y="1676400"/>
          <a:ext cx="8088312" cy="2971800"/>
        </p:xfrm>
        <a:graphic>
          <a:graphicData uri="http://schemas.openxmlformats.org/drawingml/2006/table">
            <a:tbl>
              <a:tblPr firstRow="1" bandRow="1">
                <a:tableStyleId>{69012ECD-51FC-41F1-AA8D-1B2483CD663E}</a:tableStyleId>
              </a:tblPr>
              <a:tblGrid>
                <a:gridCol w="2696104">
                  <a:extLst>
                    <a:ext uri="{9D8B030D-6E8A-4147-A177-3AD203B41FA5}">
                      <a16:colId xmlns:a16="http://schemas.microsoft.com/office/drawing/2014/main" xmlns="" val="20000"/>
                    </a:ext>
                  </a:extLst>
                </a:gridCol>
                <a:gridCol w="2696104">
                  <a:extLst>
                    <a:ext uri="{9D8B030D-6E8A-4147-A177-3AD203B41FA5}">
                      <a16:colId xmlns:a16="http://schemas.microsoft.com/office/drawing/2014/main" xmlns="" val="20001"/>
                    </a:ext>
                  </a:extLst>
                </a:gridCol>
                <a:gridCol w="2696104"/>
              </a:tblGrid>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TEAE、n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全てのグレード(n=17)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グレード3/4 (n=17)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全てのAE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13 (76)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 (24)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筋肉痛</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関節痛</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悪心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 (18)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下痢／大腸炎</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 (18)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甲状腺炎／甲状腺機能低下症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 (24)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発疹/掻痒</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 (41)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custDataLst>
      <p:tags r:id="rId1"/>
    </p:custDataLst>
    <p:extLst>
      <p:ext uri="{BB962C8B-B14F-4D97-AF65-F5344CB8AC3E}">
        <p14:creationId xmlns:p14="http://schemas.microsoft.com/office/powerpoint/2010/main" val="10186000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cap="all" dirty="0" smtClean="0">
                <a:solidFill>
                  <a:srgbClr val="043882"/>
                </a:solidFill>
                <a:ea typeface="MS UI Gothic" pitchFamily="18" charset="0"/>
              </a:rPr>
              <a:t>結腸・直腸・肛門癌</a:t>
            </a:r>
          </a:p>
        </p:txBody>
      </p:sp>
    </p:spTree>
    <p:extLst>
      <p:ext uri="{BB962C8B-B14F-4D97-AF65-F5344CB8AC3E}">
        <p14:creationId xmlns:p14="http://schemas.microsoft.com/office/powerpoint/2010/main" val="19361101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cap="all" dirty="0" smtClean="0">
                <a:solidFill>
                  <a:srgbClr val="043882"/>
                </a:solidFill>
                <a:ea typeface="MS UI Gothic" pitchFamily="18" charset="0"/>
              </a:rPr>
              <a:t>結腸直腸癌</a:t>
            </a:r>
          </a:p>
        </p:txBody>
      </p:sp>
      <p:sp>
        <p:nvSpPr>
          <p:cNvPr id="3" name="Text Placeholder 2"/>
          <p:cNvSpPr>
            <a:spLocks noGrp="1"/>
          </p:cNvSpPr>
          <p:nvPr>
            <p:ph type="body" idx="1"/>
          </p:nvPr>
        </p:nvSpPr>
        <p:spPr/>
        <p:txBody>
          <a:bodyPr/>
          <a:lstStyle/>
          <a:p>
            <a:r>
              <a:rPr lang="ja-JP" sz="2400" b="1" i="0" dirty="0" smtClean="0">
                <a:solidFill>
                  <a:srgbClr val="4D4D4D"/>
                </a:solidFill>
                <a:ea typeface="MS UI Gothic" pitchFamily="18" charset="0"/>
              </a:rPr>
              <a:t>結腸・直腸・肛門癌</a:t>
            </a:r>
          </a:p>
        </p:txBody>
      </p:sp>
    </p:spTree>
    <p:extLst>
      <p:ext uri="{BB962C8B-B14F-4D97-AF65-F5344CB8AC3E}">
        <p14:creationId xmlns:p14="http://schemas.microsoft.com/office/powerpoint/2010/main" val="13155158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65124" y="1254035"/>
            <a:ext cx="8413751" cy="4893552"/>
          </a:xfrm>
        </p:spPr>
        <p:txBody>
          <a:bodyPr/>
          <a:lstStyle/>
          <a:p>
            <a:pPr marL="0" indent="0">
              <a:buNone/>
            </a:pPr>
            <a:r>
              <a:rPr lang="ja-JP" sz="1600" b="1" i="0" dirty="0" smtClean="0">
                <a:solidFill>
                  <a:srgbClr val="4D4D4D"/>
                </a:solidFill>
                <a:ea typeface="MS UI Gothic" pitchFamily="18" charset="0"/>
              </a:rPr>
              <a:t>研究の目的 </a:t>
            </a:r>
          </a:p>
          <a:p>
            <a:r>
              <a:rPr lang="ja-JP" sz="1600" b="0" i="0" dirty="0" smtClean="0">
                <a:solidFill>
                  <a:srgbClr val="4D4D4D"/>
                </a:solidFill>
                <a:ea typeface="MS UI Gothic" pitchFamily="18" charset="0"/>
              </a:rPr>
              <a:t>CRCの特定において、血液を利用した8つのタンパク質マーカーの診断的価値を評価すること</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endParaRPr lang="en-GB" dirty="0"/>
          </a:p>
          <a:p>
            <a:pPr marL="0" indent="0">
              <a:buNone/>
            </a:pPr>
            <a:endParaRPr lang="en-GB" dirty="0"/>
          </a:p>
          <a:p>
            <a:pPr marL="0" indent="0">
              <a:buNone/>
            </a:pPr>
            <a:endParaRPr lang="en-GB" dirty="0"/>
          </a:p>
          <a:p>
            <a:endParaRPr lang="en-GB" dirty="0"/>
          </a:p>
        </p:txBody>
      </p:sp>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488：結腸直腸腫瘍の早期発見：血液を利用した癌関連の8つのタンパク質バイオマーカーの併用– Christensen IJ, et al</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Christensen et al. J Clin Oncol 2016; 34 (suppl): abstr 488</a:t>
            </a:r>
          </a:p>
        </p:txBody>
      </p:sp>
      <p:cxnSp>
        <p:nvCxnSpPr>
          <p:cNvPr id="9" name="AutoShape 19"/>
          <p:cNvCxnSpPr>
            <a:cxnSpLocks noChangeShapeType="1"/>
          </p:cNvCxnSpPr>
          <p:nvPr/>
        </p:nvCxnSpPr>
        <p:spPr bwMode="auto">
          <a:xfrm>
            <a:off x="3684814" y="2958516"/>
            <a:ext cx="540000" cy="1"/>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382568" y="2958516"/>
            <a:ext cx="540000" cy="1"/>
          </a:xfrm>
          <a:prstGeom prst="straightConnector1">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935410" y="2694198"/>
            <a:ext cx="827590"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ja-JP" sz="1400" b="1" i="0" dirty="0" smtClean="0">
                <a:solidFill>
                  <a:srgbClr val="FFFFFF"/>
                </a:solidFill>
                <a:ea typeface="MS UI Gothic" pitchFamily="18" charset="0"/>
              </a:rPr>
              <a:t>評価</a:t>
            </a:r>
          </a:p>
        </p:txBody>
      </p:sp>
      <p:sp>
        <p:nvSpPr>
          <p:cNvPr id="12" name="AutoShape 9"/>
          <p:cNvSpPr>
            <a:spLocks noChangeArrowheads="1"/>
          </p:cNvSpPr>
          <p:nvPr/>
        </p:nvSpPr>
        <p:spPr bwMode="auto">
          <a:xfrm>
            <a:off x="365124" y="2101946"/>
            <a:ext cx="3319690" cy="168181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85750" indent="-285750" defTabSz="892175" eaLnBrk="0" hangingPunct="0">
              <a:spcAft>
                <a:spcPct val="30000"/>
              </a:spcAft>
              <a:buFont typeface="Arial" panose="020B0604020202020204" pitchFamily="34" charset="0"/>
              <a:buChar char="•"/>
            </a:pPr>
            <a:r>
              <a:rPr lang="ja-JP" b="0" i="0" dirty="0" smtClean="0">
                <a:solidFill>
                  <a:srgbClr val="FFFFFF"/>
                </a:solidFill>
                <a:ea typeface="MS UI Gothic" pitchFamily="18" charset="0"/>
              </a:rPr>
              <a:t>CRCに起因したと見られる症状を有し、結腸内視鏡検査が初めての患者</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(n=4698)</a:t>
            </a:r>
          </a:p>
        </p:txBody>
      </p:sp>
      <p:sp>
        <p:nvSpPr>
          <p:cNvPr id="8" name="AutoShape 12"/>
          <p:cNvSpPr>
            <a:spLocks noChangeArrowheads="1"/>
          </p:cNvSpPr>
          <p:nvPr/>
        </p:nvSpPr>
        <p:spPr bwMode="auto">
          <a:xfrm>
            <a:off x="4226256" y="2374316"/>
            <a:ext cx="3154159"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血漿中濃度：</a:t>
            </a:r>
          </a:p>
          <a:p>
            <a:pPr algn="ctr" defTabSz="892175" eaLnBrk="0" hangingPunct="0"/>
            <a:r>
              <a:rPr lang="ja-JP" b="0" i="0" dirty="0" smtClean="0">
                <a:solidFill>
                  <a:srgbClr val="FFFFFF"/>
                </a:solidFill>
                <a:ea typeface="MS UI Gothic" pitchFamily="18" charset="0"/>
              </a:rPr>
              <a:t> AFP、CA19-9、CEA、hs-CRP、CyFra21-1、フェリチン、</a:t>
            </a:r>
          </a:p>
          <a:p>
            <a:pPr algn="ctr" defTabSz="892175" eaLnBrk="0" hangingPunct="0"/>
            <a:r>
              <a:rPr lang="ja-JP" b="0" i="0" dirty="0" smtClean="0">
                <a:solidFill>
                  <a:srgbClr val="FFFFFF"/>
                </a:solidFill>
                <a:ea typeface="MS UI Gothic" pitchFamily="18" charset="0"/>
              </a:rPr>
              <a:t>ガレクチン-3、TIMP-1</a:t>
            </a:r>
          </a:p>
        </p:txBody>
      </p:sp>
      <p:sp>
        <p:nvSpPr>
          <p:cNvPr id="16" name="Rectangle 9"/>
          <p:cNvSpPr txBox="1">
            <a:spLocks noChangeArrowheads="1"/>
          </p:cNvSpPr>
          <p:nvPr/>
        </p:nvSpPr>
        <p:spPr bwMode="auto">
          <a:xfrm>
            <a:off x="375360" y="4036765"/>
            <a:ext cx="6711240" cy="1651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主要および副次的エンドポイント</a:t>
            </a:r>
          </a:p>
          <a:p>
            <a:pPr>
              <a:buClr>
                <a:srgbClr val="043882"/>
              </a:buClr>
            </a:pPr>
            <a:r>
              <a:rPr lang="ja-JP" b="0" i="0" dirty="0" smtClean="0">
                <a:solidFill>
                  <a:srgbClr val="4D4D4D"/>
                </a:solidFill>
                <a:ea typeface="MS UI Gothic" pitchFamily="18" charset="0"/>
              </a:rPr>
              <a:t>CRC＋高リスク腺腫 vs 非CRCを除くその他全て</a:t>
            </a:r>
          </a:p>
          <a:p>
            <a:pPr>
              <a:buClr>
                <a:srgbClr val="043882"/>
              </a:buClr>
            </a:pPr>
            <a:r>
              <a:rPr lang="ja-JP" b="0" i="0" dirty="0" smtClean="0">
                <a:solidFill>
                  <a:srgbClr val="4D4D4D"/>
                </a:solidFill>
                <a:ea typeface="MS UI Gothic" pitchFamily="18" charset="0"/>
              </a:rPr>
              <a:t>CRC vs 非CRCを除くその他全ての癌</a:t>
            </a:r>
          </a:p>
          <a:p>
            <a:pPr>
              <a:buClr>
                <a:srgbClr val="043882"/>
              </a:buClr>
            </a:pPr>
            <a:r>
              <a:rPr lang="ja-JP" b="0" i="0" dirty="0" smtClean="0">
                <a:solidFill>
                  <a:srgbClr val="4D4D4D"/>
                </a:solidFill>
                <a:ea typeface="MS UI Gothic" pitchFamily="18" charset="0"/>
              </a:rPr>
              <a:t>全癌 vs その他全て</a:t>
            </a:r>
          </a:p>
          <a:p>
            <a:pPr>
              <a:buClr>
                <a:srgbClr val="043882"/>
              </a:buClr>
            </a:pPr>
            <a:r>
              <a:rPr lang="ja-JP" b="0" i="0" dirty="0" smtClean="0">
                <a:solidFill>
                  <a:srgbClr val="4D4D4D"/>
                </a:solidFill>
                <a:ea typeface="MS UI Gothic" pitchFamily="18" charset="0"/>
              </a:rPr>
              <a:t>非CRC vs その他全て</a:t>
            </a:r>
          </a:p>
          <a:p>
            <a:endParaRPr lang="en-GB" kern="0" dirty="0" smtClean="0"/>
          </a:p>
        </p:txBody>
      </p:sp>
      <p:sp>
        <p:nvSpPr>
          <p:cNvPr id="17" name="Rectangle 9"/>
          <p:cNvSpPr txBox="1">
            <a:spLocks noChangeArrowheads="1"/>
          </p:cNvSpPr>
          <p:nvPr/>
        </p:nvSpPr>
        <p:spPr bwMode="auto">
          <a:xfrm>
            <a:off x="381000" y="5713165"/>
            <a:ext cx="6711240" cy="66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解析</a:t>
            </a:r>
          </a:p>
          <a:p>
            <a:r>
              <a:rPr lang="ja-JP" b="0" i="0" dirty="0" smtClean="0">
                <a:solidFill>
                  <a:srgbClr val="4D4D4D"/>
                </a:solidFill>
                <a:ea typeface="MS UI Gothic" pitchFamily="18" charset="0"/>
              </a:rPr>
              <a:t>単変量および多変量解析を実施した</a:t>
            </a:r>
          </a:p>
        </p:txBody>
      </p:sp>
    </p:spTree>
    <p:custDataLst>
      <p:tags r:id="rId1"/>
    </p:custDataLst>
    <p:extLst>
      <p:ext uri="{BB962C8B-B14F-4D97-AF65-F5344CB8AC3E}">
        <p14:creationId xmlns:p14="http://schemas.microsoft.com/office/powerpoint/2010/main" val="3203724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488：結腸直腸腫瘍の早期発見：血液を利用した癌関連の8つのタンパク質バイオマーカーの併用– Christensen IJ, et al</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Christensen et al. J Clin Oncol 2016; 34 (suppl): abstr 488</a:t>
            </a:r>
          </a:p>
        </p:txBody>
      </p:sp>
      <p:sp>
        <p:nvSpPr>
          <p:cNvPr id="2" name="Content Placeholder 1"/>
          <p:cNvSpPr>
            <a:spLocks noGrp="1"/>
          </p:cNvSpPr>
          <p:nvPr>
            <p:ph idx="1"/>
          </p:nvPr>
        </p:nvSpPr>
        <p:spPr/>
        <p:txBody>
          <a:bodyPr/>
          <a:lstStyle/>
          <a:p>
            <a:pPr marL="0" indent="0">
              <a:buNone/>
            </a:pPr>
            <a:r>
              <a:rPr lang="ja-JP" sz="1600" b="1" i="0" dirty="0" smtClean="0">
                <a:solidFill>
                  <a:srgbClr val="4D4D4D"/>
                </a:solidFill>
                <a:ea typeface="MS UI Gothic" pitchFamily="18" charset="0"/>
              </a:rPr>
              <a:t>結果 </a:t>
            </a:r>
          </a:p>
          <a:p>
            <a:endParaRPr lang="en-GB" dirty="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069" t="30002" r="29205" b="32694"/>
          <a:stretch/>
        </p:blipFill>
        <p:spPr bwMode="auto">
          <a:xfrm>
            <a:off x="1595024" y="2021465"/>
            <a:ext cx="6695168" cy="3006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229599" y="1600200"/>
            <a:ext cx="684803" cy="369332"/>
          </a:xfrm>
          <a:prstGeom prst="rect">
            <a:avLst/>
          </a:prstGeom>
          <a:noFill/>
        </p:spPr>
        <p:txBody>
          <a:bodyPr wrap="none" rtlCol="0">
            <a:spAutoFit/>
          </a:bodyPr>
          <a:lstStyle/>
          <a:p>
            <a:pPr fontAlgn="base">
              <a:spcBef>
                <a:spcPct val="0"/>
              </a:spcBef>
              <a:spcAft>
                <a:spcPct val="0"/>
              </a:spcAft>
            </a:pPr>
            <a:r>
              <a:rPr lang="ja-JP" b="1" i="0" dirty="0" smtClean="0">
                <a:solidFill>
                  <a:srgbClr val="4D4D4D"/>
                </a:solidFill>
                <a:ea typeface="MS UI Gothic" pitchFamily="18" charset="0"/>
              </a:rPr>
              <a:t>CRC</a:t>
            </a:r>
          </a:p>
        </p:txBody>
      </p:sp>
      <p:sp>
        <p:nvSpPr>
          <p:cNvPr id="10" name="Freeform 9"/>
          <p:cNvSpPr>
            <a:spLocks/>
          </p:cNvSpPr>
          <p:nvPr/>
        </p:nvSpPr>
        <p:spPr bwMode="auto">
          <a:xfrm>
            <a:off x="1586513" y="2094036"/>
            <a:ext cx="6689473" cy="300667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11" name="Line 6"/>
          <p:cNvSpPr>
            <a:spLocks noChangeShapeType="1"/>
          </p:cNvSpPr>
          <p:nvPr/>
        </p:nvSpPr>
        <p:spPr bwMode="auto">
          <a:xfrm>
            <a:off x="1430537" y="2094035"/>
            <a:ext cx="155974"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12" name="Line 7"/>
          <p:cNvSpPr>
            <a:spLocks noChangeShapeType="1"/>
          </p:cNvSpPr>
          <p:nvPr/>
        </p:nvSpPr>
        <p:spPr bwMode="auto">
          <a:xfrm>
            <a:off x="1430537" y="2695469"/>
            <a:ext cx="155974"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13" name="Line 8"/>
          <p:cNvSpPr>
            <a:spLocks noChangeShapeType="1"/>
          </p:cNvSpPr>
          <p:nvPr/>
        </p:nvSpPr>
        <p:spPr bwMode="auto">
          <a:xfrm>
            <a:off x="1430537" y="3281002"/>
            <a:ext cx="155974"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16" name="Line 9"/>
          <p:cNvSpPr>
            <a:spLocks noChangeShapeType="1"/>
          </p:cNvSpPr>
          <p:nvPr/>
        </p:nvSpPr>
        <p:spPr bwMode="auto">
          <a:xfrm>
            <a:off x="1430537" y="3866534"/>
            <a:ext cx="155974"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17" name="Line 10"/>
          <p:cNvSpPr>
            <a:spLocks noChangeShapeType="1"/>
          </p:cNvSpPr>
          <p:nvPr/>
        </p:nvSpPr>
        <p:spPr bwMode="auto">
          <a:xfrm>
            <a:off x="1430537" y="4452067"/>
            <a:ext cx="155974"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18" name="Line 11"/>
          <p:cNvSpPr>
            <a:spLocks noChangeShapeType="1"/>
          </p:cNvSpPr>
          <p:nvPr/>
        </p:nvSpPr>
        <p:spPr bwMode="auto">
          <a:xfrm>
            <a:off x="1430537" y="5021697"/>
            <a:ext cx="155974"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19" name="Line 12"/>
          <p:cNvSpPr>
            <a:spLocks noChangeShapeType="1"/>
          </p:cNvSpPr>
          <p:nvPr/>
        </p:nvSpPr>
        <p:spPr bwMode="auto">
          <a:xfrm>
            <a:off x="5595200" y="5101207"/>
            <a:ext cx="0" cy="13314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20" name="Line 14"/>
          <p:cNvSpPr>
            <a:spLocks noChangeShapeType="1"/>
          </p:cNvSpPr>
          <p:nvPr/>
        </p:nvSpPr>
        <p:spPr bwMode="auto">
          <a:xfrm>
            <a:off x="6938098" y="5101207"/>
            <a:ext cx="0" cy="13314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21" name="Line 17"/>
          <p:cNvSpPr>
            <a:spLocks noChangeShapeType="1"/>
          </p:cNvSpPr>
          <p:nvPr/>
        </p:nvSpPr>
        <p:spPr bwMode="auto">
          <a:xfrm>
            <a:off x="8284860" y="5101207"/>
            <a:ext cx="0" cy="13314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22" name="Line 18"/>
          <p:cNvSpPr>
            <a:spLocks noChangeShapeType="1"/>
          </p:cNvSpPr>
          <p:nvPr/>
        </p:nvSpPr>
        <p:spPr bwMode="auto">
          <a:xfrm>
            <a:off x="4290274" y="5101207"/>
            <a:ext cx="0" cy="13314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23" name="Line 19"/>
          <p:cNvSpPr>
            <a:spLocks noChangeShapeType="1"/>
          </p:cNvSpPr>
          <p:nvPr/>
        </p:nvSpPr>
        <p:spPr bwMode="auto">
          <a:xfrm>
            <a:off x="2934979" y="5101207"/>
            <a:ext cx="0" cy="13314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24" name="Line 21"/>
          <p:cNvSpPr>
            <a:spLocks noChangeShapeType="1"/>
          </p:cNvSpPr>
          <p:nvPr/>
        </p:nvSpPr>
        <p:spPr bwMode="auto">
          <a:xfrm>
            <a:off x="1586511" y="5101207"/>
            <a:ext cx="0" cy="13314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25" name="TextBox 24"/>
          <p:cNvSpPr txBox="1"/>
          <p:nvPr/>
        </p:nvSpPr>
        <p:spPr>
          <a:xfrm rot="16200000">
            <a:off x="419600" y="3452384"/>
            <a:ext cx="992579" cy="307777"/>
          </a:xfrm>
          <a:prstGeom prst="rect">
            <a:avLst/>
          </a:prstGeom>
          <a:noFill/>
        </p:spPr>
        <p:txBody>
          <a:bodyPr wrap="none" rtlCol="0">
            <a:spAutoFit/>
          </a:bodyPr>
          <a:lstStyle/>
          <a:p>
            <a:pPr algn="ctr" fontAlgn="base">
              <a:spcBef>
                <a:spcPct val="0"/>
              </a:spcBef>
              <a:spcAft>
                <a:spcPct val="0"/>
              </a:spcAft>
            </a:pPr>
            <a:r>
              <a:rPr lang="ja-JP" sz="1400" b="0" i="0" dirty="0" smtClean="0">
                <a:solidFill>
                  <a:srgbClr val="4D4D4D"/>
                </a:solidFill>
                <a:ea typeface="MS UI Gothic" pitchFamily="18" charset="0"/>
              </a:rPr>
              <a:t>感度</a:t>
            </a:r>
          </a:p>
        </p:txBody>
      </p:sp>
      <p:sp>
        <p:nvSpPr>
          <p:cNvPr id="26" name="TextBox 25"/>
          <p:cNvSpPr txBox="1"/>
          <p:nvPr/>
        </p:nvSpPr>
        <p:spPr>
          <a:xfrm>
            <a:off x="4380892" y="5538226"/>
            <a:ext cx="1120820" cy="307777"/>
          </a:xfrm>
          <a:prstGeom prst="rect">
            <a:avLst/>
          </a:prstGeom>
          <a:noFill/>
        </p:spPr>
        <p:txBody>
          <a:bodyPr wrap="none" rtlCol="0">
            <a:spAutoFit/>
          </a:bodyPr>
          <a:lstStyle/>
          <a:p>
            <a:pPr algn="ctr" fontAlgn="base">
              <a:spcBef>
                <a:spcPct val="0"/>
              </a:spcBef>
              <a:spcAft>
                <a:spcPct val="0"/>
              </a:spcAft>
            </a:pPr>
            <a:r>
              <a:rPr lang="ja-JP" sz="1400" b="0" i="0" dirty="0" smtClean="0">
                <a:solidFill>
                  <a:srgbClr val="4D4D4D"/>
                </a:solidFill>
                <a:ea typeface="MS UI Gothic" pitchFamily="18" charset="0"/>
              </a:rPr>
              <a:t>1 - 特異度</a:t>
            </a:r>
          </a:p>
        </p:txBody>
      </p:sp>
      <p:sp>
        <p:nvSpPr>
          <p:cNvPr id="27" name="TextBox 26"/>
          <p:cNvSpPr txBox="1"/>
          <p:nvPr/>
        </p:nvSpPr>
        <p:spPr>
          <a:xfrm>
            <a:off x="1074243" y="1950018"/>
            <a:ext cx="433131"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1.0</a:t>
            </a:r>
          </a:p>
        </p:txBody>
      </p:sp>
      <p:sp>
        <p:nvSpPr>
          <p:cNvPr id="28" name="TextBox 27"/>
          <p:cNvSpPr txBox="1"/>
          <p:nvPr/>
        </p:nvSpPr>
        <p:spPr>
          <a:xfrm>
            <a:off x="1074243" y="2540607"/>
            <a:ext cx="433131"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0.8</a:t>
            </a:r>
          </a:p>
        </p:txBody>
      </p:sp>
      <p:sp>
        <p:nvSpPr>
          <p:cNvPr id="29" name="TextBox 28"/>
          <p:cNvSpPr txBox="1"/>
          <p:nvPr/>
        </p:nvSpPr>
        <p:spPr>
          <a:xfrm>
            <a:off x="1074243" y="3125874"/>
            <a:ext cx="433131"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0.6</a:t>
            </a:r>
          </a:p>
        </p:txBody>
      </p:sp>
      <p:sp>
        <p:nvSpPr>
          <p:cNvPr id="30" name="TextBox 29"/>
          <p:cNvSpPr txBox="1"/>
          <p:nvPr/>
        </p:nvSpPr>
        <p:spPr>
          <a:xfrm>
            <a:off x="1074243" y="3711139"/>
            <a:ext cx="433131"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0.4</a:t>
            </a:r>
          </a:p>
        </p:txBody>
      </p:sp>
      <p:sp>
        <p:nvSpPr>
          <p:cNvPr id="31" name="TextBox 30"/>
          <p:cNvSpPr txBox="1"/>
          <p:nvPr/>
        </p:nvSpPr>
        <p:spPr>
          <a:xfrm>
            <a:off x="1074243" y="4296403"/>
            <a:ext cx="433131"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0.2</a:t>
            </a:r>
          </a:p>
        </p:txBody>
      </p:sp>
      <p:sp>
        <p:nvSpPr>
          <p:cNvPr id="32" name="TextBox 31"/>
          <p:cNvSpPr txBox="1"/>
          <p:nvPr/>
        </p:nvSpPr>
        <p:spPr>
          <a:xfrm>
            <a:off x="1074241" y="4873716"/>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0.0</a:t>
            </a:r>
          </a:p>
        </p:txBody>
      </p:sp>
      <p:sp>
        <p:nvSpPr>
          <p:cNvPr id="33" name="TextBox 32"/>
          <p:cNvSpPr txBox="1"/>
          <p:nvPr/>
        </p:nvSpPr>
        <p:spPr>
          <a:xfrm>
            <a:off x="1452998" y="5215060"/>
            <a:ext cx="284052" cy="307777"/>
          </a:xfrm>
          <a:prstGeom prst="rect">
            <a:avLst/>
          </a:prstGeom>
          <a:noFill/>
        </p:spPr>
        <p:txBody>
          <a:bodyPr wrap="none" rtlCol="0" anchor="ctr" anchorCtr="0">
            <a:spAutoFit/>
          </a:bodyPr>
          <a:lstStyle/>
          <a:p>
            <a:pPr algn="ctr"/>
            <a:r>
              <a:rPr lang="ja-JP" sz="1400" b="0" i="0" dirty="0" smtClean="0">
                <a:solidFill>
                  <a:srgbClr val="4D4D4D"/>
                </a:solidFill>
                <a:ea typeface="MS UI Gothic" pitchFamily="18" charset="0"/>
              </a:rPr>
              <a:t>0</a:t>
            </a:r>
          </a:p>
        </p:txBody>
      </p:sp>
      <p:sp>
        <p:nvSpPr>
          <p:cNvPr id="34" name="TextBox 33"/>
          <p:cNvSpPr txBox="1"/>
          <p:nvPr/>
        </p:nvSpPr>
        <p:spPr>
          <a:xfrm>
            <a:off x="2721638" y="5215060"/>
            <a:ext cx="433132" cy="307777"/>
          </a:xfrm>
          <a:prstGeom prst="rect">
            <a:avLst/>
          </a:prstGeom>
          <a:noFill/>
        </p:spPr>
        <p:txBody>
          <a:bodyPr wrap="none" rtlCol="0" anchor="ctr" anchorCtr="0">
            <a:spAutoFit/>
          </a:bodyPr>
          <a:lstStyle/>
          <a:p>
            <a:pPr algn="ctr"/>
            <a:r>
              <a:rPr lang="ja-JP" sz="1400" b="0" i="0" dirty="0" smtClean="0">
                <a:solidFill>
                  <a:srgbClr val="4D4D4D"/>
                </a:solidFill>
                <a:ea typeface="MS UI Gothic" pitchFamily="18" charset="0"/>
              </a:rPr>
              <a:t>0.2</a:t>
            </a:r>
          </a:p>
        </p:txBody>
      </p:sp>
      <p:sp>
        <p:nvSpPr>
          <p:cNvPr id="35" name="TextBox 34"/>
          <p:cNvSpPr txBox="1"/>
          <p:nvPr/>
        </p:nvSpPr>
        <p:spPr>
          <a:xfrm>
            <a:off x="4089058" y="5215060"/>
            <a:ext cx="433132" cy="307777"/>
          </a:xfrm>
          <a:prstGeom prst="rect">
            <a:avLst/>
          </a:prstGeom>
          <a:noFill/>
        </p:spPr>
        <p:txBody>
          <a:bodyPr wrap="none" rtlCol="0" anchor="ctr" anchorCtr="0">
            <a:spAutoFit/>
          </a:bodyPr>
          <a:lstStyle/>
          <a:p>
            <a:pPr algn="ctr"/>
            <a:r>
              <a:rPr lang="ja-JP" sz="1400" b="0" i="0" dirty="0" smtClean="0">
                <a:solidFill>
                  <a:srgbClr val="4D4D4D"/>
                </a:solidFill>
                <a:ea typeface="MS UI Gothic" pitchFamily="18" charset="0"/>
              </a:rPr>
              <a:t>0.4</a:t>
            </a:r>
          </a:p>
        </p:txBody>
      </p:sp>
      <p:sp>
        <p:nvSpPr>
          <p:cNvPr id="36" name="TextBox 35"/>
          <p:cNvSpPr txBox="1"/>
          <p:nvPr/>
        </p:nvSpPr>
        <p:spPr>
          <a:xfrm>
            <a:off x="5388698" y="5215060"/>
            <a:ext cx="433132" cy="307777"/>
          </a:xfrm>
          <a:prstGeom prst="rect">
            <a:avLst/>
          </a:prstGeom>
          <a:noFill/>
        </p:spPr>
        <p:txBody>
          <a:bodyPr wrap="none" rtlCol="0" anchor="ctr" anchorCtr="0">
            <a:spAutoFit/>
          </a:bodyPr>
          <a:lstStyle/>
          <a:p>
            <a:pPr algn="ctr"/>
            <a:r>
              <a:rPr lang="ja-JP" sz="1400" b="0" i="0" dirty="0" smtClean="0">
                <a:solidFill>
                  <a:srgbClr val="4D4D4D"/>
                </a:solidFill>
                <a:ea typeface="MS UI Gothic" pitchFamily="18" charset="0"/>
              </a:rPr>
              <a:t>0.6</a:t>
            </a:r>
          </a:p>
        </p:txBody>
      </p:sp>
      <p:sp>
        <p:nvSpPr>
          <p:cNvPr id="37" name="TextBox 36"/>
          <p:cNvSpPr txBox="1"/>
          <p:nvPr/>
        </p:nvSpPr>
        <p:spPr>
          <a:xfrm>
            <a:off x="6719038" y="5215060"/>
            <a:ext cx="433132" cy="307777"/>
          </a:xfrm>
          <a:prstGeom prst="rect">
            <a:avLst/>
          </a:prstGeom>
          <a:noFill/>
        </p:spPr>
        <p:txBody>
          <a:bodyPr wrap="none" rtlCol="0" anchor="ctr" anchorCtr="0">
            <a:spAutoFit/>
          </a:bodyPr>
          <a:lstStyle/>
          <a:p>
            <a:pPr algn="ctr"/>
            <a:r>
              <a:rPr lang="ja-JP" sz="1400" b="0" i="0" dirty="0" smtClean="0">
                <a:solidFill>
                  <a:srgbClr val="4D4D4D"/>
                </a:solidFill>
                <a:ea typeface="MS UI Gothic" pitchFamily="18" charset="0"/>
              </a:rPr>
              <a:t>0.8</a:t>
            </a:r>
          </a:p>
        </p:txBody>
      </p:sp>
      <p:sp>
        <p:nvSpPr>
          <p:cNvPr id="38" name="TextBox 37"/>
          <p:cNvSpPr txBox="1"/>
          <p:nvPr/>
        </p:nvSpPr>
        <p:spPr>
          <a:xfrm>
            <a:off x="8073626" y="5215060"/>
            <a:ext cx="433132" cy="307777"/>
          </a:xfrm>
          <a:prstGeom prst="rect">
            <a:avLst/>
          </a:prstGeom>
          <a:noFill/>
        </p:spPr>
        <p:txBody>
          <a:bodyPr wrap="none" rtlCol="0" anchor="ctr" anchorCtr="0">
            <a:spAutoFit/>
          </a:bodyPr>
          <a:lstStyle/>
          <a:p>
            <a:pPr algn="ctr"/>
            <a:r>
              <a:rPr lang="ja-JP" sz="1400" b="0" i="0" dirty="0" smtClean="0">
                <a:solidFill>
                  <a:srgbClr val="4D4D4D"/>
                </a:solidFill>
                <a:ea typeface="MS UI Gothic" pitchFamily="18" charset="0"/>
              </a:rPr>
              <a:t>1.0</a:t>
            </a:r>
          </a:p>
        </p:txBody>
      </p:sp>
      <p:sp>
        <p:nvSpPr>
          <p:cNvPr id="39" name="Rectangle 38"/>
          <p:cNvSpPr/>
          <p:nvPr/>
        </p:nvSpPr>
        <p:spPr>
          <a:xfrm>
            <a:off x="5489733" y="3363682"/>
            <a:ext cx="1448365" cy="14293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0" name="Table 39"/>
          <p:cNvGraphicFramePr>
            <a:graphicFrameLocks noGrp="1"/>
          </p:cNvGraphicFramePr>
          <p:nvPr>
            <p:extLst>
              <p:ext uri="{D42A27DB-BD31-4B8C-83A1-F6EECF244321}">
                <p14:modId xmlns:p14="http://schemas.microsoft.com/office/powerpoint/2010/main" val="1349748187"/>
              </p:ext>
            </p:extLst>
          </p:nvPr>
        </p:nvGraphicFramePr>
        <p:xfrm>
          <a:off x="6486068" y="2854592"/>
          <a:ext cx="1939531" cy="2194560"/>
        </p:xfrm>
        <a:graphic>
          <a:graphicData uri="http://schemas.openxmlformats.org/drawingml/2006/table">
            <a:tbl>
              <a:tblPr firstRow="1" bandRow="1">
                <a:tableStyleId>{5C22544A-7EE6-4342-B048-85BDC9FD1C3A}</a:tableStyleId>
              </a:tblPr>
              <a:tblGrid>
                <a:gridCol w="1028587"/>
                <a:gridCol w="910944"/>
              </a:tblGrid>
              <a:tr h="0">
                <a:tc>
                  <a:txBody>
                    <a:bodyPr/>
                    <a:lstStyle/>
                    <a:p>
                      <a:r>
                        <a:rPr lang="ja-JP" sz="1000" b="1" i="0" dirty="0" smtClean="0">
                          <a:solidFill>
                            <a:srgbClr val="000000"/>
                          </a:solidFill>
                          <a:ea typeface="MS UI Gothic" pitchFamily="18" charset="0"/>
                        </a:rPr>
                        <a:t>多変量</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000" b="1" i="0" dirty="0" smtClean="0">
                          <a:solidFill>
                            <a:srgbClr val="000000"/>
                          </a:solidFill>
                          <a:ea typeface="MS UI Gothic" pitchFamily="18" charset="0"/>
                        </a:rPr>
                        <a:t>0.837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r>
                        <a:rPr lang="ja-JP" sz="1000" b="0" i="0" dirty="0" smtClean="0">
                          <a:solidFill>
                            <a:srgbClr val="00B050"/>
                          </a:solidFill>
                          <a:ea typeface="MS UI Gothic" pitchFamily="18" charset="0"/>
                        </a:rPr>
                        <a:t>AFP</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00B050"/>
                          </a:solidFill>
                          <a:ea typeface="MS UI Gothic" pitchFamily="18" charset="0"/>
                        </a:rPr>
                        <a:t>0.519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ja-JP" sz="1000" b="0" i="0" dirty="0" smtClean="0">
                          <a:solidFill>
                            <a:srgbClr val="FF0000"/>
                          </a:solidFill>
                          <a:ea typeface="MS UI Gothic" pitchFamily="18" charset="0"/>
                        </a:rPr>
                        <a:t>CA19-9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FF0000"/>
                          </a:solidFill>
                          <a:ea typeface="MS UI Gothic" pitchFamily="18" charset="0"/>
                        </a:rPr>
                        <a:t>0.628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ja-JP" sz="1000" b="0" i="0" dirty="0" smtClean="0">
                          <a:solidFill>
                            <a:srgbClr val="FF00FF"/>
                          </a:solidFill>
                          <a:ea typeface="MS UI Gothic" pitchFamily="18" charset="0"/>
                        </a:rPr>
                        <a:t>CEA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FF00FF"/>
                          </a:solidFill>
                          <a:ea typeface="MS UI Gothic" pitchFamily="18" charset="0"/>
                        </a:rPr>
                        <a:t>0.719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ja-JP" sz="1000" b="0" i="0" dirty="0" smtClean="0">
                          <a:solidFill>
                            <a:srgbClr val="0000FF"/>
                          </a:solidFill>
                          <a:ea typeface="MS UI Gothic" pitchFamily="18" charset="0"/>
                        </a:rPr>
                        <a:t>CyFra21-1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0000FF"/>
                          </a:solidFill>
                          <a:ea typeface="MS UI Gothic" pitchFamily="18" charset="0"/>
                        </a:rPr>
                        <a:t>0.736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ja-JP" sz="1000" b="0" i="0" dirty="0" smtClean="0">
                          <a:solidFill>
                            <a:srgbClr val="00FFFF"/>
                          </a:solidFill>
                          <a:ea typeface="MS UI Gothic" pitchFamily="18" charset="0"/>
                        </a:rPr>
                        <a:t>フェリチン</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00FFFF"/>
                          </a:solidFill>
                          <a:ea typeface="MS UI Gothic" pitchFamily="18" charset="0"/>
                        </a:rPr>
                        <a:t>0.598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ja-JP" sz="1000" b="0" i="0" dirty="0" smtClean="0">
                          <a:solidFill>
                            <a:srgbClr val="FFC000"/>
                          </a:solidFill>
                          <a:ea typeface="MS UI Gothic" pitchFamily="18" charset="0"/>
                        </a:rPr>
                        <a:t>ガレクチン-3a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FFC000"/>
                          </a:solidFill>
                          <a:ea typeface="MS UI Gothic" pitchFamily="18" charset="0"/>
                        </a:rPr>
                        <a:t>0.594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ja-JP" sz="1000" b="0" i="0" dirty="0" smtClean="0">
                          <a:solidFill>
                            <a:srgbClr val="949494"/>
                          </a:solidFill>
                          <a:ea typeface="MS UI Gothic" pitchFamily="18" charset="0"/>
                        </a:rPr>
                        <a:t>hs-CRP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949494"/>
                          </a:solidFill>
                          <a:ea typeface="MS UI Gothic" pitchFamily="18" charset="0"/>
                        </a:rPr>
                        <a:t>0.702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ja-JP" sz="1000" b="0" i="0" dirty="0" smtClean="0">
                          <a:solidFill>
                            <a:srgbClr val="660066"/>
                          </a:solidFill>
                          <a:ea typeface="MS UI Gothic" pitchFamily="18" charset="0"/>
                        </a:rPr>
                        <a:t>TIMP-1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660066"/>
                          </a:solidFill>
                          <a:ea typeface="MS UI Gothic" pitchFamily="18" charset="0"/>
                        </a:rPr>
                        <a:t>0.668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1" name="Rectangle 40"/>
          <p:cNvSpPr/>
          <p:nvPr/>
        </p:nvSpPr>
        <p:spPr>
          <a:xfrm>
            <a:off x="1744264" y="2019712"/>
            <a:ext cx="1340356" cy="5055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7739799" y="2660301"/>
            <a:ext cx="463588" cy="246221"/>
          </a:xfrm>
          <a:prstGeom prst="rect">
            <a:avLst/>
          </a:prstGeom>
          <a:noFill/>
        </p:spPr>
        <p:txBody>
          <a:bodyPr wrap="none" rtlCol="0">
            <a:spAutoFit/>
          </a:bodyPr>
          <a:lstStyle/>
          <a:p>
            <a:r>
              <a:rPr lang="ja-JP" sz="1000" b="1" i="0" dirty="0" smtClean="0">
                <a:solidFill>
                  <a:srgbClr val="000000"/>
                </a:solidFill>
                <a:ea typeface="MS UI Gothic" pitchFamily="18" charset="0"/>
              </a:rPr>
              <a:t>AUC</a:t>
            </a:r>
          </a:p>
        </p:txBody>
      </p:sp>
    </p:spTree>
    <p:custDataLst>
      <p:tags r:id="rId1"/>
    </p:custDataLst>
    <p:extLst>
      <p:ext uri="{BB962C8B-B14F-4D97-AF65-F5344CB8AC3E}">
        <p14:creationId xmlns:p14="http://schemas.microsoft.com/office/powerpoint/2010/main" val="123398900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488：結腸直腸腫瘍の早期発見：血液を利用した癌関連の8つのタンパク質バイオマーカーの併用– Christensen IJ, et al</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Christensen et al. J Clin Oncol 2016; 34 (suppl): abstr 488</a:t>
            </a:r>
          </a:p>
        </p:txBody>
      </p:sp>
      <p:sp>
        <p:nvSpPr>
          <p:cNvPr id="2" name="Content Placeholder 1"/>
          <p:cNvSpPr>
            <a:spLocks noGrp="1"/>
          </p:cNvSpPr>
          <p:nvPr>
            <p:ph idx="1"/>
          </p:nvPr>
        </p:nvSpPr>
        <p:spPr/>
        <p:txBody>
          <a:bodyPr/>
          <a:lstStyle/>
          <a:p>
            <a:pPr marL="0" indent="0">
              <a:buNone/>
            </a:pPr>
            <a:r>
              <a:rPr lang="ja-JP" sz="1600" b="1" i="0" dirty="0" smtClean="0">
                <a:solidFill>
                  <a:srgbClr val="4D4D4D"/>
                </a:solidFill>
                <a:ea typeface="MS UI Gothic" pitchFamily="18" charset="0"/>
              </a:rPr>
              <a:t>結果（続き） </a:t>
            </a:r>
          </a:p>
          <a:p>
            <a:endParaRPr lang="en-GB" dirty="0"/>
          </a:p>
        </p:txBody>
      </p:sp>
      <p:sp>
        <p:nvSpPr>
          <p:cNvPr id="11" name="TextBox 10"/>
          <p:cNvSpPr txBox="1"/>
          <p:nvPr/>
        </p:nvSpPr>
        <p:spPr>
          <a:xfrm>
            <a:off x="1715093" y="1626547"/>
            <a:ext cx="6680962" cy="369332"/>
          </a:xfrm>
          <a:prstGeom prst="rect">
            <a:avLst/>
          </a:prstGeom>
          <a:noFill/>
        </p:spPr>
        <p:txBody>
          <a:bodyPr wrap="square" rtlCol="0">
            <a:spAutoFit/>
          </a:bodyPr>
          <a:lstStyle/>
          <a:p>
            <a:pPr algn="ctr" fontAlgn="base">
              <a:spcBef>
                <a:spcPct val="0"/>
              </a:spcBef>
              <a:spcAft>
                <a:spcPct val="0"/>
              </a:spcAft>
            </a:pPr>
            <a:r>
              <a:rPr lang="ja-JP" b="1" i="0" dirty="0" smtClean="0">
                <a:solidFill>
                  <a:srgbClr val="4D4D4D"/>
                </a:solidFill>
                <a:ea typeface="MS UI Gothic" pitchFamily="18" charset="0"/>
              </a:rPr>
              <a:t>CRC＋高リスク腺腫</a:t>
            </a:r>
          </a:p>
        </p:txBody>
      </p:sp>
      <p:grpSp>
        <p:nvGrpSpPr>
          <p:cNvPr id="5" name="Group 4"/>
          <p:cNvGrpSpPr/>
          <p:nvPr/>
        </p:nvGrpSpPr>
        <p:grpSpPr>
          <a:xfrm>
            <a:off x="656901" y="1988240"/>
            <a:ext cx="7869588" cy="3895985"/>
            <a:chOff x="882526" y="2047615"/>
            <a:chExt cx="7869588" cy="3895985"/>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233" t="32845" r="28056" b="30447"/>
            <a:stretch/>
          </p:blipFill>
          <p:spPr bwMode="auto">
            <a:xfrm>
              <a:off x="1747970" y="2165233"/>
              <a:ext cx="6904711" cy="298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11"/>
            <p:cNvSpPr>
              <a:spLocks/>
            </p:cNvSpPr>
            <p:nvPr/>
          </p:nvSpPr>
          <p:spPr bwMode="auto">
            <a:xfrm>
              <a:off x="1742206" y="2191633"/>
              <a:ext cx="6689473" cy="300667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13" name="Line 6"/>
            <p:cNvSpPr>
              <a:spLocks noChangeShapeType="1"/>
            </p:cNvSpPr>
            <p:nvPr/>
          </p:nvSpPr>
          <p:spPr bwMode="auto">
            <a:xfrm>
              <a:off x="1586230" y="2191632"/>
              <a:ext cx="155974"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16" name="Line 7"/>
            <p:cNvSpPr>
              <a:spLocks noChangeShapeType="1"/>
            </p:cNvSpPr>
            <p:nvPr/>
          </p:nvSpPr>
          <p:spPr bwMode="auto">
            <a:xfrm>
              <a:off x="1586230" y="2793066"/>
              <a:ext cx="155974"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17" name="Line 8"/>
            <p:cNvSpPr>
              <a:spLocks noChangeShapeType="1"/>
            </p:cNvSpPr>
            <p:nvPr/>
          </p:nvSpPr>
          <p:spPr bwMode="auto">
            <a:xfrm>
              <a:off x="1586230" y="3378599"/>
              <a:ext cx="155974"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18" name="Line 9"/>
            <p:cNvSpPr>
              <a:spLocks noChangeShapeType="1"/>
            </p:cNvSpPr>
            <p:nvPr/>
          </p:nvSpPr>
          <p:spPr bwMode="auto">
            <a:xfrm>
              <a:off x="1586230" y="3964131"/>
              <a:ext cx="155974"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19" name="Line 10"/>
            <p:cNvSpPr>
              <a:spLocks noChangeShapeType="1"/>
            </p:cNvSpPr>
            <p:nvPr/>
          </p:nvSpPr>
          <p:spPr bwMode="auto">
            <a:xfrm>
              <a:off x="1586230" y="4549664"/>
              <a:ext cx="155974"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20" name="Line 11"/>
            <p:cNvSpPr>
              <a:spLocks noChangeShapeType="1"/>
            </p:cNvSpPr>
            <p:nvPr/>
          </p:nvSpPr>
          <p:spPr bwMode="auto">
            <a:xfrm>
              <a:off x="1586230" y="5119294"/>
              <a:ext cx="155974"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21" name="Line 12"/>
            <p:cNvSpPr>
              <a:spLocks noChangeShapeType="1"/>
            </p:cNvSpPr>
            <p:nvPr/>
          </p:nvSpPr>
          <p:spPr bwMode="auto">
            <a:xfrm>
              <a:off x="5750893" y="5198804"/>
              <a:ext cx="0" cy="13314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22" name="Line 14"/>
            <p:cNvSpPr>
              <a:spLocks noChangeShapeType="1"/>
            </p:cNvSpPr>
            <p:nvPr/>
          </p:nvSpPr>
          <p:spPr bwMode="auto">
            <a:xfrm>
              <a:off x="7093791" y="5198804"/>
              <a:ext cx="0" cy="13314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23" name="Line 17"/>
            <p:cNvSpPr>
              <a:spLocks noChangeShapeType="1"/>
            </p:cNvSpPr>
            <p:nvPr/>
          </p:nvSpPr>
          <p:spPr bwMode="auto">
            <a:xfrm>
              <a:off x="8440553" y="5198804"/>
              <a:ext cx="0" cy="13314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24" name="Line 18"/>
            <p:cNvSpPr>
              <a:spLocks noChangeShapeType="1"/>
            </p:cNvSpPr>
            <p:nvPr/>
          </p:nvSpPr>
          <p:spPr bwMode="auto">
            <a:xfrm>
              <a:off x="4445967" y="5198804"/>
              <a:ext cx="0" cy="13314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25" name="Line 19"/>
            <p:cNvSpPr>
              <a:spLocks noChangeShapeType="1"/>
            </p:cNvSpPr>
            <p:nvPr/>
          </p:nvSpPr>
          <p:spPr bwMode="auto">
            <a:xfrm>
              <a:off x="3090672" y="5198804"/>
              <a:ext cx="0" cy="13314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26" name="Line 21"/>
            <p:cNvSpPr>
              <a:spLocks noChangeShapeType="1"/>
            </p:cNvSpPr>
            <p:nvPr/>
          </p:nvSpPr>
          <p:spPr bwMode="auto">
            <a:xfrm>
              <a:off x="1742204" y="5198804"/>
              <a:ext cx="0" cy="13314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27" name="TextBox 26"/>
            <p:cNvSpPr txBox="1"/>
            <p:nvPr/>
          </p:nvSpPr>
          <p:spPr>
            <a:xfrm rot="16200000">
              <a:off x="540125" y="3549981"/>
              <a:ext cx="992579" cy="307777"/>
            </a:xfrm>
            <a:prstGeom prst="rect">
              <a:avLst/>
            </a:prstGeom>
            <a:noFill/>
          </p:spPr>
          <p:txBody>
            <a:bodyPr wrap="none" rtlCol="0">
              <a:spAutoFit/>
            </a:bodyPr>
            <a:lstStyle/>
            <a:p>
              <a:pPr algn="ctr" fontAlgn="base">
                <a:spcBef>
                  <a:spcPct val="0"/>
                </a:spcBef>
                <a:spcAft>
                  <a:spcPct val="0"/>
                </a:spcAft>
              </a:pPr>
              <a:r>
                <a:rPr lang="ja-JP" sz="1400" b="0" i="0" dirty="0" smtClean="0">
                  <a:solidFill>
                    <a:srgbClr val="4D4D4D"/>
                  </a:solidFill>
                  <a:ea typeface="MS UI Gothic" pitchFamily="18" charset="0"/>
                </a:rPr>
                <a:t>感度</a:t>
              </a:r>
            </a:p>
          </p:txBody>
        </p:sp>
        <p:sp>
          <p:nvSpPr>
            <p:cNvPr id="28" name="TextBox 27"/>
            <p:cNvSpPr txBox="1"/>
            <p:nvPr/>
          </p:nvSpPr>
          <p:spPr>
            <a:xfrm>
              <a:off x="4536585" y="5635823"/>
              <a:ext cx="1120820" cy="307777"/>
            </a:xfrm>
            <a:prstGeom prst="rect">
              <a:avLst/>
            </a:prstGeom>
            <a:noFill/>
          </p:spPr>
          <p:txBody>
            <a:bodyPr wrap="none" rtlCol="0">
              <a:spAutoFit/>
            </a:bodyPr>
            <a:lstStyle/>
            <a:p>
              <a:pPr algn="ctr" fontAlgn="base">
                <a:spcBef>
                  <a:spcPct val="0"/>
                </a:spcBef>
                <a:spcAft>
                  <a:spcPct val="0"/>
                </a:spcAft>
              </a:pPr>
              <a:r>
                <a:rPr lang="ja-JP" sz="1400" b="0" i="0" dirty="0" smtClean="0">
                  <a:solidFill>
                    <a:srgbClr val="4D4D4D"/>
                  </a:solidFill>
                  <a:ea typeface="MS UI Gothic" pitchFamily="18" charset="0"/>
                </a:rPr>
                <a:t>1 - 特異度</a:t>
              </a:r>
            </a:p>
          </p:txBody>
        </p:sp>
        <p:sp>
          <p:nvSpPr>
            <p:cNvPr id="29" name="TextBox 28"/>
            <p:cNvSpPr txBox="1"/>
            <p:nvPr/>
          </p:nvSpPr>
          <p:spPr>
            <a:xfrm>
              <a:off x="1212352" y="2047615"/>
              <a:ext cx="433131"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1.0</a:t>
              </a:r>
            </a:p>
          </p:txBody>
        </p:sp>
        <p:sp>
          <p:nvSpPr>
            <p:cNvPr id="30" name="TextBox 29"/>
            <p:cNvSpPr txBox="1"/>
            <p:nvPr/>
          </p:nvSpPr>
          <p:spPr>
            <a:xfrm>
              <a:off x="1212352" y="2638204"/>
              <a:ext cx="433131"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0.8</a:t>
              </a:r>
            </a:p>
          </p:txBody>
        </p:sp>
        <p:sp>
          <p:nvSpPr>
            <p:cNvPr id="31" name="TextBox 30"/>
            <p:cNvSpPr txBox="1"/>
            <p:nvPr/>
          </p:nvSpPr>
          <p:spPr>
            <a:xfrm>
              <a:off x="1212352" y="3223471"/>
              <a:ext cx="433131"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0.6</a:t>
              </a:r>
            </a:p>
          </p:txBody>
        </p:sp>
        <p:sp>
          <p:nvSpPr>
            <p:cNvPr id="32" name="TextBox 31"/>
            <p:cNvSpPr txBox="1"/>
            <p:nvPr/>
          </p:nvSpPr>
          <p:spPr>
            <a:xfrm>
              <a:off x="1212352" y="3808736"/>
              <a:ext cx="433131"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0.4</a:t>
              </a:r>
            </a:p>
          </p:txBody>
        </p:sp>
        <p:sp>
          <p:nvSpPr>
            <p:cNvPr id="33" name="TextBox 32"/>
            <p:cNvSpPr txBox="1"/>
            <p:nvPr/>
          </p:nvSpPr>
          <p:spPr>
            <a:xfrm>
              <a:off x="1212352" y="4394000"/>
              <a:ext cx="433131"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0.2</a:t>
              </a:r>
            </a:p>
          </p:txBody>
        </p:sp>
        <p:sp>
          <p:nvSpPr>
            <p:cNvPr id="34" name="TextBox 33"/>
            <p:cNvSpPr txBox="1"/>
            <p:nvPr/>
          </p:nvSpPr>
          <p:spPr>
            <a:xfrm>
              <a:off x="1212350" y="4971313"/>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0.0</a:t>
              </a:r>
            </a:p>
          </p:txBody>
        </p:sp>
        <p:sp>
          <p:nvSpPr>
            <p:cNvPr id="35" name="TextBox 34"/>
            <p:cNvSpPr txBox="1"/>
            <p:nvPr/>
          </p:nvSpPr>
          <p:spPr>
            <a:xfrm>
              <a:off x="1515717" y="5297269"/>
              <a:ext cx="470000" cy="338554"/>
            </a:xfrm>
            <a:prstGeom prst="rect">
              <a:avLst/>
            </a:prstGeom>
            <a:noFill/>
          </p:spPr>
          <p:txBody>
            <a:bodyPr wrap="none" rtlCol="0" anchor="ctr" anchorCtr="0">
              <a:spAutoFit/>
            </a:bodyPr>
            <a:lstStyle/>
            <a:p>
              <a:pPr algn="ctr"/>
              <a:r>
                <a:rPr lang="ja-JP" sz="1600" b="0" i="0" dirty="0" smtClean="0">
                  <a:solidFill>
                    <a:srgbClr val="4D4D4D"/>
                  </a:solidFill>
                  <a:ea typeface="MS UI Gothic" pitchFamily="18" charset="0"/>
                </a:rPr>
                <a:t>0.0</a:t>
              </a:r>
            </a:p>
          </p:txBody>
        </p:sp>
        <p:sp>
          <p:nvSpPr>
            <p:cNvPr id="36" name="TextBox 35"/>
            <p:cNvSpPr txBox="1"/>
            <p:nvPr/>
          </p:nvSpPr>
          <p:spPr>
            <a:xfrm>
              <a:off x="2877331" y="5312657"/>
              <a:ext cx="433132" cy="307777"/>
            </a:xfrm>
            <a:prstGeom prst="rect">
              <a:avLst/>
            </a:prstGeom>
            <a:noFill/>
          </p:spPr>
          <p:txBody>
            <a:bodyPr wrap="none" rtlCol="0" anchor="ctr" anchorCtr="0">
              <a:spAutoFit/>
            </a:bodyPr>
            <a:lstStyle/>
            <a:p>
              <a:pPr algn="ctr"/>
              <a:r>
                <a:rPr lang="ja-JP" sz="1400" b="0" i="0" dirty="0" smtClean="0">
                  <a:solidFill>
                    <a:srgbClr val="4D4D4D"/>
                  </a:solidFill>
                  <a:ea typeface="MS UI Gothic" pitchFamily="18" charset="0"/>
                </a:rPr>
                <a:t>0.2</a:t>
              </a:r>
            </a:p>
          </p:txBody>
        </p:sp>
        <p:sp>
          <p:nvSpPr>
            <p:cNvPr id="37" name="TextBox 36"/>
            <p:cNvSpPr txBox="1"/>
            <p:nvPr/>
          </p:nvSpPr>
          <p:spPr>
            <a:xfrm>
              <a:off x="4244751" y="5312657"/>
              <a:ext cx="433132" cy="307777"/>
            </a:xfrm>
            <a:prstGeom prst="rect">
              <a:avLst/>
            </a:prstGeom>
            <a:noFill/>
          </p:spPr>
          <p:txBody>
            <a:bodyPr wrap="none" rtlCol="0" anchor="ctr" anchorCtr="0">
              <a:spAutoFit/>
            </a:bodyPr>
            <a:lstStyle/>
            <a:p>
              <a:pPr algn="ctr"/>
              <a:r>
                <a:rPr lang="ja-JP" sz="1400" b="0" i="0" dirty="0" smtClean="0">
                  <a:solidFill>
                    <a:srgbClr val="4D4D4D"/>
                  </a:solidFill>
                  <a:ea typeface="MS UI Gothic" pitchFamily="18" charset="0"/>
                </a:rPr>
                <a:t>0.4</a:t>
              </a:r>
            </a:p>
          </p:txBody>
        </p:sp>
        <p:sp>
          <p:nvSpPr>
            <p:cNvPr id="38" name="TextBox 37"/>
            <p:cNvSpPr txBox="1"/>
            <p:nvPr/>
          </p:nvSpPr>
          <p:spPr>
            <a:xfrm>
              <a:off x="5544391" y="5312657"/>
              <a:ext cx="433132" cy="307777"/>
            </a:xfrm>
            <a:prstGeom prst="rect">
              <a:avLst/>
            </a:prstGeom>
            <a:noFill/>
          </p:spPr>
          <p:txBody>
            <a:bodyPr wrap="none" rtlCol="0" anchor="ctr" anchorCtr="0">
              <a:spAutoFit/>
            </a:bodyPr>
            <a:lstStyle/>
            <a:p>
              <a:pPr algn="ctr"/>
              <a:r>
                <a:rPr lang="ja-JP" sz="1400" b="0" i="0" dirty="0" smtClean="0">
                  <a:solidFill>
                    <a:srgbClr val="4D4D4D"/>
                  </a:solidFill>
                  <a:ea typeface="MS UI Gothic" pitchFamily="18" charset="0"/>
                </a:rPr>
                <a:t>0.6</a:t>
              </a:r>
            </a:p>
          </p:txBody>
        </p:sp>
        <p:sp>
          <p:nvSpPr>
            <p:cNvPr id="39" name="TextBox 38"/>
            <p:cNvSpPr txBox="1"/>
            <p:nvPr/>
          </p:nvSpPr>
          <p:spPr>
            <a:xfrm>
              <a:off x="6874731" y="5312657"/>
              <a:ext cx="433132" cy="307777"/>
            </a:xfrm>
            <a:prstGeom prst="rect">
              <a:avLst/>
            </a:prstGeom>
            <a:noFill/>
          </p:spPr>
          <p:txBody>
            <a:bodyPr wrap="none" rtlCol="0" anchor="ctr" anchorCtr="0">
              <a:spAutoFit/>
            </a:bodyPr>
            <a:lstStyle/>
            <a:p>
              <a:pPr algn="ctr"/>
              <a:r>
                <a:rPr lang="ja-JP" sz="1400" b="0" i="0" dirty="0" smtClean="0">
                  <a:solidFill>
                    <a:srgbClr val="4D4D4D"/>
                  </a:solidFill>
                  <a:ea typeface="MS UI Gothic" pitchFamily="18" charset="0"/>
                </a:rPr>
                <a:t>0.8</a:t>
              </a:r>
            </a:p>
          </p:txBody>
        </p:sp>
        <p:sp>
          <p:nvSpPr>
            <p:cNvPr id="40" name="TextBox 39"/>
            <p:cNvSpPr txBox="1"/>
            <p:nvPr/>
          </p:nvSpPr>
          <p:spPr>
            <a:xfrm>
              <a:off x="8229319" y="5312657"/>
              <a:ext cx="433132" cy="307777"/>
            </a:xfrm>
            <a:prstGeom prst="rect">
              <a:avLst/>
            </a:prstGeom>
            <a:noFill/>
          </p:spPr>
          <p:txBody>
            <a:bodyPr wrap="none" rtlCol="0" anchor="ctr" anchorCtr="0">
              <a:spAutoFit/>
            </a:bodyPr>
            <a:lstStyle/>
            <a:p>
              <a:pPr algn="ctr"/>
              <a:r>
                <a:rPr lang="ja-JP" sz="1400" b="0" i="0" dirty="0" smtClean="0">
                  <a:solidFill>
                    <a:srgbClr val="4D4D4D"/>
                  </a:solidFill>
                  <a:ea typeface="MS UI Gothic" pitchFamily="18" charset="0"/>
                </a:rPr>
                <a:t>1.0</a:t>
              </a:r>
            </a:p>
          </p:txBody>
        </p:sp>
        <p:sp>
          <p:nvSpPr>
            <p:cNvPr id="41" name="Rectangle 40"/>
            <p:cNvSpPr/>
            <p:nvPr/>
          </p:nvSpPr>
          <p:spPr>
            <a:xfrm>
              <a:off x="5750893" y="3498590"/>
              <a:ext cx="3001221"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1944605" y="2272664"/>
              <a:ext cx="2354439" cy="5055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7880027" y="2917421"/>
              <a:ext cx="463588" cy="246221"/>
            </a:xfrm>
            <a:prstGeom prst="rect">
              <a:avLst/>
            </a:prstGeom>
          </p:spPr>
          <p:txBody>
            <a:bodyPr wrap="none">
              <a:spAutoFit/>
            </a:bodyPr>
            <a:lstStyle/>
            <a:p>
              <a:r>
                <a:rPr lang="ja-JP" sz="1000" b="1" i="0" dirty="0" smtClean="0">
                  <a:solidFill>
                    <a:srgbClr val="000000"/>
                  </a:solidFill>
                  <a:ea typeface="MS UI Gothic" pitchFamily="18" charset="0"/>
                </a:rPr>
                <a:t>AUC</a:t>
              </a:r>
            </a:p>
          </p:txBody>
        </p:sp>
        <p:sp>
          <p:nvSpPr>
            <p:cNvPr id="3" name="Rectangle 2"/>
            <p:cNvSpPr/>
            <p:nvPr/>
          </p:nvSpPr>
          <p:spPr>
            <a:xfrm>
              <a:off x="1782468" y="5126745"/>
              <a:ext cx="6650717"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42" name="Table 41"/>
          <p:cNvGraphicFramePr>
            <a:graphicFrameLocks noGrp="1"/>
          </p:cNvGraphicFramePr>
          <p:nvPr>
            <p:extLst>
              <p:ext uri="{D42A27DB-BD31-4B8C-83A1-F6EECF244321}">
                <p14:modId xmlns:p14="http://schemas.microsoft.com/office/powerpoint/2010/main" val="1568106898"/>
              </p:ext>
            </p:extLst>
          </p:nvPr>
        </p:nvGraphicFramePr>
        <p:xfrm>
          <a:off x="6523011" y="3128026"/>
          <a:ext cx="2319339" cy="2025387"/>
        </p:xfrm>
        <a:graphic>
          <a:graphicData uri="http://schemas.openxmlformats.org/drawingml/2006/table">
            <a:tbl>
              <a:tblPr firstRow="1" bandRow="1">
                <a:tableStyleId>{5C22544A-7EE6-4342-B048-85BDC9FD1C3A}</a:tableStyleId>
              </a:tblPr>
              <a:tblGrid>
                <a:gridCol w="1230010"/>
                <a:gridCol w="1089329"/>
              </a:tblGrid>
              <a:tr h="225043">
                <a:tc>
                  <a:txBody>
                    <a:bodyPr/>
                    <a:lstStyle/>
                    <a:p>
                      <a:pPr>
                        <a:lnSpc>
                          <a:spcPts val="1000"/>
                        </a:lnSpc>
                      </a:pPr>
                      <a:r>
                        <a:rPr lang="ja-JP" sz="1000" b="1" i="0" dirty="0" smtClean="0">
                          <a:solidFill>
                            <a:srgbClr val="000000"/>
                          </a:solidFill>
                          <a:ea typeface="MS UI Gothic" pitchFamily="18" charset="0"/>
                        </a:rPr>
                        <a:t>多変量</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000"/>
                        </a:lnSpc>
                      </a:pPr>
                      <a:r>
                        <a:rPr lang="ja-JP" sz="1000" b="1" i="0" dirty="0" smtClean="0">
                          <a:solidFill>
                            <a:srgbClr val="000000"/>
                          </a:solidFill>
                          <a:ea typeface="MS UI Gothic" pitchFamily="18" charset="0"/>
                        </a:rPr>
                        <a:t>0.755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25043">
                <a:tc>
                  <a:txBody>
                    <a:bodyPr/>
                    <a:lstStyle/>
                    <a:p>
                      <a:pPr>
                        <a:lnSpc>
                          <a:spcPts val="1000"/>
                        </a:lnSpc>
                      </a:pPr>
                      <a:r>
                        <a:rPr lang="ja-JP" sz="1000" b="0" i="0" dirty="0" smtClean="0">
                          <a:solidFill>
                            <a:srgbClr val="00B050"/>
                          </a:solidFill>
                          <a:ea typeface="MS UI Gothic" pitchFamily="18" charset="0"/>
                        </a:rPr>
                        <a:t>AFP</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lang="ja-JP" sz="1000" b="0" i="0" dirty="0" smtClean="0">
                          <a:solidFill>
                            <a:srgbClr val="00B050"/>
                          </a:solidFill>
                          <a:ea typeface="MS UI Gothic" pitchFamily="18" charset="0"/>
                        </a:rPr>
                        <a:t>0.525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25043">
                <a:tc>
                  <a:txBody>
                    <a:bodyPr/>
                    <a:lstStyle/>
                    <a:p>
                      <a:pPr>
                        <a:lnSpc>
                          <a:spcPts val="1000"/>
                        </a:lnSpc>
                      </a:pPr>
                      <a:r>
                        <a:rPr lang="ja-JP" sz="1000" b="0" i="0" dirty="0" smtClean="0">
                          <a:solidFill>
                            <a:srgbClr val="FF0000"/>
                          </a:solidFill>
                          <a:ea typeface="MS UI Gothic" pitchFamily="18" charset="0"/>
                        </a:rPr>
                        <a:t>CA19-9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lang="ja-JP" sz="1000" b="0" i="0" dirty="0" smtClean="0">
                          <a:solidFill>
                            <a:srgbClr val="FF0000"/>
                          </a:solidFill>
                          <a:ea typeface="MS UI Gothic" pitchFamily="18" charset="0"/>
                        </a:rPr>
                        <a:t>0.586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5043">
                <a:tc>
                  <a:txBody>
                    <a:bodyPr/>
                    <a:lstStyle/>
                    <a:p>
                      <a:pPr>
                        <a:lnSpc>
                          <a:spcPts val="1000"/>
                        </a:lnSpc>
                      </a:pPr>
                      <a:r>
                        <a:rPr lang="ja-JP" sz="1000" b="0" i="0" dirty="0" smtClean="0">
                          <a:solidFill>
                            <a:srgbClr val="FF00FF"/>
                          </a:solidFill>
                          <a:ea typeface="MS UI Gothic" pitchFamily="18" charset="0"/>
                        </a:rPr>
                        <a:t>CEA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lang="ja-JP" sz="1000" b="0" i="0" dirty="0" smtClean="0">
                          <a:solidFill>
                            <a:srgbClr val="FF00FF"/>
                          </a:solidFill>
                          <a:ea typeface="MS UI Gothic" pitchFamily="18" charset="0"/>
                        </a:rPr>
                        <a:t>0.655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5043">
                <a:tc>
                  <a:txBody>
                    <a:bodyPr/>
                    <a:lstStyle/>
                    <a:p>
                      <a:pPr>
                        <a:lnSpc>
                          <a:spcPts val="1000"/>
                        </a:lnSpc>
                      </a:pPr>
                      <a:r>
                        <a:rPr lang="ja-JP" sz="1000" b="0" i="0" dirty="0" smtClean="0">
                          <a:solidFill>
                            <a:srgbClr val="0000FF"/>
                          </a:solidFill>
                          <a:ea typeface="MS UI Gothic" pitchFamily="18" charset="0"/>
                        </a:rPr>
                        <a:t>CyFra21-1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lang="ja-JP" sz="1000" b="0" i="0" dirty="0" smtClean="0">
                          <a:solidFill>
                            <a:srgbClr val="0000FF"/>
                          </a:solidFill>
                          <a:ea typeface="MS UI Gothic" pitchFamily="18" charset="0"/>
                        </a:rPr>
                        <a:t>0.651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5043">
                <a:tc>
                  <a:txBody>
                    <a:bodyPr/>
                    <a:lstStyle/>
                    <a:p>
                      <a:pPr>
                        <a:lnSpc>
                          <a:spcPts val="1000"/>
                        </a:lnSpc>
                      </a:pPr>
                      <a:r>
                        <a:rPr lang="ja-JP" sz="1000" b="0" i="0" dirty="0" smtClean="0">
                          <a:solidFill>
                            <a:srgbClr val="00FFFF"/>
                          </a:solidFill>
                          <a:ea typeface="MS UI Gothic" pitchFamily="18" charset="0"/>
                        </a:rPr>
                        <a:t>フェリチン</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lang="ja-JP" sz="1000" b="0" i="0" dirty="0" smtClean="0">
                          <a:solidFill>
                            <a:srgbClr val="00FFFF"/>
                          </a:solidFill>
                          <a:ea typeface="MS UI Gothic" pitchFamily="18" charset="0"/>
                        </a:rPr>
                        <a:t>0.558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5043">
                <a:tc>
                  <a:txBody>
                    <a:bodyPr/>
                    <a:lstStyle/>
                    <a:p>
                      <a:pPr>
                        <a:lnSpc>
                          <a:spcPts val="1000"/>
                        </a:lnSpc>
                      </a:pPr>
                      <a:r>
                        <a:rPr lang="ja-JP" sz="1000" b="0" i="0" dirty="0" smtClean="0">
                          <a:solidFill>
                            <a:srgbClr val="FFC000"/>
                          </a:solidFill>
                          <a:ea typeface="MS UI Gothic" pitchFamily="18" charset="0"/>
                        </a:rPr>
                        <a:t>ガレクチン-3a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lang="ja-JP" sz="1000" b="0" i="0" dirty="0" smtClean="0">
                          <a:solidFill>
                            <a:srgbClr val="FFC000"/>
                          </a:solidFill>
                          <a:ea typeface="MS UI Gothic" pitchFamily="18" charset="0"/>
                        </a:rPr>
                        <a:t>0.556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5043">
                <a:tc>
                  <a:txBody>
                    <a:bodyPr/>
                    <a:lstStyle/>
                    <a:p>
                      <a:pPr>
                        <a:lnSpc>
                          <a:spcPts val="1000"/>
                        </a:lnSpc>
                      </a:pPr>
                      <a:r>
                        <a:rPr lang="ja-JP" sz="1000" b="0" i="0" dirty="0" smtClean="0">
                          <a:solidFill>
                            <a:srgbClr val="949494"/>
                          </a:solidFill>
                          <a:ea typeface="MS UI Gothic" pitchFamily="18" charset="0"/>
                        </a:rPr>
                        <a:t>hs-CRP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lang="ja-JP" sz="1000" b="0" i="0" dirty="0" smtClean="0">
                          <a:solidFill>
                            <a:srgbClr val="949494"/>
                          </a:solidFill>
                          <a:ea typeface="MS UI Gothic" pitchFamily="18" charset="0"/>
                        </a:rPr>
                        <a:t>0.647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5043">
                <a:tc>
                  <a:txBody>
                    <a:bodyPr/>
                    <a:lstStyle/>
                    <a:p>
                      <a:pPr>
                        <a:lnSpc>
                          <a:spcPts val="1000"/>
                        </a:lnSpc>
                      </a:pPr>
                      <a:r>
                        <a:rPr lang="ja-JP" sz="1000" b="0" i="0" dirty="0" smtClean="0">
                          <a:solidFill>
                            <a:srgbClr val="660066"/>
                          </a:solidFill>
                          <a:ea typeface="MS UI Gothic" pitchFamily="18" charset="0"/>
                        </a:rPr>
                        <a:t>TIMP-1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lang="ja-JP" sz="1000" b="0" i="0" dirty="0" smtClean="0">
                          <a:solidFill>
                            <a:srgbClr val="660066"/>
                          </a:solidFill>
                          <a:ea typeface="MS UI Gothic" pitchFamily="18" charset="0"/>
                        </a:rPr>
                        <a:t>0.631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ustDataLst>
      <p:tags r:id="rId1"/>
    </p:custDataLst>
    <p:extLst>
      <p:ext uri="{BB962C8B-B14F-4D97-AF65-F5344CB8AC3E}">
        <p14:creationId xmlns:p14="http://schemas.microsoft.com/office/powerpoint/2010/main" val="37131373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488：結腸直腸腫瘍の早期発見：血液を利用した癌関連の8つのタンパク質バイオマーカーの併用– Christensen IJ, et al</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Christensen et al. J Clin Oncol 2016; 34 (suppl): abstr 488</a:t>
            </a:r>
          </a:p>
        </p:txBody>
      </p:sp>
      <p:sp>
        <p:nvSpPr>
          <p:cNvPr id="2" name="Content Placeholder 1"/>
          <p:cNvSpPr>
            <a:spLocks noGrp="1"/>
          </p:cNvSpPr>
          <p:nvPr>
            <p:ph idx="1"/>
          </p:nvPr>
        </p:nvSpPr>
        <p:spPr/>
        <p:txBody>
          <a:bodyPr/>
          <a:lstStyle/>
          <a:p>
            <a:pPr marL="0" indent="0">
              <a:buNone/>
            </a:pPr>
            <a:r>
              <a:rPr lang="ja-JP" sz="1600" b="1" i="0" dirty="0" smtClean="0">
                <a:solidFill>
                  <a:srgbClr val="4D4D4D"/>
                </a:solidFill>
                <a:ea typeface="MS UI Gothic" pitchFamily="18" charset="0"/>
              </a:rPr>
              <a:t>結果（続き）</a:t>
            </a:r>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pPr marL="0" indent="0">
              <a:buNone/>
            </a:pPr>
            <a:endParaRPr lang="en-GB" b="1" dirty="0"/>
          </a:p>
          <a:p>
            <a:pPr marL="0" indent="0">
              <a:buNone/>
            </a:pPr>
            <a:endParaRPr lang="en-GB" b="1" dirty="0" smtClean="0"/>
          </a:p>
          <a:p>
            <a:pPr marL="0" indent="0">
              <a:spcBef>
                <a:spcPts val="1200"/>
              </a:spcBef>
              <a:buClr>
                <a:srgbClr val="043882"/>
              </a:buClr>
              <a:buNone/>
            </a:pPr>
            <a:r>
              <a:rPr lang="ja-JP" sz="1600" b="1" i="0" dirty="0" smtClean="0">
                <a:solidFill>
                  <a:srgbClr val="4D4D4D"/>
                </a:solidFill>
                <a:ea typeface="MS UI Gothic" pitchFamily="18" charset="0"/>
              </a:rPr>
              <a:t>結論</a:t>
            </a:r>
          </a:p>
          <a:p>
            <a:pPr>
              <a:buClr>
                <a:srgbClr val="043882"/>
              </a:buClr>
            </a:pPr>
            <a:r>
              <a:rPr lang="ja-JP" sz="1600" b="1" i="0" dirty="0" smtClean="0">
                <a:solidFill>
                  <a:srgbClr val="4D4D4D"/>
                </a:solidFill>
                <a:ea typeface="MS UI Gothic" pitchFamily="18" charset="0"/>
              </a:rPr>
              <a:t>血液ベースのバイオマーカー・パネルによって、CRC発症の高リスク患者が特定された</a:t>
            </a:r>
          </a:p>
          <a:p>
            <a:pPr>
              <a:buClr>
                <a:srgbClr val="043882"/>
              </a:buClr>
            </a:pPr>
            <a:r>
              <a:rPr lang="ja-JP" sz="1600" b="1" i="0" dirty="0" smtClean="0">
                <a:solidFill>
                  <a:srgbClr val="4D4D4D"/>
                </a:solidFill>
                <a:ea typeface="MS UI Gothic" pitchFamily="18" charset="0"/>
              </a:rPr>
              <a:t>簡易版モデルは、完全版モデルとほぼ同程度の精度を示した</a:t>
            </a:r>
          </a:p>
          <a:p>
            <a:pPr marL="0" indent="0">
              <a:buNone/>
            </a:pPr>
            <a:endParaRPr lang="en-GB" b="1" dirty="0" smtClean="0"/>
          </a:p>
          <a:p>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val="4139718989"/>
              </p:ext>
            </p:extLst>
          </p:nvPr>
        </p:nvGraphicFramePr>
        <p:xfrm>
          <a:off x="4495800" y="1676400"/>
          <a:ext cx="3884853" cy="1648270"/>
        </p:xfrm>
        <a:graphic>
          <a:graphicData uri="http://schemas.openxmlformats.org/drawingml/2006/table">
            <a:tbl>
              <a:tblPr firstRow="1" bandRow="1">
                <a:tableStyleId>{69012ECD-51FC-41F1-AA8D-1B2483CD663E}</a:tableStyleId>
              </a:tblPr>
              <a:tblGrid>
                <a:gridCol w="1144644">
                  <a:extLst>
                    <a:ext uri="{9D8B030D-6E8A-4147-A177-3AD203B41FA5}">
                      <a16:colId xmlns:a16="http://schemas.microsoft.com/office/drawing/2014/main" xmlns="" val="20000"/>
                    </a:ext>
                  </a:extLst>
                </a:gridCol>
                <a:gridCol w="1144644"/>
                <a:gridCol w="1595565">
                  <a:extLst>
                    <a:ext uri="{9D8B030D-6E8A-4147-A177-3AD203B41FA5}">
                      <a16:colId xmlns:a16="http://schemas.microsoft.com/office/drawing/2014/main" xmlns="" val="20001"/>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評価項目</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完全版モデル</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AUC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簡易版モデル</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AUC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CRC＋高リスク腺腫</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CRC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1037295413"/>
              </p:ext>
            </p:extLst>
          </p:nvPr>
        </p:nvGraphicFramePr>
        <p:xfrm>
          <a:off x="381000" y="1676400"/>
          <a:ext cx="3581400" cy="2960226"/>
        </p:xfrm>
        <a:graphic>
          <a:graphicData uri="http://schemas.openxmlformats.org/drawingml/2006/table">
            <a:tbl>
              <a:tblPr firstRow="1" bandRow="1">
                <a:tableStyleId>{69012ECD-51FC-41F1-AA8D-1B2483CD663E}</a:tableStyleId>
              </a:tblPr>
              <a:tblGrid>
                <a:gridCol w="1790700">
                  <a:extLst>
                    <a:ext uri="{9D8B030D-6E8A-4147-A177-3AD203B41FA5}">
                      <a16:colId xmlns:a16="http://schemas.microsoft.com/office/drawing/2014/main" xmlns="" val="20000"/>
                    </a:ext>
                  </a:extLst>
                </a:gridCol>
                <a:gridCol w="1790700"/>
              </a:tblGrid>
              <a:tr h="543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完全版モデル</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簡易版モデル</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0277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1" i="0" dirty="0" smtClean="0">
                          <a:solidFill>
                            <a:srgbClr val="4D4D4D"/>
                          </a:solidFill>
                          <a:ea typeface="MS UI Gothic" pitchFamily="18" charset="0"/>
                        </a:rPr>
                        <a:t>CEA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1" i="0" dirty="0" smtClean="0">
                          <a:solidFill>
                            <a:srgbClr val="4D4D4D"/>
                          </a:solidFill>
                          <a:ea typeface="MS UI Gothic" pitchFamily="18" charset="0"/>
                        </a:rPr>
                        <a:t>CEA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r h="40277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4D4D4D"/>
                          </a:solidFill>
                          <a:ea typeface="MS UI Gothic" pitchFamily="18" charset="0"/>
                        </a:rPr>
                        <a:t>hs-CRP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1" i="0" dirty="0" smtClean="0">
                          <a:solidFill>
                            <a:srgbClr val="4D4D4D"/>
                          </a:solidFill>
                          <a:ea typeface="MS UI Gothic" pitchFamily="18" charset="0"/>
                        </a:rPr>
                        <a:t>hs-CRP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277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4D4D4D"/>
                          </a:solidFill>
                          <a:ea typeface="MS UI Gothic" pitchFamily="18" charset="0"/>
                        </a:rPr>
                        <a:t>フェリチン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1" i="0" u="none" dirty="0" smtClean="0">
                          <a:solidFill>
                            <a:srgbClr val="4D4D4D"/>
                          </a:solidFill>
                          <a:ea typeface="MS UI Gothic" pitchFamily="18" charset="0"/>
                        </a:rPr>
                        <a:t>フェリチン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r h="40277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4D4D4D"/>
                          </a:solidFill>
                          <a:ea typeface="MS UI Gothic" pitchFamily="18" charset="0"/>
                        </a:rPr>
                        <a:t>CyFra21-1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1" i="0" dirty="0" smtClean="0">
                          <a:solidFill>
                            <a:srgbClr val="4D4D4D"/>
                          </a:solidFill>
                          <a:ea typeface="MS UI Gothic" pitchFamily="18" charset="0"/>
                        </a:rPr>
                        <a:t>CyFra21-1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277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1" i="0" dirty="0" smtClean="0">
                          <a:solidFill>
                            <a:srgbClr val="4D4D4D"/>
                          </a:solidFill>
                          <a:ea typeface="MS UI Gothic" pitchFamily="18" charset="0"/>
                        </a:rPr>
                        <a:t>年齢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r h="40277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dirty="0" smtClean="0">
                          <a:solidFill>
                            <a:srgbClr val="4D4D4D"/>
                          </a:solidFill>
                          <a:ea typeface="MS UI Gothic" pitchFamily="18" charset="0"/>
                        </a:rPr>
                        <a:t>性別</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12339890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492：転移性結腸直腸癌（mCRC）患者の第一選択（1L）治療について、FOLFOXIRIとベバシズマブ（BEV）の逐次投与と併用投与を、FOLFOXとBEVの併用投与と比較評価する、無作為化非盲検第II相試験（STEAM試験）における全奏効率（ORR</a:t>
            </a:r>
            <a:r>
              <a:rPr lang="ja-JP" sz="1800" b="1" i="0" dirty="0" smtClean="0">
                <a:solidFill>
                  <a:srgbClr val="043882"/>
                </a:solidFill>
                <a:ea typeface="MS UI Gothic" pitchFamily="18" charset="0"/>
              </a:rPr>
              <a:t>）</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Bendell JC, et al</a:t>
            </a:r>
          </a:p>
        </p:txBody>
      </p:sp>
      <p:sp>
        <p:nvSpPr>
          <p:cNvPr id="5123" name="Rectangle 3"/>
          <p:cNvSpPr>
            <a:spLocks noGrp="1" noChangeArrowheads="1"/>
          </p:cNvSpPr>
          <p:nvPr>
            <p:ph type="body" idx="1"/>
          </p:nvPr>
        </p:nvSpPr>
        <p:spPr>
          <a:xfrm>
            <a:off x="365124" y="1254035"/>
            <a:ext cx="8413751" cy="1089115"/>
          </a:xfrm>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mCRC患者における1L療法として、ベバシズマブとFOLFOXIRIの併用（cFOLFOXIRI）もしくは逐次（sFOLFOXIRI）投与と、ベバシズマブとFOLFOXの併用投与について、有効性を比較評価すること</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Bendell et al. J Clin Oncol 2016; 34 (suppl): abstr 492</a:t>
            </a:r>
          </a:p>
        </p:txBody>
      </p:sp>
      <p:sp>
        <p:nvSpPr>
          <p:cNvPr id="6" name="Rectangle 3"/>
          <p:cNvSpPr txBox="1">
            <a:spLocks noChangeArrowheads="1"/>
          </p:cNvSpPr>
          <p:nvPr/>
        </p:nvSpPr>
        <p:spPr bwMode="auto">
          <a:xfrm>
            <a:off x="380547" y="5526184"/>
            <a:ext cx="4206875" cy="84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ja-JP" sz="1400" b="1" i="0" dirty="0" smtClean="0">
                <a:solidFill>
                  <a:srgbClr val="A0A0A0"/>
                </a:solidFill>
                <a:ea typeface="MS UI Gothic" pitchFamily="18" charset="0"/>
              </a:rPr>
              <a:t>主要エンドポイント</a:t>
            </a:r>
          </a:p>
          <a:p>
            <a:pPr>
              <a:buClr>
                <a:srgbClr val="043882"/>
              </a:buClr>
            </a:pPr>
            <a:r>
              <a:rPr lang="ja-JP" sz="1400" b="0" i="0" dirty="0" smtClean="0">
                <a:solidFill>
                  <a:srgbClr val="4D4D4D"/>
                </a:solidFill>
                <a:ea typeface="MS UI Gothic" pitchFamily="18" charset="0"/>
              </a:rPr>
              <a:t>1L ORR、1L PFS</a:t>
            </a:r>
          </a:p>
        </p:txBody>
      </p:sp>
      <p:sp>
        <p:nvSpPr>
          <p:cNvPr id="7" name="Rectangle 3"/>
          <p:cNvSpPr txBox="1">
            <a:spLocks noChangeArrowheads="1"/>
          </p:cNvSpPr>
          <p:nvPr/>
        </p:nvSpPr>
        <p:spPr bwMode="auto">
          <a:xfrm>
            <a:off x="4343400" y="5526184"/>
            <a:ext cx="4495800" cy="92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None/>
            </a:pPr>
            <a:r>
              <a:rPr lang="ja-JP" sz="1400" b="1" i="0" dirty="0" smtClean="0">
                <a:solidFill>
                  <a:srgbClr val="A0A0A0"/>
                </a:solidFill>
                <a:ea typeface="MS UI Gothic" pitchFamily="18" charset="0"/>
              </a:rPr>
              <a:t>副次的エンドポイント</a:t>
            </a:r>
          </a:p>
          <a:p>
            <a:pPr>
              <a:spcAft>
                <a:spcPts val="0"/>
              </a:spcAft>
              <a:buClr>
                <a:srgbClr val="043882"/>
              </a:buClr>
            </a:pPr>
            <a:r>
              <a:rPr lang="ja-JP" sz="1400" b="0" i="0" dirty="0" smtClean="0">
                <a:solidFill>
                  <a:srgbClr val="4D4D4D"/>
                </a:solidFill>
                <a:ea typeface="MS UI Gothic" pitchFamily="18" charset="0"/>
              </a:rPr>
              <a:t>切除および病変の切除可能化率</a:t>
            </a:r>
          </a:p>
          <a:p>
            <a:pPr>
              <a:spcAft>
                <a:spcPts val="0"/>
              </a:spcAft>
              <a:buClr>
                <a:srgbClr val="043882"/>
              </a:buClr>
            </a:pPr>
            <a:r>
              <a:rPr lang="ja-JP" sz="1400" b="0" i="0" dirty="0" smtClean="0">
                <a:solidFill>
                  <a:srgbClr val="4D4D4D"/>
                </a:solidFill>
                <a:ea typeface="MS UI Gothic" pitchFamily="18" charset="0"/>
              </a:rPr>
              <a:t>2L PFS、OS、ORRまでの期間</a:t>
            </a:r>
          </a:p>
        </p:txBody>
      </p:sp>
      <p:cxnSp>
        <p:nvCxnSpPr>
          <p:cNvPr id="9" name="AutoShape 15"/>
          <p:cNvCxnSpPr>
            <a:cxnSpLocks noChangeShapeType="1"/>
            <a:stCxn id="8" idx="0"/>
            <a:endCxn id="20" idx="1"/>
          </p:cNvCxnSpPr>
          <p:nvPr/>
        </p:nvCxnSpPr>
        <p:spPr bwMode="auto">
          <a:xfrm rot="5400000" flipH="1" flipV="1">
            <a:off x="2851322" y="3109754"/>
            <a:ext cx="514760" cy="578507"/>
          </a:xfrm>
          <a:prstGeom prst="bentConnector2">
            <a:avLst/>
          </a:prstGeom>
          <a:noFill/>
          <a:ln w="57150">
            <a:solidFill>
              <a:schemeClr val="bg2">
                <a:lumMod val="60000"/>
                <a:lumOff val="40000"/>
              </a:schemeClr>
            </a:solidFill>
            <a:round/>
            <a:headEnd/>
            <a:tailEnd type="triangle" w="med" len="med"/>
          </a:ln>
        </p:spPr>
      </p:cxnSp>
      <p:cxnSp>
        <p:nvCxnSpPr>
          <p:cNvPr id="10" name="AutoShape 16"/>
          <p:cNvCxnSpPr>
            <a:cxnSpLocks noChangeShapeType="1"/>
            <a:stCxn id="8" idx="4"/>
            <a:endCxn id="19" idx="1"/>
          </p:cNvCxnSpPr>
          <p:nvPr/>
        </p:nvCxnSpPr>
        <p:spPr bwMode="auto">
          <a:xfrm rot="16200000" flipH="1">
            <a:off x="2801519" y="4322316"/>
            <a:ext cx="614366" cy="578507"/>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6411401" y="3328391"/>
            <a:ext cx="432000" cy="432000"/>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400" b="1" i="0" dirty="0" smtClean="0">
                <a:solidFill>
                  <a:srgbClr val="FFFFFF"/>
                </a:solidFill>
                <a:ea typeface="MS UI Gothic" pitchFamily="18" charset="0"/>
              </a:rPr>
              <a:t>PD</a:t>
            </a:r>
          </a:p>
        </p:txBody>
      </p:sp>
      <p:sp>
        <p:nvSpPr>
          <p:cNvPr id="13" name="Content Placeholder 26"/>
          <p:cNvSpPr txBox="1">
            <a:spLocks/>
          </p:cNvSpPr>
          <p:nvPr/>
        </p:nvSpPr>
        <p:spPr bwMode="auto">
          <a:xfrm>
            <a:off x="4981777" y="4853346"/>
            <a:ext cx="3981462" cy="446087"/>
          </a:xfrm>
          <a:prstGeom prst="rect">
            <a:avLst/>
          </a:prstGeom>
          <a:noFill/>
          <a:ln w="9525">
            <a:noFill/>
            <a:miter lim="800000"/>
            <a:headEnd/>
            <a:tailEnd/>
          </a:ln>
        </p:spPr>
        <p:txBody>
          <a:bodyPr/>
          <a:lstStyle/>
          <a:p>
            <a:pPr marL="190500" indent="-190500">
              <a:spcAft>
                <a:spcPts val="0"/>
              </a:spcAft>
              <a:defRPr/>
            </a:pPr>
            <a:r>
              <a:rPr lang="ja-JP" sz="1200" b="1" i="0" dirty="0" smtClean="0">
                <a:solidFill>
                  <a:srgbClr val="043882"/>
                </a:solidFill>
                <a:ea typeface="MS UI Gothic" pitchFamily="18" charset="0"/>
              </a:rPr>
              <a:t>層別化</a:t>
            </a:r>
          </a:p>
          <a:p>
            <a:pPr marL="203200" indent="-203200">
              <a:spcAft>
                <a:spcPts val="0"/>
              </a:spcAft>
              <a:buFont typeface="Arial" pitchFamily="34" charset="0"/>
              <a:buChar char="•"/>
              <a:defRPr/>
            </a:pPr>
            <a:r>
              <a:rPr lang="ja-JP" sz="1200" b="0" i="0" dirty="0" smtClean="0">
                <a:solidFill>
                  <a:srgbClr val="4D4D4D"/>
                </a:solidFill>
                <a:ea typeface="MS UI Gothic" pitchFamily="18" charset="0"/>
              </a:rPr>
              <a:t>転移性病変の範囲、腫瘍部位、中心</a:t>
            </a:r>
          </a:p>
        </p:txBody>
      </p:sp>
      <p:cxnSp>
        <p:nvCxnSpPr>
          <p:cNvPr id="16" name="AutoShape 19"/>
          <p:cNvCxnSpPr>
            <a:cxnSpLocks noChangeShapeType="1"/>
          </p:cNvCxnSpPr>
          <p:nvPr/>
        </p:nvCxnSpPr>
        <p:spPr bwMode="auto">
          <a:xfrm>
            <a:off x="2281258" y="3980386"/>
            <a:ext cx="256723" cy="0"/>
          </a:xfrm>
          <a:prstGeom prst="straightConnector1">
            <a:avLst/>
          </a:prstGeom>
          <a:noFill/>
          <a:ln w="57150">
            <a:solidFill>
              <a:schemeClr val="bg2">
                <a:lumMod val="60000"/>
                <a:lumOff val="40000"/>
              </a:schemeClr>
            </a:solidFill>
            <a:round/>
            <a:headEnd/>
            <a:tailEnd type="triangle" w="med" len="med"/>
          </a:ln>
        </p:spPr>
      </p:cxnSp>
      <p:sp>
        <p:nvSpPr>
          <p:cNvPr id="21" name="AutoShape 9"/>
          <p:cNvSpPr>
            <a:spLocks noChangeArrowheads="1"/>
          </p:cNvSpPr>
          <p:nvPr/>
        </p:nvSpPr>
        <p:spPr bwMode="auto">
          <a:xfrm>
            <a:off x="163097" y="2831706"/>
            <a:ext cx="2144168" cy="228729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400" b="0" i="0" dirty="0" smtClean="0">
                <a:solidFill>
                  <a:srgbClr val="FFFFFF"/>
                </a:solidFill>
                <a:ea typeface="MS UI Gothic" pitchFamily="18" charset="0"/>
              </a:rPr>
              <a:t>主要な患者選択基準</a:t>
            </a:r>
          </a:p>
          <a:p>
            <a:pPr marL="285750" indent="-285750" defTabSz="892175" eaLnBrk="0" hangingPunct="0">
              <a:spcAft>
                <a:spcPct val="30000"/>
              </a:spcAft>
              <a:buFont typeface="Arial" panose="020B0604020202020204" pitchFamily="34" charset="0"/>
              <a:buChar char="•"/>
            </a:pPr>
            <a:r>
              <a:rPr lang="ja-JP" sz="1400" b="0" i="0" dirty="0" smtClean="0">
                <a:solidFill>
                  <a:srgbClr val="FFFFFF"/>
                </a:solidFill>
                <a:ea typeface="MS UI Gothic" pitchFamily="18" charset="0"/>
              </a:rPr>
              <a:t>切除不能かつ測定可能なmCRC</a:t>
            </a:r>
          </a:p>
          <a:p>
            <a:pPr marL="285750" indent="-285750" defTabSz="892175" eaLnBrk="0" hangingPunct="0">
              <a:spcAft>
                <a:spcPct val="30000"/>
              </a:spcAft>
              <a:buFont typeface="Arial" panose="020B0604020202020204" pitchFamily="34" charset="0"/>
              <a:buChar char="•"/>
            </a:pPr>
            <a:r>
              <a:rPr lang="ja-JP" sz="1400" b="0" i="0" dirty="0" smtClean="0">
                <a:solidFill>
                  <a:srgbClr val="FFFFFF"/>
                </a:solidFill>
                <a:ea typeface="MS UI Gothic" pitchFamily="18" charset="0"/>
              </a:rPr>
              <a:t>全身療法の治療歴がないこと</a:t>
            </a:r>
          </a:p>
          <a:p>
            <a:pPr marL="285750" indent="-285750" defTabSz="892175" eaLnBrk="0" hangingPunct="0">
              <a:spcAft>
                <a:spcPct val="30000"/>
              </a:spcAft>
              <a:buFont typeface="Arial" panose="020B0604020202020204" pitchFamily="34" charset="0"/>
              <a:buChar char="•"/>
            </a:pPr>
            <a:r>
              <a:rPr lang="ja-JP" sz="1400" b="0" i="0" dirty="0" smtClean="0">
                <a:solidFill>
                  <a:srgbClr val="FFFFFF"/>
                </a:solidFill>
                <a:ea typeface="MS UI Gothic" pitchFamily="18" charset="0"/>
              </a:rPr>
              <a:t>ECOGのPSスコアが0～1（71歳未満）または0（71～75歳）</a:t>
            </a:r>
          </a:p>
          <a:p>
            <a:pPr defTabSz="892175" eaLnBrk="0" hangingPunct="0">
              <a:spcAft>
                <a:spcPct val="30000"/>
              </a:spcAft>
            </a:pPr>
            <a:r>
              <a:rPr lang="ja-JP" sz="1400" b="0" i="0" dirty="0" smtClean="0">
                <a:solidFill>
                  <a:srgbClr val="FFFFFF"/>
                </a:solidFill>
                <a:ea typeface="MS UI Gothic" pitchFamily="18" charset="0"/>
              </a:rPr>
              <a:t>(n=280)</a:t>
            </a:r>
          </a:p>
        </p:txBody>
      </p:sp>
      <p:cxnSp>
        <p:nvCxnSpPr>
          <p:cNvPr id="25" name="AutoShape 19"/>
          <p:cNvCxnSpPr>
            <a:cxnSpLocks noChangeShapeType="1"/>
          </p:cNvCxnSpPr>
          <p:nvPr/>
        </p:nvCxnSpPr>
        <p:spPr bwMode="auto">
          <a:xfrm>
            <a:off x="3132209" y="3980386"/>
            <a:ext cx="252000" cy="1"/>
          </a:xfrm>
          <a:prstGeom prst="straightConnector1">
            <a:avLst/>
          </a:prstGeom>
          <a:noFill/>
          <a:ln w="57150">
            <a:solidFill>
              <a:schemeClr val="bg2">
                <a:lumMod val="60000"/>
                <a:lumOff val="40000"/>
              </a:schemeClr>
            </a:solidFill>
            <a:round/>
            <a:headEnd/>
            <a:tailEnd type="triangle" w="med" len="med"/>
          </a:ln>
        </p:spPr>
      </p:cxnSp>
      <p:cxnSp>
        <p:nvCxnSpPr>
          <p:cNvPr id="26" name="AutoShape 21"/>
          <p:cNvCxnSpPr>
            <a:cxnSpLocks noChangeShapeType="1"/>
          </p:cNvCxnSpPr>
          <p:nvPr/>
        </p:nvCxnSpPr>
        <p:spPr bwMode="auto">
          <a:xfrm>
            <a:off x="4755323" y="4031612"/>
            <a:ext cx="324000" cy="0"/>
          </a:xfrm>
          <a:prstGeom prst="straightConnector1">
            <a:avLst/>
          </a:prstGeom>
          <a:noFill/>
          <a:ln w="57150">
            <a:solidFill>
              <a:schemeClr val="bg2">
                <a:lumMod val="60000"/>
                <a:lumOff val="40000"/>
              </a:schemeClr>
            </a:solidFill>
            <a:round/>
            <a:headEnd/>
            <a:tailEnd type="triangle" w="med" len="med"/>
          </a:ln>
        </p:spPr>
      </p:cxnSp>
      <p:sp>
        <p:nvSpPr>
          <p:cNvPr id="27" name="Text Placeholder 13"/>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*5 mg/kg q2w</a:t>
            </a:r>
          </a:p>
        </p:txBody>
      </p:sp>
      <p:sp>
        <p:nvSpPr>
          <p:cNvPr id="35" name="AutoShape 8"/>
          <p:cNvSpPr>
            <a:spLocks noChangeArrowheads="1"/>
          </p:cNvSpPr>
          <p:nvPr/>
        </p:nvSpPr>
        <p:spPr bwMode="auto">
          <a:xfrm>
            <a:off x="5070875" y="3328391"/>
            <a:ext cx="1373010" cy="1420233"/>
          </a:xfrm>
          <a:prstGeom prst="rect">
            <a:avLst/>
          </a:prstGeom>
          <a:solidFill>
            <a:schemeClr val="bg2">
              <a:lumMod val="60000"/>
              <a:lumOff val="40000"/>
            </a:schemeClr>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ロイコボリン＋5-FU</a:t>
            </a:r>
            <a:r>
              <a:rPr lang="en" sz="1400" dirty="0" smtClean="0"/>
              <a:t/>
            </a:r>
            <a:br>
              <a:rPr lang="en" sz="1400" dirty="0" smtClean="0"/>
            </a:br>
            <a:r>
              <a:rPr lang="ja-JP" sz="1400" b="0" i="0" dirty="0" smtClean="0">
                <a:solidFill>
                  <a:srgbClr val="4D4D4D"/>
                </a:solidFill>
                <a:ea typeface="MS UI Gothic" pitchFamily="18" charset="0"/>
              </a:rPr>
              <a:t>または</a:t>
            </a:r>
            <a:r>
              <a:rPr lang="en" sz="1400" dirty="0" smtClean="0"/>
              <a:t/>
            </a:r>
            <a:br>
              <a:rPr lang="en" sz="1400" dirty="0" smtClean="0"/>
            </a:br>
            <a:r>
              <a:rPr lang="ja-JP" sz="1400" b="0" i="0" dirty="0" smtClean="0">
                <a:solidFill>
                  <a:srgbClr val="4D4D4D"/>
                </a:solidFill>
                <a:ea typeface="MS UI Gothic" pitchFamily="18" charset="0"/>
              </a:rPr>
              <a:t>カペシタビン＋ベバシズマブ</a:t>
            </a:r>
          </a:p>
        </p:txBody>
      </p:sp>
      <p:cxnSp>
        <p:nvCxnSpPr>
          <p:cNvPr id="37" name="AutoShape 21"/>
          <p:cNvCxnSpPr>
            <a:cxnSpLocks noChangeShapeType="1"/>
          </p:cNvCxnSpPr>
          <p:nvPr/>
        </p:nvCxnSpPr>
        <p:spPr bwMode="auto">
          <a:xfrm>
            <a:off x="6353811" y="4031612"/>
            <a:ext cx="468000" cy="0"/>
          </a:xfrm>
          <a:prstGeom prst="straightConnector1">
            <a:avLst/>
          </a:prstGeom>
          <a:noFill/>
          <a:ln w="57150">
            <a:solidFill>
              <a:schemeClr val="bg2">
                <a:lumMod val="60000"/>
                <a:lumOff val="40000"/>
              </a:schemeClr>
            </a:solidFill>
            <a:round/>
            <a:headEnd/>
            <a:tailEnd type="triangle" w="med" len="med"/>
          </a:ln>
        </p:spPr>
      </p:cxnSp>
      <p:cxnSp>
        <p:nvCxnSpPr>
          <p:cNvPr id="38" name="AutoShape 21"/>
          <p:cNvCxnSpPr>
            <a:cxnSpLocks noChangeShapeType="1"/>
          </p:cNvCxnSpPr>
          <p:nvPr/>
        </p:nvCxnSpPr>
        <p:spPr bwMode="auto">
          <a:xfrm>
            <a:off x="8207491" y="4031612"/>
            <a:ext cx="324000" cy="0"/>
          </a:xfrm>
          <a:prstGeom prst="straightConnector1">
            <a:avLst/>
          </a:prstGeom>
          <a:noFill/>
          <a:ln w="57150">
            <a:solidFill>
              <a:schemeClr val="bg2">
                <a:lumMod val="60000"/>
                <a:lumOff val="40000"/>
              </a:schemeClr>
            </a:solidFill>
            <a:round/>
            <a:headEnd/>
            <a:tailEnd type="triangle" w="med" len="med"/>
          </a:ln>
        </p:spPr>
      </p:cxnSp>
      <p:sp>
        <p:nvSpPr>
          <p:cNvPr id="39" name="AutoShape 12"/>
          <p:cNvSpPr>
            <a:spLocks noChangeArrowheads="1"/>
          </p:cNvSpPr>
          <p:nvPr/>
        </p:nvSpPr>
        <p:spPr bwMode="auto">
          <a:xfrm>
            <a:off x="8541539" y="3842313"/>
            <a:ext cx="432000" cy="432000"/>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400" b="1" i="0" dirty="0" smtClean="0">
                <a:solidFill>
                  <a:srgbClr val="FFFFFF"/>
                </a:solidFill>
                <a:ea typeface="MS UI Gothic" pitchFamily="18" charset="0"/>
              </a:rPr>
              <a:t>PD</a:t>
            </a:r>
          </a:p>
        </p:txBody>
      </p:sp>
      <p:sp>
        <p:nvSpPr>
          <p:cNvPr id="5121" name="TextBox 5120"/>
          <p:cNvSpPr txBox="1"/>
          <p:nvPr/>
        </p:nvSpPr>
        <p:spPr>
          <a:xfrm>
            <a:off x="3296087" y="2275356"/>
            <a:ext cx="1564852" cy="523220"/>
          </a:xfrm>
          <a:prstGeom prst="rect">
            <a:avLst/>
          </a:prstGeom>
          <a:noFill/>
        </p:spPr>
        <p:txBody>
          <a:bodyPr wrap="none" rtlCol="0">
            <a:spAutoFit/>
          </a:bodyPr>
          <a:lstStyle/>
          <a:p>
            <a:pPr algn="ctr"/>
            <a:r>
              <a:rPr lang="ja-JP" sz="1400" b="1" i="0" dirty="0" smtClean="0">
                <a:solidFill>
                  <a:srgbClr val="4D4D4D"/>
                </a:solidFill>
                <a:ea typeface="MS UI Gothic" pitchFamily="18" charset="0"/>
              </a:rPr>
              <a:t>導入期間</a:t>
            </a:r>
          </a:p>
          <a:p>
            <a:pPr algn="ctr"/>
            <a:r>
              <a:rPr lang="ja-JP" sz="1400" b="1" i="0" dirty="0" smtClean="0">
                <a:solidFill>
                  <a:srgbClr val="4D4D4D"/>
                </a:solidFill>
                <a:ea typeface="MS UI Gothic" pitchFamily="18" charset="0"/>
              </a:rPr>
              <a:t>（4～6ヶ月間）</a:t>
            </a:r>
          </a:p>
        </p:txBody>
      </p:sp>
      <p:sp>
        <p:nvSpPr>
          <p:cNvPr id="41" name="TextBox 40"/>
          <p:cNvSpPr txBox="1"/>
          <p:nvPr/>
        </p:nvSpPr>
        <p:spPr>
          <a:xfrm>
            <a:off x="5134672" y="3037952"/>
            <a:ext cx="1274809" cy="307777"/>
          </a:xfrm>
          <a:prstGeom prst="rect">
            <a:avLst/>
          </a:prstGeom>
          <a:noFill/>
        </p:spPr>
        <p:txBody>
          <a:bodyPr wrap="square" rtlCol="0" anchor="b">
            <a:spAutoFit/>
          </a:bodyPr>
          <a:lstStyle/>
          <a:p>
            <a:pPr algn="ctr"/>
            <a:r>
              <a:rPr lang="ja-JP" sz="1400" b="1" i="0" dirty="0" smtClean="0">
                <a:solidFill>
                  <a:srgbClr val="4D4D4D"/>
                </a:solidFill>
                <a:ea typeface="MS UI Gothic" pitchFamily="18" charset="0"/>
              </a:rPr>
              <a:t>維持期間</a:t>
            </a:r>
          </a:p>
        </p:txBody>
      </p:sp>
      <p:sp>
        <p:nvSpPr>
          <p:cNvPr id="42" name="TextBox 41"/>
          <p:cNvSpPr txBox="1"/>
          <p:nvPr/>
        </p:nvSpPr>
        <p:spPr>
          <a:xfrm>
            <a:off x="6986168" y="3037952"/>
            <a:ext cx="1055620" cy="307777"/>
          </a:xfrm>
          <a:prstGeom prst="rect">
            <a:avLst/>
          </a:prstGeom>
          <a:noFill/>
        </p:spPr>
        <p:txBody>
          <a:bodyPr wrap="square" rtlCol="0">
            <a:spAutoFit/>
          </a:bodyPr>
          <a:lstStyle/>
          <a:p>
            <a:pPr algn="ctr"/>
            <a:r>
              <a:rPr lang="ja-JP" sz="1400" b="1" i="0" dirty="0" smtClean="0">
                <a:solidFill>
                  <a:srgbClr val="4D4D4D"/>
                </a:solidFill>
                <a:ea typeface="MS UI Gothic" pitchFamily="18" charset="0"/>
              </a:rPr>
              <a:t>2L期間</a:t>
            </a:r>
          </a:p>
        </p:txBody>
      </p:sp>
      <p:sp>
        <p:nvSpPr>
          <p:cNvPr id="43" name="AutoShape 8"/>
          <p:cNvSpPr>
            <a:spLocks noChangeArrowheads="1"/>
          </p:cNvSpPr>
          <p:nvPr/>
        </p:nvSpPr>
        <p:spPr bwMode="auto">
          <a:xfrm>
            <a:off x="6828858" y="3328391"/>
            <a:ext cx="1476000" cy="1420233"/>
          </a:xfrm>
          <a:prstGeom prst="rect">
            <a:avLst/>
          </a:prstGeom>
          <a:solidFill>
            <a:schemeClr val="bg2">
              <a:lumMod val="60000"/>
              <a:lumOff val="40000"/>
            </a:schemeClr>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フルオロピリミジン・ベースのCT（治験医師による選択）＋ベバシズマブ</a:t>
            </a:r>
          </a:p>
        </p:txBody>
      </p:sp>
      <p:sp>
        <p:nvSpPr>
          <p:cNvPr id="24" name="AutoShape 8"/>
          <p:cNvSpPr>
            <a:spLocks noChangeArrowheads="1"/>
          </p:cNvSpPr>
          <p:nvPr/>
        </p:nvSpPr>
        <p:spPr bwMode="auto">
          <a:xfrm>
            <a:off x="3397956" y="3676349"/>
            <a:ext cx="1368000" cy="698698"/>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sFOLFOXIRI＋ベバシズマブ* </a:t>
            </a:r>
          </a:p>
          <a:p>
            <a:pPr algn="ctr" defTabSz="892175" eaLnBrk="0" hangingPunct="0"/>
            <a:r>
              <a:rPr lang="ja-JP" sz="1400" b="0" i="0" dirty="0" smtClean="0">
                <a:solidFill>
                  <a:srgbClr val="4D4D4D"/>
                </a:solidFill>
                <a:ea typeface="MS UI Gothic" pitchFamily="18" charset="0"/>
              </a:rPr>
              <a:t>(n=92)</a:t>
            </a:r>
          </a:p>
        </p:txBody>
      </p:sp>
      <p:sp>
        <p:nvSpPr>
          <p:cNvPr id="5130" name="Right Bracket 5129"/>
          <p:cNvSpPr/>
          <p:nvPr/>
        </p:nvSpPr>
        <p:spPr>
          <a:xfrm>
            <a:off x="4712791" y="3104053"/>
            <a:ext cx="133616" cy="1857231"/>
          </a:xfrm>
          <a:prstGeom prst="rightBracket">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a:solidFill>
                  <a:schemeClr val="bg2">
                    <a:lumMod val="60000"/>
                    <a:lumOff val="40000"/>
                  </a:schemeClr>
                </a:solidFill>
              </a:ln>
            </a:endParaRPr>
          </a:p>
        </p:txBody>
      </p:sp>
      <p:sp>
        <p:nvSpPr>
          <p:cNvPr id="19" name="AutoShape 12"/>
          <p:cNvSpPr>
            <a:spLocks noChangeArrowheads="1"/>
          </p:cNvSpPr>
          <p:nvPr/>
        </p:nvSpPr>
        <p:spPr bwMode="auto">
          <a:xfrm>
            <a:off x="3397956" y="4569404"/>
            <a:ext cx="1368000" cy="69869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FOLFOX＋ベバシズマブ* (n=95)</a:t>
            </a:r>
          </a:p>
        </p:txBody>
      </p:sp>
      <p:sp>
        <p:nvSpPr>
          <p:cNvPr id="20" name="AutoShape 8"/>
          <p:cNvSpPr>
            <a:spLocks noChangeArrowheads="1"/>
          </p:cNvSpPr>
          <p:nvPr/>
        </p:nvSpPr>
        <p:spPr bwMode="auto">
          <a:xfrm>
            <a:off x="3397956" y="2792278"/>
            <a:ext cx="1368000" cy="698698"/>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cFOLFOXIRI＋ベバシズマブ*</a:t>
            </a:r>
          </a:p>
          <a:p>
            <a:pPr algn="ctr" defTabSz="892175" eaLnBrk="0" hangingPunct="0"/>
            <a:r>
              <a:rPr lang="ja-JP" sz="1400" b="0" i="0" dirty="0" smtClean="0">
                <a:solidFill>
                  <a:srgbClr val="FFFFFF"/>
                </a:solidFill>
                <a:ea typeface="MS UI Gothic" pitchFamily="18" charset="0"/>
              </a:rPr>
              <a:t>(n=93)</a:t>
            </a:r>
          </a:p>
        </p:txBody>
      </p:sp>
      <p:sp>
        <p:nvSpPr>
          <p:cNvPr id="8" name="Oval 14"/>
          <p:cNvSpPr>
            <a:spLocks noChangeArrowheads="1"/>
          </p:cNvSpPr>
          <p:nvPr/>
        </p:nvSpPr>
        <p:spPr bwMode="auto">
          <a:xfrm>
            <a:off x="2495449" y="3656387"/>
            <a:ext cx="648000" cy="6480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050" b="1" i="0" dirty="0" smtClean="0">
                <a:solidFill>
                  <a:srgbClr val="043882"/>
                </a:solidFill>
                <a:ea typeface="MS UI Gothic" pitchFamily="18" charset="0"/>
              </a:rPr>
              <a:t>無作為化</a:t>
            </a:r>
          </a:p>
        </p:txBody>
      </p:sp>
    </p:spTree>
    <p:custDataLst>
      <p:tags r:id="rId1"/>
    </p:custDataLst>
    <p:extLst>
      <p:ext uri="{BB962C8B-B14F-4D97-AF65-F5344CB8AC3E}">
        <p14:creationId xmlns:p14="http://schemas.microsoft.com/office/powerpoint/2010/main" val="1621595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1：進行胃腺癌を有する患者において、FOLFIRIおよびFOLFOX7の比較検討を行う前向き無作為化第II相試験：Chinese Western Cooperative Gastrointestinal Oncology Groupによる試験 – Bi F, et al</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Bi et al. J Clin Oncol 2016; 34 (suppl): abstr 1</a:t>
            </a:r>
          </a:p>
        </p:txBody>
      </p:sp>
      <p:sp>
        <p:nvSpPr>
          <p:cNvPr id="2" name="Content Placeholder 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p:txBody>
      </p:sp>
      <p:sp>
        <p:nvSpPr>
          <p:cNvPr id="18" name="TextBox 17"/>
          <p:cNvSpPr txBox="1"/>
          <p:nvPr/>
        </p:nvSpPr>
        <p:spPr>
          <a:xfrm>
            <a:off x="1713223" y="1642952"/>
            <a:ext cx="1043876" cy="369332"/>
          </a:xfrm>
          <a:prstGeom prst="rect">
            <a:avLst/>
          </a:prstGeom>
          <a:noFill/>
        </p:spPr>
        <p:txBody>
          <a:bodyPr wrap="none" rtlCol="0">
            <a:spAutoFit/>
          </a:bodyPr>
          <a:lstStyle/>
          <a:p>
            <a:r>
              <a:rPr lang="ja-JP" b="1" i="0" dirty="0" smtClean="0">
                <a:solidFill>
                  <a:srgbClr val="4D4D4D"/>
                </a:solidFill>
                <a:ea typeface="MS UI Gothic" pitchFamily="18" charset="0"/>
              </a:rPr>
              <a:t>1L: PFS</a:t>
            </a:r>
          </a:p>
        </p:txBody>
      </p:sp>
      <p:sp>
        <p:nvSpPr>
          <p:cNvPr id="19" name="TextBox 18"/>
          <p:cNvSpPr txBox="1"/>
          <p:nvPr/>
        </p:nvSpPr>
        <p:spPr>
          <a:xfrm>
            <a:off x="1691938" y="3254820"/>
            <a:ext cx="2581156" cy="738664"/>
          </a:xfrm>
          <a:prstGeom prst="rect">
            <a:avLst/>
          </a:prstGeom>
          <a:solidFill>
            <a:schemeClr val="tx2"/>
          </a:solidFill>
        </p:spPr>
        <p:txBody>
          <a:bodyPr wrap="none" rtlCol="0">
            <a:spAutoFit/>
          </a:bodyPr>
          <a:lstStyle/>
          <a:p>
            <a:r>
              <a:rPr lang="ja-JP" sz="1400" b="0" i="0" dirty="0" smtClean="0">
                <a:solidFill>
                  <a:srgbClr val="4D4D4D"/>
                </a:solidFill>
                <a:ea typeface="MS UI Gothic" pitchFamily="18" charset="0"/>
              </a:rPr>
              <a:t>mFOLFIRI/mFOLFOX7: 2.9ヶ月</a:t>
            </a:r>
          </a:p>
          <a:p>
            <a:r>
              <a:rPr lang="ja-JP" sz="1400" b="0" i="0" dirty="0" smtClean="0">
                <a:solidFill>
                  <a:srgbClr val="4D4D4D"/>
                </a:solidFill>
                <a:ea typeface="MS UI Gothic" pitchFamily="18" charset="0"/>
              </a:rPr>
              <a:t>mFOLFOX7/mFOLFIRI: 4.1ヶ月</a:t>
            </a:r>
          </a:p>
          <a:p>
            <a:r>
              <a:rPr lang="ja-JP" sz="1400" b="0" i="0" dirty="0" smtClean="0">
                <a:solidFill>
                  <a:srgbClr val="4D4D4D"/>
                </a:solidFill>
                <a:ea typeface="MS UI Gothic" pitchFamily="18" charset="0"/>
              </a:rPr>
              <a:t>p=0.109</a:t>
            </a:r>
          </a:p>
        </p:txBody>
      </p:sp>
      <p:sp>
        <p:nvSpPr>
          <p:cNvPr id="20" name="TextBox 19"/>
          <p:cNvSpPr txBox="1"/>
          <p:nvPr/>
        </p:nvSpPr>
        <p:spPr>
          <a:xfrm>
            <a:off x="6666223" y="1642952"/>
            <a:ext cx="1043876" cy="369332"/>
          </a:xfrm>
          <a:prstGeom prst="rect">
            <a:avLst/>
          </a:prstGeom>
          <a:noFill/>
        </p:spPr>
        <p:txBody>
          <a:bodyPr wrap="none" rtlCol="0">
            <a:spAutoFit/>
          </a:bodyPr>
          <a:lstStyle/>
          <a:p>
            <a:r>
              <a:rPr lang="ja-JP" b="1" i="0" dirty="0" smtClean="0">
                <a:solidFill>
                  <a:srgbClr val="4D4D4D"/>
                </a:solidFill>
                <a:ea typeface="MS UI Gothic" pitchFamily="18" charset="0"/>
              </a:rPr>
              <a:t>2L: PFS</a:t>
            </a:r>
          </a:p>
        </p:txBody>
      </p:sp>
      <p:sp>
        <p:nvSpPr>
          <p:cNvPr id="21" name="TextBox 20"/>
          <p:cNvSpPr txBox="1"/>
          <p:nvPr/>
        </p:nvSpPr>
        <p:spPr>
          <a:xfrm>
            <a:off x="6369828" y="3254820"/>
            <a:ext cx="2581156" cy="738664"/>
          </a:xfrm>
          <a:prstGeom prst="rect">
            <a:avLst/>
          </a:prstGeom>
          <a:solidFill>
            <a:schemeClr val="tx2"/>
          </a:solidFill>
        </p:spPr>
        <p:txBody>
          <a:bodyPr wrap="none" rtlCol="0">
            <a:spAutoFit/>
          </a:bodyPr>
          <a:lstStyle/>
          <a:p>
            <a:r>
              <a:rPr lang="ja-JP" sz="1400" b="0" i="0" dirty="0" smtClean="0">
                <a:solidFill>
                  <a:srgbClr val="4D4D4D"/>
                </a:solidFill>
                <a:ea typeface="MS UI Gothic" pitchFamily="18" charset="0"/>
              </a:rPr>
              <a:t>mFOLFIRI/mFOLFOX7: 2.0ヶ月</a:t>
            </a:r>
          </a:p>
          <a:p>
            <a:r>
              <a:rPr lang="ja-JP" sz="1400" b="0" i="0" dirty="0" smtClean="0">
                <a:solidFill>
                  <a:srgbClr val="4D4D4D"/>
                </a:solidFill>
                <a:ea typeface="MS UI Gothic" pitchFamily="18" charset="0"/>
              </a:rPr>
              <a:t>mFOLFOX7/mFOLFIRI: 4.2ヶ月</a:t>
            </a:r>
          </a:p>
          <a:p>
            <a:r>
              <a:rPr lang="ja-JP" sz="1400" b="0" i="0" dirty="0" smtClean="0">
                <a:solidFill>
                  <a:srgbClr val="4D4D4D"/>
                </a:solidFill>
                <a:ea typeface="MS UI Gothic" pitchFamily="18" charset="0"/>
              </a:rPr>
              <a:t>p=0.204</a:t>
            </a:r>
          </a:p>
        </p:txBody>
      </p:sp>
      <p:sp>
        <p:nvSpPr>
          <p:cNvPr id="22" name="TextBox 21"/>
          <p:cNvSpPr txBox="1"/>
          <p:nvPr/>
        </p:nvSpPr>
        <p:spPr>
          <a:xfrm>
            <a:off x="1865700" y="5895201"/>
            <a:ext cx="1169616"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ベースラインからの経過時間(ヶ月)</a:t>
            </a:r>
          </a:p>
        </p:txBody>
      </p:sp>
      <p:grpSp>
        <p:nvGrpSpPr>
          <p:cNvPr id="23" name="Group 22"/>
          <p:cNvGrpSpPr/>
          <p:nvPr/>
        </p:nvGrpSpPr>
        <p:grpSpPr>
          <a:xfrm>
            <a:off x="250208" y="2031892"/>
            <a:ext cx="3686986" cy="4015083"/>
            <a:chOff x="60985" y="2141540"/>
            <a:chExt cx="3686986" cy="4015083"/>
          </a:xfrm>
        </p:grpSpPr>
        <p:sp>
          <p:nvSpPr>
            <p:cNvPr id="24" name="Freeform 23"/>
            <p:cNvSpPr>
              <a:spLocks/>
            </p:cNvSpPr>
            <p:nvPr/>
          </p:nvSpPr>
          <p:spPr bwMode="auto">
            <a:xfrm>
              <a:off x="669693" y="2141540"/>
              <a:ext cx="3032561" cy="354841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 name="Line 6"/>
            <p:cNvSpPr>
              <a:spLocks noChangeShapeType="1"/>
            </p:cNvSpPr>
            <p:nvPr/>
          </p:nvSpPr>
          <p:spPr bwMode="auto">
            <a:xfrm>
              <a:off x="598984" y="2400554"/>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 name="Line 7"/>
            <p:cNvSpPr>
              <a:spLocks noChangeShapeType="1"/>
            </p:cNvSpPr>
            <p:nvPr/>
          </p:nvSpPr>
          <p:spPr bwMode="auto">
            <a:xfrm>
              <a:off x="598984" y="3018433"/>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 name="Line 8"/>
            <p:cNvSpPr>
              <a:spLocks noChangeShapeType="1"/>
            </p:cNvSpPr>
            <p:nvPr/>
          </p:nvSpPr>
          <p:spPr bwMode="auto">
            <a:xfrm>
              <a:off x="598984" y="3626154"/>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 name="Line 9"/>
            <p:cNvSpPr>
              <a:spLocks noChangeShapeType="1"/>
            </p:cNvSpPr>
            <p:nvPr/>
          </p:nvSpPr>
          <p:spPr bwMode="auto">
            <a:xfrm>
              <a:off x="598984" y="4296819"/>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 name="Line 10"/>
            <p:cNvSpPr>
              <a:spLocks noChangeShapeType="1"/>
            </p:cNvSpPr>
            <p:nvPr/>
          </p:nvSpPr>
          <p:spPr bwMode="auto">
            <a:xfrm>
              <a:off x="598984" y="4911734"/>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 name="Line 11"/>
            <p:cNvSpPr>
              <a:spLocks noChangeShapeType="1"/>
            </p:cNvSpPr>
            <p:nvPr/>
          </p:nvSpPr>
          <p:spPr bwMode="auto">
            <a:xfrm>
              <a:off x="598984" y="5535275"/>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 name="Line 12"/>
            <p:cNvSpPr>
              <a:spLocks noChangeShapeType="1"/>
            </p:cNvSpPr>
            <p:nvPr/>
          </p:nvSpPr>
          <p:spPr bwMode="auto">
            <a:xfrm>
              <a:off x="2477614" y="5690543"/>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 name="Line 15"/>
            <p:cNvSpPr>
              <a:spLocks noChangeShapeType="1"/>
            </p:cNvSpPr>
            <p:nvPr/>
          </p:nvSpPr>
          <p:spPr bwMode="auto">
            <a:xfrm>
              <a:off x="3046180" y="5690543"/>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 name="Line 17"/>
            <p:cNvSpPr>
              <a:spLocks noChangeShapeType="1"/>
            </p:cNvSpPr>
            <p:nvPr/>
          </p:nvSpPr>
          <p:spPr bwMode="auto">
            <a:xfrm>
              <a:off x="3568261" y="5690543"/>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 name="Line 18"/>
            <p:cNvSpPr>
              <a:spLocks noChangeShapeType="1"/>
            </p:cNvSpPr>
            <p:nvPr/>
          </p:nvSpPr>
          <p:spPr bwMode="auto">
            <a:xfrm>
              <a:off x="1922000" y="5690543"/>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 name="Line 19"/>
            <p:cNvSpPr>
              <a:spLocks noChangeShapeType="1"/>
            </p:cNvSpPr>
            <p:nvPr/>
          </p:nvSpPr>
          <p:spPr bwMode="auto">
            <a:xfrm>
              <a:off x="1371948" y="5690543"/>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 name="Line 21"/>
            <p:cNvSpPr>
              <a:spLocks noChangeShapeType="1"/>
            </p:cNvSpPr>
            <p:nvPr/>
          </p:nvSpPr>
          <p:spPr bwMode="auto">
            <a:xfrm>
              <a:off x="824960" y="5690543"/>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 name="TextBox 36"/>
            <p:cNvSpPr txBox="1"/>
            <p:nvPr/>
          </p:nvSpPr>
          <p:spPr>
            <a:xfrm rot="16200000">
              <a:off x="-250318" y="3805006"/>
              <a:ext cx="89960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確率</a:t>
              </a:r>
            </a:p>
          </p:txBody>
        </p:sp>
        <p:sp>
          <p:nvSpPr>
            <p:cNvPr id="38" name="TextBox 37"/>
            <p:cNvSpPr txBox="1"/>
            <p:nvPr/>
          </p:nvSpPr>
          <p:spPr>
            <a:xfrm>
              <a:off x="337296" y="2164197"/>
              <a:ext cx="316449" cy="47271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39" name="TextBox 38"/>
            <p:cNvSpPr txBox="1"/>
            <p:nvPr/>
          </p:nvSpPr>
          <p:spPr>
            <a:xfrm>
              <a:off x="337296" y="2780928"/>
              <a:ext cx="316449" cy="47271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40" name="TextBox 39"/>
            <p:cNvSpPr txBox="1"/>
            <p:nvPr/>
          </p:nvSpPr>
          <p:spPr>
            <a:xfrm>
              <a:off x="337296" y="3388333"/>
              <a:ext cx="316449" cy="47271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41" name="TextBox 40"/>
            <p:cNvSpPr txBox="1"/>
            <p:nvPr/>
          </p:nvSpPr>
          <p:spPr>
            <a:xfrm>
              <a:off x="337296" y="4058682"/>
              <a:ext cx="316449" cy="47271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42" name="TextBox 41"/>
            <p:cNvSpPr txBox="1"/>
            <p:nvPr/>
          </p:nvSpPr>
          <p:spPr>
            <a:xfrm>
              <a:off x="337296" y="4673281"/>
              <a:ext cx="316449" cy="47271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43" name="TextBox 42"/>
            <p:cNvSpPr txBox="1"/>
            <p:nvPr/>
          </p:nvSpPr>
          <p:spPr>
            <a:xfrm>
              <a:off x="255879" y="5394365"/>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0.0</a:t>
              </a:r>
            </a:p>
          </p:txBody>
        </p:sp>
        <p:sp>
          <p:nvSpPr>
            <p:cNvPr id="44" name="TextBox 43"/>
            <p:cNvSpPr txBox="1"/>
            <p:nvPr/>
          </p:nvSpPr>
          <p:spPr>
            <a:xfrm>
              <a:off x="721594" y="5683908"/>
              <a:ext cx="214451" cy="472715"/>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45" name="TextBox 44"/>
            <p:cNvSpPr txBox="1"/>
            <p:nvPr/>
          </p:nvSpPr>
          <p:spPr>
            <a:xfrm>
              <a:off x="1196117" y="5781766"/>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10</a:t>
              </a:r>
            </a:p>
          </p:txBody>
        </p:sp>
        <p:sp>
          <p:nvSpPr>
            <p:cNvPr id="46" name="TextBox 45"/>
            <p:cNvSpPr txBox="1"/>
            <p:nvPr/>
          </p:nvSpPr>
          <p:spPr>
            <a:xfrm>
              <a:off x="1751667" y="5781766"/>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20</a:t>
              </a:r>
            </a:p>
          </p:txBody>
        </p:sp>
        <p:sp>
          <p:nvSpPr>
            <p:cNvPr id="47" name="TextBox 46"/>
            <p:cNvSpPr txBox="1"/>
            <p:nvPr/>
          </p:nvSpPr>
          <p:spPr>
            <a:xfrm>
              <a:off x="2304883" y="5781766"/>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30</a:t>
              </a:r>
            </a:p>
          </p:txBody>
        </p:sp>
        <p:sp>
          <p:nvSpPr>
            <p:cNvPr id="48" name="TextBox 47"/>
            <p:cNvSpPr txBox="1"/>
            <p:nvPr/>
          </p:nvSpPr>
          <p:spPr>
            <a:xfrm>
              <a:off x="2871866" y="5781766"/>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40</a:t>
              </a:r>
            </a:p>
          </p:txBody>
        </p:sp>
        <p:sp>
          <p:nvSpPr>
            <p:cNvPr id="49" name="TextBox 48"/>
            <p:cNvSpPr txBox="1"/>
            <p:nvPr/>
          </p:nvSpPr>
          <p:spPr>
            <a:xfrm>
              <a:off x="3393386" y="5781766"/>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50</a:t>
              </a:r>
            </a:p>
          </p:txBody>
        </p:sp>
        <p:grpSp>
          <p:nvGrpSpPr>
            <p:cNvPr id="50" name="Group 49"/>
            <p:cNvGrpSpPr/>
            <p:nvPr/>
          </p:nvGrpSpPr>
          <p:grpSpPr>
            <a:xfrm>
              <a:off x="1604569" y="2420190"/>
              <a:ext cx="2109797" cy="590931"/>
              <a:chOff x="2380536" y="4472464"/>
              <a:chExt cx="2109797" cy="590931"/>
            </a:xfrm>
          </p:grpSpPr>
          <p:sp>
            <p:nvSpPr>
              <p:cNvPr id="51" name="TextBox 50"/>
              <p:cNvSpPr txBox="1"/>
              <p:nvPr/>
            </p:nvSpPr>
            <p:spPr>
              <a:xfrm>
                <a:off x="2712282" y="4472464"/>
                <a:ext cx="1778051" cy="590931"/>
              </a:xfrm>
              <a:prstGeom prst="rect">
                <a:avLst/>
              </a:prstGeom>
              <a:noFill/>
            </p:spPr>
            <p:txBody>
              <a:bodyPr wrap="none" rtlCol="0">
                <a:spAutoFit/>
              </a:bodyPr>
              <a:lstStyle/>
              <a:p>
                <a:pPr>
                  <a:lnSpc>
                    <a:spcPct val="90000"/>
                  </a:lnSpc>
                </a:pPr>
                <a:r>
                  <a:rPr lang="ja-JP" sz="1200" b="0" i="0" dirty="0" smtClean="0">
                    <a:solidFill>
                      <a:srgbClr val="4D4D4D"/>
                    </a:solidFill>
                    <a:ea typeface="MS UI Gothic" pitchFamily="18" charset="0"/>
                  </a:rPr>
                  <a:t>mFOLFIRI/mFOLFOX7</a:t>
                </a:r>
              </a:p>
              <a:p>
                <a:pPr>
                  <a:lnSpc>
                    <a:spcPct val="90000"/>
                  </a:lnSpc>
                </a:pPr>
                <a:r>
                  <a:rPr lang="ja-JP" sz="1200" b="0" i="0" dirty="0" smtClean="0">
                    <a:solidFill>
                      <a:srgbClr val="4D4D4D"/>
                    </a:solidFill>
                    <a:ea typeface="MS UI Gothic" pitchFamily="18" charset="0"/>
                  </a:rPr>
                  <a:t>mFOLFOX7/mFOLFIRI</a:t>
                </a:r>
                <a:r>
                  <a:rPr lang="en" sz="1200" dirty="0" smtClean="0"/>
                  <a:t/>
                </a:r>
                <a:br>
                  <a:rPr lang="en" sz="1200" dirty="0" smtClean="0"/>
                </a:br>
                <a:r>
                  <a:rPr lang="ja-JP" sz="1200" b="0" i="0" dirty="0" smtClean="0">
                    <a:solidFill>
                      <a:srgbClr val="4D4D4D"/>
                    </a:solidFill>
                    <a:ea typeface="MS UI Gothic" pitchFamily="18" charset="0"/>
                  </a:rPr>
                  <a:t>打ち切り時点</a:t>
                </a:r>
              </a:p>
            </p:txBody>
          </p:sp>
          <p:cxnSp>
            <p:nvCxnSpPr>
              <p:cNvPr id="52" name="Straight Connector 51"/>
              <p:cNvCxnSpPr/>
              <p:nvPr/>
            </p:nvCxnSpPr>
            <p:spPr>
              <a:xfrm>
                <a:off x="2380536" y="4612899"/>
                <a:ext cx="305512"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380536" y="4773925"/>
                <a:ext cx="30551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80536" y="4919133"/>
                <a:ext cx="305512"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482175" y="4849883"/>
                <a:ext cx="0" cy="1385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634575" y="4849883"/>
                <a:ext cx="0" cy="1385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57" name="Group 56"/>
          <p:cNvGrpSpPr/>
          <p:nvPr/>
        </p:nvGrpSpPr>
        <p:grpSpPr>
          <a:xfrm>
            <a:off x="4838564" y="2031892"/>
            <a:ext cx="3686986" cy="4015083"/>
            <a:chOff x="60985" y="2141540"/>
            <a:chExt cx="3686986" cy="4015083"/>
          </a:xfrm>
        </p:grpSpPr>
        <p:sp>
          <p:nvSpPr>
            <p:cNvPr id="58" name="Freeform 57"/>
            <p:cNvSpPr>
              <a:spLocks/>
            </p:cNvSpPr>
            <p:nvPr/>
          </p:nvSpPr>
          <p:spPr bwMode="auto">
            <a:xfrm>
              <a:off x="669693" y="2141540"/>
              <a:ext cx="3032561" cy="354841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6"/>
            <p:cNvSpPr>
              <a:spLocks noChangeShapeType="1"/>
            </p:cNvSpPr>
            <p:nvPr/>
          </p:nvSpPr>
          <p:spPr bwMode="auto">
            <a:xfrm>
              <a:off x="598984" y="2400554"/>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Line 7"/>
            <p:cNvSpPr>
              <a:spLocks noChangeShapeType="1"/>
            </p:cNvSpPr>
            <p:nvPr/>
          </p:nvSpPr>
          <p:spPr bwMode="auto">
            <a:xfrm>
              <a:off x="598984" y="3018433"/>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Line 8"/>
            <p:cNvSpPr>
              <a:spLocks noChangeShapeType="1"/>
            </p:cNvSpPr>
            <p:nvPr/>
          </p:nvSpPr>
          <p:spPr bwMode="auto">
            <a:xfrm>
              <a:off x="598984" y="3626154"/>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Line 9"/>
            <p:cNvSpPr>
              <a:spLocks noChangeShapeType="1"/>
            </p:cNvSpPr>
            <p:nvPr/>
          </p:nvSpPr>
          <p:spPr bwMode="auto">
            <a:xfrm>
              <a:off x="598984" y="4296819"/>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10"/>
            <p:cNvSpPr>
              <a:spLocks noChangeShapeType="1"/>
            </p:cNvSpPr>
            <p:nvPr/>
          </p:nvSpPr>
          <p:spPr bwMode="auto">
            <a:xfrm>
              <a:off x="598984" y="4911734"/>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11"/>
            <p:cNvSpPr>
              <a:spLocks noChangeShapeType="1"/>
            </p:cNvSpPr>
            <p:nvPr/>
          </p:nvSpPr>
          <p:spPr bwMode="auto">
            <a:xfrm>
              <a:off x="598984" y="5535275"/>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12"/>
            <p:cNvSpPr>
              <a:spLocks noChangeShapeType="1"/>
            </p:cNvSpPr>
            <p:nvPr/>
          </p:nvSpPr>
          <p:spPr bwMode="auto">
            <a:xfrm>
              <a:off x="2477614" y="5690543"/>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15"/>
            <p:cNvSpPr>
              <a:spLocks noChangeShapeType="1"/>
            </p:cNvSpPr>
            <p:nvPr/>
          </p:nvSpPr>
          <p:spPr bwMode="auto">
            <a:xfrm>
              <a:off x="3046180" y="5690543"/>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17"/>
            <p:cNvSpPr>
              <a:spLocks noChangeShapeType="1"/>
            </p:cNvSpPr>
            <p:nvPr/>
          </p:nvSpPr>
          <p:spPr bwMode="auto">
            <a:xfrm>
              <a:off x="3568261" y="5690543"/>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18"/>
            <p:cNvSpPr>
              <a:spLocks noChangeShapeType="1"/>
            </p:cNvSpPr>
            <p:nvPr/>
          </p:nvSpPr>
          <p:spPr bwMode="auto">
            <a:xfrm>
              <a:off x="1922000" y="5690543"/>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19"/>
            <p:cNvSpPr>
              <a:spLocks noChangeShapeType="1"/>
            </p:cNvSpPr>
            <p:nvPr/>
          </p:nvSpPr>
          <p:spPr bwMode="auto">
            <a:xfrm>
              <a:off x="1371948" y="5690543"/>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21"/>
            <p:cNvSpPr>
              <a:spLocks noChangeShapeType="1"/>
            </p:cNvSpPr>
            <p:nvPr/>
          </p:nvSpPr>
          <p:spPr bwMode="auto">
            <a:xfrm>
              <a:off x="824960" y="5690543"/>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TextBox 70"/>
            <p:cNvSpPr txBox="1"/>
            <p:nvPr/>
          </p:nvSpPr>
          <p:spPr>
            <a:xfrm rot="16200000">
              <a:off x="-250318" y="3805006"/>
              <a:ext cx="89960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確率</a:t>
              </a:r>
            </a:p>
          </p:txBody>
        </p:sp>
        <p:sp>
          <p:nvSpPr>
            <p:cNvPr id="72" name="TextBox 71"/>
            <p:cNvSpPr txBox="1"/>
            <p:nvPr/>
          </p:nvSpPr>
          <p:spPr>
            <a:xfrm>
              <a:off x="337296" y="2164197"/>
              <a:ext cx="316449" cy="47271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73" name="TextBox 72"/>
            <p:cNvSpPr txBox="1"/>
            <p:nvPr/>
          </p:nvSpPr>
          <p:spPr>
            <a:xfrm>
              <a:off x="337296" y="2780928"/>
              <a:ext cx="316449" cy="47271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74" name="TextBox 73"/>
            <p:cNvSpPr txBox="1"/>
            <p:nvPr/>
          </p:nvSpPr>
          <p:spPr>
            <a:xfrm>
              <a:off x="337296" y="3388333"/>
              <a:ext cx="316449" cy="47271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75" name="TextBox 74"/>
            <p:cNvSpPr txBox="1"/>
            <p:nvPr/>
          </p:nvSpPr>
          <p:spPr>
            <a:xfrm>
              <a:off x="337296" y="4058682"/>
              <a:ext cx="316449" cy="47271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76" name="TextBox 75"/>
            <p:cNvSpPr txBox="1"/>
            <p:nvPr/>
          </p:nvSpPr>
          <p:spPr>
            <a:xfrm>
              <a:off x="337296" y="4673281"/>
              <a:ext cx="316449" cy="47271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77" name="TextBox 76"/>
            <p:cNvSpPr txBox="1"/>
            <p:nvPr/>
          </p:nvSpPr>
          <p:spPr>
            <a:xfrm>
              <a:off x="255879" y="5394365"/>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0.0</a:t>
              </a:r>
            </a:p>
          </p:txBody>
        </p:sp>
        <p:sp>
          <p:nvSpPr>
            <p:cNvPr id="78" name="TextBox 77"/>
            <p:cNvSpPr txBox="1"/>
            <p:nvPr/>
          </p:nvSpPr>
          <p:spPr>
            <a:xfrm>
              <a:off x="721594" y="5683908"/>
              <a:ext cx="214451" cy="472715"/>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79" name="TextBox 78"/>
            <p:cNvSpPr txBox="1"/>
            <p:nvPr/>
          </p:nvSpPr>
          <p:spPr>
            <a:xfrm>
              <a:off x="1196117" y="5781766"/>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10</a:t>
              </a:r>
            </a:p>
          </p:txBody>
        </p:sp>
        <p:sp>
          <p:nvSpPr>
            <p:cNvPr id="80" name="TextBox 79"/>
            <p:cNvSpPr txBox="1"/>
            <p:nvPr/>
          </p:nvSpPr>
          <p:spPr>
            <a:xfrm>
              <a:off x="1751667" y="5781766"/>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20</a:t>
              </a:r>
            </a:p>
          </p:txBody>
        </p:sp>
        <p:sp>
          <p:nvSpPr>
            <p:cNvPr id="81" name="TextBox 80"/>
            <p:cNvSpPr txBox="1"/>
            <p:nvPr/>
          </p:nvSpPr>
          <p:spPr>
            <a:xfrm>
              <a:off x="2304883" y="5781766"/>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30</a:t>
              </a:r>
            </a:p>
          </p:txBody>
        </p:sp>
        <p:sp>
          <p:nvSpPr>
            <p:cNvPr id="82" name="TextBox 81"/>
            <p:cNvSpPr txBox="1"/>
            <p:nvPr/>
          </p:nvSpPr>
          <p:spPr>
            <a:xfrm>
              <a:off x="2871866" y="5781766"/>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40</a:t>
              </a:r>
            </a:p>
          </p:txBody>
        </p:sp>
        <p:sp>
          <p:nvSpPr>
            <p:cNvPr id="83" name="TextBox 82"/>
            <p:cNvSpPr txBox="1"/>
            <p:nvPr/>
          </p:nvSpPr>
          <p:spPr>
            <a:xfrm>
              <a:off x="3393386" y="5781766"/>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50</a:t>
              </a:r>
            </a:p>
          </p:txBody>
        </p:sp>
        <p:grpSp>
          <p:nvGrpSpPr>
            <p:cNvPr id="84" name="Group 83"/>
            <p:cNvGrpSpPr/>
            <p:nvPr/>
          </p:nvGrpSpPr>
          <p:grpSpPr>
            <a:xfrm>
              <a:off x="1604569" y="2420190"/>
              <a:ext cx="2109797" cy="590931"/>
              <a:chOff x="2380536" y="4472464"/>
              <a:chExt cx="2109797" cy="590931"/>
            </a:xfrm>
          </p:grpSpPr>
          <p:sp>
            <p:nvSpPr>
              <p:cNvPr id="85" name="TextBox 84"/>
              <p:cNvSpPr txBox="1"/>
              <p:nvPr/>
            </p:nvSpPr>
            <p:spPr>
              <a:xfrm>
                <a:off x="2712282" y="4472464"/>
                <a:ext cx="1778051" cy="590931"/>
              </a:xfrm>
              <a:prstGeom prst="rect">
                <a:avLst/>
              </a:prstGeom>
              <a:noFill/>
            </p:spPr>
            <p:txBody>
              <a:bodyPr wrap="none" rtlCol="0">
                <a:spAutoFit/>
              </a:bodyPr>
              <a:lstStyle/>
              <a:p>
                <a:pPr>
                  <a:lnSpc>
                    <a:spcPct val="90000"/>
                  </a:lnSpc>
                </a:pPr>
                <a:r>
                  <a:rPr lang="ja-JP" sz="1200" b="0" i="0" dirty="0" smtClean="0">
                    <a:solidFill>
                      <a:srgbClr val="4D4D4D"/>
                    </a:solidFill>
                    <a:ea typeface="MS UI Gothic" pitchFamily="18" charset="0"/>
                  </a:rPr>
                  <a:t>mFOLFIRI/mFOLFOX7</a:t>
                </a:r>
              </a:p>
              <a:p>
                <a:pPr>
                  <a:lnSpc>
                    <a:spcPct val="90000"/>
                  </a:lnSpc>
                </a:pPr>
                <a:r>
                  <a:rPr lang="ja-JP" sz="1200" b="0" i="0" dirty="0" smtClean="0">
                    <a:solidFill>
                      <a:srgbClr val="4D4D4D"/>
                    </a:solidFill>
                    <a:ea typeface="MS UI Gothic" pitchFamily="18" charset="0"/>
                  </a:rPr>
                  <a:t>mFOLFOX7/mFOLFIRI</a:t>
                </a:r>
                <a:r>
                  <a:rPr lang="en" sz="1200" dirty="0" smtClean="0"/>
                  <a:t/>
                </a:r>
                <a:br>
                  <a:rPr lang="en" sz="1200" dirty="0" smtClean="0"/>
                </a:br>
                <a:r>
                  <a:rPr lang="ja-JP" sz="1200" b="0" i="0" dirty="0" smtClean="0">
                    <a:solidFill>
                      <a:srgbClr val="4D4D4D"/>
                    </a:solidFill>
                    <a:ea typeface="MS UI Gothic" pitchFamily="18" charset="0"/>
                  </a:rPr>
                  <a:t>打ち切り時点</a:t>
                </a:r>
              </a:p>
            </p:txBody>
          </p:sp>
          <p:cxnSp>
            <p:nvCxnSpPr>
              <p:cNvPr id="86" name="Straight Connector 85"/>
              <p:cNvCxnSpPr/>
              <p:nvPr/>
            </p:nvCxnSpPr>
            <p:spPr>
              <a:xfrm>
                <a:off x="2380536" y="4612899"/>
                <a:ext cx="305512"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380536" y="4773925"/>
                <a:ext cx="30551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380536" y="4919133"/>
                <a:ext cx="305512"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482175" y="4849883"/>
                <a:ext cx="0" cy="1385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634575" y="4849883"/>
                <a:ext cx="0" cy="1385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91" name="Group 90"/>
          <p:cNvGrpSpPr/>
          <p:nvPr/>
        </p:nvGrpSpPr>
        <p:grpSpPr>
          <a:xfrm>
            <a:off x="1031642" y="2254443"/>
            <a:ext cx="2772000" cy="3096430"/>
            <a:chOff x="963183" y="2355465"/>
            <a:chExt cx="2085975" cy="2314575"/>
          </a:xfrm>
        </p:grpSpPr>
        <p:sp>
          <p:nvSpPr>
            <p:cNvPr id="92" name="Freeform 2"/>
            <p:cNvSpPr>
              <a:spLocks/>
            </p:cNvSpPr>
            <p:nvPr/>
          </p:nvSpPr>
          <p:spPr bwMode="auto">
            <a:xfrm>
              <a:off x="963183" y="2355465"/>
              <a:ext cx="2085975" cy="2276475"/>
            </a:xfrm>
            <a:custGeom>
              <a:avLst/>
              <a:gdLst>
                <a:gd name="T0" fmla="*/ 219 w 219"/>
                <a:gd name="T1" fmla="*/ 239 h 239"/>
                <a:gd name="T2" fmla="*/ 114 w 219"/>
                <a:gd name="T3" fmla="*/ 239 h 239"/>
                <a:gd name="T4" fmla="*/ 114 w 219"/>
                <a:gd name="T5" fmla="*/ 237 h 239"/>
                <a:gd name="T6" fmla="*/ 112 w 219"/>
                <a:gd name="T7" fmla="*/ 237 h 239"/>
                <a:gd name="T8" fmla="*/ 112 w 219"/>
                <a:gd name="T9" fmla="*/ 233 h 239"/>
                <a:gd name="T10" fmla="*/ 105 w 219"/>
                <a:gd name="T11" fmla="*/ 233 h 239"/>
                <a:gd name="T12" fmla="*/ 105 w 219"/>
                <a:gd name="T13" fmla="*/ 226 h 239"/>
                <a:gd name="T14" fmla="*/ 100 w 219"/>
                <a:gd name="T15" fmla="*/ 226 h 239"/>
                <a:gd name="T16" fmla="*/ 100 w 219"/>
                <a:gd name="T17" fmla="*/ 222 h 239"/>
                <a:gd name="T18" fmla="*/ 65 w 219"/>
                <a:gd name="T19" fmla="*/ 222 h 239"/>
                <a:gd name="T20" fmla="*/ 65 w 219"/>
                <a:gd name="T21" fmla="*/ 219 h 239"/>
                <a:gd name="T22" fmla="*/ 57 w 219"/>
                <a:gd name="T23" fmla="*/ 219 h 239"/>
                <a:gd name="T24" fmla="*/ 57 w 219"/>
                <a:gd name="T25" fmla="*/ 209 h 239"/>
                <a:gd name="T26" fmla="*/ 53 w 219"/>
                <a:gd name="T27" fmla="*/ 209 h 239"/>
                <a:gd name="T28" fmla="*/ 53 w 219"/>
                <a:gd name="T29" fmla="*/ 207 h 239"/>
                <a:gd name="T30" fmla="*/ 52 w 219"/>
                <a:gd name="T31" fmla="*/ 207 h 239"/>
                <a:gd name="T32" fmla="*/ 52 w 219"/>
                <a:gd name="T33" fmla="*/ 205 h 239"/>
                <a:gd name="T34" fmla="*/ 48 w 219"/>
                <a:gd name="T35" fmla="*/ 205 h 239"/>
                <a:gd name="T36" fmla="*/ 48 w 219"/>
                <a:gd name="T37" fmla="*/ 203 h 239"/>
                <a:gd name="T38" fmla="*/ 46 w 219"/>
                <a:gd name="T39" fmla="*/ 203 h 239"/>
                <a:gd name="T40" fmla="*/ 46 w 219"/>
                <a:gd name="T41" fmla="*/ 201 h 239"/>
                <a:gd name="T42" fmla="*/ 43 w 219"/>
                <a:gd name="T43" fmla="*/ 201 h 239"/>
                <a:gd name="T44" fmla="*/ 43 w 219"/>
                <a:gd name="T45" fmla="*/ 189 h 239"/>
                <a:gd name="T46" fmla="*/ 40 w 219"/>
                <a:gd name="T47" fmla="*/ 189 h 239"/>
                <a:gd name="T48" fmla="*/ 40 w 219"/>
                <a:gd name="T49" fmla="*/ 187 h 239"/>
                <a:gd name="T50" fmla="*/ 39 w 219"/>
                <a:gd name="T51" fmla="*/ 187 h 239"/>
                <a:gd name="T52" fmla="*/ 39 w 219"/>
                <a:gd name="T53" fmla="*/ 182 h 239"/>
                <a:gd name="T54" fmla="*/ 35 w 219"/>
                <a:gd name="T55" fmla="*/ 182 h 239"/>
                <a:gd name="T56" fmla="*/ 35 w 219"/>
                <a:gd name="T57" fmla="*/ 179 h 239"/>
                <a:gd name="T58" fmla="*/ 31 w 219"/>
                <a:gd name="T59" fmla="*/ 179 h 239"/>
                <a:gd name="T60" fmla="*/ 31 w 219"/>
                <a:gd name="T61" fmla="*/ 167 h 239"/>
                <a:gd name="T62" fmla="*/ 29 w 219"/>
                <a:gd name="T63" fmla="*/ 167 h 239"/>
                <a:gd name="T64" fmla="*/ 29 w 219"/>
                <a:gd name="T65" fmla="*/ 163 h 239"/>
                <a:gd name="T66" fmla="*/ 26 w 219"/>
                <a:gd name="T67" fmla="*/ 163 h 239"/>
                <a:gd name="T68" fmla="*/ 26 w 219"/>
                <a:gd name="T69" fmla="*/ 156 h 239"/>
                <a:gd name="T70" fmla="*/ 22 w 219"/>
                <a:gd name="T71" fmla="*/ 156 h 239"/>
                <a:gd name="T72" fmla="*/ 22 w 219"/>
                <a:gd name="T73" fmla="*/ 135 h 239"/>
                <a:gd name="T74" fmla="*/ 17 w 219"/>
                <a:gd name="T75" fmla="*/ 135 h 239"/>
                <a:gd name="T76" fmla="*/ 17 w 219"/>
                <a:gd name="T77" fmla="*/ 84 h 239"/>
                <a:gd name="T78" fmla="*/ 14 w 219"/>
                <a:gd name="T79" fmla="*/ 84 h 239"/>
                <a:gd name="T80" fmla="*/ 14 w 219"/>
                <a:gd name="T81" fmla="*/ 68 h 239"/>
                <a:gd name="T82" fmla="*/ 9 w 219"/>
                <a:gd name="T83" fmla="*/ 68 h 239"/>
                <a:gd name="T84" fmla="*/ 9 w 219"/>
                <a:gd name="T85" fmla="*/ 31 h 239"/>
                <a:gd name="T86" fmla="*/ 7 w 219"/>
                <a:gd name="T87" fmla="*/ 31 h 239"/>
                <a:gd name="T88" fmla="*/ 7 w 219"/>
                <a:gd name="T89" fmla="*/ 28 h 239"/>
                <a:gd name="T90" fmla="*/ 4 w 219"/>
                <a:gd name="T91" fmla="*/ 28 h 239"/>
                <a:gd name="T92" fmla="*/ 4 w 219"/>
                <a:gd name="T93" fmla="*/ 0 h 239"/>
                <a:gd name="T94" fmla="*/ 0 w 219"/>
                <a:gd name="T95"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 h="239">
                  <a:moveTo>
                    <a:pt x="219" y="239"/>
                  </a:moveTo>
                  <a:lnTo>
                    <a:pt x="114" y="239"/>
                  </a:lnTo>
                  <a:lnTo>
                    <a:pt x="114" y="237"/>
                  </a:lnTo>
                  <a:lnTo>
                    <a:pt x="112" y="237"/>
                  </a:lnTo>
                  <a:lnTo>
                    <a:pt x="112" y="233"/>
                  </a:lnTo>
                  <a:lnTo>
                    <a:pt x="105" y="233"/>
                  </a:lnTo>
                  <a:lnTo>
                    <a:pt x="105" y="226"/>
                  </a:lnTo>
                  <a:lnTo>
                    <a:pt x="100" y="226"/>
                  </a:lnTo>
                  <a:lnTo>
                    <a:pt x="100" y="222"/>
                  </a:lnTo>
                  <a:lnTo>
                    <a:pt x="65" y="222"/>
                  </a:lnTo>
                  <a:lnTo>
                    <a:pt x="65" y="219"/>
                  </a:lnTo>
                  <a:lnTo>
                    <a:pt x="57" y="219"/>
                  </a:lnTo>
                  <a:lnTo>
                    <a:pt x="57" y="209"/>
                  </a:lnTo>
                  <a:lnTo>
                    <a:pt x="53" y="209"/>
                  </a:lnTo>
                  <a:lnTo>
                    <a:pt x="53" y="207"/>
                  </a:lnTo>
                  <a:lnTo>
                    <a:pt x="52" y="207"/>
                  </a:lnTo>
                  <a:lnTo>
                    <a:pt x="52" y="205"/>
                  </a:lnTo>
                  <a:lnTo>
                    <a:pt x="48" y="205"/>
                  </a:lnTo>
                  <a:lnTo>
                    <a:pt x="48" y="203"/>
                  </a:lnTo>
                  <a:lnTo>
                    <a:pt x="46" y="203"/>
                  </a:lnTo>
                  <a:lnTo>
                    <a:pt x="46" y="201"/>
                  </a:lnTo>
                  <a:lnTo>
                    <a:pt x="43" y="201"/>
                  </a:lnTo>
                  <a:lnTo>
                    <a:pt x="43" y="189"/>
                  </a:lnTo>
                  <a:lnTo>
                    <a:pt x="40" y="189"/>
                  </a:lnTo>
                  <a:lnTo>
                    <a:pt x="40" y="187"/>
                  </a:lnTo>
                  <a:lnTo>
                    <a:pt x="39" y="187"/>
                  </a:lnTo>
                  <a:lnTo>
                    <a:pt x="39" y="182"/>
                  </a:lnTo>
                  <a:lnTo>
                    <a:pt x="35" y="182"/>
                  </a:lnTo>
                  <a:lnTo>
                    <a:pt x="35" y="179"/>
                  </a:lnTo>
                  <a:lnTo>
                    <a:pt x="31" y="179"/>
                  </a:lnTo>
                  <a:lnTo>
                    <a:pt x="31" y="167"/>
                  </a:lnTo>
                  <a:lnTo>
                    <a:pt x="29" y="167"/>
                  </a:lnTo>
                  <a:lnTo>
                    <a:pt x="29" y="163"/>
                  </a:lnTo>
                  <a:lnTo>
                    <a:pt x="26" y="163"/>
                  </a:lnTo>
                  <a:lnTo>
                    <a:pt x="26" y="156"/>
                  </a:lnTo>
                  <a:lnTo>
                    <a:pt x="22" y="156"/>
                  </a:lnTo>
                  <a:lnTo>
                    <a:pt x="22" y="135"/>
                  </a:lnTo>
                  <a:lnTo>
                    <a:pt x="17" y="135"/>
                  </a:lnTo>
                  <a:cubicBezTo>
                    <a:pt x="17" y="135"/>
                    <a:pt x="16" y="84"/>
                    <a:pt x="17" y="84"/>
                  </a:cubicBezTo>
                  <a:cubicBezTo>
                    <a:pt x="18" y="84"/>
                    <a:pt x="14" y="84"/>
                    <a:pt x="14" y="84"/>
                  </a:cubicBezTo>
                  <a:lnTo>
                    <a:pt x="14" y="68"/>
                  </a:lnTo>
                  <a:lnTo>
                    <a:pt x="9" y="68"/>
                  </a:lnTo>
                  <a:lnTo>
                    <a:pt x="9" y="31"/>
                  </a:lnTo>
                  <a:lnTo>
                    <a:pt x="7" y="31"/>
                  </a:lnTo>
                  <a:lnTo>
                    <a:pt x="7" y="28"/>
                  </a:lnTo>
                  <a:lnTo>
                    <a:pt x="4" y="28"/>
                  </a:lnTo>
                  <a:lnTo>
                    <a:pt x="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3"/>
            <p:cNvSpPr>
              <a:spLocks noChangeShapeType="1"/>
            </p:cNvSpPr>
            <p:nvPr/>
          </p:nvSpPr>
          <p:spPr bwMode="auto">
            <a:xfrm>
              <a:off x="3030108" y="4603365"/>
              <a:ext cx="0" cy="6667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4"/>
            <p:cNvSpPr>
              <a:spLocks noChangeShapeType="1"/>
            </p:cNvSpPr>
            <p:nvPr/>
          </p:nvSpPr>
          <p:spPr bwMode="auto">
            <a:xfrm>
              <a:off x="2992008" y="4603365"/>
              <a:ext cx="0" cy="6667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Line 5"/>
            <p:cNvSpPr>
              <a:spLocks noChangeShapeType="1"/>
            </p:cNvSpPr>
            <p:nvPr/>
          </p:nvSpPr>
          <p:spPr bwMode="auto">
            <a:xfrm>
              <a:off x="2496708" y="4603365"/>
              <a:ext cx="0" cy="6667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96" name="Line 6"/>
          <p:cNvSpPr>
            <a:spLocks noChangeShapeType="1"/>
          </p:cNvSpPr>
          <p:nvPr/>
        </p:nvSpPr>
        <p:spPr bwMode="auto">
          <a:xfrm>
            <a:off x="1798512" y="5132850"/>
            <a:ext cx="0" cy="8837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Freeform 7"/>
          <p:cNvSpPr>
            <a:spLocks/>
          </p:cNvSpPr>
          <p:nvPr/>
        </p:nvSpPr>
        <p:spPr bwMode="auto">
          <a:xfrm>
            <a:off x="1031642" y="2254443"/>
            <a:ext cx="1725457" cy="3168773"/>
          </a:xfrm>
          <a:custGeom>
            <a:avLst/>
            <a:gdLst>
              <a:gd name="T0" fmla="*/ 135 w 135"/>
              <a:gd name="T1" fmla="*/ 251 h 251"/>
              <a:gd name="T2" fmla="*/ 135 w 135"/>
              <a:gd name="T3" fmla="*/ 245 h 251"/>
              <a:gd name="T4" fmla="*/ 96 w 135"/>
              <a:gd name="T5" fmla="*/ 245 h 251"/>
              <a:gd name="T6" fmla="*/ 96 w 135"/>
              <a:gd name="T7" fmla="*/ 237 h 251"/>
              <a:gd name="T8" fmla="*/ 87 w 135"/>
              <a:gd name="T9" fmla="*/ 237 h 251"/>
              <a:gd name="T10" fmla="*/ 87 w 135"/>
              <a:gd name="T11" fmla="*/ 231 h 251"/>
              <a:gd name="T12" fmla="*/ 57 w 135"/>
              <a:gd name="T13" fmla="*/ 231 h 251"/>
              <a:gd name="T14" fmla="*/ 57 w 135"/>
              <a:gd name="T15" fmla="*/ 227 h 251"/>
              <a:gd name="T16" fmla="*/ 44 w 135"/>
              <a:gd name="T17" fmla="*/ 227 h 251"/>
              <a:gd name="T18" fmla="*/ 44 w 135"/>
              <a:gd name="T19" fmla="*/ 212 h 251"/>
              <a:gd name="T20" fmla="*/ 35 w 135"/>
              <a:gd name="T21" fmla="*/ 212 h 251"/>
              <a:gd name="T22" fmla="*/ 35 w 135"/>
              <a:gd name="T23" fmla="*/ 207 h 251"/>
              <a:gd name="T24" fmla="*/ 30 w 135"/>
              <a:gd name="T25" fmla="*/ 207 h 251"/>
              <a:gd name="T26" fmla="*/ 30 w 135"/>
              <a:gd name="T27" fmla="*/ 202 h 251"/>
              <a:gd name="T28" fmla="*/ 26 w 135"/>
              <a:gd name="T29" fmla="*/ 202 h 251"/>
              <a:gd name="T30" fmla="*/ 26 w 135"/>
              <a:gd name="T31" fmla="*/ 163 h 251"/>
              <a:gd name="T32" fmla="*/ 22 w 135"/>
              <a:gd name="T33" fmla="*/ 163 h 251"/>
              <a:gd name="T34" fmla="*/ 22 w 135"/>
              <a:gd name="T35" fmla="*/ 140 h 251"/>
              <a:gd name="T36" fmla="*/ 18 w 135"/>
              <a:gd name="T37" fmla="*/ 140 h 251"/>
              <a:gd name="T38" fmla="*/ 18 w 135"/>
              <a:gd name="T39" fmla="*/ 126 h 251"/>
              <a:gd name="T40" fmla="*/ 13 w 135"/>
              <a:gd name="T41" fmla="*/ 126 h 251"/>
              <a:gd name="T42" fmla="*/ 13 w 135"/>
              <a:gd name="T43" fmla="*/ 77 h 251"/>
              <a:gd name="T44" fmla="*/ 9 w 135"/>
              <a:gd name="T45" fmla="*/ 77 h 251"/>
              <a:gd name="T46" fmla="*/ 9 w 135"/>
              <a:gd name="T47" fmla="*/ 53 h 251"/>
              <a:gd name="T48" fmla="*/ 5 w 135"/>
              <a:gd name="T49" fmla="*/ 53 h 251"/>
              <a:gd name="T50" fmla="*/ 5 w 135"/>
              <a:gd name="T51" fmla="*/ 16 h 251"/>
              <a:gd name="T52" fmla="*/ 2 w 135"/>
              <a:gd name="T53" fmla="*/ 16 h 251"/>
              <a:gd name="T54" fmla="*/ 2 w 135"/>
              <a:gd name="T55" fmla="*/ 0 h 251"/>
              <a:gd name="T56" fmla="*/ 0 w 135"/>
              <a:gd name="T5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 h="251">
                <a:moveTo>
                  <a:pt x="135" y="251"/>
                </a:moveTo>
                <a:lnTo>
                  <a:pt x="135" y="245"/>
                </a:lnTo>
                <a:lnTo>
                  <a:pt x="96" y="245"/>
                </a:lnTo>
                <a:lnTo>
                  <a:pt x="96" y="237"/>
                </a:lnTo>
                <a:lnTo>
                  <a:pt x="87" y="237"/>
                </a:lnTo>
                <a:lnTo>
                  <a:pt x="87" y="231"/>
                </a:lnTo>
                <a:lnTo>
                  <a:pt x="57" y="231"/>
                </a:lnTo>
                <a:lnTo>
                  <a:pt x="57" y="227"/>
                </a:lnTo>
                <a:lnTo>
                  <a:pt x="44" y="227"/>
                </a:lnTo>
                <a:lnTo>
                  <a:pt x="44" y="212"/>
                </a:lnTo>
                <a:lnTo>
                  <a:pt x="35" y="212"/>
                </a:lnTo>
                <a:lnTo>
                  <a:pt x="35" y="207"/>
                </a:lnTo>
                <a:lnTo>
                  <a:pt x="30" y="207"/>
                </a:lnTo>
                <a:lnTo>
                  <a:pt x="30" y="202"/>
                </a:lnTo>
                <a:lnTo>
                  <a:pt x="26" y="202"/>
                </a:lnTo>
                <a:lnTo>
                  <a:pt x="26" y="163"/>
                </a:lnTo>
                <a:lnTo>
                  <a:pt x="22" y="163"/>
                </a:lnTo>
                <a:lnTo>
                  <a:pt x="22" y="140"/>
                </a:lnTo>
                <a:lnTo>
                  <a:pt x="18" y="140"/>
                </a:lnTo>
                <a:lnTo>
                  <a:pt x="18" y="126"/>
                </a:lnTo>
                <a:lnTo>
                  <a:pt x="13" y="126"/>
                </a:lnTo>
                <a:lnTo>
                  <a:pt x="13" y="77"/>
                </a:lnTo>
                <a:lnTo>
                  <a:pt x="9" y="77"/>
                </a:lnTo>
                <a:lnTo>
                  <a:pt x="9" y="53"/>
                </a:lnTo>
                <a:lnTo>
                  <a:pt x="5" y="53"/>
                </a:lnTo>
                <a:lnTo>
                  <a:pt x="5" y="16"/>
                </a:lnTo>
                <a:lnTo>
                  <a:pt x="2" y="16"/>
                </a:lnTo>
                <a:lnTo>
                  <a:pt x="2"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98" name="Group 97"/>
          <p:cNvGrpSpPr/>
          <p:nvPr/>
        </p:nvGrpSpPr>
        <p:grpSpPr>
          <a:xfrm>
            <a:off x="5605421" y="2254442"/>
            <a:ext cx="2664000" cy="3168000"/>
            <a:chOff x="5416198" y="2364090"/>
            <a:chExt cx="2664000" cy="3168000"/>
          </a:xfrm>
        </p:grpSpPr>
        <p:sp>
          <p:nvSpPr>
            <p:cNvPr id="99" name="Line 6"/>
            <p:cNvSpPr>
              <a:spLocks noChangeShapeType="1"/>
            </p:cNvSpPr>
            <p:nvPr/>
          </p:nvSpPr>
          <p:spPr bwMode="auto">
            <a:xfrm>
              <a:off x="7320310" y="5178983"/>
              <a:ext cx="0" cy="8837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Freeform 8"/>
            <p:cNvSpPr>
              <a:spLocks/>
            </p:cNvSpPr>
            <p:nvPr/>
          </p:nvSpPr>
          <p:spPr bwMode="auto">
            <a:xfrm>
              <a:off x="5416198" y="2364090"/>
              <a:ext cx="2664000" cy="3168000"/>
            </a:xfrm>
            <a:custGeom>
              <a:avLst/>
              <a:gdLst>
                <a:gd name="T0" fmla="*/ 211 w 211"/>
                <a:gd name="T1" fmla="*/ 250 h 250"/>
                <a:gd name="T2" fmla="*/ 211 w 211"/>
                <a:gd name="T3" fmla="*/ 225 h 250"/>
                <a:gd name="T4" fmla="*/ 79 w 211"/>
                <a:gd name="T5" fmla="*/ 225 h 250"/>
                <a:gd name="T6" fmla="*/ 79 w 211"/>
                <a:gd name="T7" fmla="*/ 209 h 250"/>
                <a:gd name="T8" fmla="*/ 71 w 211"/>
                <a:gd name="T9" fmla="*/ 209 h 250"/>
                <a:gd name="T10" fmla="*/ 71 w 211"/>
                <a:gd name="T11" fmla="*/ 193 h 250"/>
                <a:gd name="T12" fmla="*/ 62 w 211"/>
                <a:gd name="T13" fmla="*/ 193 h 250"/>
                <a:gd name="T14" fmla="*/ 62 w 211"/>
                <a:gd name="T15" fmla="*/ 177 h 250"/>
                <a:gd name="T16" fmla="*/ 52 w 211"/>
                <a:gd name="T17" fmla="*/ 177 h 250"/>
                <a:gd name="T18" fmla="*/ 52 w 211"/>
                <a:gd name="T19" fmla="*/ 153 h 250"/>
                <a:gd name="T20" fmla="*/ 44 w 211"/>
                <a:gd name="T21" fmla="*/ 153 h 250"/>
                <a:gd name="T22" fmla="*/ 44 w 211"/>
                <a:gd name="T23" fmla="*/ 137 h 250"/>
                <a:gd name="T24" fmla="*/ 36 w 211"/>
                <a:gd name="T25" fmla="*/ 137 h 250"/>
                <a:gd name="T26" fmla="*/ 36 w 211"/>
                <a:gd name="T27" fmla="*/ 121 h 250"/>
                <a:gd name="T28" fmla="*/ 27 w 211"/>
                <a:gd name="T29" fmla="*/ 121 h 250"/>
                <a:gd name="T30" fmla="*/ 27 w 211"/>
                <a:gd name="T31" fmla="*/ 89 h 250"/>
                <a:gd name="T32" fmla="*/ 18 w 211"/>
                <a:gd name="T33" fmla="*/ 89 h 250"/>
                <a:gd name="T34" fmla="*/ 18 w 211"/>
                <a:gd name="T35" fmla="*/ 41 h 250"/>
                <a:gd name="T36" fmla="*/ 9 w 211"/>
                <a:gd name="T37" fmla="*/ 41 h 250"/>
                <a:gd name="T38" fmla="*/ 9 w 211"/>
                <a:gd name="T39" fmla="*/ 8 h 250"/>
                <a:gd name="T40" fmla="*/ 4 w 211"/>
                <a:gd name="T41" fmla="*/ 8 h 250"/>
                <a:gd name="T42" fmla="*/ 4 w 211"/>
                <a:gd name="T43" fmla="*/ 0 h 250"/>
                <a:gd name="T44" fmla="*/ 0 w 211"/>
                <a:gd name="T45"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1" h="250">
                  <a:moveTo>
                    <a:pt x="211" y="250"/>
                  </a:moveTo>
                  <a:lnTo>
                    <a:pt x="211" y="225"/>
                  </a:lnTo>
                  <a:lnTo>
                    <a:pt x="79" y="225"/>
                  </a:lnTo>
                  <a:lnTo>
                    <a:pt x="79" y="209"/>
                  </a:lnTo>
                  <a:lnTo>
                    <a:pt x="71" y="209"/>
                  </a:lnTo>
                  <a:lnTo>
                    <a:pt x="71" y="193"/>
                  </a:lnTo>
                  <a:lnTo>
                    <a:pt x="62" y="193"/>
                  </a:lnTo>
                  <a:lnTo>
                    <a:pt x="62" y="177"/>
                  </a:lnTo>
                  <a:lnTo>
                    <a:pt x="52" y="177"/>
                  </a:lnTo>
                  <a:lnTo>
                    <a:pt x="52" y="153"/>
                  </a:lnTo>
                  <a:lnTo>
                    <a:pt x="44" y="153"/>
                  </a:lnTo>
                  <a:lnTo>
                    <a:pt x="44" y="137"/>
                  </a:lnTo>
                  <a:lnTo>
                    <a:pt x="36" y="137"/>
                  </a:lnTo>
                  <a:lnTo>
                    <a:pt x="36" y="121"/>
                  </a:lnTo>
                  <a:lnTo>
                    <a:pt x="27" y="121"/>
                  </a:lnTo>
                  <a:lnTo>
                    <a:pt x="27" y="89"/>
                  </a:lnTo>
                  <a:lnTo>
                    <a:pt x="18" y="89"/>
                  </a:lnTo>
                  <a:lnTo>
                    <a:pt x="18" y="41"/>
                  </a:lnTo>
                  <a:lnTo>
                    <a:pt x="9" y="41"/>
                  </a:lnTo>
                  <a:lnTo>
                    <a:pt x="9" y="8"/>
                  </a:lnTo>
                  <a:lnTo>
                    <a:pt x="4" y="8"/>
                  </a:lnTo>
                  <a:lnTo>
                    <a:pt x="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Line 6"/>
            <p:cNvSpPr>
              <a:spLocks noChangeShapeType="1"/>
            </p:cNvSpPr>
            <p:nvPr/>
          </p:nvSpPr>
          <p:spPr bwMode="auto">
            <a:xfrm>
              <a:off x="6748126" y="5178983"/>
              <a:ext cx="0" cy="8837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02" name="Freeform 9"/>
          <p:cNvSpPr>
            <a:spLocks/>
          </p:cNvSpPr>
          <p:nvPr/>
        </p:nvSpPr>
        <p:spPr bwMode="auto">
          <a:xfrm>
            <a:off x="5605421" y="2254442"/>
            <a:ext cx="1904112" cy="3168000"/>
          </a:xfrm>
          <a:custGeom>
            <a:avLst/>
            <a:gdLst>
              <a:gd name="T0" fmla="*/ 149 w 149"/>
              <a:gd name="T1" fmla="*/ 250 h 250"/>
              <a:gd name="T2" fmla="*/ 149 w 149"/>
              <a:gd name="T3" fmla="*/ 238 h 250"/>
              <a:gd name="T4" fmla="*/ 88 w 149"/>
              <a:gd name="T5" fmla="*/ 238 h 250"/>
              <a:gd name="T6" fmla="*/ 88 w 149"/>
              <a:gd name="T7" fmla="*/ 226 h 250"/>
              <a:gd name="T8" fmla="*/ 69 w 149"/>
              <a:gd name="T9" fmla="*/ 226 h 250"/>
              <a:gd name="T10" fmla="*/ 69 w 149"/>
              <a:gd name="T11" fmla="*/ 202 h 250"/>
              <a:gd name="T12" fmla="*/ 61 w 149"/>
              <a:gd name="T13" fmla="*/ 202 h 250"/>
              <a:gd name="T14" fmla="*/ 61 w 149"/>
              <a:gd name="T15" fmla="*/ 190 h 250"/>
              <a:gd name="T16" fmla="*/ 52 w 149"/>
              <a:gd name="T17" fmla="*/ 190 h 250"/>
              <a:gd name="T18" fmla="*/ 52 w 149"/>
              <a:gd name="T19" fmla="*/ 179 h 250"/>
              <a:gd name="T20" fmla="*/ 43 w 149"/>
              <a:gd name="T21" fmla="*/ 179 h 250"/>
              <a:gd name="T22" fmla="*/ 43 w 149"/>
              <a:gd name="T23" fmla="*/ 167 h 250"/>
              <a:gd name="T24" fmla="*/ 34 w 149"/>
              <a:gd name="T25" fmla="*/ 167 h 250"/>
              <a:gd name="T26" fmla="*/ 34 w 149"/>
              <a:gd name="T27" fmla="*/ 155 h 250"/>
              <a:gd name="T28" fmla="*/ 26 w 149"/>
              <a:gd name="T29" fmla="*/ 155 h 250"/>
              <a:gd name="T30" fmla="*/ 26 w 149"/>
              <a:gd name="T31" fmla="*/ 142 h 250"/>
              <a:gd name="T32" fmla="*/ 17 w 149"/>
              <a:gd name="T33" fmla="*/ 142 h 250"/>
              <a:gd name="T34" fmla="*/ 17 w 149"/>
              <a:gd name="T35" fmla="*/ 108 h 250"/>
              <a:gd name="T36" fmla="*/ 8 w 149"/>
              <a:gd name="T37" fmla="*/ 108 h 250"/>
              <a:gd name="T38" fmla="*/ 8 w 149"/>
              <a:gd name="T39" fmla="*/ 12 h 250"/>
              <a:gd name="T40" fmla="*/ 3 w 149"/>
              <a:gd name="T41" fmla="*/ 12 h 250"/>
              <a:gd name="T42" fmla="*/ 3 w 149"/>
              <a:gd name="T43" fmla="*/ 0 h 250"/>
              <a:gd name="T44" fmla="*/ 0 w 149"/>
              <a:gd name="T45"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250">
                <a:moveTo>
                  <a:pt x="149" y="250"/>
                </a:moveTo>
                <a:lnTo>
                  <a:pt x="149" y="238"/>
                </a:lnTo>
                <a:lnTo>
                  <a:pt x="88" y="238"/>
                </a:lnTo>
                <a:lnTo>
                  <a:pt x="88" y="226"/>
                </a:lnTo>
                <a:lnTo>
                  <a:pt x="69" y="226"/>
                </a:lnTo>
                <a:lnTo>
                  <a:pt x="69" y="202"/>
                </a:lnTo>
                <a:lnTo>
                  <a:pt x="61" y="202"/>
                </a:lnTo>
                <a:lnTo>
                  <a:pt x="61" y="190"/>
                </a:lnTo>
                <a:lnTo>
                  <a:pt x="52" y="190"/>
                </a:lnTo>
                <a:lnTo>
                  <a:pt x="52" y="179"/>
                </a:lnTo>
                <a:lnTo>
                  <a:pt x="43" y="179"/>
                </a:lnTo>
                <a:lnTo>
                  <a:pt x="43" y="167"/>
                </a:lnTo>
                <a:lnTo>
                  <a:pt x="34" y="167"/>
                </a:lnTo>
                <a:lnTo>
                  <a:pt x="34" y="155"/>
                </a:lnTo>
                <a:lnTo>
                  <a:pt x="26" y="155"/>
                </a:lnTo>
                <a:lnTo>
                  <a:pt x="26" y="142"/>
                </a:lnTo>
                <a:lnTo>
                  <a:pt x="17" y="142"/>
                </a:lnTo>
                <a:lnTo>
                  <a:pt x="17" y="108"/>
                </a:lnTo>
                <a:lnTo>
                  <a:pt x="8" y="108"/>
                </a:lnTo>
                <a:lnTo>
                  <a:pt x="8" y="12"/>
                </a:lnTo>
                <a:lnTo>
                  <a:pt x="3" y="12"/>
                </a:lnTo>
                <a:lnTo>
                  <a:pt x="3"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TextBox 102"/>
          <p:cNvSpPr txBox="1"/>
          <p:nvPr/>
        </p:nvSpPr>
        <p:spPr>
          <a:xfrm>
            <a:off x="6687660" y="5895201"/>
            <a:ext cx="1169616"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ベースラインからの経過時間(ヶ月)</a:t>
            </a:r>
          </a:p>
        </p:txBody>
      </p:sp>
    </p:spTree>
    <p:custDataLst>
      <p:tags r:id="rId1"/>
    </p:custDataLst>
    <p:extLst>
      <p:ext uri="{BB962C8B-B14F-4D97-AF65-F5344CB8AC3E}">
        <p14:creationId xmlns:p14="http://schemas.microsoft.com/office/powerpoint/2010/main" val="13133458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492：転移性結腸直腸癌（mCRC）患者の第一選択（1L）治療について、FOLFOXIRIとベバシズマブ（BEV）の逐次投与と併用投与を、FOLFOXとBEVの併用投与と比較評価する、無作為化非盲検第II相試験（STEAM試験）における全奏効率（ORR</a:t>
            </a:r>
            <a:r>
              <a:rPr lang="ja-JP" sz="1800" b="1" i="0" dirty="0" smtClean="0">
                <a:solidFill>
                  <a:srgbClr val="043882"/>
                </a:solidFill>
                <a:ea typeface="MS UI Gothic" pitchFamily="18" charset="0"/>
              </a:rPr>
              <a:t>）</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Bendell JC, et al</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Bendell et al. J Clin Oncol 2016; 34 (suppl): abstr 492</a:t>
            </a:r>
          </a:p>
        </p:txBody>
      </p:sp>
      <p:sp>
        <p:nvSpPr>
          <p:cNvPr id="2" name="Content Placeholder 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p:txBody>
      </p:sp>
      <p:graphicFrame>
        <p:nvGraphicFramePr>
          <p:cNvPr id="27" name="Group 88"/>
          <p:cNvGraphicFramePr>
            <a:graphicFrameLocks noGrp="1"/>
          </p:cNvGraphicFramePr>
          <p:nvPr>
            <p:extLst>
              <p:ext uri="{D42A27DB-BD31-4B8C-83A1-F6EECF244321}">
                <p14:modId xmlns:p14="http://schemas.microsoft.com/office/powerpoint/2010/main" val="3560242256"/>
              </p:ext>
            </p:extLst>
          </p:nvPr>
        </p:nvGraphicFramePr>
        <p:xfrm>
          <a:off x="369887" y="1618488"/>
          <a:ext cx="8404225" cy="4160520"/>
        </p:xfrm>
        <a:graphic>
          <a:graphicData uri="http://schemas.openxmlformats.org/drawingml/2006/table">
            <a:tbl>
              <a:tblPr firstRow="1" bandRow="1">
                <a:tableStyleId>{69012ECD-51FC-41F1-AA8D-1B2483CD663E}</a:tableStyleId>
              </a:tblPr>
              <a:tblGrid>
                <a:gridCol w="3528542">
                  <a:extLst>
                    <a:ext uri="{9D8B030D-6E8A-4147-A177-3AD203B41FA5}">
                      <a16:colId xmlns:a16="http://schemas.microsoft.com/office/drawing/2014/main" xmlns="" val="20000"/>
                    </a:ext>
                  </a:extLst>
                </a:gridCol>
                <a:gridCol w="1758443">
                  <a:extLst>
                    <a:ext uri="{9D8B030D-6E8A-4147-A177-3AD203B41FA5}">
                      <a16:colId xmlns:a16="http://schemas.microsoft.com/office/drawing/2014/main" xmlns="" val="20001"/>
                    </a:ext>
                  </a:extLst>
                </a:gridCol>
                <a:gridCol w="1678514">
                  <a:extLst>
                    <a:ext uri="{9D8B030D-6E8A-4147-A177-3AD203B41FA5}">
                      <a16:colId xmlns:a16="http://schemas.microsoft.com/office/drawing/2014/main" xmlns="" val="20002"/>
                    </a:ext>
                  </a:extLst>
                </a:gridCol>
                <a:gridCol w="1438726"/>
              </a:tblGrid>
              <a:tr h="43972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3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1" i="0" dirty="0" smtClean="0">
                          <a:solidFill>
                            <a:srgbClr val="FFFFFF"/>
                          </a:solidFill>
                          <a:ea typeface="MS UI Gothic" pitchFamily="18" charset="0"/>
                        </a:rPr>
                        <a:t>cFOLFOXIRI＋</a:t>
                      </a:r>
                      <a:r>
                        <a:rPr lang="en-GB" altLang="ja-JP" sz="1300" b="1" i="0" dirty="0" smtClean="0">
                          <a:solidFill>
                            <a:srgbClr val="FFFFFF"/>
                          </a:solidFill>
                          <a:ea typeface="MS UI Gothic" pitchFamily="18" charset="0"/>
                        </a:rPr>
                        <a:t/>
                      </a:r>
                      <a:br>
                        <a:rPr lang="en-GB" altLang="ja-JP" sz="1300" b="1" i="0" dirty="0" smtClean="0">
                          <a:solidFill>
                            <a:srgbClr val="FFFFFF"/>
                          </a:solidFill>
                          <a:ea typeface="MS UI Gothic" pitchFamily="18" charset="0"/>
                        </a:rPr>
                      </a:br>
                      <a:r>
                        <a:rPr lang="ja-JP" sz="1300" b="1" i="0" dirty="0" smtClean="0">
                          <a:solidFill>
                            <a:srgbClr val="FFFFFF"/>
                          </a:solidFill>
                          <a:ea typeface="MS UI Gothic" pitchFamily="18" charset="0"/>
                        </a:rPr>
                        <a:t>ベバシズマブ</a:t>
                      </a:r>
                      <a:r>
                        <a:rPr lang="en" sz="1300" dirty="0" smtClean="0"/>
                        <a:t/>
                      </a:r>
                      <a:br>
                        <a:rPr lang="en" sz="1300" dirty="0" smtClean="0"/>
                      </a:br>
                      <a:r>
                        <a:rPr lang="ja-JP" sz="1300" b="1" i="0" u="none" dirty="0" smtClean="0">
                          <a:solidFill>
                            <a:srgbClr val="FFFFFF"/>
                          </a:solidFill>
                          <a:ea typeface="MS UI Gothic" pitchFamily="18" charset="0"/>
                        </a:rPr>
                        <a:t>(n=93)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1" i="0" dirty="0" smtClean="0">
                          <a:solidFill>
                            <a:srgbClr val="FFFFFF"/>
                          </a:solidFill>
                          <a:ea typeface="MS UI Gothic" pitchFamily="18" charset="0"/>
                        </a:rPr>
                        <a:t>sFOLFOXIRI＋</a:t>
                      </a:r>
                      <a:r>
                        <a:rPr lang="en-GB" altLang="ja-JP" sz="1300" b="1" i="0" dirty="0" smtClean="0">
                          <a:solidFill>
                            <a:srgbClr val="FFFFFF"/>
                          </a:solidFill>
                          <a:ea typeface="MS UI Gothic" pitchFamily="18" charset="0"/>
                        </a:rPr>
                        <a:t/>
                      </a:r>
                      <a:br>
                        <a:rPr lang="en-GB" altLang="ja-JP" sz="1300" b="1" i="0" dirty="0" smtClean="0">
                          <a:solidFill>
                            <a:srgbClr val="FFFFFF"/>
                          </a:solidFill>
                          <a:ea typeface="MS UI Gothic" pitchFamily="18" charset="0"/>
                        </a:rPr>
                      </a:br>
                      <a:r>
                        <a:rPr lang="ja-JP" sz="1300" b="1" i="0" dirty="0" smtClean="0">
                          <a:solidFill>
                            <a:srgbClr val="FFFFFF"/>
                          </a:solidFill>
                          <a:ea typeface="MS UI Gothic" pitchFamily="18" charset="0"/>
                        </a:rPr>
                        <a:t>ベバシズマブ</a:t>
                      </a:r>
                      <a:r>
                        <a:rPr lang="en" sz="1300" dirty="0" smtClean="0"/>
                        <a:t/>
                      </a:r>
                      <a:br>
                        <a:rPr lang="en" sz="1300" dirty="0" smtClean="0"/>
                      </a:br>
                      <a:r>
                        <a:rPr lang="ja-JP" sz="1300" b="1" i="0" u="none" dirty="0" smtClean="0">
                          <a:solidFill>
                            <a:srgbClr val="FFFFFF"/>
                          </a:solidFill>
                          <a:ea typeface="MS UI Gothic" pitchFamily="18" charset="0"/>
                        </a:rPr>
                        <a:t>(n=92)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FOLFOX＋</a:t>
                      </a:r>
                      <a:r>
                        <a:rPr lang="en-GB" altLang="ja-JP" sz="1300" b="1" i="0" u="none" dirty="0" smtClean="0">
                          <a:solidFill>
                            <a:srgbClr val="FFFFFF"/>
                          </a:solidFill>
                          <a:ea typeface="MS UI Gothic" pitchFamily="18" charset="0"/>
                        </a:rPr>
                        <a:t/>
                      </a:r>
                      <a:br>
                        <a:rPr lang="en-GB" altLang="ja-JP" sz="1300" b="1" i="0" u="none" dirty="0" smtClean="0">
                          <a:solidFill>
                            <a:srgbClr val="FFFFFF"/>
                          </a:solidFill>
                          <a:ea typeface="MS UI Gothic" pitchFamily="18" charset="0"/>
                        </a:rPr>
                      </a:br>
                      <a:r>
                        <a:rPr lang="ja-JP" sz="1300" b="1" i="0" dirty="0" smtClean="0">
                          <a:solidFill>
                            <a:srgbClr val="FFFFFF"/>
                          </a:solidFill>
                          <a:ea typeface="MS UI Gothic" pitchFamily="18" charset="0"/>
                        </a:rPr>
                        <a:t>ベバシズマブ</a:t>
                      </a:r>
                      <a:r>
                        <a:rPr lang="en" sz="1300" dirty="0" smtClean="0"/>
                        <a:t/>
                      </a:r>
                      <a:br>
                        <a:rPr lang="en" sz="1300" dirty="0" smtClean="0"/>
                      </a:br>
                      <a:r>
                        <a:rPr lang="ja-JP" sz="1300" b="1" i="0" u="none" dirty="0" smtClean="0">
                          <a:solidFill>
                            <a:srgbClr val="FFFFFF"/>
                          </a:solidFill>
                          <a:ea typeface="MS UI Gothic" pitchFamily="18" charset="0"/>
                        </a:rPr>
                        <a:t>(n=95)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年齢中央値、歳（範囲）</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58.0 (23–75)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56.0 (25–74)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58.0 (34–73)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性別、男性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51 (55)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52 (57)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59 (62)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ECOG PS、n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289560">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62 (67)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52 (57)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51 (54)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289560">
                <a:tc>
                  <a:txBody>
                    <a:bodyPr/>
                    <a:lstStyle/>
                    <a:p>
                      <a:pPr marL="182563" marR="0" lvl="1" indent="0" algn="l"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31 (33)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40 (43)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44 (46)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診断時の癌の種類</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endParaRPr lang="en-NZ" sz="13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endParaRPr lang="en-NZ" sz="13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endParaRPr lang="en-NZ" sz="13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89560">
                <a:tc>
                  <a:txBody>
                    <a:bodyPr/>
                    <a:lstStyle/>
                    <a:p>
                      <a:pPr marL="182563" marR="0" lvl="1" indent="0" algn="l"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結腸</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68 (73)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64 (70)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76 (80)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182563" marR="0" lvl="1" indent="0" algn="l"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直腸</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25 (27)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28 (30)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19 (20)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癌手術歴、n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48 (52)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55 (60)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61 (64)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病変範囲、肝限局転移、n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28 (30)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28 (30)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27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腫瘍部位、右、n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43 (46)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38 (41)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40 (42)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追跡調査期間の中央値、ヶ月間（範囲）</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13.7 (0.4–28.9)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13.1 (0.1–27.0)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12.4 (0.1–25.7)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7" name="Text Placeholder 13"/>
          <p:cNvSpPr txBox="1">
            <a:spLocks/>
          </p:cNvSpPr>
          <p:nvPr/>
        </p:nvSpPr>
        <p:spPr bwMode="auto">
          <a:xfrm>
            <a:off x="365125" y="6096000"/>
            <a:ext cx="46640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fontAlgn="base">
              <a:spcBef>
                <a:spcPts val="0"/>
              </a:spcBef>
              <a:spcAft>
                <a:spcPts val="400"/>
              </a:spcAft>
              <a:buClr>
                <a:schemeClr val="bg1"/>
              </a:buClr>
              <a:buSzPct val="110000"/>
              <a:buNone/>
              <a:defRPr sz="12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r>
              <a:rPr lang="ja-JP" b="0" i="0" dirty="0" smtClean="0">
                <a:solidFill>
                  <a:srgbClr val="4D4D4D"/>
                </a:solidFill>
                <a:ea typeface="MS UI Gothic" pitchFamily="18" charset="0"/>
              </a:rPr>
              <a:t>*「右」には右側結腸および横行結腸から脾湾曲部までを含む</a:t>
            </a:r>
          </a:p>
        </p:txBody>
      </p:sp>
    </p:spTree>
    <p:custDataLst>
      <p:tags r:id="rId1"/>
    </p:custDataLst>
    <p:extLst>
      <p:ext uri="{BB962C8B-B14F-4D97-AF65-F5344CB8AC3E}">
        <p14:creationId xmlns:p14="http://schemas.microsoft.com/office/powerpoint/2010/main" val="291227103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492：転移性結腸直腸癌（mCRC）患者の第一選択（1L）治療について、FOLFOXIRIとベバシズマブ（BEV）の逐次投与と併用投与を、FOLFOXとBEVの併用投与と比較評価する、無作為化非盲検第II相試験（STEAM試験）における全奏効率（ORR</a:t>
            </a:r>
            <a:r>
              <a:rPr lang="ja-JP" sz="1800" b="1" i="0" dirty="0" smtClean="0">
                <a:solidFill>
                  <a:srgbClr val="043882"/>
                </a:solidFill>
                <a:ea typeface="MS UI Gothic" pitchFamily="18" charset="0"/>
              </a:rPr>
              <a:t>）</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Bendell JC, et al</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Bendell et al. J Clin Oncol 2016; 34 (suppl): abstr 492</a:t>
            </a:r>
          </a:p>
        </p:txBody>
      </p:sp>
      <p:sp>
        <p:nvSpPr>
          <p:cNvPr id="2" name="Content Placeholder 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p:txBody>
      </p:sp>
      <p:graphicFrame>
        <p:nvGraphicFramePr>
          <p:cNvPr id="7" name="Group 88"/>
          <p:cNvGraphicFramePr>
            <a:graphicFrameLocks noGrp="1"/>
          </p:cNvGraphicFramePr>
          <p:nvPr>
            <p:extLst>
              <p:ext uri="{D42A27DB-BD31-4B8C-83A1-F6EECF244321}">
                <p14:modId xmlns:p14="http://schemas.microsoft.com/office/powerpoint/2010/main" val="1691487131"/>
              </p:ext>
            </p:extLst>
          </p:nvPr>
        </p:nvGraphicFramePr>
        <p:xfrm>
          <a:off x="369888" y="1612395"/>
          <a:ext cx="8545512" cy="3950818"/>
        </p:xfrm>
        <a:graphic>
          <a:graphicData uri="http://schemas.openxmlformats.org/drawingml/2006/table">
            <a:tbl>
              <a:tblPr firstRow="1" bandRow="1">
                <a:tableStyleId>{69012ECD-51FC-41F1-AA8D-1B2483CD663E}</a:tableStyleId>
              </a:tblPr>
              <a:tblGrid>
                <a:gridCol w="2525712">
                  <a:extLst>
                    <a:ext uri="{9D8B030D-6E8A-4147-A177-3AD203B41FA5}">
                      <a16:colId xmlns:a16="http://schemas.microsoft.com/office/drawing/2014/main" xmlns="" val="20000"/>
                    </a:ext>
                  </a:extLst>
                </a:gridCol>
                <a:gridCol w="1600200">
                  <a:extLst>
                    <a:ext uri="{9D8B030D-6E8A-4147-A177-3AD203B41FA5}">
                      <a16:colId xmlns:a16="http://schemas.microsoft.com/office/drawing/2014/main" xmlns="" val="20001"/>
                    </a:ext>
                  </a:extLst>
                </a:gridCol>
                <a:gridCol w="1600200"/>
                <a:gridCol w="1643482">
                  <a:extLst>
                    <a:ext uri="{9D8B030D-6E8A-4147-A177-3AD203B41FA5}">
                      <a16:colId xmlns:a16="http://schemas.microsoft.com/office/drawing/2014/main" xmlns="" val="20002"/>
                    </a:ext>
                  </a:extLst>
                </a:gridCol>
                <a:gridCol w="1175918"/>
              </a:tblGrid>
              <a:tr h="71384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200" b="1" i="0" dirty="0" smtClean="0">
                          <a:solidFill>
                            <a:srgbClr val="FFFFFF"/>
                          </a:solidFill>
                          <a:ea typeface="MS UI Gothic" pitchFamily="18" charset="0"/>
                        </a:rPr>
                        <a:t>cFOLFOXIRI＋</a:t>
                      </a:r>
                      <a:r>
                        <a:rPr lang="en-GB" altLang="ja-JP" sz="1200" b="1" i="0" dirty="0" smtClean="0">
                          <a:solidFill>
                            <a:srgbClr val="FFFFFF"/>
                          </a:solidFill>
                          <a:ea typeface="MS UI Gothic" pitchFamily="18" charset="0"/>
                        </a:rPr>
                        <a:t/>
                      </a:r>
                      <a:br>
                        <a:rPr lang="en-GB" altLang="ja-JP" sz="1200" b="1" i="0" dirty="0" smtClean="0">
                          <a:solidFill>
                            <a:srgbClr val="FFFFFF"/>
                          </a:solidFill>
                          <a:ea typeface="MS UI Gothic" pitchFamily="18" charset="0"/>
                        </a:rPr>
                      </a:br>
                      <a:r>
                        <a:rPr lang="ja-JP" sz="1200" b="1" i="0" dirty="0" smtClean="0">
                          <a:solidFill>
                            <a:srgbClr val="FFFFFF"/>
                          </a:solidFill>
                          <a:ea typeface="MS UI Gothic" pitchFamily="18" charset="0"/>
                        </a:rPr>
                        <a:t>ベバシズマブ</a:t>
                      </a:r>
                      <a:r>
                        <a:rPr lang="en" sz="1200" dirty="0" smtClean="0"/>
                        <a:t/>
                      </a:r>
                      <a:br>
                        <a:rPr lang="en" sz="1200" dirty="0" smtClean="0"/>
                      </a:br>
                      <a:r>
                        <a:rPr lang="ja-JP" sz="1200" b="1" i="0" dirty="0" smtClean="0">
                          <a:solidFill>
                            <a:srgbClr val="FFFFFF"/>
                          </a:solidFill>
                          <a:ea typeface="MS UI Gothic" pitchFamily="18" charset="0"/>
                        </a:rPr>
                        <a:t>(n</a:t>
                      </a:r>
                      <a:r>
                        <a:rPr lang="ja-JP" sz="1200" b="1" i="0" u="none" dirty="0" smtClean="0">
                          <a:solidFill>
                            <a:srgbClr val="FFFFFF"/>
                          </a:solidFill>
                          <a:ea typeface="MS UI Gothic" pitchFamily="18" charset="0"/>
                        </a:rPr>
                        <a:t>=93)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200" b="1" i="0" dirty="0" smtClean="0">
                          <a:solidFill>
                            <a:srgbClr val="FFFFFF"/>
                          </a:solidFill>
                          <a:ea typeface="MS UI Gothic" pitchFamily="18" charset="0"/>
                        </a:rPr>
                        <a:t>sFOLFOXIRI＋</a:t>
                      </a:r>
                      <a:r>
                        <a:rPr lang="en-GB" altLang="ja-JP" sz="1200" b="1" i="0" dirty="0" smtClean="0">
                          <a:solidFill>
                            <a:srgbClr val="FFFFFF"/>
                          </a:solidFill>
                          <a:ea typeface="MS UI Gothic" pitchFamily="18" charset="0"/>
                        </a:rPr>
                        <a:t/>
                      </a:r>
                      <a:br>
                        <a:rPr lang="en-GB" altLang="ja-JP" sz="1200" b="1" i="0" dirty="0" smtClean="0">
                          <a:solidFill>
                            <a:srgbClr val="FFFFFF"/>
                          </a:solidFill>
                          <a:ea typeface="MS UI Gothic" pitchFamily="18" charset="0"/>
                        </a:rPr>
                      </a:br>
                      <a:r>
                        <a:rPr lang="ja-JP" sz="1200" b="1" i="0" dirty="0" smtClean="0">
                          <a:solidFill>
                            <a:srgbClr val="FFFFFF"/>
                          </a:solidFill>
                          <a:ea typeface="MS UI Gothic" pitchFamily="18" charset="0"/>
                        </a:rPr>
                        <a:t>ベバシズマブ</a:t>
                      </a:r>
                      <a:r>
                        <a:rPr lang="en" sz="1200" dirty="0" smtClean="0"/>
                        <a:t/>
                      </a:r>
                      <a:br>
                        <a:rPr lang="en" sz="1200" dirty="0" smtClean="0"/>
                      </a:br>
                      <a:r>
                        <a:rPr lang="ja-JP" sz="1200" b="1" i="0" u="none" dirty="0" smtClean="0">
                          <a:solidFill>
                            <a:srgbClr val="FFFFFF"/>
                          </a:solidFill>
                          <a:ea typeface="MS UI Gothic" pitchFamily="18" charset="0"/>
                        </a:rPr>
                        <a:t>(n=92)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200" b="1" i="0" u="none" dirty="0" smtClean="0">
                          <a:solidFill>
                            <a:srgbClr val="FFFFFF"/>
                          </a:solidFill>
                          <a:ea typeface="MS UI Gothic" pitchFamily="18" charset="0"/>
                        </a:rPr>
                        <a:t>FOLFOXIRI＋</a:t>
                      </a:r>
                      <a:r>
                        <a:rPr lang="en-GB" altLang="ja-JP" sz="1200" b="1" i="0" u="none" dirty="0" smtClean="0">
                          <a:solidFill>
                            <a:srgbClr val="FFFFFF"/>
                          </a:solidFill>
                          <a:ea typeface="MS UI Gothic" pitchFamily="18" charset="0"/>
                        </a:rPr>
                        <a:t/>
                      </a:r>
                      <a:br>
                        <a:rPr lang="en-GB" altLang="ja-JP" sz="1200" b="1" i="0" u="none" dirty="0" smtClean="0">
                          <a:solidFill>
                            <a:srgbClr val="FFFFFF"/>
                          </a:solidFill>
                          <a:ea typeface="MS UI Gothic" pitchFamily="18" charset="0"/>
                        </a:rPr>
                      </a:br>
                      <a:r>
                        <a:rPr lang="ja-JP" sz="1200" b="1" i="0" dirty="0" smtClean="0">
                          <a:solidFill>
                            <a:srgbClr val="FFFFFF"/>
                          </a:solidFill>
                          <a:ea typeface="MS UI Gothic" pitchFamily="18" charset="0"/>
                        </a:rPr>
                        <a:t>ベバシズマブ統合</a:t>
                      </a:r>
                      <a:r>
                        <a:rPr lang="en" sz="1200" dirty="0" smtClean="0"/>
                        <a:t/>
                      </a:r>
                      <a:br>
                        <a:rPr lang="en" sz="1200" dirty="0" smtClean="0"/>
                      </a:br>
                      <a:r>
                        <a:rPr lang="ja-JP" sz="1200" b="1" i="0" u="none" dirty="0" smtClean="0">
                          <a:solidFill>
                            <a:srgbClr val="FFFFFF"/>
                          </a:solidFill>
                          <a:ea typeface="MS UI Gothic" pitchFamily="18" charset="0"/>
                        </a:rPr>
                        <a:t>(n=185)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FOLFOX＋</a:t>
                      </a:r>
                      <a:r>
                        <a:rPr lang="en-GB" altLang="ja-JP" sz="1200" b="1" i="0" u="none" dirty="0" smtClean="0">
                          <a:solidFill>
                            <a:srgbClr val="FFFFFF"/>
                          </a:solidFill>
                          <a:ea typeface="MS UI Gothic" pitchFamily="18" charset="0"/>
                        </a:rPr>
                        <a:t/>
                      </a:r>
                      <a:br>
                        <a:rPr lang="en-GB" altLang="ja-JP" sz="1200" b="1" i="0" u="none" dirty="0" smtClean="0">
                          <a:solidFill>
                            <a:srgbClr val="FFFFFF"/>
                          </a:solidFill>
                          <a:ea typeface="MS UI Gothic" pitchFamily="18" charset="0"/>
                        </a:rPr>
                      </a:br>
                      <a:r>
                        <a:rPr lang="ja-JP" sz="1200" b="1" i="0" dirty="0" smtClean="0">
                          <a:solidFill>
                            <a:srgbClr val="FFFFFF"/>
                          </a:solidFill>
                          <a:ea typeface="MS UI Gothic" pitchFamily="18" charset="0"/>
                        </a:rPr>
                        <a:t>ベバシズマブ</a:t>
                      </a:r>
                      <a:r>
                        <a:rPr lang="en" sz="1200" dirty="0" smtClean="0"/>
                        <a:t/>
                      </a:r>
                      <a:br>
                        <a:rPr lang="en" sz="1200" dirty="0" smtClean="0"/>
                      </a:br>
                      <a:r>
                        <a:rPr lang="ja-JP" sz="1200" b="1" i="0" u="none" dirty="0" smtClean="0">
                          <a:solidFill>
                            <a:srgbClr val="FFFFFF"/>
                          </a:solidFill>
                          <a:ea typeface="MS UI Gothic" pitchFamily="18" charset="0"/>
                        </a:rPr>
                        <a:t>(n=95)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0795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ORR、%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60.2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62.0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61.1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47.4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5023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OR vs FOLFOX＋ベバシズマブ(90% CI)；</a:t>
                      </a:r>
                      <a:r>
                        <a:rPr lang="en-GB" altLang="ja-JP" sz="1200" b="0" i="0" u="none" dirty="0" smtClean="0">
                          <a:solidFill>
                            <a:srgbClr val="4D4D4D"/>
                          </a:solidFill>
                          <a:ea typeface="MS UI Gothic" pitchFamily="18" charset="0"/>
                        </a:rPr>
                        <a:t>p</a:t>
                      </a:r>
                      <a:r>
                        <a:rPr lang="ja-JP" sz="1200" b="0" i="0" u="none" dirty="0" smtClean="0">
                          <a:solidFill>
                            <a:srgbClr val="4D4D4D"/>
                          </a:solidFill>
                          <a:ea typeface="MS UI Gothic" pitchFamily="18" charset="0"/>
                        </a:rPr>
                        <a:t>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1.7 (1.05, 2.77);</a:t>
                      </a:r>
                      <a:r>
                        <a:rPr lang="en" sz="1200" dirty="0" smtClean="0"/>
                        <a:t/>
                      </a:r>
                      <a:br>
                        <a:rPr lang="en" sz="1200" dirty="0" smtClean="0"/>
                      </a:br>
                      <a:r>
                        <a:rPr lang="ja-JP" sz="1200" b="0" i="0" u="none" dirty="0" smtClean="0">
                          <a:solidFill>
                            <a:srgbClr val="4D4D4D"/>
                          </a:solidFill>
                          <a:ea typeface="MS UI Gothic" pitchFamily="18" charset="0"/>
                        </a:rPr>
                        <a:t>0.075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200" b="0" i="0" u="none" dirty="0" smtClean="0">
                          <a:solidFill>
                            <a:srgbClr val="4D4D4D"/>
                          </a:solidFill>
                          <a:ea typeface="MS UI Gothic" pitchFamily="18" charset="0"/>
                        </a:rPr>
                        <a:t>1.8 (1.12, 2.97);</a:t>
                      </a:r>
                      <a:r>
                        <a:rPr lang="en" sz="1200" dirty="0" smtClean="0"/>
                        <a:t/>
                      </a:r>
                      <a:br>
                        <a:rPr lang="en" sz="1200" dirty="0" smtClean="0"/>
                      </a:br>
                      <a:r>
                        <a:rPr lang="ja-JP" sz="1200" b="0" i="0" u="none" dirty="0" smtClean="0">
                          <a:solidFill>
                            <a:srgbClr val="4D4D4D"/>
                          </a:solidFill>
                          <a:ea typeface="MS UI Gothic" pitchFamily="18" charset="0"/>
                        </a:rPr>
                        <a:t>0.040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200" b="0" i="0" u="none" dirty="0" smtClean="0">
                          <a:solidFill>
                            <a:srgbClr val="4D4D4D"/>
                          </a:solidFill>
                          <a:ea typeface="MS UI Gothic" pitchFamily="18" charset="0"/>
                        </a:rPr>
                        <a:t>1.8 (1.16, 2.68);</a:t>
                      </a:r>
                      <a:r>
                        <a:rPr lang="en" sz="1200" dirty="0" smtClean="0"/>
                        <a:t/>
                      </a:r>
                      <a:br>
                        <a:rPr lang="en" sz="1200" dirty="0" smtClean="0"/>
                      </a:br>
                      <a:r>
                        <a:rPr lang="ja-JP" sz="1200" b="0" i="0" u="none" dirty="0" smtClean="0">
                          <a:solidFill>
                            <a:srgbClr val="4D4D4D"/>
                          </a:solidFill>
                          <a:ea typeface="MS UI Gothic" pitchFamily="18" charset="0"/>
                        </a:rPr>
                        <a:t>0.025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20795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20795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55.9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62.0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58.9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46.3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20795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31.2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32.6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31.9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40.0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20795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200" b="0" i="0" dirty="0" smtClean="0">
                          <a:solidFill>
                            <a:srgbClr val="4D4D4D"/>
                          </a:solidFill>
                          <a:ea typeface="MS UI Gothic" pitchFamily="18" charset="0"/>
                        </a:rPr>
                        <a:t>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200" b="0" i="0" dirty="0" smtClean="0">
                          <a:solidFill>
                            <a:srgbClr val="4D4D4D"/>
                          </a:solidFill>
                          <a:ea typeface="MS UI Gothic" pitchFamily="18" charset="0"/>
                        </a:rPr>
                        <a:t>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200" b="0" i="0" dirty="0" smtClean="0">
                          <a:solidFill>
                            <a:srgbClr val="4D4D4D"/>
                          </a:solidFill>
                          <a:ea typeface="MS UI Gothic" pitchFamily="18" charset="0"/>
                        </a:rPr>
                        <a:t>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200" b="0" i="0" dirty="0" smtClean="0">
                          <a:solidFill>
                            <a:srgbClr val="4D4D4D"/>
                          </a:solidFill>
                          <a:ea typeface="MS UI Gothic" pitchFamily="18" charset="0"/>
                        </a:rPr>
                        <a:t>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0795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評価不能、%</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28016">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alpha val="10000"/>
                      </a:schemeClr>
                    </a:solidFill>
                  </a:tcPr>
                </a:tc>
              </a:tr>
              <a:tr h="20795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肝切除率、%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07953">
                <a:tc>
                  <a:txBody>
                    <a:bodyPr/>
                    <a:lstStyle/>
                    <a:p>
                      <a:pPr marL="1825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R0切除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200" b="0" i="0" u="none" dirty="0" smtClean="0">
                          <a:solidFill>
                            <a:srgbClr val="4D4D4D"/>
                          </a:solidFill>
                          <a:ea typeface="MS UI Gothic" pitchFamily="18" charset="0"/>
                        </a:rPr>
                        <a:t>11.9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200" b="0" i="0" u="none" dirty="0" smtClean="0">
                          <a:solidFill>
                            <a:srgbClr val="4D4D4D"/>
                          </a:solidFill>
                          <a:ea typeface="MS UI Gothic" pitchFamily="18" charset="0"/>
                        </a:rPr>
                        <a:t>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0795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FOLFOX＋ベバシズマブとの比較における切除率の差異、% (90% CI)；</a:t>
                      </a:r>
                      <a:r>
                        <a:rPr lang="en-GB" altLang="ja-JP" sz="1200" b="0" i="0" u="none" dirty="0" smtClean="0">
                          <a:solidFill>
                            <a:srgbClr val="4D4D4D"/>
                          </a:solidFill>
                          <a:ea typeface="MS UI Gothic" pitchFamily="18" charset="0"/>
                        </a:rPr>
                        <a:t>p</a:t>
                      </a:r>
                      <a:r>
                        <a:rPr lang="ja-JP" sz="1200" b="0" i="0" u="none" dirty="0" smtClean="0">
                          <a:solidFill>
                            <a:srgbClr val="4D4D4D"/>
                          </a:solidFill>
                          <a:ea typeface="MS UI Gothic" pitchFamily="18" charset="0"/>
                        </a:rPr>
                        <a:t>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7.7 (0.2, 15.2);</a:t>
                      </a:r>
                      <a:r>
                        <a:rPr lang="en" sz="1200" dirty="0" smtClean="0"/>
                        <a:t/>
                      </a:r>
                      <a:br>
                        <a:rPr lang="en" sz="1200" dirty="0" smtClean="0"/>
                      </a:br>
                      <a:r>
                        <a:rPr lang="ja-JP" sz="1200" b="0" i="0" u="none" dirty="0" smtClean="0">
                          <a:solidFill>
                            <a:srgbClr val="4D4D4D"/>
                          </a:solidFill>
                          <a:ea typeface="MS UI Gothic" pitchFamily="18" charset="0"/>
                        </a:rPr>
                        <a:t>0.094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200" b="0" i="0" u="none" dirty="0" smtClean="0">
                          <a:solidFill>
                            <a:srgbClr val="4D4D4D"/>
                          </a:solidFill>
                          <a:ea typeface="MS UI Gothic" pitchFamily="18" charset="0"/>
                        </a:rPr>
                        <a:t>2.4 (-4.3, 9.2);</a:t>
                      </a:r>
                      <a:r>
                        <a:rPr lang="en" sz="1200" dirty="0" smtClean="0"/>
                        <a:t/>
                      </a:r>
                      <a:br>
                        <a:rPr lang="en" sz="1200" dirty="0" smtClean="0"/>
                      </a:br>
                      <a:r>
                        <a:rPr lang="ja-JP" sz="1200" b="0" i="0" u="none" dirty="0" smtClean="0">
                          <a:solidFill>
                            <a:srgbClr val="4D4D4D"/>
                          </a:solidFill>
                          <a:ea typeface="MS UI Gothic" pitchFamily="18" charset="0"/>
                        </a:rPr>
                        <a:t>0.555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200" b="0" i="0" u="none" dirty="0" smtClean="0">
                          <a:solidFill>
                            <a:srgbClr val="4D4D4D"/>
                          </a:solidFill>
                          <a:ea typeface="MS UI Gothic" pitchFamily="18" charset="0"/>
                        </a:rPr>
                        <a:t>5.1 (-0.9, 11.0);</a:t>
                      </a:r>
                      <a:r>
                        <a:rPr lang="en" sz="1200" dirty="0" smtClean="0"/>
                        <a:t/>
                      </a:r>
                      <a:br>
                        <a:rPr lang="en" sz="1200" dirty="0" smtClean="0"/>
                      </a:br>
                      <a:r>
                        <a:rPr lang="ja-JP" sz="1200" b="0" i="0" u="none" dirty="0" smtClean="0">
                          <a:solidFill>
                            <a:srgbClr val="4D4D4D"/>
                          </a:solidFill>
                          <a:ea typeface="MS UI Gothic" pitchFamily="18" charset="0"/>
                        </a:rPr>
                        <a:t>0.195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2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355736342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492：転移性結腸直腸癌（mCRC）患者の第一選択（1L）治療について、FOLFOXIRIとベバシズマブ（BEV）の逐次投与と併用投与を、FOLFOXとBEVの併用投与と比較評価する、無作為化非盲検第II相試験（STEAM試験）における全奏効率（ORR</a:t>
            </a:r>
            <a:r>
              <a:rPr lang="ja-JP" sz="1800" b="1" i="0" dirty="0" smtClean="0">
                <a:solidFill>
                  <a:srgbClr val="043882"/>
                </a:solidFill>
                <a:ea typeface="MS UI Gothic" pitchFamily="18" charset="0"/>
              </a:rPr>
              <a:t>）</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Bendell JC, et al</a:t>
            </a:r>
          </a:p>
        </p:txBody>
      </p:sp>
      <p:sp>
        <p:nvSpPr>
          <p:cNvPr id="14" name="Text Placeholder 13"/>
          <p:cNvSpPr>
            <a:spLocks noGrp="1"/>
          </p:cNvSpPr>
          <p:nvPr>
            <p:ph type="body" sz="quarter" idx="10"/>
          </p:nvPr>
        </p:nvSpPr>
        <p:spPr>
          <a:xfrm>
            <a:off x="365125" y="5756962"/>
            <a:ext cx="8177558" cy="487363"/>
          </a:xfrm>
        </p:spPr>
        <p:txBody>
          <a:bodyPr/>
          <a:lstStyle/>
          <a:p>
            <a:r>
              <a:rPr lang="ja-JP" sz="1000" b="0" i="0" baseline="30000" dirty="0" smtClean="0">
                <a:solidFill>
                  <a:srgbClr val="4D4D4D"/>
                </a:solidFill>
                <a:ea typeface="MS UI Gothic" pitchFamily="18" charset="0"/>
              </a:rPr>
              <a:t>†</a:t>
            </a:r>
            <a:r>
              <a:rPr lang="ja-JP" sz="1000" b="0" i="0" dirty="0" smtClean="0">
                <a:solidFill>
                  <a:srgbClr val="4D4D4D"/>
                </a:solidFill>
                <a:ea typeface="MS UI Gothic" pitchFamily="18" charset="0"/>
              </a:rPr>
              <a:t>PFS1は、無作為化から、1L治療中のPDの最初の診断または全死因死亡のうち、いずれか早い方までの期間と定義。イベント非発生例については、最終の腫瘍評価時点で打ち切りとした。*無作為化後に補正後、転移性病変の範囲および腫瘍部位による層別化</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Bendell et al. J Clin Oncol 2016; 34 (suppl): abstr 492</a:t>
            </a:r>
          </a:p>
        </p:txBody>
      </p:sp>
      <p:sp>
        <p:nvSpPr>
          <p:cNvPr id="2" name="Content Placeholder 1"/>
          <p:cNvSpPr>
            <a:spLocks noGrp="1"/>
          </p:cNvSpPr>
          <p:nvPr>
            <p:ph idx="1"/>
          </p:nvPr>
        </p:nvSpPr>
        <p:spPr>
          <a:xfrm>
            <a:off x="365124" y="1254035"/>
            <a:ext cx="8413751" cy="727165"/>
          </a:xfrm>
        </p:spPr>
        <p:txBody>
          <a:bodyPr/>
          <a:lstStyle/>
          <a:p>
            <a:pPr marL="0" indent="0">
              <a:buNone/>
            </a:pPr>
            <a:r>
              <a:rPr lang="ja-JP" sz="1600" b="1" i="0" dirty="0" smtClean="0">
                <a:solidFill>
                  <a:srgbClr val="4D4D4D"/>
                </a:solidFill>
                <a:ea typeface="MS UI Gothic" pitchFamily="18" charset="0"/>
              </a:rPr>
              <a:t>主な結果（続き）</a:t>
            </a:r>
          </a:p>
          <a:p>
            <a:pPr marL="0" indent="0">
              <a:buNone/>
            </a:pPr>
            <a:endParaRPr lang="en-NZ" dirty="0" smtClean="0"/>
          </a:p>
          <a:p>
            <a:pPr marL="0" indent="0">
              <a:buNone/>
            </a:pPr>
            <a:endParaRPr lang="en-NZ" dirty="0"/>
          </a:p>
          <a:p>
            <a:pPr marL="0" indent="0">
              <a:buNone/>
            </a:pPr>
            <a:endParaRPr lang="en-NZ" dirty="0"/>
          </a:p>
        </p:txBody>
      </p:sp>
      <p:graphicFrame>
        <p:nvGraphicFramePr>
          <p:cNvPr id="13" name="Table 12"/>
          <p:cNvGraphicFramePr>
            <a:graphicFrameLocks noGrp="1"/>
          </p:cNvGraphicFramePr>
          <p:nvPr>
            <p:extLst>
              <p:ext uri="{D42A27DB-BD31-4B8C-83A1-F6EECF244321}">
                <p14:modId xmlns:p14="http://schemas.microsoft.com/office/powerpoint/2010/main" val="1259652035"/>
              </p:ext>
            </p:extLst>
          </p:nvPr>
        </p:nvGraphicFramePr>
        <p:xfrm>
          <a:off x="3569575" y="1942012"/>
          <a:ext cx="5334000" cy="1341120"/>
        </p:xfrm>
        <a:graphic>
          <a:graphicData uri="http://schemas.openxmlformats.org/drawingml/2006/table">
            <a:tbl>
              <a:tblPr firstRow="1" bandRow="1">
                <a:tableStyleId>{5C22544A-7EE6-4342-B048-85BDC9FD1C3A}</a:tableStyleId>
              </a:tblPr>
              <a:tblGrid>
                <a:gridCol w="2085072"/>
                <a:gridCol w="1082976"/>
                <a:gridCol w="1082976"/>
                <a:gridCol w="1082976"/>
              </a:tblGrid>
              <a:tr h="370840">
                <a:tc>
                  <a:txBody>
                    <a:bodyPr/>
                    <a:lstStyle/>
                    <a:p>
                      <a:endParaRPr lang="en-GB" sz="1000" b="1" kern="1200" dirty="0">
                        <a:solidFill>
                          <a:srgbClr val="4D4D4D"/>
                        </a:solidFill>
                        <a:latin typeface="+mn-lt"/>
                        <a:ea typeface="+mn-ea"/>
                        <a:cs typeface="+mn-cs"/>
                      </a:endParaRPr>
                    </a:p>
                  </a:txBody>
                  <a:tcP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000" b="1" i="0" dirty="0" smtClean="0">
                          <a:solidFill>
                            <a:srgbClr val="4D4D4D"/>
                          </a:solidFill>
                          <a:ea typeface="MS UI Gothic" pitchFamily="18" charset="0"/>
                        </a:rPr>
                        <a:t>cFOLFOXIRI＋ベバシズマブ</a:t>
                      </a:r>
                      <a:r>
                        <a:rPr lang="en" sz="1000" dirty="0" smtClean="0"/>
                        <a:t/>
                      </a:r>
                      <a:br>
                        <a:rPr lang="en" sz="1000" dirty="0" smtClean="0"/>
                      </a:br>
                      <a:r>
                        <a:rPr lang="ja-JP" sz="1000" b="1" i="0" dirty="0" smtClean="0">
                          <a:solidFill>
                            <a:srgbClr val="4D4D4D"/>
                          </a:solidFill>
                          <a:ea typeface="MS UI Gothic" pitchFamily="18" charset="0"/>
                        </a:rPr>
                        <a:t>(n=93)</a:t>
                      </a:r>
                    </a:p>
                  </a:txBody>
                  <a:tcPr anchor="ctr" horzOverflow="overflow">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000" b="1" i="0" dirty="0" smtClean="0">
                          <a:solidFill>
                            <a:srgbClr val="4D4D4D"/>
                          </a:solidFill>
                          <a:ea typeface="MS UI Gothic" pitchFamily="18" charset="0"/>
                        </a:rPr>
                        <a:t>sFOLFOXIRI＋ベバシズマブ</a:t>
                      </a:r>
                      <a:r>
                        <a:rPr lang="en" sz="1000" dirty="0" smtClean="0"/>
                        <a:t/>
                      </a:r>
                      <a:br>
                        <a:rPr lang="en" sz="1000" dirty="0" smtClean="0"/>
                      </a:br>
                      <a:r>
                        <a:rPr lang="ja-JP" sz="1000" b="1" i="0" dirty="0" smtClean="0">
                          <a:solidFill>
                            <a:srgbClr val="4D4D4D"/>
                          </a:solidFill>
                          <a:ea typeface="MS UI Gothic" pitchFamily="18" charset="0"/>
                        </a:rPr>
                        <a:t>(n=92)</a:t>
                      </a:r>
                    </a:p>
                  </a:txBody>
                  <a:tcPr anchor="ctr" horzOverflow="overflow">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b="1" i="0" dirty="0" smtClean="0">
                          <a:solidFill>
                            <a:srgbClr val="4D4D4D"/>
                          </a:solidFill>
                          <a:ea typeface="MS UI Gothic" pitchFamily="18" charset="0"/>
                        </a:rPr>
                        <a:t>FOLFOX＋</a:t>
                      </a:r>
                      <a:r>
                        <a:rPr lang="en" sz="1000" dirty="0" smtClean="0"/>
                        <a:t/>
                      </a:r>
                      <a:br>
                        <a:rPr lang="en" sz="1000" dirty="0" smtClean="0"/>
                      </a:br>
                      <a:r>
                        <a:rPr lang="ja-JP" sz="1000" b="1" i="0" dirty="0" smtClean="0">
                          <a:solidFill>
                            <a:srgbClr val="4D4D4D"/>
                          </a:solidFill>
                          <a:ea typeface="MS UI Gothic" pitchFamily="18" charset="0"/>
                        </a:rPr>
                        <a:t>ベバシズマブ</a:t>
                      </a:r>
                      <a:r>
                        <a:rPr lang="en" sz="1000" dirty="0" smtClean="0"/>
                        <a:t/>
                      </a:r>
                      <a:br>
                        <a:rPr lang="en" sz="1000" dirty="0" smtClean="0"/>
                      </a:br>
                      <a:r>
                        <a:rPr lang="ja-JP" sz="1000" b="1" i="0" dirty="0" smtClean="0">
                          <a:solidFill>
                            <a:srgbClr val="4D4D4D"/>
                          </a:solidFill>
                          <a:ea typeface="MS UI Gothic" pitchFamily="18" charset="0"/>
                        </a:rPr>
                        <a:t>(n=95)</a:t>
                      </a:r>
                    </a:p>
                  </a:txBody>
                  <a:tcPr>
                    <a:lnB w="12700" cap="flat" cmpd="sng" algn="ctr">
                      <a:solidFill>
                        <a:schemeClr val="tx1"/>
                      </a:solidFill>
                      <a:prstDash val="solid"/>
                      <a:round/>
                      <a:headEnd type="none" w="med" len="med"/>
                      <a:tailEnd type="none" w="med" len="med"/>
                    </a:lnB>
                    <a:noFill/>
                  </a:tcPr>
                </a:tc>
              </a:tr>
              <a:tr h="157718">
                <a:tc>
                  <a:txBody>
                    <a:bodyPr/>
                    <a:lstStyle/>
                    <a:p>
                      <a:r>
                        <a:rPr lang="ja-JP" sz="1000" b="0" i="0" dirty="0" smtClean="0">
                          <a:solidFill>
                            <a:srgbClr val="4D4D4D"/>
                          </a:solidFill>
                          <a:ea typeface="MS UI Gothic" pitchFamily="18" charset="0"/>
                        </a:rPr>
                        <a:t>mPFS、ヶ月間(90% CI)</a:t>
                      </a:r>
                      <a:r>
                        <a:rPr lang="ja-JP" sz="1000" b="0" i="0" baseline="30000" dirty="0" smtClean="0">
                          <a:solidFill>
                            <a:srgbClr val="4D4D4D"/>
                          </a:solidFill>
                          <a:ea typeface="MS UI Gothic" pitchFamily="18" charset="0"/>
                        </a:rPr>
                        <a:t>†</a:t>
                      </a:r>
                      <a:r>
                        <a:rPr lang="ja-JP" sz="1000" b="0" i="0" dirty="0" smtClean="0">
                          <a:solidFill>
                            <a:srgbClr val="4D4D4D"/>
                          </a:solidFill>
                          <a:ea typeface="MS UI Gothic" pitchFamily="18" charset="0"/>
                        </a:rPr>
                        <a:t> </a:t>
                      </a:r>
                    </a:p>
                  </a:txBody>
                  <a:tcPr marL="36000" marR="36000" marT="36000" marB="36000" anchor="ctr">
                    <a:lnT w="12700" cap="flat" cmpd="sng" algn="ctr">
                      <a:solidFill>
                        <a:schemeClr val="tx1"/>
                      </a:solidFill>
                      <a:prstDash val="solid"/>
                      <a:round/>
                      <a:headEnd type="none" w="med" len="med"/>
                      <a:tailEnd type="none" w="med" len="med"/>
                    </a:lnT>
                    <a:noFill/>
                  </a:tcPr>
                </a:tc>
                <a:tc>
                  <a:txBody>
                    <a:bodyPr/>
                    <a:lstStyle/>
                    <a:p>
                      <a:pPr algn="ctr"/>
                      <a:r>
                        <a:rPr lang="ja-JP" sz="1000" b="0" i="0" dirty="0" smtClean="0">
                          <a:solidFill>
                            <a:srgbClr val="4D4D4D"/>
                          </a:solidFill>
                          <a:ea typeface="MS UI Gothic" pitchFamily="18" charset="0"/>
                        </a:rPr>
                        <a:t>11.7 </a:t>
                      </a:r>
                      <a:r>
                        <a:rPr lang="en" sz="1000" dirty="0" smtClean="0"/>
                        <a:t/>
                      </a:r>
                      <a:br>
                        <a:rPr lang="en" sz="1000" dirty="0" smtClean="0"/>
                      </a:br>
                      <a:r>
                        <a:rPr lang="ja-JP" sz="1000" b="0" i="0" dirty="0" smtClean="0">
                          <a:solidFill>
                            <a:srgbClr val="4D4D4D"/>
                          </a:solidFill>
                          <a:ea typeface="MS UI Gothic" pitchFamily="18" charset="0"/>
                        </a:rPr>
                        <a:t>(9.9, 16.6)</a:t>
                      </a:r>
                    </a:p>
                  </a:txBody>
                  <a:tcPr anchor="ctr">
                    <a:lnT w="12700" cap="flat" cmpd="sng" algn="ctr">
                      <a:solidFill>
                        <a:schemeClr val="tx1"/>
                      </a:solidFill>
                      <a:prstDash val="solid"/>
                      <a:round/>
                      <a:headEnd type="none" w="med" len="med"/>
                      <a:tailEnd type="none" w="med" len="med"/>
                    </a:lnT>
                    <a:noFill/>
                  </a:tcPr>
                </a:tc>
                <a:tc>
                  <a:txBody>
                    <a:bodyPr/>
                    <a:lstStyle/>
                    <a:p>
                      <a:pPr algn="ctr"/>
                      <a:r>
                        <a:rPr lang="ja-JP" sz="1000" b="0" i="0" dirty="0" smtClean="0">
                          <a:solidFill>
                            <a:srgbClr val="4D4D4D"/>
                          </a:solidFill>
                          <a:ea typeface="MS UI Gothic" pitchFamily="18" charset="0"/>
                        </a:rPr>
                        <a:t>10.7 </a:t>
                      </a:r>
                      <a:r>
                        <a:rPr lang="en" sz="1000" dirty="0" smtClean="0"/>
                        <a:t/>
                      </a:r>
                      <a:br>
                        <a:rPr lang="en" sz="1000" dirty="0" smtClean="0"/>
                      </a:br>
                      <a:r>
                        <a:rPr lang="ja-JP" sz="1000" b="0" i="0" dirty="0" smtClean="0">
                          <a:solidFill>
                            <a:srgbClr val="4D4D4D"/>
                          </a:solidFill>
                          <a:ea typeface="MS UI Gothic" pitchFamily="18" charset="0"/>
                        </a:rPr>
                        <a:t>(8.7, 12.7)</a:t>
                      </a:r>
                    </a:p>
                  </a:txBody>
                  <a:tcPr anchor="ctr">
                    <a:lnT w="12700" cap="flat" cmpd="sng" algn="ctr">
                      <a:solidFill>
                        <a:schemeClr val="tx1"/>
                      </a:solidFill>
                      <a:prstDash val="solid"/>
                      <a:round/>
                      <a:headEnd type="none" w="med" len="med"/>
                      <a:tailEnd type="none" w="med" len="med"/>
                    </a:lnT>
                    <a:noFill/>
                  </a:tcPr>
                </a:tc>
                <a:tc>
                  <a:txBody>
                    <a:bodyPr/>
                    <a:lstStyle/>
                    <a:p>
                      <a:pPr algn="ctr"/>
                      <a:r>
                        <a:rPr lang="ja-JP" sz="1000" b="0" i="0" dirty="0" smtClean="0">
                          <a:solidFill>
                            <a:srgbClr val="4D4D4D"/>
                          </a:solidFill>
                          <a:ea typeface="MS UI Gothic" pitchFamily="18" charset="0"/>
                        </a:rPr>
                        <a:t>9.3 </a:t>
                      </a:r>
                      <a:r>
                        <a:rPr lang="en" sz="1000" dirty="0" smtClean="0"/>
                        <a:t/>
                      </a:r>
                      <a:br>
                        <a:rPr lang="en" sz="1000" dirty="0" smtClean="0"/>
                      </a:br>
                      <a:r>
                        <a:rPr lang="ja-JP" sz="1000" b="0" i="0" dirty="0" smtClean="0">
                          <a:solidFill>
                            <a:srgbClr val="4D4D4D"/>
                          </a:solidFill>
                          <a:ea typeface="MS UI Gothic" pitchFamily="18" charset="0"/>
                        </a:rPr>
                        <a:t>(7.7, 10.4)</a:t>
                      </a:r>
                    </a:p>
                  </a:txBody>
                  <a:tcPr anchor="ctr">
                    <a:lnT w="12700" cap="flat" cmpd="sng" algn="ctr">
                      <a:solidFill>
                        <a:schemeClr val="tx1"/>
                      </a:solidFill>
                      <a:prstDash val="solid"/>
                      <a:round/>
                      <a:headEnd type="none" w="med" len="med"/>
                      <a:tailEnd type="none" w="med" len="med"/>
                    </a:lnT>
                    <a:noFill/>
                  </a:tcPr>
                </a:tc>
              </a:tr>
              <a:tr h="1577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4D4D4D"/>
                          </a:solidFill>
                          <a:ea typeface="MS UI Gothic" pitchFamily="18" charset="0"/>
                        </a:rPr>
                        <a:t>層別化HR vs </a:t>
                      </a:r>
                      <a:r>
                        <a:rPr lang="en" sz="1000" dirty="0" smtClean="0"/>
                        <a:t/>
                      </a:r>
                      <a:br>
                        <a:rPr lang="en" sz="1000" dirty="0" smtClean="0"/>
                      </a:br>
                      <a:r>
                        <a:rPr lang="ja-JP" sz="1000" b="0" i="0" dirty="0" smtClean="0">
                          <a:solidFill>
                            <a:srgbClr val="4D4D4D"/>
                          </a:solidFill>
                          <a:ea typeface="MS UI Gothic" pitchFamily="18" charset="0"/>
                        </a:rPr>
                        <a:t>FOLFOX＋ベバシズマブ (90% CI)*</a:t>
                      </a:r>
                    </a:p>
                  </a:txBody>
                  <a:tcPr marL="36000" marR="36000" marT="36000" marB="36000" anchor="ctr">
                    <a:noFill/>
                  </a:tcPr>
                </a:tc>
                <a:tc>
                  <a:txBody>
                    <a:bodyPr/>
                    <a:lstStyle/>
                    <a:p>
                      <a:pPr algn="ctr"/>
                      <a:r>
                        <a:rPr lang="ja-JP" sz="1000" b="0" i="0" dirty="0" smtClean="0">
                          <a:solidFill>
                            <a:srgbClr val="4D4D4D"/>
                          </a:solidFill>
                          <a:ea typeface="MS UI Gothic" pitchFamily="18" charset="0"/>
                        </a:rPr>
                        <a:t>0.672 </a:t>
                      </a:r>
                      <a:r>
                        <a:rPr lang="en" sz="1000" dirty="0" smtClean="0"/>
                        <a:t/>
                      </a:r>
                      <a:br>
                        <a:rPr lang="en" sz="1000" dirty="0" smtClean="0"/>
                      </a:br>
                      <a:r>
                        <a:rPr lang="ja-JP" sz="1000" b="0" i="0" dirty="0" smtClean="0">
                          <a:solidFill>
                            <a:srgbClr val="4D4D4D"/>
                          </a:solidFill>
                          <a:ea typeface="MS UI Gothic" pitchFamily="18" charset="0"/>
                        </a:rPr>
                        <a:t>(0.489, 0.922)</a:t>
                      </a:r>
                    </a:p>
                  </a:txBody>
                  <a:tcPr anchor="ctr">
                    <a:noFill/>
                  </a:tcPr>
                </a:tc>
                <a:tc>
                  <a:txBody>
                    <a:bodyPr/>
                    <a:lstStyle/>
                    <a:p>
                      <a:pPr algn="ctr"/>
                      <a:r>
                        <a:rPr lang="ja-JP" sz="1000" b="0" i="0" dirty="0" smtClean="0">
                          <a:solidFill>
                            <a:srgbClr val="4D4D4D"/>
                          </a:solidFill>
                          <a:ea typeface="MS UI Gothic" pitchFamily="18" charset="0"/>
                        </a:rPr>
                        <a:t>0.738 </a:t>
                      </a:r>
                      <a:r>
                        <a:rPr lang="en" sz="1000" dirty="0" smtClean="0"/>
                        <a:t/>
                      </a:r>
                      <a:br>
                        <a:rPr lang="en" sz="1000" dirty="0" smtClean="0"/>
                      </a:br>
                      <a:r>
                        <a:rPr lang="ja-JP" sz="1000" b="0" i="0" dirty="0" smtClean="0">
                          <a:solidFill>
                            <a:srgbClr val="4D4D4D"/>
                          </a:solidFill>
                          <a:ea typeface="MS UI Gothic" pitchFamily="18" charset="0"/>
                        </a:rPr>
                        <a:t>(0.537, 1.012)</a:t>
                      </a:r>
                    </a:p>
                  </a:txBody>
                  <a:tcPr anchor="ctr">
                    <a:noFill/>
                  </a:tcPr>
                </a:tc>
                <a:tc>
                  <a:txBody>
                    <a:bodyPr/>
                    <a:lstStyle/>
                    <a:p>
                      <a:pPr algn="ctr"/>
                      <a:endParaRPr lang="en-GB" sz="1000" dirty="0">
                        <a:solidFill>
                          <a:srgbClr val="4D4D4D"/>
                        </a:solidFill>
                        <a:latin typeface="+mn-lt"/>
                      </a:endParaRPr>
                    </a:p>
                  </a:txBody>
                  <a:tcPr anchor="ctr">
                    <a:noFill/>
                  </a:tcPr>
                </a:tc>
              </a:tr>
            </a:tbl>
          </a:graphicData>
        </a:graphic>
      </p:graphicFrame>
      <p:sp>
        <p:nvSpPr>
          <p:cNvPr id="16" name="Freeform 15"/>
          <p:cNvSpPr>
            <a:spLocks/>
          </p:cNvSpPr>
          <p:nvPr/>
        </p:nvSpPr>
        <p:spPr bwMode="auto">
          <a:xfrm>
            <a:off x="1483161" y="2652047"/>
            <a:ext cx="5782286" cy="255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 name="Line 6"/>
          <p:cNvSpPr>
            <a:spLocks noChangeShapeType="1"/>
          </p:cNvSpPr>
          <p:nvPr/>
        </p:nvSpPr>
        <p:spPr bwMode="auto">
          <a:xfrm>
            <a:off x="1348338" y="2647554"/>
            <a:ext cx="134822"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8" name="Line 7"/>
          <p:cNvSpPr>
            <a:spLocks noChangeShapeType="1"/>
          </p:cNvSpPr>
          <p:nvPr/>
        </p:nvSpPr>
        <p:spPr bwMode="auto">
          <a:xfrm>
            <a:off x="1348338" y="3136038"/>
            <a:ext cx="134822"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9" name="Line 8"/>
          <p:cNvSpPr>
            <a:spLocks noChangeShapeType="1"/>
          </p:cNvSpPr>
          <p:nvPr/>
        </p:nvSpPr>
        <p:spPr bwMode="auto">
          <a:xfrm>
            <a:off x="1348338" y="3651835"/>
            <a:ext cx="134822"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 name="Line 9"/>
          <p:cNvSpPr>
            <a:spLocks noChangeShapeType="1"/>
          </p:cNvSpPr>
          <p:nvPr/>
        </p:nvSpPr>
        <p:spPr bwMode="auto">
          <a:xfrm>
            <a:off x="1348338" y="4167631"/>
            <a:ext cx="134822"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 name="Line 10"/>
          <p:cNvSpPr>
            <a:spLocks noChangeShapeType="1"/>
          </p:cNvSpPr>
          <p:nvPr/>
        </p:nvSpPr>
        <p:spPr bwMode="auto">
          <a:xfrm>
            <a:off x="1348338" y="4683428"/>
            <a:ext cx="134822"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 name="Line 11"/>
          <p:cNvSpPr>
            <a:spLocks noChangeShapeType="1"/>
          </p:cNvSpPr>
          <p:nvPr/>
        </p:nvSpPr>
        <p:spPr bwMode="auto">
          <a:xfrm>
            <a:off x="1348338" y="5213738"/>
            <a:ext cx="134822"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 name="Line 12"/>
          <p:cNvSpPr>
            <a:spLocks noChangeShapeType="1"/>
          </p:cNvSpPr>
          <p:nvPr/>
        </p:nvSpPr>
        <p:spPr bwMode="auto">
          <a:xfrm>
            <a:off x="5341887" y="5213738"/>
            <a:ext cx="0" cy="11418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4" name="Line 13"/>
          <p:cNvSpPr>
            <a:spLocks noChangeShapeType="1"/>
          </p:cNvSpPr>
          <p:nvPr/>
        </p:nvSpPr>
        <p:spPr bwMode="auto">
          <a:xfrm>
            <a:off x="4702274" y="5213738"/>
            <a:ext cx="0" cy="11418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5" name="Line 14"/>
          <p:cNvSpPr>
            <a:spLocks noChangeShapeType="1"/>
          </p:cNvSpPr>
          <p:nvPr/>
        </p:nvSpPr>
        <p:spPr bwMode="auto">
          <a:xfrm>
            <a:off x="6616298" y="5213738"/>
            <a:ext cx="0" cy="11418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 name="Line 15"/>
          <p:cNvSpPr>
            <a:spLocks noChangeShapeType="1"/>
          </p:cNvSpPr>
          <p:nvPr/>
        </p:nvSpPr>
        <p:spPr bwMode="auto">
          <a:xfrm>
            <a:off x="5976685" y="5213738"/>
            <a:ext cx="0" cy="11418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 name="Line 18"/>
          <p:cNvSpPr>
            <a:spLocks noChangeShapeType="1"/>
          </p:cNvSpPr>
          <p:nvPr/>
        </p:nvSpPr>
        <p:spPr bwMode="auto">
          <a:xfrm>
            <a:off x="3410679" y="5213738"/>
            <a:ext cx="0" cy="11418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 name="Line 19"/>
          <p:cNvSpPr>
            <a:spLocks noChangeShapeType="1"/>
          </p:cNvSpPr>
          <p:nvPr/>
        </p:nvSpPr>
        <p:spPr bwMode="auto">
          <a:xfrm>
            <a:off x="2770337" y="5213738"/>
            <a:ext cx="0" cy="11418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 name="Line 20"/>
          <p:cNvSpPr>
            <a:spLocks noChangeShapeType="1"/>
          </p:cNvSpPr>
          <p:nvPr/>
        </p:nvSpPr>
        <p:spPr bwMode="auto">
          <a:xfrm>
            <a:off x="2130724" y="5213738"/>
            <a:ext cx="0" cy="11418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 name="Line 21"/>
          <p:cNvSpPr>
            <a:spLocks noChangeShapeType="1"/>
          </p:cNvSpPr>
          <p:nvPr/>
        </p:nvSpPr>
        <p:spPr bwMode="auto">
          <a:xfrm>
            <a:off x="1483160" y="5213738"/>
            <a:ext cx="0" cy="11418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1" name="TextBox 30"/>
          <p:cNvSpPr txBox="1"/>
          <p:nvPr/>
        </p:nvSpPr>
        <p:spPr>
          <a:xfrm rot="16200000">
            <a:off x="537819" y="3743610"/>
            <a:ext cx="766557"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PFS (%)</a:t>
            </a:r>
          </a:p>
        </p:txBody>
      </p:sp>
      <p:sp>
        <p:nvSpPr>
          <p:cNvPr id="32" name="TextBox 31"/>
          <p:cNvSpPr txBox="1"/>
          <p:nvPr/>
        </p:nvSpPr>
        <p:spPr>
          <a:xfrm>
            <a:off x="3789496" y="5526377"/>
            <a:ext cx="1169616"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ベースラインからの経過時間(ヶ月)</a:t>
            </a:r>
          </a:p>
        </p:txBody>
      </p:sp>
      <p:sp>
        <p:nvSpPr>
          <p:cNvPr id="33" name="TextBox 32"/>
          <p:cNvSpPr txBox="1"/>
          <p:nvPr/>
        </p:nvSpPr>
        <p:spPr>
          <a:xfrm>
            <a:off x="940640" y="2524329"/>
            <a:ext cx="43954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sp>
        <p:nvSpPr>
          <p:cNvPr id="34" name="TextBox 33"/>
          <p:cNvSpPr txBox="1"/>
          <p:nvPr/>
        </p:nvSpPr>
        <p:spPr>
          <a:xfrm>
            <a:off x="1025599" y="2996705"/>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80</a:t>
            </a:r>
          </a:p>
        </p:txBody>
      </p:sp>
      <p:sp>
        <p:nvSpPr>
          <p:cNvPr id="35" name="TextBox 34"/>
          <p:cNvSpPr txBox="1"/>
          <p:nvPr/>
        </p:nvSpPr>
        <p:spPr>
          <a:xfrm>
            <a:off x="1025599" y="3512272"/>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60</a:t>
            </a:r>
          </a:p>
        </p:txBody>
      </p:sp>
      <p:sp>
        <p:nvSpPr>
          <p:cNvPr id="36" name="TextBox 35"/>
          <p:cNvSpPr txBox="1"/>
          <p:nvPr/>
        </p:nvSpPr>
        <p:spPr>
          <a:xfrm>
            <a:off x="1025599" y="4027839"/>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40</a:t>
            </a:r>
          </a:p>
        </p:txBody>
      </p:sp>
      <p:sp>
        <p:nvSpPr>
          <p:cNvPr id="37" name="TextBox 36"/>
          <p:cNvSpPr txBox="1"/>
          <p:nvPr/>
        </p:nvSpPr>
        <p:spPr>
          <a:xfrm>
            <a:off x="1025599" y="4543405"/>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20</a:t>
            </a:r>
          </a:p>
        </p:txBody>
      </p:sp>
      <p:sp>
        <p:nvSpPr>
          <p:cNvPr id="38" name="TextBox 37"/>
          <p:cNvSpPr txBox="1"/>
          <p:nvPr/>
        </p:nvSpPr>
        <p:spPr>
          <a:xfrm>
            <a:off x="971282" y="5025716"/>
            <a:ext cx="408901" cy="34351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39" name="TextBox 38"/>
          <p:cNvSpPr txBox="1"/>
          <p:nvPr/>
        </p:nvSpPr>
        <p:spPr>
          <a:xfrm>
            <a:off x="1286068" y="5249770"/>
            <a:ext cx="408901" cy="343512"/>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40" name="TextBox 39"/>
          <p:cNvSpPr txBox="1"/>
          <p:nvPr/>
        </p:nvSpPr>
        <p:spPr>
          <a:xfrm>
            <a:off x="1995436" y="5286345"/>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a:t>
            </a:r>
          </a:p>
        </p:txBody>
      </p:sp>
      <p:sp>
        <p:nvSpPr>
          <p:cNvPr id="41" name="TextBox 40"/>
          <p:cNvSpPr txBox="1"/>
          <p:nvPr/>
        </p:nvSpPr>
        <p:spPr>
          <a:xfrm>
            <a:off x="2638310" y="5286345"/>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6</a:t>
            </a:r>
          </a:p>
        </p:txBody>
      </p:sp>
      <p:sp>
        <p:nvSpPr>
          <p:cNvPr id="42" name="TextBox 41"/>
          <p:cNvSpPr txBox="1"/>
          <p:nvPr/>
        </p:nvSpPr>
        <p:spPr>
          <a:xfrm>
            <a:off x="3289134" y="5286345"/>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9</a:t>
            </a:r>
          </a:p>
        </p:txBody>
      </p:sp>
      <p:sp>
        <p:nvSpPr>
          <p:cNvPr id="43" name="TextBox 42"/>
          <p:cNvSpPr txBox="1"/>
          <p:nvPr/>
        </p:nvSpPr>
        <p:spPr>
          <a:xfrm>
            <a:off x="4519324" y="528634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15</a:t>
            </a:r>
          </a:p>
        </p:txBody>
      </p:sp>
      <p:sp>
        <p:nvSpPr>
          <p:cNvPr id="44" name="TextBox 43"/>
          <p:cNvSpPr txBox="1"/>
          <p:nvPr/>
        </p:nvSpPr>
        <p:spPr>
          <a:xfrm>
            <a:off x="5173291" y="528634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18</a:t>
            </a:r>
          </a:p>
        </p:txBody>
      </p:sp>
      <p:sp>
        <p:nvSpPr>
          <p:cNvPr id="45" name="TextBox 44"/>
          <p:cNvSpPr txBox="1"/>
          <p:nvPr/>
        </p:nvSpPr>
        <p:spPr>
          <a:xfrm>
            <a:off x="5805071" y="528634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21</a:t>
            </a:r>
          </a:p>
        </p:txBody>
      </p:sp>
      <p:sp>
        <p:nvSpPr>
          <p:cNvPr id="46" name="TextBox 45"/>
          <p:cNvSpPr txBox="1"/>
          <p:nvPr/>
        </p:nvSpPr>
        <p:spPr>
          <a:xfrm>
            <a:off x="6436851" y="528634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24</a:t>
            </a:r>
          </a:p>
        </p:txBody>
      </p:sp>
      <p:sp>
        <p:nvSpPr>
          <p:cNvPr id="47" name="TextBox 46"/>
          <p:cNvSpPr txBox="1"/>
          <p:nvPr/>
        </p:nvSpPr>
        <p:spPr>
          <a:xfrm>
            <a:off x="7086787" y="528634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27</a:t>
            </a:r>
          </a:p>
        </p:txBody>
      </p:sp>
      <p:sp>
        <p:nvSpPr>
          <p:cNvPr id="48" name="Line 18"/>
          <p:cNvSpPr>
            <a:spLocks noChangeShapeType="1"/>
          </p:cNvSpPr>
          <p:nvPr/>
        </p:nvSpPr>
        <p:spPr bwMode="auto">
          <a:xfrm>
            <a:off x="4043539" y="5213738"/>
            <a:ext cx="0" cy="11418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9" name="TextBox 48"/>
          <p:cNvSpPr txBox="1"/>
          <p:nvPr/>
        </p:nvSpPr>
        <p:spPr>
          <a:xfrm>
            <a:off x="3879515" y="528634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12</a:t>
            </a:r>
          </a:p>
        </p:txBody>
      </p:sp>
      <p:sp>
        <p:nvSpPr>
          <p:cNvPr id="50" name="Rectangle 49"/>
          <p:cNvSpPr/>
          <p:nvPr/>
        </p:nvSpPr>
        <p:spPr>
          <a:xfrm>
            <a:off x="2052833" y="4497238"/>
            <a:ext cx="2029723" cy="646331"/>
          </a:xfrm>
          <a:prstGeom prst="rect">
            <a:avLst/>
          </a:prstGeom>
        </p:spPr>
        <p:txBody>
          <a:bodyPr wrap="none">
            <a:spAutoFit/>
          </a:bodyPr>
          <a:lstStyle/>
          <a:p>
            <a:r>
              <a:rPr lang="ja-JP" sz="1200" b="0" i="0" dirty="0" smtClean="0">
                <a:solidFill>
                  <a:srgbClr val="4D4D4D"/>
                </a:solidFill>
                <a:ea typeface="MS UI Gothic" pitchFamily="18" charset="0"/>
              </a:rPr>
              <a:t>cFOLFOXIRI＋ベバシズマブ</a:t>
            </a:r>
          </a:p>
          <a:p>
            <a:r>
              <a:rPr lang="ja-JP" sz="1200" b="0" i="0" dirty="0" smtClean="0">
                <a:solidFill>
                  <a:srgbClr val="4D4D4D"/>
                </a:solidFill>
                <a:ea typeface="MS UI Gothic" pitchFamily="18" charset="0"/>
              </a:rPr>
              <a:t>sFOLFOXIRI＋ベバシズマブ</a:t>
            </a:r>
          </a:p>
          <a:p>
            <a:r>
              <a:rPr lang="ja-JP" sz="1200" b="0" i="0" dirty="0" smtClean="0">
                <a:solidFill>
                  <a:srgbClr val="4D4D4D"/>
                </a:solidFill>
                <a:ea typeface="MS UI Gothic" pitchFamily="18" charset="0"/>
              </a:rPr>
              <a:t>FOLFOX＋ベバシズマブ</a:t>
            </a:r>
          </a:p>
        </p:txBody>
      </p:sp>
      <p:sp>
        <p:nvSpPr>
          <p:cNvPr id="51" name="Freeform 2"/>
          <p:cNvSpPr>
            <a:spLocks/>
          </p:cNvSpPr>
          <p:nvPr/>
        </p:nvSpPr>
        <p:spPr bwMode="auto">
          <a:xfrm>
            <a:off x="1473455" y="2647554"/>
            <a:ext cx="5415152" cy="2522852"/>
          </a:xfrm>
          <a:custGeom>
            <a:avLst/>
            <a:gdLst>
              <a:gd name="T0" fmla="*/ 428 w 428"/>
              <a:gd name="T1" fmla="*/ 190 h 201"/>
              <a:gd name="T2" fmla="*/ 381 w 428"/>
              <a:gd name="T3" fmla="*/ 180 h 201"/>
              <a:gd name="T4" fmla="*/ 288 w 428"/>
              <a:gd name="T5" fmla="*/ 173 h 201"/>
              <a:gd name="T6" fmla="*/ 284 w 428"/>
              <a:gd name="T7" fmla="*/ 168 h 201"/>
              <a:gd name="T8" fmla="*/ 279 w 428"/>
              <a:gd name="T9" fmla="*/ 162 h 201"/>
              <a:gd name="T10" fmla="*/ 277 w 428"/>
              <a:gd name="T11" fmla="*/ 157 h 201"/>
              <a:gd name="T12" fmla="*/ 275 w 428"/>
              <a:gd name="T13" fmla="*/ 152 h 201"/>
              <a:gd name="T14" fmla="*/ 267 w 428"/>
              <a:gd name="T15" fmla="*/ 148 h 201"/>
              <a:gd name="T16" fmla="*/ 240 w 428"/>
              <a:gd name="T17" fmla="*/ 144 h 201"/>
              <a:gd name="T18" fmla="*/ 233 w 428"/>
              <a:gd name="T19" fmla="*/ 140 h 201"/>
              <a:gd name="T20" fmla="*/ 222 w 428"/>
              <a:gd name="T21" fmla="*/ 136 h 201"/>
              <a:gd name="T22" fmla="*/ 220 w 428"/>
              <a:gd name="T23" fmla="*/ 132 h 201"/>
              <a:gd name="T24" fmla="*/ 218 w 428"/>
              <a:gd name="T25" fmla="*/ 125 h 201"/>
              <a:gd name="T26" fmla="*/ 186 w 428"/>
              <a:gd name="T27" fmla="*/ 121 h 201"/>
              <a:gd name="T28" fmla="*/ 174 w 428"/>
              <a:gd name="T29" fmla="*/ 118 h 201"/>
              <a:gd name="T30" fmla="*/ 173 w 428"/>
              <a:gd name="T31" fmla="*/ 115 h 201"/>
              <a:gd name="T32" fmla="*/ 162 w 428"/>
              <a:gd name="T33" fmla="*/ 111 h 201"/>
              <a:gd name="T34" fmla="*/ 159 w 428"/>
              <a:gd name="T35" fmla="*/ 103 h 201"/>
              <a:gd name="T36" fmla="*/ 157 w 428"/>
              <a:gd name="T37" fmla="*/ 100 h 201"/>
              <a:gd name="T38" fmla="*/ 155 w 428"/>
              <a:gd name="T39" fmla="*/ 97 h 201"/>
              <a:gd name="T40" fmla="*/ 142 w 428"/>
              <a:gd name="T41" fmla="*/ 94 h 201"/>
              <a:gd name="T42" fmla="*/ 138 w 428"/>
              <a:gd name="T43" fmla="*/ 91 h 201"/>
              <a:gd name="T44" fmla="*/ 136 w 428"/>
              <a:gd name="T45" fmla="*/ 83 h 201"/>
              <a:gd name="T46" fmla="*/ 130 w 428"/>
              <a:gd name="T47" fmla="*/ 81 h 201"/>
              <a:gd name="T48" fmla="*/ 129 w 428"/>
              <a:gd name="T49" fmla="*/ 77 h 201"/>
              <a:gd name="T50" fmla="*/ 127 w 428"/>
              <a:gd name="T51" fmla="*/ 69 h 201"/>
              <a:gd name="T52" fmla="*/ 124 w 428"/>
              <a:gd name="T53" fmla="*/ 54 h 201"/>
              <a:gd name="T54" fmla="*/ 122 w 428"/>
              <a:gd name="T55" fmla="*/ 52 h 201"/>
              <a:gd name="T56" fmla="*/ 119 w 428"/>
              <a:gd name="T57" fmla="*/ 49 h 201"/>
              <a:gd name="T58" fmla="*/ 118 w 428"/>
              <a:gd name="T59" fmla="*/ 47 h 201"/>
              <a:gd name="T60" fmla="*/ 113 w 428"/>
              <a:gd name="T61" fmla="*/ 45 h 201"/>
              <a:gd name="T62" fmla="*/ 110 w 428"/>
              <a:gd name="T63" fmla="*/ 42 h 201"/>
              <a:gd name="T64" fmla="*/ 104 w 428"/>
              <a:gd name="T65" fmla="*/ 38 h 201"/>
              <a:gd name="T66" fmla="*/ 101 w 428"/>
              <a:gd name="T67" fmla="*/ 36 h 201"/>
              <a:gd name="T68" fmla="*/ 97 w 428"/>
              <a:gd name="T69" fmla="*/ 34 h 201"/>
              <a:gd name="T70" fmla="*/ 95 w 428"/>
              <a:gd name="T71" fmla="*/ 33 h 201"/>
              <a:gd name="T72" fmla="*/ 93 w 428"/>
              <a:gd name="T73" fmla="*/ 30 h 201"/>
              <a:gd name="T74" fmla="*/ 91 w 428"/>
              <a:gd name="T75" fmla="*/ 27 h 201"/>
              <a:gd name="T76" fmla="*/ 75 w 428"/>
              <a:gd name="T77" fmla="*/ 25 h 201"/>
              <a:gd name="T78" fmla="*/ 72 w 428"/>
              <a:gd name="T79" fmla="*/ 22 h 201"/>
              <a:gd name="T80" fmla="*/ 64 w 428"/>
              <a:gd name="T81" fmla="*/ 18 h 201"/>
              <a:gd name="T82" fmla="*/ 61 w 428"/>
              <a:gd name="T83" fmla="*/ 15 h 201"/>
              <a:gd name="T84" fmla="*/ 58 w 428"/>
              <a:gd name="T85" fmla="*/ 13 h 201"/>
              <a:gd name="T86" fmla="*/ 51 w 428"/>
              <a:gd name="T87" fmla="*/ 11 h 201"/>
              <a:gd name="T88" fmla="*/ 41 w 428"/>
              <a:gd name="T89" fmla="*/ 9 h 201"/>
              <a:gd name="T90" fmla="*/ 29 w 428"/>
              <a:gd name="T91" fmla="*/ 4 h 201"/>
              <a:gd name="T92" fmla="*/ 9 w 428"/>
              <a:gd name="T93" fmla="*/ 2 h 201"/>
              <a:gd name="T94" fmla="*/ 2 w 428"/>
              <a:gd name="T95"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8" h="201">
                <a:moveTo>
                  <a:pt x="428" y="201"/>
                </a:moveTo>
                <a:lnTo>
                  <a:pt x="428" y="190"/>
                </a:lnTo>
                <a:lnTo>
                  <a:pt x="381" y="190"/>
                </a:lnTo>
                <a:lnTo>
                  <a:pt x="381" y="180"/>
                </a:lnTo>
                <a:lnTo>
                  <a:pt x="288" y="180"/>
                </a:lnTo>
                <a:lnTo>
                  <a:pt x="288" y="173"/>
                </a:lnTo>
                <a:lnTo>
                  <a:pt x="284" y="173"/>
                </a:lnTo>
                <a:lnTo>
                  <a:pt x="284" y="168"/>
                </a:lnTo>
                <a:lnTo>
                  <a:pt x="279" y="168"/>
                </a:lnTo>
                <a:lnTo>
                  <a:pt x="279" y="162"/>
                </a:lnTo>
                <a:lnTo>
                  <a:pt x="277" y="162"/>
                </a:lnTo>
                <a:lnTo>
                  <a:pt x="277" y="157"/>
                </a:lnTo>
                <a:lnTo>
                  <a:pt x="275" y="157"/>
                </a:lnTo>
                <a:lnTo>
                  <a:pt x="275" y="152"/>
                </a:lnTo>
                <a:lnTo>
                  <a:pt x="267" y="152"/>
                </a:lnTo>
                <a:lnTo>
                  <a:pt x="267" y="148"/>
                </a:lnTo>
                <a:lnTo>
                  <a:pt x="240" y="148"/>
                </a:lnTo>
                <a:lnTo>
                  <a:pt x="240" y="144"/>
                </a:lnTo>
                <a:lnTo>
                  <a:pt x="233" y="144"/>
                </a:lnTo>
                <a:lnTo>
                  <a:pt x="233" y="140"/>
                </a:lnTo>
                <a:lnTo>
                  <a:pt x="222" y="140"/>
                </a:lnTo>
                <a:lnTo>
                  <a:pt x="222" y="136"/>
                </a:lnTo>
                <a:lnTo>
                  <a:pt x="220" y="136"/>
                </a:lnTo>
                <a:lnTo>
                  <a:pt x="220" y="132"/>
                </a:lnTo>
                <a:lnTo>
                  <a:pt x="218" y="132"/>
                </a:lnTo>
                <a:lnTo>
                  <a:pt x="218" y="125"/>
                </a:lnTo>
                <a:lnTo>
                  <a:pt x="186" y="125"/>
                </a:lnTo>
                <a:lnTo>
                  <a:pt x="186" y="121"/>
                </a:lnTo>
                <a:lnTo>
                  <a:pt x="174" y="121"/>
                </a:lnTo>
                <a:lnTo>
                  <a:pt x="174" y="118"/>
                </a:lnTo>
                <a:lnTo>
                  <a:pt x="173" y="118"/>
                </a:lnTo>
                <a:lnTo>
                  <a:pt x="173" y="115"/>
                </a:lnTo>
                <a:lnTo>
                  <a:pt x="162" y="115"/>
                </a:lnTo>
                <a:lnTo>
                  <a:pt x="162" y="111"/>
                </a:lnTo>
                <a:lnTo>
                  <a:pt x="159" y="111"/>
                </a:lnTo>
                <a:lnTo>
                  <a:pt x="159" y="103"/>
                </a:lnTo>
                <a:lnTo>
                  <a:pt x="157" y="103"/>
                </a:lnTo>
                <a:lnTo>
                  <a:pt x="157" y="100"/>
                </a:lnTo>
                <a:lnTo>
                  <a:pt x="155" y="100"/>
                </a:lnTo>
                <a:lnTo>
                  <a:pt x="155" y="97"/>
                </a:lnTo>
                <a:lnTo>
                  <a:pt x="142" y="97"/>
                </a:lnTo>
                <a:lnTo>
                  <a:pt x="142" y="94"/>
                </a:lnTo>
                <a:lnTo>
                  <a:pt x="138" y="94"/>
                </a:lnTo>
                <a:lnTo>
                  <a:pt x="138" y="91"/>
                </a:lnTo>
                <a:lnTo>
                  <a:pt x="136" y="91"/>
                </a:lnTo>
                <a:lnTo>
                  <a:pt x="136" y="83"/>
                </a:lnTo>
                <a:lnTo>
                  <a:pt x="130" y="83"/>
                </a:lnTo>
                <a:lnTo>
                  <a:pt x="130" y="81"/>
                </a:lnTo>
                <a:lnTo>
                  <a:pt x="129" y="81"/>
                </a:lnTo>
                <a:lnTo>
                  <a:pt x="129" y="77"/>
                </a:lnTo>
                <a:lnTo>
                  <a:pt x="127" y="77"/>
                </a:lnTo>
                <a:lnTo>
                  <a:pt x="127" y="69"/>
                </a:lnTo>
                <a:lnTo>
                  <a:pt x="124" y="69"/>
                </a:lnTo>
                <a:lnTo>
                  <a:pt x="124" y="54"/>
                </a:lnTo>
                <a:lnTo>
                  <a:pt x="122" y="54"/>
                </a:lnTo>
                <a:lnTo>
                  <a:pt x="122" y="52"/>
                </a:lnTo>
                <a:lnTo>
                  <a:pt x="119" y="52"/>
                </a:lnTo>
                <a:lnTo>
                  <a:pt x="119" y="49"/>
                </a:lnTo>
                <a:lnTo>
                  <a:pt x="118" y="49"/>
                </a:lnTo>
                <a:lnTo>
                  <a:pt x="118" y="47"/>
                </a:lnTo>
                <a:lnTo>
                  <a:pt x="113" y="47"/>
                </a:lnTo>
                <a:lnTo>
                  <a:pt x="113" y="45"/>
                </a:lnTo>
                <a:lnTo>
                  <a:pt x="110" y="45"/>
                </a:lnTo>
                <a:lnTo>
                  <a:pt x="110" y="42"/>
                </a:lnTo>
                <a:lnTo>
                  <a:pt x="104" y="42"/>
                </a:lnTo>
                <a:lnTo>
                  <a:pt x="104" y="38"/>
                </a:lnTo>
                <a:lnTo>
                  <a:pt x="101" y="38"/>
                </a:lnTo>
                <a:lnTo>
                  <a:pt x="101" y="36"/>
                </a:lnTo>
                <a:lnTo>
                  <a:pt x="97" y="36"/>
                </a:lnTo>
                <a:lnTo>
                  <a:pt x="97" y="34"/>
                </a:lnTo>
                <a:lnTo>
                  <a:pt x="95" y="34"/>
                </a:lnTo>
                <a:lnTo>
                  <a:pt x="95" y="33"/>
                </a:lnTo>
                <a:lnTo>
                  <a:pt x="93" y="33"/>
                </a:lnTo>
                <a:lnTo>
                  <a:pt x="93" y="30"/>
                </a:lnTo>
                <a:lnTo>
                  <a:pt x="91" y="30"/>
                </a:lnTo>
                <a:lnTo>
                  <a:pt x="91" y="27"/>
                </a:lnTo>
                <a:lnTo>
                  <a:pt x="75" y="27"/>
                </a:lnTo>
                <a:lnTo>
                  <a:pt x="75" y="25"/>
                </a:lnTo>
                <a:lnTo>
                  <a:pt x="72" y="25"/>
                </a:lnTo>
                <a:lnTo>
                  <a:pt x="72" y="22"/>
                </a:lnTo>
                <a:lnTo>
                  <a:pt x="64" y="22"/>
                </a:lnTo>
                <a:lnTo>
                  <a:pt x="64" y="18"/>
                </a:lnTo>
                <a:lnTo>
                  <a:pt x="61" y="18"/>
                </a:lnTo>
                <a:lnTo>
                  <a:pt x="61" y="15"/>
                </a:lnTo>
                <a:lnTo>
                  <a:pt x="58" y="15"/>
                </a:lnTo>
                <a:lnTo>
                  <a:pt x="58" y="13"/>
                </a:lnTo>
                <a:lnTo>
                  <a:pt x="51" y="13"/>
                </a:lnTo>
                <a:lnTo>
                  <a:pt x="51" y="11"/>
                </a:lnTo>
                <a:lnTo>
                  <a:pt x="41" y="11"/>
                </a:lnTo>
                <a:lnTo>
                  <a:pt x="41" y="9"/>
                </a:lnTo>
                <a:lnTo>
                  <a:pt x="29" y="9"/>
                </a:lnTo>
                <a:lnTo>
                  <a:pt x="29" y="4"/>
                </a:lnTo>
                <a:lnTo>
                  <a:pt x="9" y="4"/>
                </a:lnTo>
                <a:lnTo>
                  <a:pt x="9" y="2"/>
                </a:lnTo>
                <a:lnTo>
                  <a:pt x="2" y="2"/>
                </a:lnTo>
                <a:lnTo>
                  <a:pt x="2" y="0"/>
                </a:lnTo>
                <a:lnTo>
                  <a:pt x="0" y="0"/>
                </a:lnTo>
              </a:path>
            </a:pathLst>
          </a:cu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Freeform 3"/>
          <p:cNvSpPr>
            <a:spLocks/>
          </p:cNvSpPr>
          <p:nvPr/>
        </p:nvSpPr>
        <p:spPr bwMode="auto">
          <a:xfrm>
            <a:off x="1473455" y="2647554"/>
            <a:ext cx="4365017" cy="2196513"/>
          </a:xfrm>
          <a:custGeom>
            <a:avLst/>
            <a:gdLst>
              <a:gd name="T0" fmla="*/ 317 w 345"/>
              <a:gd name="T1" fmla="*/ 175 h 175"/>
              <a:gd name="T2" fmla="*/ 315 w 345"/>
              <a:gd name="T3" fmla="*/ 166 h 175"/>
              <a:gd name="T4" fmla="*/ 310 w 345"/>
              <a:gd name="T5" fmla="*/ 157 h 175"/>
              <a:gd name="T6" fmla="*/ 285 w 345"/>
              <a:gd name="T7" fmla="*/ 149 h 175"/>
              <a:gd name="T8" fmla="*/ 283 w 345"/>
              <a:gd name="T9" fmla="*/ 143 h 175"/>
              <a:gd name="T10" fmla="*/ 280 w 345"/>
              <a:gd name="T11" fmla="*/ 137 h 175"/>
              <a:gd name="T12" fmla="*/ 279 w 345"/>
              <a:gd name="T13" fmla="*/ 124 h 175"/>
              <a:gd name="T14" fmla="*/ 258 w 345"/>
              <a:gd name="T15" fmla="*/ 118 h 175"/>
              <a:gd name="T16" fmla="*/ 228 w 345"/>
              <a:gd name="T17" fmla="*/ 113 h 175"/>
              <a:gd name="T18" fmla="*/ 211 w 345"/>
              <a:gd name="T19" fmla="*/ 109 h 175"/>
              <a:gd name="T20" fmla="*/ 208 w 345"/>
              <a:gd name="T21" fmla="*/ 105 h 175"/>
              <a:gd name="T22" fmla="*/ 197 w 345"/>
              <a:gd name="T23" fmla="*/ 102 h 175"/>
              <a:gd name="T24" fmla="*/ 191 w 345"/>
              <a:gd name="T25" fmla="*/ 99 h 175"/>
              <a:gd name="T26" fmla="*/ 187 w 345"/>
              <a:gd name="T27" fmla="*/ 92 h 175"/>
              <a:gd name="T28" fmla="*/ 181 w 345"/>
              <a:gd name="T29" fmla="*/ 89 h 175"/>
              <a:gd name="T30" fmla="*/ 169 w 345"/>
              <a:gd name="T31" fmla="*/ 85 h 175"/>
              <a:gd name="T32" fmla="*/ 166 w 345"/>
              <a:gd name="T33" fmla="*/ 83 h 175"/>
              <a:gd name="T34" fmla="*/ 163 w 345"/>
              <a:gd name="T35" fmla="*/ 79 h 175"/>
              <a:gd name="T36" fmla="*/ 161 w 345"/>
              <a:gd name="T37" fmla="*/ 76 h 175"/>
              <a:gd name="T38" fmla="*/ 158 w 345"/>
              <a:gd name="T39" fmla="*/ 73 h 175"/>
              <a:gd name="T40" fmla="*/ 158 w 345"/>
              <a:gd name="T41" fmla="*/ 67 h 175"/>
              <a:gd name="T42" fmla="*/ 154 w 345"/>
              <a:gd name="T43" fmla="*/ 61 h 175"/>
              <a:gd name="T44" fmla="*/ 152 w 345"/>
              <a:gd name="T45" fmla="*/ 58 h 175"/>
              <a:gd name="T46" fmla="*/ 145 w 345"/>
              <a:gd name="T47" fmla="*/ 56 h 175"/>
              <a:gd name="T48" fmla="*/ 136 w 345"/>
              <a:gd name="T49" fmla="*/ 53 h 175"/>
              <a:gd name="T50" fmla="*/ 130 w 345"/>
              <a:gd name="T51" fmla="*/ 51 h 175"/>
              <a:gd name="T52" fmla="*/ 124 w 345"/>
              <a:gd name="T53" fmla="*/ 46 h 175"/>
              <a:gd name="T54" fmla="*/ 122 w 345"/>
              <a:gd name="T55" fmla="*/ 38 h 175"/>
              <a:gd name="T56" fmla="*/ 119 w 345"/>
              <a:gd name="T57" fmla="*/ 35 h 175"/>
              <a:gd name="T58" fmla="*/ 115 w 345"/>
              <a:gd name="T59" fmla="*/ 33 h 175"/>
              <a:gd name="T60" fmla="*/ 112 w 345"/>
              <a:gd name="T61" fmla="*/ 30 h 175"/>
              <a:gd name="T62" fmla="*/ 102 w 345"/>
              <a:gd name="T63" fmla="*/ 28 h 175"/>
              <a:gd name="T64" fmla="*/ 95 w 345"/>
              <a:gd name="T65" fmla="*/ 25 h 175"/>
              <a:gd name="T66" fmla="*/ 92 w 345"/>
              <a:gd name="T67" fmla="*/ 23 h 175"/>
              <a:gd name="T68" fmla="*/ 90 w 345"/>
              <a:gd name="T69" fmla="*/ 20 h 175"/>
              <a:gd name="T70" fmla="*/ 74 w 345"/>
              <a:gd name="T71" fmla="*/ 18 h 175"/>
              <a:gd name="T72" fmla="*/ 70 w 345"/>
              <a:gd name="T73" fmla="*/ 15 h 175"/>
              <a:gd name="T74" fmla="*/ 66 w 345"/>
              <a:gd name="T75" fmla="*/ 12 h 175"/>
              <a:gd name="T76" fmla="*/ 60 w 345"/>
              <a:gd name="T77" fmla="*/ 9 h 175"/>
              <a:gd name="T78" fmla="*/ 43 w 345"/>
              <a:gd name="T79" fmla="*/ 7 h 175"/>
              <a:gd name="T80" fmla="*/ 34 w 345"/>
              <a:gd name="T81" fmla="*/ 5 h 175"/>
              <a:gd name="T82" fmla="*/ 22 w 345"/>
              <a:gd name="T83" fmla="*/ 3 h 175"/>
              <a:gd name="T84" fmla="*/ 16 w 345"/>
              <a:gd name="T8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5" h="175">
                <a:moveTo>
                  <a:pt x="345" y="175"/>
                </a:moveTo>
                <a:lnTo>
                  <a:pt x="317" y="175"/>
                </a:lnTo>
                <a:lnTo>
                  <a:pt x="317" y="166"/>
                </a:lnTo>
                <a:lnTo>
                  <a:pt x="315" y="166"/>
                </a:lnTo>
                <a:lnTo>
                  <a:pt x="315" y="157"/>
                </a:lnTo>
                <a:lnTo>
                  <a:pt x="310" y="157"/>
                </a:lnTo>
                <a:lnTo>
                  <a:pt x="310" y="149"/>
                </a:lnTo>
                <a:lnTo>
                  <a:pt x="285" y="149"/>
                </a:lnTo>
                <a:lnTo>
                  <a:pt x="285" y="143"/>
                </a:lnTo>
                <a:lnTo>
                  <a:pt x="283" y="143"/>
                </a:lnTo>
                <a:lnTo>
                  <a:pt x="283" y="137"/>
                </a:lnTo>
                <a:lnTo>
                  <a:pt x="280" y="137"/>
                </a:lnTo>
                <a:lnTo>
                  <a:pt x="280" y="124"/>
                </a:lnTo>
                <a:lnTo>
                  <a:pt x="279" y="124"/>
                </a:lnTo>
                <a:lnTo>
                  <a:pt x="279" y="118"/>
                </a:lnTo>
                <a:lnTo>
                  <a:pt x="258" y="118"/>
                </a:lnTo>
                <a:lnTo>
                  <a:pt x="258" y="113"/>
                </a:lnTo>
                <a:lnTo>
                  <a:pt x="228" y="113"/>
                </a:lnTo>
                <a:lnTo>
                  <a:pt x="228" y="109"/>
                </a:lnTo>
                <a:lnTo>
                  <a:pt x="211" y="109"/>
                </a:lnTo>
                <a:lnTo>
                  <a:pt x="211" y="105"/>
                </a:lnTo>
                <a:lnTo>
                  <a:pt x="208" y="105"/>
                </a:lnTo>
                <a:lnTo>
                  <a:pt x="208" y="102"/>
                </a:lnTo>
                <a:lnTo>
                  <a:pt x="197" y="102"/>
                </a:lnTo>
                <a:lnTo>
                  <a:pt x="197" y="99"/>
                </a:lnTo>
                <a:lnTo>
                  <a:pt x="191" y="99"/>
                </a:lnTo>
                <a:lnTo>
                  <a:pt x="191" y="92"/>
                </a:lnTo>
                <a:lnTo>
                  <a:pt x="187" y="92"/>
                </a:lnTo>
                <a:lnTo>
                  <a:pt x="187" y="89"/>
                </a:lnTo>
                <a:lnTo>
                  <a:pt x="181" y="89"/>
                </a:lnTo>
                <a:lnTo>
                  <a:pt x="181" y="85"/>
                </a:lnTo>
                <a:lnTo>
                  <a:pt x="169" y="85"/>
                </a:lnTo>
                <a:lnTo>
                  <a:pt x="169" y="83"/>
                </a:lnTo>
                <a:lnTo>
                  <a:pt x="166" y="83"/>
                </a:lnTo>
                <a:lnTo>
                  <a:pt x="166" y="79"/>
                </a:lnTo>
                <a:lnTo>
                  <a:pt x="163" y="79"/>
                </a:lnTo>
                <a:lnTo>
                  <a:pt x="163" y="76"/>
                </a:lnTo>
                <a:lnTo>
                  <a:pt x="161" y="76"/>
                </a:lnTo>
                <a:lnTo>
                  <a:pt x="161" y="73"/>
                </a:lnTo>
                <a:lnTo>
                  <a:pt x="158" y="73"/>
                </a:lnTo>
                <a:lnTo>
                  <a:pt x="158" y="69"/>
                </a:lnTo>
                <a:lnTo>
                  <a:pt x="158" y="67"/>
                </a:lnTo>
                <a:lnTo>
                  <a:pt x="154" y="67"/>
                </a:lnTo>
                <a:lnTo>
                  <a:pt x="154" y="61"/>
                </a:lnTo>
                <a:lnTo>
                  <a:pt x="152" y="61"/>
                </a:lnTo>
                <a:lnTo>
                  <a:pt x="152" y="58"/>
                </a:lnTo>
                <a:lnTo>
                  <a:pt x="145" y="58"/>
                </a:lnTo>
                <a:lnTo>
                  <a:pt x="145" y="56"/>
                </a:lnTo>
                <a:lnTo>
                  <a:pt x="136" y="56"/>
                </a:lnTo>
                <a:lnTo>
                  <a:pt x="136" y="53"/>
                </a:lnTo>
                <a:lnTo>
                  <a:pt x="130" y="53"/>
                </a:lnTo>
                <a:lnTo>
                  <a:pt x="130" y="51"/>
                </a:lnTo>
                <a:lnTo>
                  <a:pt x="124" y="51"/>
                </a:lnTo>
                <a:lnTo>
                  <a:pt x="124" y="46"/>
                </a:lnTo>
                <a:lnTo>
                  <a:pt x="122" y="46"/>
                </a:lnTo>
                <a:lnTo>
                  <a:pt x="122" y="38"/>
                </a:lnTo>
                <a:lnTo>
                  <a:pt x="119" y="38"/>
                </a:lnTo>
                <a:lnTo>
                  <a:pt x="119" y="35"/>
                </a:lnTo>
                <a:lnTo>
                  <a:pt x="115" y="35"/>
                </a:lnTo>
                <a:lnTo>
                  <a:pt x="115" y="33"/>
                </a:lnTo>
                <a:lnTo>
                  <a:pt x="112" y="33"/>
                </a:lnTo>
                <a:lnTo>
                  <a:pt x="112" y="30"/>
                </a:lnTo>
                <a:lnTo>
                  <a:pt x="102" y="30"/>
                </a:lnTo>
                <a:lnTo>
                  <a:pt x="102" y="28"/>
                </a:lnTo>
                <a:lnTo>
                  <a:pt x="95" y="28"/>
                </a:lnTo>
                <a:lnTo>
                  <a:pt x="95" y="25"/>
                </a:lnTo>
                <a:lnTo>
                  <a:pt x="92" y="25"/>
                </a:lnTo>
                <a:lnTo>
                  <a:pt x="92" y="23"/>
                </a:lnTo>
                <a:lnTo>
                  <a:pt x="90" y="23"/>
                </a:lnTo>
                <a:lnTo>
                  <a:pt x="90" y="20"/>
                </a:lnTo>
                <a:lnTo>
                  <a:pt x="74" y="20"/>
                </a:lnTo>
                <a:lnTo>
                  <a:pt x="74" y="18"/>
                </a:lnTo>
                <a:lnTo>
                  <a:pt x="70" y="18"/>
                </a:lnTo>
                <a:lnTo>
                  <a:pt x="70" y="15"/>
                </a:lnTo>
                <a:lnTo>
                  <a:pt x="66" y="15"/>
                </a:lnTo>
                <a:lnTo>
                  <a:pt x="66" y="12"/>
                </a:lnTo>
                <a:lnTo>
                  <a:pt x="60" y="12"/>
                </a:lnTo>
                <a:lnTo>
                  <a:pt x="60" y="9"/>
                </a:lnTo>
                <a:lnTo>
                  <a:pt x="43" y="9"/>
                </a:lnTo>
                <a:lnTo>
                  <a:pt x="43" y="7"/>
                </a:lnTo>
                <a:lnTo>
                  <a:pt x="34" y="7"/>
                </a:lnTo>
                <a:lnTo>
                  <a:pt x="34" y="5"/>
                </a:lnTo>
                <a:lnTo>
                  <a:pt x="22" y="5"/>
                </a:lnTo>
                <a:lnTo>
                  <a:pt x="22" y="3"/>
                </a:lnTo>
                <a:lnTo>
                  <a:pt x="16" y="3"/>
                </a:lnTo>
                <a:lnTo>
                  <a:pt x="16" y="0"/>
                </a:lnTo>
                <a:lnTo>
                  <a:pt x="0" y="0"/>
                </a:lnTo>
              </a:path>
            </a:pathLst>
          </a:cu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Freeform 4"/>
          <p:cNvSpPr>
            <a:spLocks/>
          </p:cNvSpPr>
          <p:nvPr/>
        </p:nvSpPr>
        <p:spPr bwMode="auto">
          <a:xfrm>
            <a:off x="1473455" y="2647554"/>
            <a:ext cx="5111499" cy="2070998"/>
          </a:xfrm>
          <a:custGeom>
            <a:avLst/>
            <a:gdLst>
              <a:gd name="T0" fmla="*/ 372 w 404"/>
              <a:gd name="T1" fmla="*/ 165 h 165"/>
              <a:gd name="T2" fmla="*/ 285 w 404"/>
              <a:gd name="T3" fmla="*/ 148 h 165"/>
              <a:gd name="T4" fmla="*/ 263 w 404"/>
              <a:gd name="T5" fmla="*/ 140 h 165"/>
              <a:gd name="T6" fmla="*/ 225 w 404"/>
              <a:gd name="T7" fmla="*/ 136 h 165"/>
              <a:gd name="T8" fmla="*/ 222 w 404"/>
              <a:gd name="T9" fmla="*/ 132 h 165"/>
              <a:gd name="T10" fmla="*/ 219 w 404"/>
              <a:gd name="T11" fmla="*/ 128 h 165"/>
              <a:gd name="T12" fmla="*/ 214 w 404"/>
              <a:gd name="T13" fmla="*/ 125 h 165"/>
              <a:gd name="T14" fmla="*/ 206 w 404"/>
              <a:gd name="T15" fmla="*/ 117 h 165"/>
              <a:gd name="T16" fmla="*/ 194 w 404"/>
              <a:gd name="T17" fmla="*/ 114 h 165"/>
              <a:gd name="T18" fmla="*/ 191 w 404"/>
              <a:gd name="T19" fmla="*/ 110 h 165"/>
              <a:gd name="T20" fmla="*/ 183 w 404"/>
              <a:gd name="T21" fmla="*/ 106 h 165"/>
              <a:gd name="T22" fmla="*/ 180 w 404"/>
              <a:gd name="T23" fmla="*/ 103 h 165"/>
              <a:gd name="T24" fmla="*/ 175 w 404"/>
              <a:gd name="T25" fmla="*/ 100 h 165"/>
              <a:gd name="T26" fmla="*/ 163 w 404"/>
              <a:gd name="T27" fmla="*/ 97 h 165"/>
              <a:gd name="T28" fmla="*/ 156 w 404"/>
              <a:gd name="T29" fmla="*/ 94 h 165"/>
              <a:gd name="T30" fmla="*/ 154 w 404"/>
              <a:gd name="T31" fmla="*/ 89 h 165"/>
              <a:gd name="T32" fmla="*/ 148 w 404"/>
              <a:gd name="T33" fmla="*/ 84 h 165"/>
              <a:gd name="T34" fmla="*/ 145 w 404"/>
              <a:gd name="T35" fmla="*/ 80 h 165"/>
              <a:gd name="T36" fmla="*/ 140 w 404"/>
              <a:gd name="T37" fmla="*/ 78 h 165"/>
              <a:gd name="T38" fmla="*/ 135 w 404"/>
              <a:gd name="T39" fmla="*/ 75 h 165"/>
              <a:gd name="T40" fmla="*/ 128 w 404"/>
              <a:gd name="T41" fmla="*/ 70 h 165"/>
              <a:gd name="T42" fmla="*/ 125 w 404"/>
              <a:gd name="T43" fmla="*/ 67 h 165"/>
              <a:gd name="T44" fmla="*/ 122 w 404"/>
              <a:gd name="T45" fmla="*/ 55 h 165"/>
              <a:gd name="T46" fmla="*/ 120 w 404"/>
              <a:gd name="T47" fmla="*/ 53 h 165"/>
              <a:gd name="T48" fmla="*/ 117 w 404"/>
              <a:gd name="T49" fmla="*/ 49 h 165"/>
              <a:gd name="T50" fmla="*/ 113 w 404"/>
              <a:gd name="T51" fmla="*/ 47 h 165"/>
              <a:gd name="T52" fmla="*/ 111 w 404"/>
              <a:gd name="T53" fmla="*/ 43 h 165"/>
              <a:gd name="T54" fmla="*/ 106 w 404"/>
              <a:gd name="T55" fmla="*/ 36 h 165"/>
              <a:gd name="T56" fmla="*/ 103 w 404"/>
              <a:gd name="T57" fmla="*/ 34 h 165"/>
              <a:gd name="T58" fmla="*/ 99 w 404"/>
              <a:gd name="T59" fmla="*/ 31 h 165"/>
              <a:gd name="T60" fmla="*/ 94 w 404"/>
              <a:gd name="T61" fmla="*/ 27 h 165"/>
              <a:gd name="T62" fmla="*/ 92 w 404"/>
              <a:gd name="T63" fmla="*/ 22 h 165"/>
              <a:gd name="T64" fmla="*/ 71 w 404"/>
              <a:gd name="T65" fmla="*/ 20 h 165"/>
              <a:gd name="T66" fmla="*/ 64 w 404"/>
              <a:gd name="T67" fmla="*/ 15 h 165"/>
              <a:gd name="T68" fmla="*/ 62 w 404"/>
              <a:gd name="T69" fmla="*/ 12 h 165"/>
              <a:gd name="T70" fmla="*/ 56 w 404"/>
              <a:gd name="T71" fmla="*/ 9 h 165"/>
              <a:gd name="T72" fmla="*/ 53 w 404"/>
              <a:gd name="T73" fmla="*/ 7 h 165"/>
              <a:gd name="T74" fmla="*/ 44 w 404"/>
              <a:gd name="T75" fmla="*/ 5 h 165"/>
              <a:gd name="T76" fmla="*/ 31 w 404"/>
              <a:gd name="T77" fmla="*/ 3 h 165"/>
              <a:gd name="T78" fmla="*/ 0 w 404"/>
              <a:gd name="T79"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4" h="165">
                <a:moveTo>
                  <a:pt x="404" y="165"/>
                </a:moveTo>
                <a:lnTo>
                  <a:pt x="372" y="165"/>
                </a:lnTo>
                <a:lnTo>
                  <a:pt x="372" y="148"/>
                </a:lnTo>
                <a:lnTo>
                  <a:pt x="285" y="148"/>
                </a:lnTo>
                <a:lnTo>
                  <a:pt x="285" y="140"/>
                </a:lnTo>
                <a:lnTo>
                  <a:pt x="263" y="140"/>
                </a:lnTo>
                <a:lnTo>
                  <a:pt x="263" y="136"/>
                </a:lnTo>
                <a:lnTo>
                  <a:pt x="225" y="136"/>
                </a:lnTo>
                <a:lnTo>
                  <a:pt x="225" y="132"/>
                </a:lnTo>
                <a:lnTo>
                  <a:pt x="222" y="132"/>
                </a:lnTo>
                <a:lnTo>
                  <a:pt x="222" y="128"/>
                </a:lnTo>
                <a:lnTo>
                  <a:pt x="219" y="128"/>
                </a:lnTo>
                <a:lnTo>
                  <a:pt x="219" y="125"/>
                </a:lnTo>
                <a:lnTo>
                  <a:pt x="214" y="125"/>
                </a:lnTo>
                <a:lnTo>
                  <a:pt x="214" y="117"/>
                </a:lnTo>
                <a:lnTo>
                  <a:pt x="206" y="117"/>
                </a:lnTo>
                <a:lnTo>
                  <a:pt x="206" y="114"/>
                </a:lnTo>
                <a:lnTo>
                  <a:pt x="194" y="114"/>
                </a:lnTo>
                <a:lnTo>
                  <a:pt x="194" y="110"/>
                </a:lnTo>
                <a:lnTo>
                  <a:pt x="191" y="110"/>
                </a:lnTo>
                <a:lnTo>
                  <a:pt x="191" y="106"/>
                </a:lnTo>
                <a:lnTo>
                  <a:pt x="183" y="106"/>
                </a:lnTo>
                <a:lnTo>
                  <a:pt x="183" y="103"/>
                </a:lnTo>
                <a:lnTo>
                  <a:pt x="180" y="103"/>
                </a:lnTo>
                <a:lnTo>
                  <a:pt x="180" y="100"/>
                </a:lnTo>
                <a:lnTo>
                  <a:pt x="175" y="100"/>
                </a:lnTo>
                <a:lnTo>
                  <a:pt x="175" y="97"/>
                </a:lnTo>
                <a:lnTo>
                  <a:pt x="163" y="97"/>
                </a:lnTo>
                <a:lnTo>
                  <a:pt x="163" y="94"/>
                </a:lnTo>
                <a:lnTo>
                  <a:pt x="156" y="94"/>
                </a:lnTo>
                <a:lnTo>
                  <a:pt x="156" y="89"/>
                </a:lnTo>
                <a:lnTo>
                  <a:pt x="154" y="89"/>
                </a:lnTo>
                <a:lnTo>
                  <a:pt x="154" y="84"/>
                </a:lnTo>
                <a:lnTo>
                  <a:pt x="148" y="84"/>
                </a:lnTo>
                <a:lnTo>
                  <a:pt x="148" y="80"/>
                </a:lnTo>
                <a:lnTo>
                  <a:pt x="145" y="80"/>
                </a:lnTo>
                <a:lnTo>
                  <a:pt x="145" y="78"/>
                </a:lnTo>
                <a:lnTo>
                  <a:pt x="140" y="78"/>
                </a:lnTo>
                <a:lnTo>
                  <a:pt x="140" y="75"/>
                </a:lnTo>
                <a:lnTo>
                  <a:pt x="135" y="75"/>
                </a:lnTo>
                <a:lnTo>
                  <a:pt x="135" y="70"/>
                </a:lnTo>
                <a:lnTo>
                  <a:pt x="128" y="70"/>
                </a:lnTo>
                <a:lnTo>
                  <a:pt x="128" y="67"/>
                </a:lnTo>
                <a:lnTo>
                  <a:pt x="125" y="67"/>
                </a:lnTo>
                <a:lnTo>
                  <a:pt x="125" y="55"/>
                </a:lnTo>
                <a:lnTo>
                  <a:pt x="122" y="55"/>
                </a:lnTo>
                <a:lnTo>
                  <a:pt x="122" y="53"/>
                </a:lnTo>
                <a:lnTo>
                  <a:pt x="120" y="53"/>
                </a:lnTo>
                <a:lnTo>
                  <a:pt x="120" y="49"/>
                </a:lnTo>
                <a:lnTo>
                  <a:pt x="117" y="49"/>
                </a:lnTo>
                <a:lnTo>
                  <a:pt x="117" y="47"/>
                </a:lnTo>
                <a:lnTo>
                  <a:pt x="113" y="47"/>
                </a:lnTo>
                <a:lnTo>
                  <a:pt x="113" y="43"/>
                </a:lnTo>
                <a:lnTo>
                  <a:pt x="111" y="43"/>
                </a:lnTo>
                <a:lnTo>
                  <a:pt x="111" y="36"/>
                </a:lnTo>
                <a:lnTo>
                  <a:pt x="106" y="36"/>
                </a:lnTo>
                <a:lnTo>
                  <a:pt x="106" y="34"/>
                </a:lnTo>
                <a:lnTo>
                  <a:pt x="103" y="34"/>
                </a:lnTo>
                <a:lnTo>
                  <a:pt x="103" y="31"/>
                </a:lnTo>
                <a:lnTo>
                  <a:pt x="99" y="31"/>
                </a:lnTo>
                <a:lnTo>
                  <a:pt x="99" y="27"/>
                </a:lnTo>
                <a:lnTo>
                  <a:pt x="94" y="27"/>
                </a:lnTo>
                <a:lnTo>
                  <a:pt x="94" y="22"/>
                </a:lnTo>
                <a:lnTo>
                  <a:pt x="92" y="22"/>
                </a:lnTo>
                <a:lnTo>
                  <a:pt x="92" y="20"/>
                </a:lnTo>
                <a:lnTo>
                  <a:pt x="71" y="20"/>
                </a:lnTo>
                <a:lnTo>
                  <a:pt x="71" y="15"/>
                </a:lnTo>
                <a:lnTo>
                  <a:pt x="64" y="15"/>
                </a:lnTo>
                <a:lnTo>
                  <a:pt x="64" y="12"/>
                </a:lnTo>
                <a:lnTo>
                  <a:pt x="62" y="12"/>
                </a:lnTo>
                <a:lnTo>
                  <a:pt x="62" y="9"/>
                </a:lnTo>
                <a:lnTo>
                  <a:pt x="56" y="9"/>
                </a:lnTo>
                <a:lnTo>
                  <a:pt x="56" y="7"/>
                </a:lnTo>
                <a:lnTo>
                  <a:pt x="53" y="7"/>
                </a:lnTo>
                <a:lnTo>
                  <a:pt x="53" y="5"/>
                </a:lnTo>
                <a:lnTo>
                  <a:pt x="44" y="5"/>
                </a:lnTo>
                <a:lnTo>
                  <a:pt x="44" y="3"/>
                </a:lnTo>
                <a:lnTo>
                  <a:pt x="31" y="3"/>
                </a:lnTo>
                <a:lnTo>
                  <a:pt x="31" y="0"/>
                </a:lnTo>
                <a:lnTo>
                  <a:pt x="0" y="0"/>
                </a:lnTo>
              </a:path>
            </a:pathLst>
          </a:custGeom>
          <a:noFill/>
          <a:ln w="22225">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54" name="Straight Connector 53"/>
          <p:cNvCxnSpPr/>
          <p:nvPr/>
        </p:nvCxnSpPr>
        <p:spPr>
          <a:xfrm>
            <a:off x="1582311" y="4666002"/>
            <a:ext cx="318051" cy="0"/>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5" name="Straight Connector 54"/>
          <p:cNvCxnSpPr/>
          <p:nvPr/>
        </p:nvCxnSpPr>
        <p:spPr>
          <a:xfrm>
            <a:off x="1575685" y="4882346"/>
            <a:ext cx="318051" cy="0"/>
          </a:xfrm>
          <a:prstGeom prst="line">
            <a:avLst/>
          </a:prstGeom>
          <a:noFill/>
          <a:ln w="22225">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6" name="Straight Connector 55"/>
          <p:cNvCxnSpPr/>
          <p:nvPr/>
        </p:nvCxnSpPr>
        <p:spPr>
          <a:xfrm>
            <a:off x="1569059" y="5066886"/>
            <a:ext cx="318051" cy="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57" name="Line 14"/>
          <p:cNvSpPr>
            <a:spLocks noChangeShapeType="1"/>
          </p:cNvSpPr>
          <p:nvPr/>
        </p:nvSpPr>
        <p:spPr bwMode="auto">
          <a:xfrm>
            <a:off x="7265447" y="5213738"/>
            <a:ext cx="0" cy="11418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 name="Rectangle 3"/>
          <p:cNvSpPr/>
          <p:nvPr/>
        </p:nvSpPr>
        <p:spPr>
          <a:xfrm>
            <a:off x="304800" y="2069068"/>
            <a:ext cx="2159566" cy="369332"/>
          </a:xfrm>
          <a:prstGeom prst="rect">
            <a:avLst/>
          </a:prstGeom>
        </p:spPr>
        <p:txBody>
          <a:bodyPr wrap="none">
            <a:spAutoFit/>
          </a:bodyPr>
          <a:lstStyle/>
          <a:p>
            <a:r>
              <a:rPr lang="ja-JP" b="1" i="0" dirty="0" smtClean="0">
                <a:solidFill>
                  <a:srgbClr val="4D4D4D"/>
                </a:solidFill>
                <a:ea typeface="MS UI Gothic" pitchFamily="18" charset="0"/>
              </a:rPr>
              <a:t>中間解析におけるPFS1 (ITT)</a:t>
            </a:r>
          </a:p>
        </p:txBody>
      </p:sp>
    </p:spTree>
    <p:custDataLst>
      <p:tags r:id="rId1"/>
    </p:custDataLst>
    <p:extLst>
      <p:ext uri="{BB962C8B-B14F-4D97-AF65-F5344CB8AC3E}">
        <p14:creationId xmlns:p14="http://schemas.microsoft.com/office/powerpoint/2010/main" val="10123151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492：転移性結腸直腸癌（mCRC）患者の第一選択（1L）治療について、FOLFOXIRIとベバシズマブ（BEV）の逐次投与と併用投与を、FOLFOXとBEVの併用投与と比較評価する、無作為化非盲検第II相試験（STEAM試験）における全奏効率（ORR</a:t>
            </a:r>
            <a:r>
              <a:rPr lang="ja-JP" sz="1800" b="1" i="0" dirty="0" smtClean="0">
                <a:solidFill>
                  <a:srgbClr val="043882"/>
                </a:solidFill>
                <a:ea typeface="MS UI Gothic" pitchFamily="18" charset="0"/>
              </a:rPr>
              <a:t>）</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Bendell JC, et al</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Bendell et al. J Clin Oncol 2016; 34 (suppl): abstr 492</a:t>
            </a:r>
          </a:p>
        </p:txBody>
      </p:sp>
      <p:sp>
        <p:nvSpPr>
          <p:cNvPr id="2" name="Content Placeholder 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pPr marL="0" indent="0">
              <a:buNone/>
            </a:pPr>
            <a:endParaRPr lang="en-GB" b="1" dirty="0" smtClean="0"/>
          </a:p>
          <a:p>
            <a:pPr marL="0" indent="0">
              <a:buNone/>
            </a:pPr>
            <a:endParaRPr lang="en-GB" b="1"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GB" altLang="ja-JP" sz="1600" b="1" i="0" dirty="0" smtClean="0">
              <a:solidFill>
                <a:srgbClr val="4D4D4D"/>
              </a:solidFill>
              <a:ea typeface="MS UI Gothic" pitchFamily="18" charset="0"/>
            </a:endParaRPr>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cFOLFOXIRI＋ベバシズマブによる3剤併用療法は、FOLFOX＋ベバシズマブの併用投与と比較して、ORR、PFSおよび転移切除率の改善傾向を示した</a:t>
            </a:r>
          </a:p>
          <a:p>
            <a:pPr lvl="1"/>
            <a:r>
              <a:rPr lang="ja-JP" sz="1600" b="1" i="0" dirty="0" smtClean="0">
                <a:solidFill>
                  <a:srgbClr val="4D4D4D"/>
                </a:solidFill>
                <a:ea typeface="MS UI Gothic" pitchFamily="18" charset="0"/>
              </a:rPr>
              <a:t>同様の傾向がsFOLFOXIRI＋ベバシズマブ群、およびFOLFOXIRI統合群でも見られた</a:t>
            </a:r>
          </a:p>
          <a:p>
            <a:r>
              <a:rPr lang="ja-JP" sz="1600" b="1" i="0" dirty="0" smtClean="0">
                <a:solidFill>
                  <a:srgbClr val="4D4D4D"/>
                </a:solidFill>
                <a:ea typeface="MS UI Gothic" pitchFamily="18" charset="0"/>
              </a:rPr>
              <a:t>いずれの治療法とも忍容性は良好で、cFOLFOXIRI＋ベバシズマブ群ではグレード3以上の高血圧が高頻度に認められたものの、ベバシズマブに関する既知の安全性プロファイルと一致していた</a:t>
            </a:r>
          </a:p>
        </p:txBody>
      </p:sp>
      <p:graphicFrame>
        <p:nvGraphicFramePr>
          <p:cNvPr id="8" name="Group 88"/>
          <p:cNvGraphicFramePr>
            <a:graphicFrameLocks noGrp="1"/>
          </p:cNvGraphicFramePr>
          <p:nvPr>
            <p:extLst>
              <p:ext uri="{D42A27DB-BD31-4B8C-83A1-F6EECF244321}">
                <p14:modId xmlns:p14="http://schemas.microsoft.com/office/powerpoint/2010/main" val="1918042209"/>
              </p:ext>
            </p:extLst>
          </p:nvPr>
        </p:nvGraphicFramePr>
        <p:xfrm>
          <a:off x="369887" y="1625815"/>
          <a:ext cx="8404225" cy="2660904"/>
        </p:xfrm>
        <a:graphic>
          <a:graphicData uri="http://schemas.openxmlformats.org/drawingml/2006/table">
            <a:tbl>
              <a:tblPr firstRow="1" bandRow="1">
                <a:tableStyleId>{69012ECD-51FC-41F1-AA8D-1B2483CD663E}</a:tableStyleId>
              </a:tblPr>
              <a:tblGrid>
                <a:gridCol w="3872929">
                  <a:extLst>
                    <a:ext uri="{9D8B030D-6E8A-4147-A177-3AD203B41FA5}">
                      <a16:colId xmlns:a16="http://schemas.microsoft.com/office/drawing/2014/main" xmlns="" val="20000"/>
                    </a:ext>
                  </a:extLst>
                </a:gridCol>
                <a:gridCol w="1510432">
                  <a:extLst>
                    <a:ext uri="{9D8B030D-6E8A-4147-A177-3AD203B41FA5}">
                      <a16:colId xmlns:a16="http://schemas.microsoft.com/office/drawing/2014/main" xmlns="" val="20001"/>
                    </a:ext>
                  </a:extLst>
                </a:gridCol>
                <a:gridCol w="1510432">
                  <a:extLst>
                    <a:ext uri="{9D8B030D-6E8A-4147-A177-3AD203B41FA5}">
                      <a16:colId xmlns:a16="http://schemas.microsoft.com/office/drawing/2014/main" xmlns="" val="20002"/>
                    </a:ext>
                  </a:extLst>
                </a:gridCol>
                <a:gridCol w="1510432"/>
              </a:tblGrid>
              <a:tr h="43972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3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1" i="0" dirty="0" smtClean="0">
                          <a:solidFill>
                            <a:srgbClr val="FFFFFF"/>
                          </a:solidFill>
                          <a:ea typeface="MS UI Gothic" pitchFamily="18" charset="0"/>
                        </a:rPr>
                        <a:t>cFOLFOXIRI＋ベバシズマブ</a:t>
                      </a:r>
                      <a:r>
                        <a:rPr lang="en" sz="1300" dirty="0" smtClean="0"/>
                        <a:t/>
                      </a:r>
                      <a:br>
                        <a:rPr lang="en" sz="1300" dirty="0" smtClean="0"/>
                      </a:br>
                      <a:r>
                        <a:rPr lang="ja-JP" sz="1300" b="1" i="0" u="none" dirty="0" smtClean="0">
                          <a:solidFill>
                            <a:srgbClr val="FFFFFF"/>
                          </a:solidFill>
                          <a:ea typeface="MS UI Gothic" pitchFamily="18" charset="0"/>
                        </a:rPr>
                        <a:t>(n=91)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1" i="0" dirty="0" smtClean="0">
                          <a:solidFill>
                            <a:srgbClr val="FFFFFF"/>
                          </a:solidFill>
                          <a:ea typeface="MS UI Gothic" pitchFamily="18" charset="0"/>
                        </a:rPr>
                        <a:t>sFOLFOXIRI＋ベバシズマブ</a:t>
                      </a:r>
                      <a:r>
                        <a:rPr lang="en" sz="1300" dirty="0" smtClean="0"/>
                        <a:t/>
                      </a:r>
                      <a:br>
                        <a:rPr lang="en" sz="1300" dirty="0" smtClean="0"/>
                      </a:br>
                      <a:r>
                        <a:rPr lang="ja-JP" sz="1300" b="1" i="0" u="none" dirty="0" smtClean="0">
                          <a:solidFill>
                            <a:srgbClr val="FFFFFF"/>
                          </a:solidFill>
                          <a:ea typeface="MS UI Gothic" pitchFamily="18" charset="0"/>
                        </a:rPr>
                        <a:t>(n=90)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FOLFOX＋</a:t>
                      </a:r>
                      <a:r>
                        <a:rPr lang="en" sz="1300" dirty="0" smtClean="0"/>
                        <a:t/>
                      </a:r>
                      <a:br>
                        <a:rPr lang="en" sz="1300" dirty="0" smtClean="0"/>
                      </a:br>
                      <a:r>
                        <a:rPr lang="ja-JP" sz="1300" b="1" i="0" u="none" dirty="0" smtClean="0">
                          <a:solidFill>
                            <a:srgbClr val="FFFFFF"/>
                          </a:solidFill>
                          <a:ea typeface="MS UI Gothic" pitchFamily="18" charset="0"/>
                        </a:rPr>
                        <a:t>ベバシズマブ(n=90)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389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全TEAE、%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389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グレード3以上のTEAE、%</a:t>
                      </a:r>
                    </a:p>
                    <a:p>
                      <a:pPr marL="1825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高血圧（特に注目すべきAE）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90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87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82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2389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ベバシズマブ投与下において特に注目すべきTEAE、%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2389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試験治療の中止につながったTEAE、%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2389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試験中止につながったTEAE、%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2867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致死的TEAE、%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300" b="0" i="0" dirty="0" smtClean="0">
                          <a:solidFill>
                            <a:srgbClr val="4D4D4D"/>
                          </a:solidFill>
                          <a:ea typeface="MS UI Gothic" pitchFamily="18"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300" b="0" i="0" dirty="0" smtClean="0">
                          <a:solidFill>
                            <a:srgbClr val="4D4D4D"/>
                          </a:solidFill>
                          <a:ea typeface="MS UI Gothic" pitchFamily="18"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300" b="0" i="0" dirty="0" smtClean="0">
                          <a:solidFill>
                            <a:srgbClr val="4D4D4D"/>
                          </a:solidFill>
                          <a:ea typeface="MS UI Gothic" pitchFamily="18"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326763378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493：MAVERICC：バイオマーカーに基づいて層別化した転移性結腸直腸癌（mCRC）患者において、mFOLFOX6＋ベバシズマブ（BV）併用療法について、FOLFIRI＋BV併用療法との比較検討を行う第II相試験– Lenz H-J, et al</a:t>
            </a:r>
          </a:p>
        </p:txBody>
      </p:sp>
      <p:sp>
        <p:nvSpPr>
          <p:cNvPr id="5123" name="Rectangle 3"/>
          <p:cNvSpPr>
            <a:spLocks noGrp="1" noChangeArrowheads="1"/>
          </p:cNvSpPr>
          <p:nvPr>
            <p:ph type="body" idx="1"/>
          </p:nvPr>
        </p:nvSpPr>
        <p:spPr>
          <a:xfrm>
            <a:off x="365124" y="1254035"/>
            <a:ext cx="8413751" cy="870040"/>
          </a:xfrm>
        </p:spPr>
        <p:txBody>
          <a:bodyPr/>
          <a:lstStyle/>
          <a:p>
            <a:pPr marL="0" indent="0">
              <a:buNone/>
            </a:pPr>
            <a:r>
              <a:rPr lang="ja-JP" sz="1600" b="1" i="0" dirty="0" smtClean="0">
                <a:solidFill>
                  <a:srgbClr val="4D4D4D"/>
                </a:solidFill>
                <a:ea typeface="MS UI Gothic" pitchFamily="18" charset="0"/>
              </a:rPr>
              <a:t>研究の目的 </a:t>
            </a:r>
          </a:p>
          <a:p>
            <a:r>
              <a:rPr lang="ja-JP" sz="1600" b="0" i="0" dirty="0" smtClean="0">
                <a:solidFill>
                  <a:srgbClr val="4D4D4D"/>
                </a:solidFill>
                <a:ea typeface="MS UI Gothic" pitchFamily="18" charset="0"/>
              </a:rPr>
              <a:t>mCRC患者において、1L療法としてのmFOLFOX6＋ベバシズマブ併用療法の有効性と安全性について、FOLFIRI＋ベバシズマブ併用療法との比較による評価を行うこと</a:t>
            </a:r>
          </a:p>
        </p:txBody>
      </p:sp>
      <p:grpSp>
        <p:nvGrpSpPr>
          <p:cNvPr id="11" name="Group 10"/>
          <p:cNvGrpSpPr/>
          <p:nvPr/>
        </p:nvGrpSpPr>
        <p:grpSpPr>
          <a:xfrm>
            <a:off x="304347" y="2216152"/>
            <a:ext cx="8469766" cy="2736848"/>
            <a:chOff x="304347" y="2124075"/>
            <a:chExt cx="8469766" cy="2736848"/>
          </a:xfrm>
        </p:grpSpPr>
        <p:cxnSp>
          <p:nvCxnSpPr>
            <p:cNvPr id="27" name="AutoShape 15"/>
            <p:cNvCxnSpPr>
              <a:cxnSpLocks noChangeShapeType="1"/>
            </p:cNvCxnSpPr>
            <p:nvPr/>
          </p:nvCxnSpPr>
          <p:spPr bwMode="auto">
            <a:xfrm rot="5400000" flipH="1" flipV="1">
              <a:off x="4233168" y="2534611"/>
              <a:ext cx="632006" cy="631673"/>
            </a:xfrm>
            <a:prstGeom prst="bentConnector2">
              <a:avLst/>
            </a:prstGeom>
            <a:noFill/>
            <a:ln w="57150">
              <a:solidFill>
                <a:schemeClr val="bg2">
                  <a:lumMod val="60000"/>
                  <a:lumOff val="40000"/>
                </a:schemeClr>
              </a:solidFill>
              <a:round/>
              <a:headEnd/>
              <a:tailEnd type="triangle" w="med" len="med"/>
            </a:ln>
          </p:spPr>
        </p:cxnSp>
        <p:sp>
          <p:nvSpPr>
            <p:cNvPr id="28" name="AutoShape 12"/>
            <p:cNvSpPr>
              <a:spLocks noChangeArrowheads="1"/>
            </p:cNvSpPr>
            <p:nvPr/>
          </p:nvSpPr>
          <p:spPr bwMode="auto">
            <a:xfrm>
              <a:off x="8116435" y="2270125"/>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29" name="Content Placeholder 26"/>
            <p:cNvSpPr txBox="1">
              <a:spLocks/>
            </p:cNvSpPr>
            <p:nvPr/>
          </p:nvSpPr>
          <p:spPr bwMode="auto">
            <a:xfrm>
              <a:off x="4855935" y="3028581"/>
              <a:ext cx="3918177" cy="892175"/>
            </a:xfrm>
            <a:prstGeom prst="rect">
              <a:avLst/>
            </a:prstGeom>
            <a:noFill/>
            <a:ln w="9525">
              <a:noFill/>
              <a:miter lim="800000"/>
              <a:headEnd/>
              <a:tailEnd/>
            </a:ln>
          </p:spPr>
          <p:txBody>
            <a:bodyPr/>
            <a:lstStyle/>
            <a:p>
              <a:pPr marL="190500" indent="-190500">
                <a:spcBef>
                  <a:spcPts val="0"/>
                </a:spcBef>
                <a:spcAft>
                  <a:spcPts val="400"/>
                </a:spcAft>
                <a:defRPr/>
              </a:pPr>
              <a:r>
                <a:rPr lang="ja-JP" sz="1600" b="1" i="0" dirty="0" smtClean="0">
                  <a:solidFill>
                    <a:srgbClr val="043882"/>
                  </a:solidFill>
                  <a:ea typeface="MS UI Gothic" pitchFamily="18" charset="0"/>
                </a:rPr>
                <a:t>層別化</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ERCC1［高（&gt;1.7）vs 低（≤1.7）］</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地理的地域</a:t>
              </a:r>
            </a:p>
          </p:txBody>
        </p:sp>
        <p:cxnSp>
          <p:nvCxnSpPr>
            <p:cNvPr id="30" name="AutoShape 19"/>
            <p:cNvCxnSpPr>
              <a:cxnSpLocks noChangeShapeType="1"/>
            </p:cNvCxnSpPr>
            <p:nvPr/>
          </p:nvCxnSpPr>
          <p:spPr bwMode="auto">
            <a:xfrm>
              <a:off x="3642282" y="3490449"/>
              <a:ext cx="256723" cy="0"/>
            </a:xfrm>
            <a:prstGeom prst="straightConnector1">
              <a:avLst/>
            </a:prstGeom>
            <a:noFill/>
            <a:ln w="57150">
              <a:solidFill>
                <a:schemeClr val="bg2">
                  <a:lumMod val="60000"/>
                  <a:lumOff val="40000"/>
                </a:schemeClr>
              </a:solidFill>
              <a:round/>
              <a:headEnd/>
              <a:tailEnd type="triangle" w="med" len="med"/>
            </a:ln>
          </p:spPr>
        </p:cxnSp>
        <p:cxnSp>
          <p:nvCxnSpPr>
            <p:cNvPr id="31" name="AutoShape 21"/>
            <p:cNvCxnSpPr>
              <a:cxnSpLocks noChangeShapeType="1"/>
            </p:cNvCxnSpPr>
            <p:nvPr/>
          </p:nvCxnSpPr>
          <p:spPr bwMode="auto">
            <a:xfrm>
              <a:off x="7543800" y="2534444"/>
              <a:ext cx="572635" cy="0"/>
            </a:xfrm>
            <a:prstGeom prst="straightConnector1">
              <a:avLst/>
            </a:prstGeom>
            <a:noFill/>
            <a:ln w="57150">
              <a:solidFill>
                <a:schemeClr val="bg2">
                  <a:lumMod val="60000"/>
                  <a:lumOff val="40000"/>
                </a:schemeClr>
              </a:solidFill>
              <a:round/>
              <a:headEnd/>
              <a:tailEnd type="triangle" w="med" len="med"/>
            </a:ln>
          </p:spPr>
        </p:cxnSp>
        <p:sp>
          <p:nvSpPr>
            <p:cNvPr id="32" name="AutoShape 8"/>
            <p:cNvSpPr>
              <a:spLocks noChangeArrowheads="1"/>
            </p:cNvSpPr>
            <p:nvPr/>
          </p:nvSpPr>
          <p:spPr bwMode="auto">
            <a:xfrm>
              <a:off x="4865310" y="2124075"/>
              <a:ext cx="2678490" cy="820737"/>
            </a:xfrm>
            <a:prstGeom prst="rect">
              <a:avLst/>
            </a:prstGeom>
            <a:solidFill>
              <a:srgbClr val="B60D27"/>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mFOLFOX6＋ベバシズマブ5 mg/kg q2w (n=188)</a:t>
              </a:r>
            </a:p>
          </p:txBody>
        </p:sp>
        <p:sp>
          <p:nvSpPr>
            <p:cNvPr id="33" name="AutoShape 9"/>
            <p:cNvSpPr>
              <a:spLocks noChangeArrowheads="1"/>
            </p:cNvSpPr>
            <p:nvPr/>
          </p:nvSpPr>
          <p:spPr bwMode="auto">
            <a:xfrm>
              <a:off x="304347" y="2438809"/>
              <a:ext cx="3380467"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85750" indent="-285750" defTabSz="892175" eaLnBrk="0" hangingPunct="0">
                <a:spcAft>
                  <a:spcPct val="30000"/>
                </a:spcAft>
                <a:buFont typeface="Arial" panose="020B0604020202020204" pitchFamily="34" charset="0"/>
                <a:buChar char="•"/>
              </a:pPr>
              <a:r>
                <a:rPr lang="ja-JP" b="0" i="0" dirty="0" smtClean="0">
                  <a:solidFill>
                    <a:srgbClr val="FFFFFF"/>
                  </a:solidFill>
                  <a:ea typeface="MS UI Gothic" pitchFamily="18" charset="0"/>
                </a:rPr>
                <a:t>未治療のmCRC</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測定可能で切除不能な転移性病変が1つ以上</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ECOGのPSスコアが0～1</a:t>
              </a:r>
            </a:p>
            <a:p>
              <a:pPr defTabSz="892175" eaLnBrk="0" hangingPunct="0">
                <a:spcAft>
                  <a:spcPct val="30000"/>
                </a:spcAft>
              </a:pPr>
              <a:r>
                <a:rPr lang="ja-JP" b="0" i="0" dirty="0" smtClean="0">
                  <a:solidFill>
                    <a:srgbClr val="FFFFFF"/>
                  </a:solidFill>
                  <a:ea typeface="MS UI Gothic" pitchFamily="18" charset="0"/>
                </a:rPr>
                <a:t>(n=376)</a:t>
              </a:r>
            </a:p>
          </p:txBody>
        </p:sp>
        <p:cxnSp>
          <p:nvCxnSpPr>
            <p:cNvPr id="34" name="AutoShape 16"/>
            <p:cNvCxnSpPr>
              <a:cxnSpLocks noChangeShapeType="1"/>
            </p:cNvCxnSpPr>
            <p:nvPr/>
          </p:nvCxnSpPr>
          <p:spPr bwMode="auto">
            <a:xfrm rot="16200000" flipH="1">
              <a:off x="4225322" y="3810567"/>
              <a:ext cx="648000" cy="631975"/>
            </a:xfrm>
            <a:prstGeom prst="bentConnector2">
              <a:avLst/>
            </a:prstGeom>
            <a:noFill/>
            <a:ln w="57150">
              <a:solidFill>
                <a:schemeClr val="bg2">
                  <a:lumMod val="60000"/>
                  <a:lumOff val="40000"/>
                </a:schemeClr>
              </a:solidFill>
              <a:round/>
              <a:headEnd/>
              <a:tailEnd type="triangle" w="med" len="med"/>
            </a:ln>
          </p:spPr>
        </p:cxnSp>
        <p:sp>
          <p:nvSpPr>
            <p:cNvPr id="35" name="AutoShape 12"/>
            <p:cNvSpPr>
              <a:spLocks noChangeArrowheads="1"/>
            </p:cNvSpPr>
            <p:nvPr/>
          </p:nvSpPr>
          <p:spPr bwMode="auto">
            <a:xfrm>
              <a:off x="8116435" y="4186236"/>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37" name="AutoShape 12"/>
            <p:cNvSpPr>
              <a:spLocks noChangeArrowheads="1"/>
            </p:cNvSpPr>
            <p:nvPr/>
          </p:nvSpPr>
          <p:spPr bwMode="auto">
            <a:xfrm>
              <a:off x="4865310" y="4040187"/>
              <a:ext cx="2676910" cy="820736"/>
            </a:xfrm>
            <a:prstGeom prst="rect">
              <a:avLst/>
            </a:prstGeom>
            <a:solidFill>
              <a:srgbClr val="B2C0D8"/>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FOLFIRI </a:t>
              </a:r>
              <a:r>
                <a:rPr lang="en" dirty="0" smtClean="0"/>
                <a:t/>
              </a:r>
              <a:br>
                <a:rPr lang="en" dirty="0" smtClean="0"/>
              </a:br>
              <a:r>
                <a:rPr lang="ja-JP" b="0" i="0" dirty="0" smtClean="0">
                  <a:solidFill>
                    <a:srgbClr val="4D4D4D"/>
                  </a:solidFill>
                  <a:ea typeface="MS UI Gothic" pitchFamily="18" charset="0"/>
                </a:rPr>
                <a:t>＋ベバシズマブ5 mg/kg q2w (n=188)</a:t>
              </a:r>
            </a:p>
          </p:txBody>
        </p:sp>
        <p:sp>
          <p:nvSpPr>
            <p:cNvPr id="26" name="Oval 14"/>
            <p:cNvSpPr>
              <a:spLocks noChangeArrowheads="1"/>
            </p:cNvSpPr>
            <p:nvPr/>
          </p:nvSpPr>
          <p:spPr bwMode="auto">
            <a:xfrm>
              <a:off x="3909637" y="3166450"/>
              <a:ext cx="648000" cy="648000"/>
            </a:xfrm>
            <a:prstGeom prst="ellipse">
              <a:avLst/>
            </a:prstGeom>
            <a:noFill/>
            <a:ln w="57150">
              <a:solidFill>
                <a:schemeClr val="bg2">
                  <a:lumMod val="60000"/>
                  <a:lumOff val="40000"/>
                </a:schemeClr>
              </a:solidFill>
              <a:round/>
              <a:headEnd/>
              <a:tailEnd type="triangle" w="med" len="med"/>
            </a:ln>
          </p:spPr>
          <p:txBody>
            <a:bodyPr wrap="none" tIns="108000" anchor="ctr"/>
            <a:lstStyle/>
            <a:p>
              <a:pPr algn="ctr"/>
              <a:r>
                <a:rPr lang="ja-JP" sz="1050" b="1" i="0" dirty="0" smtClean="0">
                  <a:solidFill>
                    <a:srgbClr val="043882"/>
                  </a:solidFill>
                  <a:ea typeface="MS UI Gothic" pitchFamily="18" charset="0"/>
                </a:rPr>
                <a:t>無作為化</a:t>
              </a:r>
              <a:endParaRPr lang="ja-JP" sz="1100" b="1" i="0" dirty="0" smtClean="0">
                <a:solidFill>
                  <a:srgbClr val="043882"/>
                </a:solidFill>
                <a:ea typeface="MS UI Gothic" pitchFamily="18" charset="0"/>
              </a:endParaRPr>
            </a:p>
            <a:p>
              <a:pPr algn="ctr"/>
              <a:r>
                <a:rPr lang="ja-JP" sz="1200" b="1" i="0" dirty="0" smtClean="0">
                  <a:solidFill>
                    <a:srgbClr val="043882"/>
                  </a:solidFill>
                  <a:ea typeface="MS UI Gothic" pitchFamily="18" charset="0"/>
                </a:rPr>
                <a:t>1:1</a:t>
              </a:r>
            </a:p>
          </p:txBody>
        </p:sp>
      </p:grpSp>
      <p:cxnSp>
        <p:nvCxnSpPr>
          <p:cNvPr id="38" name="AutoShape 21"/>
          <p:cNvCxnSpPr>
            <a:cxnSpLocks noChangeShapeType="1"/>
          </p:cNvCxnSpPr>
          <p:nvPr/>
        </p:nvCxnSpPr>
        <p:spPr bwMode="auto">
          <a:xfrm>
            <a:off x="7543800" y="4562476"/>
            <a:ext cx="572635" cy="0"/>
          </a:xfrm>
          <a:prstGeom prst="straightConnector1">
            <a:avLst/>
          </a:prstGeom>
          <a:noFill/>
          <a:ln w="57150">
            <a:solidFill>
              <a:schemeClr val="bg2">
                <a:lumMod val="60000"/>
                <a:lumOff val="40000"/>
              </a:schemeClr>
            </a:solidFill>
            <a:round/>
            <a:headEnd/>
            <a:tailEnd type="triangle" w="med" len="med"/>
          </a:ln>
        </p:spPr>
      </p:cxnSp>
      <p:sp>
        <p:nvSpPr>
          <p:cNvPr id="3" name="Text Placeholder 2"/>
          <p:cNvSpPr>
            <a:spLocks noGrp="1"/>
          </p:cNvSpPr>
          <p:nvPr>
            <p:ph type="body" sz="quarter" idx="11"/>
          </p:nvPr>
        </p:nvSpPr>
        <p:spPr/>
        <p:txBody>
          <a:bodyPr/>
          <a:lstStyle/>
          <a:p>
            <a:r>
              <a:rPr lang="ja-JP" sz="1200" b="0" i="0" dirty="0" smtClean="0">
                <a:solidFill>
                  <a:srgbClr val="4D4D4D"/>
                </a:solidFill>
                <a:ea typeface="MS UI Gothic" pitchFamily="18" charset="0"/>
              </a:rPr>
              <a:t>Lenz et al. J Clin Oncol 2016; 34 (suppl): abstr 493</a:t>
            </a:r>
          </a:p>
        </p:txBody>
      </p:sp>
      <p:sp>
        <p:nvSpPr>
          <p:cNvPr id="23" name="Rectangle 9"/>
          <p:cNvSpPr txBox="1">
            <a:spLocks noChangeArrowheads="1"/>
          </p:cNvSpPr>
          <p:nvPr/>
        </p:nvSpPr>
        <p:spPr bwMode="auto">
          <a:xfrm>
            <a:off x="365124" y="5181600"/>
            <a:ext cx="4130676" cy="84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PFS</a:t>
            </a:r>
          </a:p>
        </p:txBody>
      </p:sp>
      <p:sp>
        <p:nvSpPr>
          <p:cNvPr id="24" name="Content Placeholder 26"/>
          <p:cNvSpPr txBox="1">
            <a:spLocks/>
          </p:cNvSpPr>
          <p:nvPr/>
        </p:nvSpPr>
        <p:spPr>
          <a:xfrm>
            <a:off x="4648200" y="5181600"/>
            <a:ext cx="4130675" cy="8413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副次的エンドポイント</a:t>
            </a:r>
          </a:p>
          <a:p>
            <a:r>
              <a:rPr lang="ja-JP" b="0" i="0" dirty="0" smtClean="0">
                <a:solidFill>
                  <a:srgbClr val="4D4D4D"/>
                </a:solidFill>
                <a:ea typeface="MS UI Gothic" pitchFamily="18" charset="0"/>
              </a:rPr>
              <a:t>OS、ORR</a:t>
            </a:r>
          </a:p>
          <a:p>
            <a:r>
              <a:rPr lang="ja-JP" b="0" i="0" dirty="0" smtClean="0">
                <a:solidFill>
                  <a:srgbClr val="4D4D4D"/>
                </a:solidFill>
                <a:ea typeface="MS UI Gothic" pitchFamily="18" charset="0"/>
              </a:rPr>
              <a:t>安全性、バイオマーカー</a:t>
            </a:r>
          </a:p>
        </p:txBody>
      </p:sp>
    </p:spTree>
    <p:custDataLst>
      <p:tags r:id="rId1"/>
    </p:custDataLst>
    <p:extLst>
      <p:ext uri="{BB962C8B-B14F-4D97-AF65-F5344CB8AC3E}">
        <p14:creationId xmlns:p14="http://schemas.microsoft.com/office/powerpoint/2010/main" val="392513611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493：MAVERICC：バイオマーカーに基づいて層別化した転移性結腸直腸癌（mCRC）患者において、mFOLFOX6＋ベバシズマブ（BV）併用療法について、FOLFIRI＋BV併用療法との比較検討を行う第II相試験– Lenz H-J, et al</a:t>
            </a:r>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Bev：ベバシズマブ</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Lenz et al. J Clin Oncol 2016; 34 (suppl): abstr 493</a:t>
            </a:r>
          </a:p>
        </p:txBody>
      </p:sp>
      <p:sp>
        <p:nvSpPr>
          <p:cNvPr id="2" name="Content Placeholder 1"/>
          <p:cNvSpPr>
            <a:spLocks noGrp="1"/>
          </p:cNvSpPr>
          <p:nvPr>
            <p:ph idx="1"/>
          </p:nvPr>
        </p:nvSpPr>
        <p:spPr/>
        <p:txBody>
          <a:bodyPr/>
          <a:lstStyle/>
          <a:p>
            <a:pPr marL="0" indent="0">
              <a:buNone/>
            </a:pPr>
            <a:r>
              <a:rPr lang="ja-JP" sz="1600" b="1" i="0" dirty="0" smtClean="0">
                <a:solidFill>
                  <a:srgbClr val="4D4D4D"/>
                </a:solidFill>
                <a:ea typeface="MS UI Gothic" pitchFamily="18" charset="0"/>
              </a:rPr>
              <a:t>結果</a:t>
            </a:r>
          </a:p>
          <a:p>
            <a:endParaRPr lang="en-GB" dirty="0"/>
          </a:p>
        </p:txBody>
      </p:sp>
      <p:grpSp>
        <p:nvGrpSpPr>
          <p:cNvPr id="10" name="Group 9"/>
          <p:cNvGrpSpPr/>
          <p:nvPr/>
        </p:nvGrpSpPr>
        <p:grpSpPr>
          <a:xfrm>
            <a:off x="47452" y="2064264"/>
            <a:ext cx="4411828" cy="2501431"/>
            <a:chOff x="-25118" y="1945300"/>
            <a:chExt cx="4411828" cy="2501431"/>
          </a:xfrm>
        </p:grpSpPr>
        <p:sp>
          <p:nvSpPr>
            <p:cNvPr id="11" name="Freeform 10"/>
            <p:cNvSpPr>
              <a:spLocks/>
            </p:cNvSpPr>
            <p:nvPr/>
          </p:nvSpPr>
          <p:spPr bwMode="auto">
            <a:xfrm>
              <a:off x="611441" y="2127676"/>
              <a:ext cx="3634149" cy="180314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 name="Line 6"/>
            <p:cNvSpPr>
              <a:spLocks noChangeShapeType="1"/>
            </p:cNvSpPr>
            <p:nvPr/>
          </p:nvSpPr>
          <p:spPr bwMode="auto">
            <a:xfrm>
              <a:off x="526705" y="2127675"/>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 name="Line 7"/>
            <p:cNvSpPr>
              <a:spLocks noChangeShapeType="1"/>
            </p:cNvSpPr>
            <p:nvPr/>
          </p:nvSpPr>
          <p:spPr bwMode="auto">
            <a:xfrm>
              <a:off x="526705" y="2488363"/>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6" name="Line 8"/>
            <p:cNvSpPr>
              <a:spLocks noChangeShapeType="1"/>
            </p:cNvSpPr>
            <p:nvPr/>
          </p:nvSpPr>
          <p:spPr bwMode="auto">
            <a:xfrm>
              <a:off x="526705" y="2849051"/>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7" name="Line 9"/>
            <p:cNvSpPr>
              <a:spLocks noChangeShapeType="1"/>
            </p:cNvSpPr>
            <p:nvPr/>
          </p:nvSpPr>
          <p:spPr bwMode="auto">
            <a:xfrm>
              <a:off x="526705" y="3209740"/>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8" name="Line 10"/>
            <p:cNvSpPr>
              <a:spLocks noChangeShapeType="1"/>
            </p:cNvSpPr>
            <p:nvPr/>
          </p:nvSpPr>
          <p:spPr bwMode="auto">
            <a:xfrm>
              <a:off x="526705" y="3570428"/>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9" name="Line 11"/>
            <p:cNvSpPr>
              <a:spLocks noChangeShapeType="1"/>
            </p:cNvSpPr>
            <p:nvPr/>
          </p:nvSpPr>
          <p:spPr bwMode="auto">
            <a:xfrm>
              <a:off x="526705" y="3931116"/>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0" name="Line 12"/>
            <p:cNvSpPr>
              <a:spLocks noChangeShapeType="1"/>
            </p:cNvSpPr>
            <p:nvPr/>
          </p:nvSpPr>
          <p:spPr bwMode="auto">
            <a:xfrm>
              <a:off x="3023390"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1" name="Line 13"/>
            <p:cNvSpPr>
              <a:spLocks noChangeShapeType="1"/>
            </p:cNvSpPr>
            <p:nvPr/>
          </p:nvSpPr>
          <p:spPr bwMode="auto">
            <a:xfrm>
              <a:off x="2639576"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2" name="Line 14"/>
            <p:cNvSpPr>
              <a:spLocks noChangeShapeType="1"/>
            </p:cNvSpPr>
            <p:nvPr/>
          </p:nvSpPr>
          <p:spPr bwMode="auto">
            <a:xfrm>
              <a:off x="3824566"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3" name="Line 15"/>
            <p:cNvSpPr>
              <a:spLocks noChangeShapeType="1"/>
            </p:cNvSpPr>
            <p:nvPr/>
          </p:nvSpPr>
          <p:spPr bwMode="auto">
            <a:xfrm>
              <a:off x="3411493"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4" name="Line 17"/>
            <p:cNvSpPr>
              <a:spLocks noChangeShapeType="1"/>
            </p:cNvSpPr>
            <p:nvPr/>
          </p:nvSpPr>
          <p:spPr bwMode="auto">
            <a:xfrm>
              <a:off x="4206521"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5" name="Line 18"/>
            <p:cNvSpPr>
              <a:spLocks noChangeShapeType="1"/>
            </p:cNvSpPr>
            <p:nvPr/>
          </p:nvSpPr>
          <p:spPr bwMode="auto">
            <a:xfrm>
              <a:off x="2241132"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6" name="Line 19"/>
            <p:cNvSpPr>
              <a:spLocks noChangeShapeType="1"/>
            </p:cNvSpPr>
            <p:nvPr/>
          </p:nvSpPr>
          <p:spPr bwMode="auto">
            <a:xfrm>
              <a:off x="1854543"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7" name="Line 20"/>
            <p:cNvSpPr>
              <a:spLocks noChangeShapeType="1"/>
            </p:cNvSpPr>
            <p:nvPr/>
          </p:nvSpPr>
          <p:spPr bwMode="auto">
            <a:xfrm>
              <a:off x="1068404"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8" name="Line 21"/>
            <p:cNvSpPr>
              <a:spLocks noChangeShapeType="1"/>
            </p:cNvSpPr>
            <p:nvPr/>
          </p:nvSpPr>
          <p:spPr bwMode="auto">
            <a:xfrm>
              <a:off x="669960"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9" name="TextBox 28"/>
            <p:cNvSpPr txBox="1"/>
            <p:nvPr/>
          </p:nvSpPr>
          <p:spPr>
            <a:xfrm rot="16200000">
              <a:off x="-269897" y="2896085"/>
              <a:ext cx="766557"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PFS (%)</a:t>
              </a:r>
            </a:p>
          </p:txBody>
        </p:sp>
        <p:sp>
          <p:nvSpPr>
            <p:cNvPr id="30" name="TextBox 29"/>
            <p:cNvSpPr txBox="1"/>
            <p:nvPr/>
          </p:nvSpPr>
          <p:spPr>
            <a:xfrm>
              <a:off x="1155863" y="4169732"/>
              <a:ext cx="2575449"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無作為化後の経過時間(ヶ月)</a:t>
              </a:r>
            </a:p>
          </p:txBody>
        </p:sp>
        <p:sp>
          <p:nvSpPr>
            <p:cNvPr id="31" name="TextBox 30"/>
            <p:cNvSpPr txBox="1"/>
            <p:nvPr/>
          </p:nvSpPr>
          <p:spPr>
            <a:xfrm>
              <a:off x="152785" y="1995097"/>
              <a:ext cx="43954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sp>
          <p:nvSpPr>
            <p:cNvPr id="32" name="TextBox 31"/>
            <p:cNvSpPr txBox="1"/>
            <p:nvPr/>
          </p:nvSpPr>
          <p:spPr>
            <a:xfrm>
              <a:off x="237745" y="2349281"/>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80</a:t>
              </a:r>
            </a:p>
          </p:txBody>
        </p:sp>
        <p:sp>
          <p:nvSpPr>
            <p:cNvPr id="33" name="TextBox 32"/>
            <p:cNvSpPr txBox="1"/>
            <p:nvPr/>
          </p:nvSpPr>
          <p:spPr>
            <a:xfrm>
              <a:off x="237745" y="2709809"/>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60</a:t>
              </a:r>
            </a:p>
          </p:txBody>
        </p:sp>
        <p:sp>
          <p:nvSpPr>
            <p:cNvPr id="34" name="TextBox 33"/>
            <p:cNvSpPr txBox="1"/>
            <p:nvPr/>
          </p:nvSpPr>
          <p:spPr>
            <a:xfrm>
              <a:off x="237745" y="3070337"/>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40</a:t>
              </a:r>
            </a:p>
          </p:txBody>
        </p:sp>
        <p:sp>
          <p:nvSpPr>
            <p:cNvPr id="35" name="TextBox 34"/>
            <p:cNvSpPr txBox="1"/>
            <p:nvPr/>
          </p:nvSpPr>
          <p:spPr>
            <a:xfrm>
              <a:off x="237745" y="3430864"/>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20</a:t>
              </a:r>
            </a:p>
          </p:txBody>
        </p:sp>
        <p:sp>
          <p:nvSpPr>
            <p:cNvPr id="36" name="TextBox 35"/>
            <p:cNvSpPr txBox="1"/>
            <p:nvPr/>
          </p:nvSpPr>
          <p:spPr>
            <a:xfrm>
              <a:off x="322703" y="3791392"/>
              <a:ext cx="26962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37" name="TextBox 36"/>
            <p:cNvSpPr txBox="1"/>
            <p:nvPr/>
          </p:nvSpPr>
          <p:spPr>
            <a:xfrm>
              <a:off x="539773" y="3953185"/>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38" name="TextBox 37"/>
            <p:cNvSpPr txBox="1"/>
            <p:nvPr/>
          </p:nvSpPr>
          <p:spPr>
            <a:xfrm>
              <a:off x="933293" y="3953185"/>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4</a:t>
              </a:r>
            </a:p>
          </p:txBody>
        </p:sp>
        <p:sp>
          <p:nvSpPr>
            <p:cNvPr id="39" name="TextBox 38"/>
            <p:cNvSpPr txBox="1"/>
            <p:nvPr/>
          </p:nvSpPr>
          <p:spPr>
            <a:xfrm>
              <a:off x="1679002" y="395318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12</a:t>
              </a:r>
            </a:p>
          </p:txBody>
        </p:sp>
        <p:sp>
          <p:nvSpPr>
            <p:cNvPr id="40" name="TextBox 39"/>
            <p:cNvSpPr txBox="1"/>
            <p:nvPr/>
          </p:nvSpPr>
          <p:spPr>
            <a:xfrm>
              <a:off x="2072180" y="395318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16</a:t>
              </a:r>
            </a:p>
          </p:txBody>
        </p:sp>
        <p:sp>
          <p:nvSpPr>
            <p:cNvPr id="41" name="TextBox 40"/>
            <p:cNvSpPr txBox="1"/>
            <p:nvPr/>
          </p:nvSpPr>
          <p:spPr>
            <a:xfrm>
              <a:off x="2458729" y="395318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20</a:t>
              </a:r>
            </a:p>
          </p:txBody>
        </p:sp>
        <p:sp>
          <p:nvSpPr>
            <p:cNvPr id="42" name="TextBox 41"/>
            <p:cNvSpPr txBox="1"/>
            <p:nvPr/>
          </p:nvSpPr>
          <p:spPr>
            <a:xfrm>
              <a:off x="2851564" y="395318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24</a:t>
              </a:r>
            </a:p>
          </p:txBody>
        </p:sp>
        <p:sp>
          <p:nvSpPr>
            <p:cNvPr id="43" name="TextBox 42"/>
            <p:cNvSpPr txBox="1"/>
            <p:nvPr/>
          </p:nvSpPr>
          <p:spPr>
            <a:xfrm>
              <a:off x="3237770" y="395318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28</a:t>
              </a:r>
            </a:p>
          </p:txBody>
        </p:sp>
        <p:sp>
          <p:nvSpPr>
            <p:cNvPr id="44" name="TextBox 43"/>
            <p:cNvSpPr txBox="1"/>
            <p:nvPr/>
          </p:nvSpPr>
          <p:spPr>
            <a:xfrm>
              <a:off x="3645920" y="395318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32</a:t>
              </a:r>
            </a:p>
          </p:txBody>
        </p:sp>
        <p:sp>
          <p:nvSpPr>
            <p:cNvPr id="45" name="TextBox 44"/>
            <p:cNvSpPr txBox="1"/>
            <p:nvPr/>
          </p:nvSpPr>
          <p:spPr>
            <a:xfrm>
              <a:off x="4032126" y="395318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36</a:t>
              </a:r>
            </a:p>
          </p:txBody>
        </p:sp>
        <p:sp>
          <p:nvSpPr>
            <p:cNvPr id="46" name="Line 20"/>
            <p:cNvSpPr>
              <a:spLocks noChangeShapeType="1"/>
            </p:cNvSpPr>
            <p:nvPr/>
          </p:nvSpPr>
          <p:spPr bwMode="auto">
            <a:xfrm>
              <a:off x="1477797" y="3922948"/>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7" name="TextBox 46"/>
            <p:cNvSpPr txBox="1"/>
            <p:nvPr/>
          </p:nvSpPr>
          <p:spPr>
            <a:xfrm>
              <a:off x="1342686" y="3945017"/>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8</a:t>
              </a:r>
            </a:p>
          </p:txBody>
        </p:sp>
        <p:sp>
          <p:nvSpPr>
            <p:cNvPr id="48" name="Rectangle 47"/>
            <p:cNvSpPr/>
            <p:nvPr/>
          </p:nvSpPr>
          <p:spPr>
            <a:xfrm>
              <a:off x="2219412" y="1945300"/>
              <a:ext cx="2031325" cy="572464"/>
            </a:xfrm>
            <a:prstGeom prst="rect">
              <a:avLst/>
            </a:prstGeom>
          </p:spPr>
          <p:txBody>
            <a:bodyPr wrap="none">
              <a:spAutoFit/>
            </a:bodyPr>
            <a:lstStyle/>
            <a:p>
              <a:pPr>
                <a:lnSpc>
                  <a:spcPct val="130000"/>
                </a:lnSpc>
              </a:pPr>
              <a:r>
                <a:rPr lang="ja-JP" sz="1200" b="0" i="0" dirty="0" smtClean="0">
                  <a:solidFill>
                    <a:srgbClr val="4D4D4D"/>
                  </a:solidFill>
                  <a:ea typeface="MS UI Gothic" pitchFamily="18" charset="0"/>
                </a:rPr>
                <a:t>mFOLFOX6＋Bev (n=188)</a:t>
              </a:r>
            </a:p>
            <a:p>
              <a:pPr>
                <a:lnSpc>
                  <a:spcPct val="130000"/>
                </a:lnSpc>
              </a:pPr>
              <a:r>
                <a:rPr lang="ja-JP" sz="1200" b="0" i="0" dirty="0" smtClean="0">
                  <a:solidFill>
                    <a:srgbClr val="4D4D4D"/>
                  </a:solidFill>
                  <a:ea typeface="MS UI Gothic" pitchFamily="18" charset="0"/>
                </a:rPr>
                <a:t>FOLFIRI＋Bev (n=188)</a:t>
              </a:r>
            </a:p>
          </p:txBody>
        </p:sp>
        <p:cxnSp>
          <p:nvCxnSpPr>
            <p:cNvPr id="49" name="Straight Connector 48"/>
            <p:cNvCxnSpPr/>
            <p:nvPr/>
          </p:nvCxnSpPr>
          <p:spPr>
            <a:xfrm>
              <a:off x="1896698" y="2133596"/>
              <a:ext cx="357612"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896698" y="2349366"/>
              <a:ext cx="357612"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Freeform 3"/>
            <p:cNvSpPr>
              <a:spLocks/>
            </p:cNvSpPr>
            <p:nvPr/>
          </p:nvSpPr>
          <p:spPr bwMode="auto">
            <a:xfrm>
              <a:off x="696750" y="2127674"/>
              <a:ext cx="3369520" cy="1671716"/>
            </a:xfrm>
            <a:custGeom>
              <a:avLst/>
              <a:gdLst>
                <a:gd name="T0" fmla="*/ 216 w 267"/>
                <a:gd name="T1" fmla="*/ 131 h 131"/>
                <a:gd name="T2" fmla="*/ 183 w 267"/>
                <a:gd name="T3" fmla="*/ 130 h 131"/>
                <a:gd name="T4" fmla="*/ 164 w 267"/>
                <a:gd name="T5" fmla="*/ 126 h 131"/>
                <a:gd name="T6" fmla="*/ 162 w 267"/>
                <a:gd name="T7" fmla="*/ 124 h 131"/>
                <a:gd name="T8" fmla="*/ 156 w 267"/>
                <a:gd name="T9" fmla="*/ 123 h 131"/>
                <a:gd name="T10" fmla="*/ 154 w 267"/>
                <a:gd name="T11" fmla="*/ 122 h 131"/>
                <a:gd name="T12" fmla="*/ 151 w 267"/>
                <a:gd name="T13" fmla="*/ 121 h 131"/>
                <a:gd name="T14" fmla="*/ 142 w 267"/>
                <a:gd name="T15" fmla="*/ 119 h 131"/>
                <a:gd name="T16" fmla="*/ 139 w 267"/>
                <a:gd name="T17" fmla="*/ 117 h 131"/>
                <a:gd name="T18" fmla="*/ 130 w 267"/>
                <a:gd name="T19" fmla="*/ 115 h 131"/>
                <a:gd name="T20" fmla="*/ 128 w 267"/>
                <a:gd name="T21" fmla="*/ 112 h 131"/>
                <a:gd name="T22" fmla="*/ 126 w 267"/>
                <a:gd name="T23" fmla="*/ 111 h 131"/>
                <a:gd name="T24" fmla="*/ 122 w 267"/>
                <a:gd name="T25" fmla="*/ 110 h 131"/>
                <a:gd name="T26" fmla="*/ 120 w 267"/>
                <a:gd name="T27" fmla="*/ 108 h 131"/>
                <a:gd name="T28" fmla="*/ 116 w 267"/>
                <a:gd name="T29" fmla="*/ 106 h 131"/>
                <a:gd name="T30" fmla="*/ 115 w 267"/>
                <a:gd name="T31" fmla="*/ 104 h 131"/>
                <a:gd name="T32" fmla="*/ 113 w 267"/>
                <a:gd name="T33" fmla="*/ 101 h 131"/>
                <a:gd name="T34" fmla="*/ 111 w 267"/>
                <a:gd name="T35" fmla="*/ 99 h 131"/>
                <a:gd name="T36" fmla="*/ 109 w 267"/>
                <a:gd name="T37" fmla="*/ 98 h 131"/>
                <a:gd name="T38" fmla="*/ 108 w 267"/>
                <a:gd name="T39" fmla="*/ 96 h 131"/>
                <a:gd name="T40" fmla="*/ 105 w 267"/>
                <a:gd name="T41" fmla="*/ 93 h 131"/>
                <a:gd name="T42" fmla="*/ 102 w 267"/>
                <a:gd name="T43" fmla="*/ 92 h 131"/>
                <a:gd name="T44" fmla="*/ 100 w 267"/>
                <a:gd name="T45" fmla="*/ 91 h 131"/>
                <a:gd name="T46" fmla="*/ 97 w 267"/>
                <a:gd name="T47" fmla="*/ 88 h 131"/>
                <a:gd name="T48" fmla="*/ 93 w 267"/>
                <a:gd name="T49" fmla="*/ 85 h 131"/>
                <a:gd name="T50" fmla="*/ 91 w 267"/>
                <a:gd name="T51" fmla="*/ 83 h 131"/>
                <a:gd name="T52" fmla="*/ 88 w 267"/>
                <a:gd name="T53" fmla="*/ 81 h 131"/>
                <a:gd name="T54" fmla="*/ 85 w 267"/>
                <a:gd name="T55" fmla="*/ 78 h 131"/>
                <a:gd name="T56" fmla="*/ 79 w 267"/>
                <a:gd name="T57" fmla="*/ 73 h 131"/>
                <a:gd name="T58" fmla="*/ 77 w 267"/>
                <a:gd name="T59" fmla="*/ 70 h 131"/>
                <a:gd name="T60" fmla="*/ 75 w 267"/>
                <a:gd name="T61" fmla="*/ 67 h 131"/>
                <a:gd name="T62" fmla="*/ 73 w 267"/>
                <a:gd name="T63" fmla="*/ 65 h 131"/>
                <a:gd name="T64" fmla="*/ 70 w 267"/>
                <a:gd name="T65" fmla="*/ 63 h 131"/>
                <a:gd name="T66" fmla="*/ 69 w 267"/>
                <a:gd name="T67" fmla="*/ 61 h 131"/>
                <a:gd name="T68" fmla="*/ 66 w 267"/>
                <a:gd name="T69" fmla="*/ 57 h 131"/>
                <a:gd name="T70" fmla="*/ 64 w 267"/>
                <a:gd name="T71" fmla="*/ 50 h 131"/>
                <a:gd name="T72" fmla="*/ 62 w 267"/>
                <a:gd name="T73" fmla="*/ 42 h 131"/>
                <a:gd name="T74" fmla="*/ 57 w 267"/>
                <a:gd name="T75" fmla="*/ 38 h 131"/>
                <a:gd name="T76" fmla="*/ 54 w 267"/>
                <a:gd name="T77" fmla="*/ 36 h 131"/>
                <a:gd name="T78" fmla="*/ 51 w 267"/>
                <a:gd name="T79" fmla="*/ 29 h 131"/>
                <a:gd name="T80" fmla="*/ 49 w 267"/>
                <a:gd name="T81" fmla="*/ 27 h 131"/>
                <a:gd name="T82" fmla="*/ 47 w 267"/>
                <a:gd name="T83" fmla="*/ 24 h 131"/>
                <a:gd name="T84" fmla="*/ 45 w 267"/>
                <a:gd name="T85" fmla="*/ 22 h 131"/>
                <a:gd name="T86" fmla="*/ 43 w 267"/>
                <a:gd name="T87" fmla="*/ 19 h 131"/>
                <a:gd name="T88" fmla="*/ 41 w 267"/>
                <a:gd name="T89" fmla="*/ 16 h 131"/>
                <a:gd name="T90" fmla="*/ 36 w 267"/>
                <a:gd name="T91" fmla="*/ 13 h 131"/>
                <a:gd name="T92" fmla="*/ 28 w 267"/>
                <a:gd name="T93" fmla="*/ 12 h 131"/>
                <a:gd name="T94" fmla="*/ 27 w 267"/>
                <a:gd name="T95" fmla="*/ 10 h 131"/>
                <a:gd name="T96" fmla="*/ 25 w 267"/>
                <a:gd name="T97" fmla="*/ 10 h 131"/>
                <a:gd name="T98" fmla="*/ 22 w 267"/>
                <a:gd name="T99" fmla="*/ 8 h 131"/>
                <a:gd name="T100" fmla="*/ 19 w 267"/>
                <a:gd name="T101" fmla="*/ 7 h 131"/>
                <a:gd name="T102" fmla="*/ 14 w 267"/>
                <a:gd name="T103" fmla="*/ 6 h 131"/>
                <a:gd name="T104" fmla="*/ 10 w 267"/>
                <a:gd name="T105" fmla="*/ 3 h 131"/>
                <a:gd name="T106" fmla="*/ 7 w 267"/>
                <a:gd name="T107" fmla="*/ 2 h 131"/>
                <a:gd name="T108" fmla="*/ 0 w 267"/>
                <a:gd name="T10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7" h="131">
                  <a:moveTo>
                    <a:pt x="267" y="131"/>
                  </a:moveTo>
                  <a:lnTo>
                    <a:pt x="216" y="131"/>
                  </a:lnTo>
                  <a:lnTo>
                    <a:pt x="216" y="130"/>
                  </a:lnTo>
                  <a:lnTo>
                    <a:pt x="183" y="130"/>
                  </a:lnTo>
                  <a:lnTo>
                    <a:pt x="183" y="126"/>
                  </a:lnTo>
                  <a:lnTo>
                    <a:pt x="164" y="126"/>
                  </a:lnTo>
                  <a:lnTo>
                    <a:pt x="164" y="124"/>
                  </a:lnTo>
                  <a:lnTo>
                    <a:pt x="162" y="124"/>
                  </a:lnTo>
                  <a:lnTo>
                    <a:pt x="162" y="123"/>
                  </a:lnTo>
                  <a:lnTo>
                    <a:pt x="156" y="123"/>
                  </a:lnTo>
                  <a:lnTo>
                    <a:pt x="156" y="122"/>
                  </a:lnTo>
                  <a:lnTo>
                    <a:pt x="154" y="122"/>
                  </a:lnTo>
                  <a:lnTo>
                    <a:pt x="154" y="121"/>
                  </a:lnTo>
                  <a:lnTo>
                    <a:pt x="151" y="121"/>
                  </a:lnTo>
                  <a:lnTo>
                    <a:pt x="151" y="119"/>
                  </a:lnTo>
                  <a:lnTo>
                    <a:pt x="142" y="119"/>
                  </a:lnTo>
                  <a:lnTo>
                    <a:pt x="142" y="117"/>
                  </a:lnTo>
                  <a:lnTo>
                    <a:pt x="139" y="117"/>
                  </a:lnTo>
                  <a:lnTo>
                    <a:pt x="139" y="115"/>
                  </a:lnTo>
                  <a:lnTo>
                    <a:pt x="130" y="115"/>
                  </a:lnTo>
                  <a:lnTo>
                    <a:pt x="130" y="112"/>
                  </a:lnTo>
                  <a:lnTo>
                    <a:pt x="128" y="112"/>
                  </a:lnTo>
                  <a:lnTo>
                    <a:pt x="128" y="111"/>
                  </a:lnTo>
                  <a:lnTo>
                    <a:pt x="126" y="111"/>
                  </a:lnTo>
                  <a:lnTo>
                    <a:pt x="126" y="110"/>
                  </a:lnTo>
                  <a:lnTo>
                    <a:pt x="122" y="110"/>
                  </a:lnTo>
                  <a:lnTo>
                    <a:pt x="122" y="108"/>
                  </a:lnTo>
                  <a:lnTo>
                    <a:pt x="120" y="108"/>
                  </a:lnTo>
                  <a:lnTo>
                    <a:pt x="120" y="106"/>
                  </a:lnTo>
                  <a:lnTo>
                    <a:pt x="116" y="106"/>
                  </a:lnTo>
                  <a:lnTo>
                    <a:pt x="116" y="104"/>
                  </a:lnTo>
                  <a:lnTo>
                    <a:pt x="115" y="104"/>
                  </a:lnTo>
                  <a:lnTo>
                    <a:pt x="115" y="101"/>
                  </a:lnTo>
                  <a:lnTo>
                    <a:pt x="113" y="101"/>
                  </a:lnTo>
                  <a:lnTo>
                    <a:pt x="113" y="99"/>
                  </a:lnTo>
                  <a:lnTo>
                    <a:pt x="111" y="99"/>
                  </a:lnTo>
                  <a:lnTo>
                    <a:pt x="111" y="98"/>
                  </a:lnTo>
                  <a:lnTo>
                    <a:pt x="109" y="98"/>
                  </a:lnTo>
                  <a:lnTo>
                    <a:pt x="109" y="96"/>
                  </a:lnTo>
                  <a:lnTo>
                    <a:pt x="108" y="96"/>
                  </a:lnTo>
                  <a:lnTo>
                    <a:pt x="108" y="93"/>
                  </a:lnTo>
                  <a:lnTo>
                    <a:pt x="105" y="93"/>
                  </a:lnTo>
                  <a:lnTo>
                    <a:pt x="105" y="92"/>
                  </a:lnTo>
                  <a:lnTo>
                    <a:pt x="102" y="92"/>
                  </a:lnTo>
                  <a:lnTo>
                    <a:pt x="102" y="91"/>
                  </a:lnTo>
                  <a:lnTo>
                    <a:pt x="100" y="91"/>
                  </a:lnTo>
                  <a:lnTo>
                    <a:pt x="100" y="88"/>
                  </a:lnTo>
                  <a:lnTo>
                    <a:pt x="97" y="88"/>
                  </a:lnTo>
                  <a:lnTo>
                    <a:pt x="97" y="85"/>
                  </a:lnTo>
                  <a:lnTo>
                    <a:pt x="93" y="85"/>
                  </a:lnTo>
                  <a:lnTo>
                    <a:pt x="93" y="83"/>
                  </a:lnTo>
                  <a:lnTo>
                    <a:pt x="91" y="83"/>
                  </a:lnTo>
                  <a:lnTo>
                    <a:pt x="91" y="81"/>
                  </a:lnTo>
                  <a:lnTo>
                    <a:pt x="88" y="81"/>
                  </a:lnTo>
                  <a:lnTo>
                    <a:pt x="88" y="78"/>
                  </a:lnTo>
                  <a:lnTo>
                    <a:pt x="85" y="78"/>
                  </a:lnTo>
                  <a:lnTo>
                    <a:pt x="85" y="73"/>
                  </a:lnTo>
                  <a:lnTo>
                    <a:pt x="79" y="73"/>
                  </a:lnTo>
                  <a:lnTo>
                    <a:pt x="79" y="70"/>
                  </a:lnTo>
                  <a:lnTo>
                    <a:pt x="77" y="70"/>
                  </a:lnTo>
                  <a:lnTo>
                    <a:pt x="77" y="67"/>
                  </a:lnTo>
                  <a:lnTo>
                    <a:pt x="75" y="67"/>
                  </a:lnTo>
                  <a:lnTo>
                    <a:pt x="75" y="65"/>
                  </a:lnTo>
                  <a:lnTo>
                    <a:pt x="73" y="65"/>
                  </a:lnTo>
                  <a:lnTo>
                    <a:pt x="73" y="63"/>
                  </a:lnTo>
                  <a:lnTo>
                    <a:pt x="70" y="63"/>
                  </a:lnTo>
                  <a:lnTo>
                    <a:pt x="70" y="61"/>
                  </a:lnTo>
                  <a:lnTo>
                    <a:pt x="69" y="61"/>
                  </a:lnTo>
                  <a:lnTo>
                    <a:pt x="69" y="57"/>
                  </a:lnTo>
                  <a:lnTo>
                    <a:pt x="66" y="57"/>
                  </a:lnTo>
                  <a:lnTo>
                    <a:pt x="66" y="50"/>
                  </a:lnTo>
                  <a:lnTo>
                    <a:pt x="64" y="50"/>
                  </a:lnTo>
                  <a:lnTo>
                    <a:pt x="64" y="42"/>
                  </a:lnTo>
                  <a:lnTo>
                    <a:pt x="62" y="42"/>
                  </a:lnTo>
                  <a:lnTo>
                    <a:pt x="62" y="38"/>
                  </a:lnTo>
                  <a:lnTo>
                    <a:pt x="57" y="38"/>
                  </a:lnTo>
                  <a:lnTo>
                    <a:pt x="57" y="36"/>
                  </a:lnTo>
                  <a:lnTo>
                    <a:pt x="54" y="36"/>
                  </a:lnTo>
                  <a:lnTo>
                    <a:pt x="54" y="29"/>
                  </a:lnTo>
                  <a:lnTo>
                    <a:pt x="51" y="29"/>
                  </a:lnTo>
                  <a:lnTo>
                    <a:pt x="51" y="27"/>
                  </a:lnTo>
                  <a:lnTo>
                    <a:pt x="49" y="27"/>
                  </a:lnTo>
                  <a:lnTo>
                    <a:pt x="49" y="24"/>
                  </a:lnTo>
                  <a:lnTo>
                    <a:pt x="47" y="24"/>
                  </a:lnTo>
                  <a:lnTo>
                    <a:pt x="47" y="22"/>
                  </a:lnTo>
                  <a:lnTo>
                    <a:pt x="45" y="22"/>
                  </a:lnTo>
                  <a:lnTo>
                    <a:pt x="45" y="19"/>
                  </a:lnTo>
                  <a:lnTo>
                    <a:pt x="43" y="19"/>
                  </a:lnTo>
                  <a:lnTo>
                    <a:pt x="43" y="16"/>
                  </a:lnTo>
                  <a:lnTo>
                    <a:pt x="41" y="16"/>
                  </a:lnTo>
                  <a:lnTo>
                    <a:pt x="41" y="13"/>
                  </a:lnTo>
                  <a:lnTo>
                    <a:pt x="36" y="13"/>
                  </a:lnTo>
                  <a:lnTo>
                    <a:pt x="36" y="12"/>
                  </a:lnTo>
                  <a:lnTo>
                    <a:pt x="28" y="12"/>
                  </a:lnTo>
                  <a:lnTo>
                    <a:pt x="28" y="10"/>
                  </a:lnTo>
                  <a:lnTo>
                    <a:pt x="27" y="10"/>
                  </a:lnTo>
                  <a:lnTo>
                    <a:pt x="27" y="10"/>
                  </a:lnTo>
                  <a:lnTo>
                    <a:pt x="25" y="10"/>
                  </a:lnTo>
                  <a:lnTo>
                    <a:pt x="25" y="8"/>
                  </a:lnTo>
                  <a:lnTo>
                    <a:pt x="22" y="8"/>
                  </a:lnTo>
                  <a:lnTo>
                    <a:pt x="22" y="7"/>
                  </a:lnTo>
                  <a:lnTo>
                    <a:pt x="19" y="7"/>
                  </a:lnTo>
                  <a:lnTo>
                    <a:pt x="19" y="6"/>
                  </a:lnTo>
                  <a:lnTo>
                    <a:pt x="14" y="6"/>
                  </a:lnTo>
                  <a:lnTo>
                    <a:pt x="14" y="3"/>
                  </a:lnTo>
                  <a:lnTo>
                    <a:pt x="10" y="3"/>
                  </a:lnTo>
                  <a:lnTo>
                    <a:pt x="10" y="2"/>
                  </a:lnTo>
                  <a:lnTo>
                    <a:pt x="7" y="2"/>
                  </a:lnTo>
                  <a:lnTo>
                    <a:pt x="7" y="0"/>
                  </a:lnTo>
                  <a:lnTo>
                    <a:pt x="0" y="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 name="Freeform 4"/>
            <p:cNvSpPr>
              <a:spLocks/>
            </p:cNvSpPr>
            <p:nvPr/>
          </p:nvSpPr>
          <p:spPr bwMode="auto">
            <a:xfrm>
              <a:off x="709370" y="2127674"/>
              <a:ext cx="3407380" cy="1710000"/>
            </a:xfrm>
            <a:custGeom>
              <a:avLst/>
              <a:gdLst>
                <a:gd name="T0" fmla="*/ 240 w 270"/>
                <a:gd name="T1" fmla="*/ 134 h 134"/>
                <a:gd name="T2" fmla="*/ 234 w 270"/>
                <a:gd name="T3" fmla="*/ 130 h 134"/>
                <a:gd name="T4" fmla="*/ 232 w 270"/>
                <a:gd name="T5" fmla="*/ 126 h 134"/>
                <a:gd name="T6" fmla="*/ 212 w 270"/>
                <a:gd name="T7" fmla="*/ 122 h 134"/>
                <a:gd name="T8" fmla="*/ 192 w 270"/>
                <a:gd name="T9" fmla="*/ 119 h 134"/>
                <a:gd name="T10" fmla="*/ 187 w 270"/>
                <a:gd name="T11" fmla="*/ 117 h 134"/>
                <a:gd name="T12" fmla="*/ 182 w 270"/>
                <a:gd name="T13" fmla="*/ 115 h 134"/>
                <a:gd name="T14" fmla="*/ 180 w 270"/>
                <a:gd name="T15" fmla="*/ 114 h 134"/>
                <a:gd name="T16" fmla="*/ 178 w 270"/>
                <a:gd name="T17" fmla="*/ 112 h 134"/>
                <a:gd name="T18" fmla="*/ 174 w 270"/>
                <a:gd name="T19" fmla="*/ 111 h 134"/>
                <a:gd name="T20" fmla="*/ 167 w 270"/>
                <a:gd name="T21" fmla="*/ 109 h 134"/>
                <a:gd name="T22" fmla="*/ 163 w 270"/>
                <a:gd name="T23" fmla="*/ 108 h 134"/>
                <a:gd name="T24" fmla="*/ 161 w 270"/>
                <a:gd name="T25" fmla="*/ 106 h 134"/>
                <a:gd name="T26" fmla="*/ 151 w 270"/>
                <a:gd name="T27" fmla="*/ 103 h 134"/>
                <a:gd name="T28" fmla="*/ 143 w 270"/>
                <a:gd name="T29" fmla="*/ 101 h 134"/>
                <a:gd name="T30" fmla="*/ 139 w 270"/>
                <a:gd name="T31" fmla="*/ 100 h 134"/>
                <a:gd name="T32" fmla="*/ 138 w 270"/>
                <a:gd name="T33" fmla="*/ 99 h 134"/>
                <a:gd name="T34" fmla="*/ 134 w 270"/>
                <a:gd name="T35" fmla="*/ 95 h 134"/>
                <a:gd name="T36" fmla="*/ 122 w 270"/>
                <a:gd name="T37" fmla="*/ 94 h 134"/>
                <a:gd name="T38" fmla="*/ 116 w 270"/>
                <a:gd name="T39" fmla="*/ 93 h 134"/>
                <a:gd name="T40" fmla="*/ 114 w 270"/>
                <a:gd name="T41" fmla="*/ 91 h 134"/>
                <a:gd name="T42" fmla="*/ 112 w 270"/>
                <a:gd name="T43" fmla="*/ 87 h 134"/>
                <a:gd name="T44" fmla="*/ 110 w 270"/>
                <a:gd name="T45" fmla="*/ 85 h 134"/>
                <a:gd name="T46" fmla="*/ 109 w 270"/>
                <a:gd name="T47" fmla="*/ 82 h 134"/>
                <a:gd name="T48" fmla="*/ 106 w 270"/>
                <a:gd name="T49" fmla="*/ 78 h 134"/>
                <a:gd name="T50" fmla="*/ 98 w 270"/>
                <a:gd name="T51" fmla="*/ 75 h 134"/>
                <a:gd name="T52" fmla="*/ 97 w 270"/>
                <a:gd name="T53" fmla="*/ 73 h 134"/>
                <a:gd name="T54" fmla="*/ 96 w 270"/>
                <a:gd name="T55" fmla="*/ 70 h 134"/>
                <a:gd name="T56" fmla="*/ 94 w 270"/>
                <a:gd name="T57" fmla="*/ 68 h 134"/>
                <a:gd name="T58" fmla="*/ 91 w 270"/>
                <a:gd name="T59" fmla="*/ 67 h 134"/>
                <a:gd name="T60" fmla="*/ 86 w 270"/>
                <a:gd name="T61" fmla="*/ 65 h 134"/>
                <a:gd name="T62" fmla="*/ 84 w 270"/>
                <a:gd name="T63" fmla="*/ 63 h 134"/>
                <a:gd name="T64" fmla="*/ 81 w 270"/>
                <a:gd name="T65" fmla="*/ 60 h 134"/>
                <a:gd name="T66" fmla="*/ 78 w 270"/>
                <a:gd name="T67" fmla="*/ 59 h 134"/>
                <a:gd name="T68" fmla="*/ 76 w 270"/>
                <a:gd name="T69" fmla="*/ 56 h 134"/>
                <a:gd name="T70" fmla="*/ 74 w 270"/>
                <a:gd name="T71" fmla="*/ 54 h 134"/>
                <a:gd name="T72" fmla="*/ 72 w 270"/>
                <a:gd name="T73" fmla="*/ 52 h 134"/>
                <a:gd name="T74" fmla="*/ 70 w 270"/>
                <a:gd name="T75" fmla="*/ 50 h 134"/>
                <a:gd name="T76" fmla="*/ 67 w 270"/>
                <a:gd name="T77" fmla="*/ 48 h 134"/>
                <a:gd name="T78" fmla="*/ 63 w 270"/>
                <a:gd name="T79" fmla="*/ 47 h 134"/>
                <a:gd name="T80" fmla="*/ 60 w 270"/>
                <a:gd name="T81" fmla="*/ 43 h 134"/>
                <a:gd name="T82" fmla="*/ 59 w 270"/>
                <a:gd name="T83" fmla="*/ 41 h 134"/>
                <a:gd name="T84" fmla="*/ 55 w 270"/>
                <a:gd name="T85" fmla="*/ 38 h 134"/>
                <a:gd name="T86" fmla="*/ 54 w 270"/>
                <a:gd name="T87" fmla="*/ 37 h 134"/>
                <a:gd name="T88" fmla="*/ 51 w 270"/>
                <a:gd name="T89" fmla="*/ 34 h 134"/>
                <a:gd name="T90" fmla="*/ 47 w 270"/>
                <a:gd name="T91" fmla="*/ 31 h 134"/>
                <a:gd name="T92" fmla="*/ 44 w 270"/>
                <a:gd name="T93" fmla="*/ 29 h 134"/>
                <a:gd name="T94" fmla="*/ 40 w 270"/>
                <a:gd name="T95" fmla="*/ 27 h 134"/>
                <a:gd name="T96" fmla="*/ 36 w 270"/>
                <a:gd name="T97" fmla="*/ 25 h 134"/>
                <a:gd name="T98" fmla="*/ 34 w 270"/>
                <a:gd name="T99" fmla="*/ 22 h 134"/>
                <a:gd name="T100" fmla="*/ 32 w 270"/>
                <a:gd name="T101" fmla="*/ 20 h 134"/>
                <a:gd name="T102" fmla="*/ 30 w 270"/>
                <a:gd name="T103" fmla="*/ 18 h 134"/>
                <a:gd name="T104" fmla="*/ 25 w 270"/>
                <a:gd name="T105" fmla="*/ 16 h 134"/>
                <a:gd name="T106" fmla="*/ 21 w 270"/>
                <a:gd name="T107" fmla="*/ 14 h 134"/>
                <a:gd name="T108" fmla="*/ 19 w 270"/>
                <a:gd name="T109" fmla="*/ 10 h 134"/>
                <a:gd name="T110" fmla="*/ 16 w 270"/>
                <a:gd name="T111" fmla="*/ 8 h 134"/>
                <a:gd name="T112" fmla="*/ 12 w 270"/>
                <a:gd name="T113" fmla="*/ 7 h 134"/>
                <a:gd name="T114" fmla="*/ 10 w 270"/>
                <a:gd name="T115" fmla="*/ 6 h 134"/>
                <a:gd name="T116" fmla="*/ 7 w 270"/>
                <a:gd name="T117" fmla="*/ 3 h 134"/>
                <a:gd name="T118" fmla="*/ 3 w 270"/>
                <a:gd name="T119" fmla="*/ 1 h 134"/>
                <a:gd name="T120" fmla="*/ 0 w 270"/>
                <a:gd name="T12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0" h="134">
                  <a:moveTo>
                    <a:pt x="270" y="134"/>
                  </a:moveTo>
                  <a:lnTo>
                    <a:pt x="240" y="134"/>
                  </a:lnTo>
                  <a:lnTo>
                    <a:pt x="240" y="130"/>
                  </a:lnTo>
                  <a:lnTo>
                    <a:pt x="234" y="130"/>
                  </a:lnTo>
                  <a:lnTo>
                    <a:pt x="234" y="126"/>
                  </a:lnTo>
                  <a:lnTo>
                    <a:pt x="232" y="126"/>
                  </a:lnTo>
                  <a:lnTo>
                    <a:pt x="232" y="122"/>
                  </a:lnTo>
                  <a:lnTo>
                    <a:pt x="212" y="122"/>
                  </a:lnTo>
                  <a:lnTo>
                    <a:pt x="212" y="119"/>
                  </a:lnTo>
                  <a:lnTo>
                    <a:pt x="192" y="119"/>
                  </a:lnTo>
                  <a:lnTo>
                    <a:pt x="192" y="117"/>
                  </a:lnTo>
                  <a:lnTo>
                    <a:pt x="187" y="117"/>
                  </a:lnTo>
                  <a:lnTo>
                    <a:pt x="187" y="115"/>
                  </a:lnTo>
                  <a:lnTo>
                    <a:pt x="182" y="115"/>
                  </a:lnTo>
                  <a:lnTo>
                    <a:pt x="182" y="114"/>
                  </a:lnTo>
                  <a:lnTo>
                    <a:pt x="180" y="114"/>
                  </a:lnTo>
                  <a:lnTo>
                    <a:pt x="180" y="112"/>
                  </a:lnTo>
                  <a:lnTo>
                    <a:pt x="178" y="112"/>
                  </a:lnTo>
                  <a:lnTo>
                    <a:pt x="178" y="111"/>
                  </a:lnTo>
                  <a:lnTo>
                    <a:pt x="174" y="111"/>
                  </a:lnTo>
                  <a:lnTo>
                    <a:pt x="174" y="109"/>
                  </a:lnTo>
                  <a:lnTo>
                    <a:pt x="167" y="109"/>
                  </a:lnTo>
                  <a:lnTo>
                    <a:pt x="167" y="108"/>
                  </a:lnTo>
                  <a:lnTo>
                    <a:pt x="163" y="108"/>
                  </a:lnTo>
                  <a:lnTo>
                    <a:pt x="163" y="106"/>
                  </a:lnTo>
                  <a:lnTo>
                    <a:pt x="161" y="106"/>
                  </a:lnTo>
                  <a:lnTo>
                    <a:pt x="161" y="103"/>
                  </a:lnTo>
                  <a:lnTo>
                    <a:pt x="151" y="103"/>
                  </a:lnTo>
                  <a:lnTo>
                    <a:pt x="151" y="101"/>
                  </a:lnTo>
                  <a:lnTo>
                    <a:pt x="143" y="101"/>
                  </a:lnTo>
                  <a:lnTo>
                    <a:pt x="143" y="100"/>
                  </a:lnTo>
                  <a:lnTo>
                    <a:pt x="139" y="100"/>
                  </a:lnTo>
                  <a:lnTo>
                    <a:pt x="139" y="99"/>
                  </a:lnTo>
                  <a:lnTo>
                    <a:pt x="138" y="99"/>
                  </a:lnTo>
                  <a:lnTo>
                    <a:pt x="138" y="95"/>
                  </a:lnTo>
                  <a:lnTo>
                    <a:pt x="134" y="95"/>
                  </a:lnTo>
                  <a:lnTo>
                    <a:pt x="134" y="94"/>
                  </a:lnTo>
                  <a:lnTo>
                    <a:pt x="122" y="94"/>
                  </a:lnTo>
                  <a:lnTo>
                    <a:pt x="122" y="93"/>
                  </a:lnTo>
                  <a:lnTo>
                    <a:pt x="116" y="93"/>
                  </a:lnTo>
                  <a:lnTo>
                    <a:pt x="116" y="91"/>
                  </a:lnTo>
                  <a:lnTo>
                    <a:pt x="114" y="91"/>
                  </a:lnTo>
                  <a:lnTo>
                    <a:pt x="114" y="87"/>
                  </a:lnTo>
                  <a:lnTo>
                    <a:pt x="112" y="87"/>
                  </a:lnTo>
                  <a:lnTo>
                    <a:pt x="112" y="85"/>
                  </a:lnTo>
                  <a:lnTo>
                    <a:pt x="110" y="85"/>
                  </a:lnTo>
                  <a:lnTo>
                    <a:pt x="110" y="82"/>
                  </a:lnTo>
                  <a:lnTo>
                    <a:pt x="109" y="82"/>
                  </a:lnTo>
                  <a:lnTo>
                    <a:pt x="109" y="78"/>
                  </a:lnTo>
                  <a:lnTo>
                    <a:pt x="106" y="78"/>
                  </a:lnTo>
                  <a:lnTo>
                    <a:pt x="106" y="75"/>
                  </a:lnTo>
                  <a:lnTo>
                    <a:pt x="98" y="75"/>
                  </a:lnTo>
                  <a:lnTo>
                    <a:pt x="98" y="73"/>
                  </a:lnTo>
                  <a:lnTo>
                    <a:pt x="97" y="73"/>
                  </a:lnTo>
                  <a:lnTo>
                    <a:pt x="97" y="70"/>
                  </a:lnTo>
                  <a:lnTo>
                    <a:pt x="96" y="70"/>
                  </a:lnTo>
                  <a:lnTo>
                    <a:pt x="96" y="68"/>
                  </a:lnTo>
                  <a:lnTo>
                    <a:pt x="94" y="68"/>
                  </a:lnTo>
                  <a:lnTo>
                    <a:pt x="94" y="67"/>
                  </a:lnTo>
                  <a:lnTo>
                    <a:pt x="91" y="67"/>
                  </a:lnTo>
                  <a:lnTo>
                    <a:pt x="91" y="65"/>
                  </a:lnTo>
                  <a:lnTo>
                    <a:pt x="86" y="65"/>
                  </a:lnTo>
                  <a:lnTo>
                    <a:pt x="86" y="63"/>
                  </a:lnTo>
                  <a:lnTo>
                    <a:pt x="84" y="63"/>
                  </a:lnTo>
                  <a:lnTo>
                    <a:pt x="84" y="60"/>
                  </a:lnTo>
                  <a:lnTo>
                    <a:pt x="81" y="60"/>
                  </a:lnTo>
                  <a:lnTo>
                    <a:pt x="81" y="59"/>
                  </a:lnTo>
                  <a:lnTo>
                    <a:pt x="78" y="59"/>
                  </a:lnTo>
                  <a:lnTo>
                    <a:pt x="78" y="56"/>
                  </a:lnTo>
                  <a:lnTo>
                    <a:pt x="76" y="56"/>
                  </a:lnTo>
                  <a:lnTo>
                    <a:pt x="76" y="54"/>
                  </a:lnTo>
                  <a:lnTo>
                    <a:pt x="74" y="54"/>
                  </a:lnTo>
                  <a:lnTo>
                    <a:pt x="74" y="52"/>
                  </a:lnTo>
                  <a:lnTo>
                    <a:pt x="72" y="52"/>
                  </a:lnTo>
                  <a:lnTo>
                    <a:pt x="72" y="50"/>
                  </a:lnTo>
                  <a:lnTo>
                    <a:pt x="70" y="50"/>
                  </a:lnTo>
                  <a:lnTo>
                    <a:pt x="70" y="48"/>
                  </a:lnTo>
                  <a:lnTo>
                    <a:pt x="67" y="48"/>
                  </a:lnTo>
                  <a:lnTo>
                    <a:pt x="67" y="47"/>
                  </a:lnTo>
                  <a:lnTo>
                    <a:pt x="63" y="47"/>
                  </a:lnTo>
                  <a:lnTo>
                    <a:pt x="63" y="43"/>
                  </a:lnTo>
                  <a:lnTo>
                    <a:pt x="60" y="43"/>
                  </a:lnTo>
                  <a:lnTo>
                    <a:pt x="60" y="41"/>
                  </a:lnTo>
                  <a:lnTo>
                    <a:pt x="59" y="41"/>
                  </a:lnTo>
                  <a:lnTo>
                    <a:pt x="59" y="38"/>
                  </a:lnTo>
                  <a:lnTo>
                    <a:pt x="55" y="38"/>
                  </a:lnTo>
                  <a:lnTo>
                    <a:pt x="55" y="37"/>
                  </a:lnTo>
                  <a:lnTo>
                    <a:pt x="54" y="37"/>
                  </a:lnTo>
                  <a:lnTo>
                    <a:pt x="54" y="34"/>
                  </a:lnTo>
                  <a:lnTo>
                    <a:pt x="51" y="34"/>
                  </a:lnTo>
                  <a:lnTo>
                    <a:pt x="51" y="31"/>
                  </a:lnTo>
                  <a:lnTo>
                    <a:pt x="47" y="31"/>
                  </a:lnTo>
                  <a:lnTo>
                    <a:pt x="47" y="29"/>
                  </a:lnTo>
                  <a:lnTo>
                    <a:pt x="44" y="29"/>
                  </a:lnTo>
                  <a:lnTo>
                    <a:pt x="44" y="27"/>
                  </a:lnTo>
                  <a:lnTo>
                    <a:pt x="40" y="27"/>
                  </a:lnTo>
                  <a:lnTo>
                    <a:pt x="40" y="25"/>
                  </a:lnTo>
                  <a:lnTo>
                    <a:pt x="36" y="25"/>
                  </a:lnTo>
                  <a:lnTo>
                    <a:pt x="36" y="22"/>
                  </a:lnTo>
                  <a:lnTo>
                    <a:pt x="34" y="22"/>
                  </a:lnTo>
                  <a:lnTo>
                    <a:pt x="34" y="20"/>
                  </a:lnTo>
                  <a:lnTo>
                    <a:pt x="32" y="20"/>
                  </a:lnTo>
                  <a:lnTo>
                    <a:pt x="32" y="18"/>
                  </a:lnTo>
                  <a:lnTo>
                    <a:pt x="30" y="18"/>
                  </a:lnTo>
                  <a:lnTo>
                    <a:pt x="30" y="16"/>
                  </a:lnTo>
                  <a:lnTo>
                    <a:pt x="25" y="16"/>
                  </a:lnTo>
                  <a:lnTo>
                    <a:pt x="25" y="14"/>
                  </a:lnTo>
                  <a:lnTo>
                    <a:pt x="21" y="14"/>
                  </a:lnTo>
                  <a:lnTo>
                    <a:pt x="21" y="10"/>
                  </a:lnTo>
                  <a:lnTo>
                    <a:pt x="19" y="10"/>
                  </a:lnTo>
                  <a:lnTo>
                    <a:pt x="19" y="8"/>
                  </a:lnTo>
                  <a:lnTo>
                    <a:pt x="16" y="8"/>
                  </a:lnTo>
                  <a:lnTo>
                    <a:pt x="16" y="7"/>
                  </a:lnTo>
                  <a:lnTo>
                    <a:pt x="12" y="7"/>
                  </a:lnTo>
                  <a:lnTo>
                    <a:pt x="12" y="6"/>
                  </a:lnTo>
                  <a:lnTo>
                    <a:pt x="10" y="6"/>
                  </a:lnTo>
                  <a:lnTo>
                    <a:pt x="10" y="3"/>
                  </a:lnTo>
                  <a:lnTo>
                    <a:pt x="7" y="3"/>
                  </a:lnTo>
                  <a:lnTo>
                    <a:pt x="7" y="1"/>
                  </a:lnTo>
                  <a:lnTo>
                    <a:pt x="3" y="1"/>
                  </a:lnTo>
                  <a:lnTo>
                    <a:pt x="3" y="0"/>
                  </a:lnTo>
                  <a:lnTo>
                    <a:pt x="0" y="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aphicFrame>
        <p:nvGraphicFramePr>
          <p:cNvPr id="53" name="Table 52"/>
          <p:cNvGraphicFramePr>
            <a:graphicFrameLocks noGrp="1"/>
          </p:cNvGraphicFramePr>
          <p:nvPr>
            <p:extLst>
              <p:ext uri="{D42A27DB-BD31-4B8C-83A1-F6EECF244321}">
                <p14:modId xmlns:p14="http://schemas.microsoft.com/office/powerpoint/2010/main" val="1058867045"/>
              </p:ext>
            </p:extLst>
          </p:nvPr>
        </p:nvGraphicFramePr>
        <p:xfrm>
          <a:off x="544844" y="4953000"/>
          <a:ext cx="3965598" cy="1005840"/>
        </p:xfrm>
        <a:graphic>
          <a:graphicData uri="http://schemas.openxmlformats.org/drawingml/2006/table">
            <a:tbl>
              <a:tblPr firstRow="1" bandRow="1">
                <a:tableStyleId>{5C22544A-7EE6-4342-B048-85BDC9FD1C3A}</a:tableStyleId>
              </a:tblPr>
              <a:tblGrid>
                <a:gridCol w="1644429"/>
                <a:gridCol w="1116623"/>
                <a:gridCol w="1204546"/>
              </a:tblGrid>
              <a:tr h="411156">
                <a:tc>
                  <a:txBody>
                    <a:bodyPr/>
                    <a:lstStyle/>
                    <a:p>
                      <a:endParaRPr lang="en-GB" sz="12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200" b="1" i="0" dirty="0" smtClean="0">
                          <a:solidFill>
                            <a:srgbClr val="4D4D4D"/>
                          </a:solidFill>
                          <a:ea typeface="MS UI Gothic" pitchFamily="18" charset="0"/>
                        </a:rPr>
                        <a:t>mFOLFOX6</a:t>
                      </a:r>
                      <a:r>
                        <a:rPr lang="en" sz="1200" dirty="0" smtClean="0"/>
                        <a:t/>
                      </a:r>
                      <a:br>
                        <a:rPr lang="en" sz="1200" dirty="0" smtClean="0"/>
                      </a:br>
                      <a:r>
                        <a:rPr lang="ja-JP" sz="1200" b="1" i="0" dirty="0" smtClean="0">
                          <a:solidFill>
                            <a:srgbClr val="4D4D4D"/>
                          </a:solidFill>
                          <a:ea typeface="MS UI Gothic" pitchFamily="18" charset="0"/>
                        </a:rPr>
                        <a:t>＋Bev</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200" b="1" i="0" dirty="0" smtClean="0">
                          <a:solidFill>
                            <a:srgbClr val="4D4D4D"/>
                          </a:solidFill>
                          <a:ea typeface="MS UI Gothic" pitchFamily="18" charset="0"/>
                        </a:rPr>
                        <a:t>FOLFIRI</a:t>
                      </a:r>
                      <a:r>
                        <a:rPr lang="en" sz="1200" dirty="0" smtClean="0"/>
                        <a:t/>
                      </a:r>
                      <a:br>
                        <a:rPr lang="en" sz="1200" dirty="0" smtClean="0"/>
                      </a:br>
                      <a:r>
                        <a:rPr lang="ja-JP" sz="1200" b="1" i="0" dirty="0" smtClean="0">
                          <a:solidFill>
                            <a:srgbClr val="4D4D4D"/>
                          </a:solidFill>
                          <a:ea typeface="MS UI Gothic" pitchFamily="18" charset="0"/>
                        </a:rPr>
                        <a:t>＋Bev</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46694">
                <a:tc>
                  <a:txBody>
                    <a:bodyPr/>
                    <a:lstStyle/>
                    <a:p>
                      <a:r>
                        <a:rPr lang="ja-JP" sz="1200" b="0" i="0" dirty="0" smtClean="0">
                          <a:solidFill>
                            <a:srgbClr val="4D4D4D"/>
                          </a:solidFill>
                          <a:ea typeface="MS UI Gothic" pitchFamily="18" charset="0"/>
                        </a:rPr>
                        <a:t>mPFS、ヶ月間</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200" b="0" i="0" dirty="0" smtClean="0">
                          <a:solidFill>
                            <a:srgbClr val="4D4D4D"/>
                          </a:solidFill>
                          <a:ea typeface="MS UI Gothic" pitchFamily="18" charset="0"/>
                        </a:rPr>
                        <a:t>10.1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200" b="0" i="0" dirty="0" smtClean="0">
                          <a:solidFill>
                            <a:srgbClr val="4D4D4D"/>
                          </a:solidFill>
                          <a:ea typeface="MS UI Gothic" pitchFamily="18" charset="0"/>
                        </a:rPr>
                        <a:t>12.6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46694">
                <a:tc>
                  <a:txBody>
                    <a:bodyPr/>
                    <a:lstStyle/>
                    <a:p>
                      <a:r>
                        <a:rPr lang="ja-JP" sz="1200" b="0" i="0" dirty="0" smtClean="0">
                          <a:solidFill>
                            <a:srgbClr val="4D4D4D"/>
                          </a:solidFill>
                          <a:ea typeface="MS UI Gothic" pitchFamily="18" charset="0"/>
                        </a:rPr>
                        <a:t>HR (95% CI); </a:t>
                      </a:r>
                      <a:r>
                        <a:rPr lang="en-GB" altLang="ja-JP" sz="1200" b="0" i="0" dirty="0" smtClean="0">
                          <a:solidFill>
                            <a:srgbClr val="4D4D4D"/>
                          </a:solidFill>
                          <a:ea typeface="MS UI Gothic" pitchFamily="18" charset="0"/>
                        </a:rPr>
                        <a:t>p</a:t>
                      </a:r>
                      <a:r>
                        <a:rPr lang="ja-JP" sz="1200" b="0" i="0" dirty="0" smtClean="0">
                          <a:solidFill>
                            <a:srgbClr val="4D4D4D"/>
                          </a:solidFill>
                          <a:ea typeface="MS UI Gothic" pitchFamily="18" charset="0"/>
                        </a:rPr>
                        <a:t>値</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ja-JP" sz="1200" b="0" i="0" dirty="0" smtClean="0">
                          <a:solidFill>
                            <a:srgbClr val="4D4D4D"/>
                          </a:solidFill>
                          <a:ea typeface="MS UI Gothic" pitchFamily="18" charset="0"/>
                        </a:rPr>
                        <a:t>0.79 (0.61, 1.01); 0.056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dirty="0"/>
                    </a:p>
                  </a:txBody>
                  <a:tcPr/>
                </a:tc>
              </a:tr>
            </a:tbl>
          </a:graphicData>
        </a:graphic>
      </p:graphicFrame>
      <p:grpSp>
        <p:nvGrpSpPr>
          <p:cNvPr id="54" name="Group 53"/>
          <p:cNvGrpSpPr/>
          <p:nvPr/>
        </p:nvGrpSpPr>
        <p:grpSpPr>
          <a:xfrm>
            <a:off x="4485431" y="2064264"/>
            <a:ext cx="4411831" cy="2501431"/>
            <a:chOff x="-25121" y="1945300"/>
            <a:chExt cx="4411831" cy="2501431"/>
          </a:xfrm>
        </p:grpSpPr>
        <p:sp>
          <p:nvSpPr>
            <p:cNvPr id="55" name="Freeform 54"/>
            <p:cNvSpPr>
              <a:spLocks/>
            </p:cNvSpPr>
            <p:nvPr/>
          </p:nvSpPr>
          <p:spPr bwMode="auto">
            <a:xfrm>
              <a:off x="611441" y="2127676"/>
              <a:ext cx="3634149" cy="180314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6" name="Line 6"/>
            <p:cNvSpPr>
              <a:spLocks noChangeShapeType="1"/>
            </p:cNvSpPr>
            <p:nvPr/>
          </p:nvSpPr>
          <p:spPr bwMode="auto">
            <a:xfrm>
              <a:off x="526705" y="2127675"/>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7" name="Line 7"/>
            <p:cNvSpPr>
              <a:spLocks noChangeShapeType="1"/>
            </p:cNvSpPr>
            <p:nvPr/>
          </p:nvSpPr>
          <p:spPr bwMode="auto">
            <a:xfrm>
              <a:off x="526705" y="2488363"/>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8" name="Line 8"/>
            <p:cNvSpPr>
              <a:spLocks noChangeShapeType="1"/>
            </p:cNvSpPr>
            <p:nvPr/>
          </p:nvSpPr>
          <p:spPr bwMode="auto">
            <a:xfrm>
              <a:off x="526705" y="2849051"/>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9" name="Line 9"/>
            <p:cNvSpPr>
              <a:spLocks noChangeShapeType="1"/>
            </p:cNvSpPr>
            <p:nvPr/>
          </p:nvSpPr>
          <p:spPr bwMode="auto">
            <a:xfrm>
              <a:off x="526705" y="3209740"/>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0" name="Line 10"/>
            <p:cNvSpPr>
              <a:spLocks noChangeShapeType="1"/>
            </p:cNvSpPr>
            <p:nvPr/>
          </p:nvSpPr>
          <p:spPr bwMode="auto">
            <a:xfrm>
              <a:off x="526705" y="3570428"/>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1" name="Line 11"/>
            <p:cNvSpPr>
              <a:spLocks noChangeShapeType="1"/>
            </p:cNvSpPr>
            <p:nvPr/>
          </p:nvSpPr>
          <p:spPr bwMode="auto">
            <a:xfrm>
              <a:off x="526705" y="3931116"/>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2" name="Line 12"/>
            <p:cNvSpPr>
              <a:spLocks noChangeShapeType="1"/>
            </p:cNvSpPr>
            <p:nvPr/>
          </p:nvSpPr>
          <p:spPr bwMode="auto">
            <a:xfrm>
              <a:off x="3023390"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3" name="Line 13"/>
            <p:cNvSpPr>
              <a:spLocks noChangeShapeType="1"/>
            </p:cNvSpPr>
            <p:nvPr/>
          </p:nvSpPr>
          <p:spPr bwMode="auto">
            <a:xfrm>
              <a:off x="2639576"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4" name="Line 14"/>
            <p:cNvSpPr>
              <a:spLocks noChangeShapeType="1"/>
            </p:cNvSpPr>
            <p:nvPr/>
          </p:nvSpPr>
          <p:spPr bwMode="auto">
            <a:xfrm>
              <a:off x="3824566"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5" name="Line 15"/>
            <p:cNvSpPr>
              <a:spLocks noChangeShapeType="1"/>
            </p:cNvSpPr>
            <p:nvPr/>
          </p:nvSpPr>
          <p:spPr bwMode="auto">
            <a:xfrm>
              <a:off x="3411493"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6" name="Line 17"/>
            <p:cNvSpPr>
              <a:spLocks noChangeShapeType="1"/>
            </p:cNvSpPr>
            <p:nvPr/>
          </p:nvSpPr>
          <p:spPr bwMode="auto">
            <a:xfrm>
              <a:off x="4206521"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7" name="Line 18"/>
            <p:cNvSpPr>
              <a:spLocks noChangeShapeType="1"/>
            </p:cNvSpPr>
            <p:nvPr/>
          </p:nvSpPr>
          <p:spPr bwMode="auto">
            <a:xfrm>
              <a:off x="2241132"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8" name="Line 19"/>
            <p:cNvSpPr>
              <a:spLocks noChangeShapeType="1"/>
            </p:cNvSpPr>
            <p:nvPr/>
          </p:nvSpPr>
          <p:spPr bwMode="auto">
            <a:xfrm>
              <a:off x="1854543"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9" name="Line 20"/>
            <p:cNvSpPr>
              <a:spLocks noChangeShapeType="1"/>
            </p:cNvSpPr>
            <p:nvPr/>
          </p:nvSpPr>
          <p:spPr bwMode="auto">
            <a:xfrm>
              <a:off x="1068404"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0" name="Line 21"/>
            <p:cNvSpPr>
              <a:spLocks noChangeShapeType="1"/>
            </p:cNvSpPr>
            <p:nvPr/>
          </p:nvSpPr>
          <p:spPr bwMode="auto">
            <a:xfrm>
              <a:off x="669960"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1" name="TextBox 70"/>
            <p:cNvSpPr txBox="1"/>
            <p:nvPr/>
          </p:nvSpPr>
          <p:spPr>
            <a:xfrm rot="16200000">
              <a:off x="-231427" y="2896085"/>
              <a:ext cx="689612"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OS (%)</a:t>
              </a:r>
            </a:p>
          </p:txBody>
        </p:sp>
        <p:sp>
          <p:nvSpPr>
            <p:cNvPr id="72" name="TextBox 71"/>
            <p:cNvSpPr txBox="1"/>
            <p:nvPr/>
          </p:nvSpPr>
          <p:spPr>
            <a:xfrm>
              <a:off x="1184892" y="4169732"/>
              <a:ext cx="2575449"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無作為化後の経過時間(ヶ月)</a:t>
              </a:r>
            </a:p>
          </p:txBody>
        </p:sp>
        <p:sp>
          <p:nvSpPr>
            <p:cNvPr id="73" name="TextBox 72"/>
            <p:cNvSpPr txBox="1"/>
            <p:nvPr/>
          </p:nvSpPr>
          <p:spPr>
            <a:xfrm>
              <a:off x="152785" y="1995097"/>
              <a:ext cx="43954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sp>
          <p:nvSpPr>
            <p:cNvPr id="74" name="TextBox 73"/>
            <p:cNvSpPr txBox="1"/>
            <p:nvPr/>
          </p:nvSpPr>
          <p:spPr>
            <a:xfrm>
              <a:off x="237745" y="2349281"/>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80</a:t>
              </a:r>
            </a:p>
          </p:txBody>
        </p:sp>
        <p:sp>
          <p:nvSpPr>
            <p:cNvPr id="75" name="TextBox 74"/>
            <p:cNvSpPr txBox="1"/>
            <p:nvPr/>
          </p:nvSpPr>
          <p:spPr>
            <a:xfrm>
              <a:off x="237745" y="2709809"/>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60</a:t>
              </a:r>
            </a:p>
          </p:txBody>
        </p:sp>
        <p:sp>
          <p:nvSpPr>
            <p:cNvPr id="76" name="TextBox 75"/>
            <p:cNvSpPr txBox="1"/>
            <p:nvPr/>
          </p:nvSpPr>
          <p:spPr>
            <a:xfrm>
              <a:off x="237745" y="3070337"/>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40</a:t>
              </a:r>
            </a:p>
          </p:txBody>
        </p:sp>
        <p:sp>
          <p:nvSpPr>
            <p:cNvPr id="77" name="TextBox 76"/>
            <p:cNvSpPr txBox="1"/>
            <p:nvPr/>
          </p:nvSpPr>
          <p:spPr>
            <a:xfrm>
              <a:off x="237745" y="3430864"/>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20</a:t>
              </a:r>
            </a:p>
          </p:txBody>
        </p:sp>
        <p:sp>
          <p:nvSpPr>
            <p:cNvPr id="78" name="TextBox 77"/>
            <p:cNvSpPr txBox="1"/>
            <p:nvPr/>
          </p:nvSpPr>
          <p:spPr>
            <a:xfrm>
              <a:off x="322703" y="3791392"/>
              <a:ext cx="26962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79" name="TextBox 78"/>
            <p:cNvSpPr txBox="1"/>
            <p:nvPr/>
          </p:nvSpPr>
          <p:spPr>
            <a:xfrm>
              <a:off x="539773" y="3953185"/>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80" name="TextBox 79"/>
            <p:cNvSpPr txBox="1"/>
            <p:nvPr/>
          </p:nvSpPr>
          <p:spPr>
            <a:xfrm>
              <a:off x="933293" y="3953185"/>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4</a:t>
              </a:r>
            </a:p>
          </p:txBody>
        </p:sp>
        <p:sp>
          <p:nvSpPr>
            <p:cNvPr id="81" name="TextBox 80"/>
            <p:cNvSpPr txBox="1"/>
            <p:nvPr/>
          </p:nvSpPr>
          <p:spPr>
            <a:xfrm>
              <a:off x="1679002" y="395318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12</a:t>
              </a:r>
            </a:p>
          </p:txBody>
        </p:sp>
        <p:sp>
          <p:nvSpPr>
            <p:cNvPr id="82" name="TextBox 81"/>
            <p:cNvSpPr txBox="1"/>
            <p:nvPr/>
          </p:nvSpPr>
          <p:spPr>
            <a:xfrm>
              <a:off x="2072180" y="395318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16</a:t>
              </a:r>
            </a:p>
          </p:txBody>
        </p:sp>
        <p:sp>
          <p:nvSpPr>
            <p:cNvPr id="83" name="TextBox 82"/>
            <p:cNvSpPr txBox="1"/>
            <p:nvPr/>
          </p:nvSpPr>
          <p:spPr>
            <a:xfrm>
              <a:off x="2458729" y="395318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20</a:t>
              </a:r>
            </a:p>
          </p:txBody>
        </p:sp>
        <p:sp>
          <p:nvSpPr>
            <p:cNvPr id="84" name="TextBox 83"/>
            <p:cNvSpPr txBox="1"/>
            <p:nvPr/>
          </p:nvSpPr>
          <p:spPr>
            <a:xfrm>
              <a:off x="2851564" y="395318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24</a:t>
              </a:r>
            </a:p>
          </p:txBody>
        </p:sp>
        <p:sp>
          <p:nvSpPr>
            <p:cNvPr id="85" name="TextBox 84"/>
            <p:cNvSpPr txBox="1"/>
            <p:nvPr/>
          </p:nvSpPr>
          <p:spPr>
            <a:xfrm>
              <a:off x="3237770" y="395318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28</a:t>
              </a:r>
            </a:p>
          </p:txBody>
        </p:sp>
        <p:sp>
          <p:nvSpPr>
            <p:cNvPr id="86" name="TextBox 85"/>
            <p:cNvSpPr txBox="1"/>
            <p:nvPr/>
          </p:nvSpPr>
          <p:spPr>
            <a:xfrm>
              <a:off x="3645920" y="395318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32</a:t>
              </a:r>
            </a:p>
          </p:txBody>
        </p:sp>
        <p:sp>
          <p:nvSpPr>
            <p:cNvPr id="87" name="TextBox 86"/>
            <p:cNvSpPr txBox="1"/>
            <p:nvPr/>
          </p:nvSpPr>
          <p:spPr>
            <a:xfrm>
              <a:off x="4032126" y="395318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36</a:t>
              </a:r>
            </a:p>
          </p:txBody>
        </p:sp>
        <p:sp>
          <p:nvSpPr>
            <p:cNvPr id="88" name="Line 20"/>
            <p:cNvSpPr>
              <a:spLocks noChangeShapeType="1"/>
            </p:cNvSpPr>
            <p:nvPr/>
          </p:nvSpPr>
          <p:spPr bwMode="auto">
            <a:xfrm>
              <a:off x="1477797" y="3922948"/>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9" name="TextBox 88"/>
            <p:cNvSpPr txBox="1"/>
            <p:nvPr/>
          </p:nvSpPr>
          <p:spPr>
            <a:xfrm>
              <a:off x="1342686" y="3945017"/>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8</a:t>
              </a:r>
            </a:p>
          </p:txBody>
        </p:sp>
        <p:sp>
          <p:nvSpPr>
            <p:cNvPr id="90" name="Rectangle 89"/>
            <p:cNvSpPr/>
            <p:nvPr/>
          </p:nvSpPr>
          <p:spPr>
            <a:xfrm>
              <a:off x="2219412" y="1945300"/>
              <a:ext cx="2031325" cy="572464"/>
            </a:xfrm>
            <a:prstGeom prst="rect">
              <a:avLst/>
            </a:prstGeom>
          </p:spPr>
          <p:txBody>
            <a:bodyPr wrap="none">
              <a:spAutoFit/>
            </a:bodyPr>
            <a:lstStyle/>
            <a:p>
              <a:pPr>
                <a:lnSpc>
                  <a:spcPct val="130000"/>
                </a:lnSpc>
              </a:pPr>
              <a:r>
                <a:rPr lang="ja-JP" sz="1200" b="0" i="0" dirty="0" smtClean="0">
                  <a:solidFill>
                    <a:srgbClr val="4D4D4D"/>
                  </a:solidFill>
                  <a:ea typeface="MS UI Gothic" pitchFamily="18" charset="0"/>
                </a:rPr>
                <a:t>mFOLFOX6＋Bev (n=188)</a:t>
              </a:r>
            </a:p>
            <a:p>
              <a:pPr>
                <a:lnSpc>
                  <a:spcPct val="130000"/>
                </a:lnSpc>
              </a:pPr>
              <a:r>
                <a:rPr lang="ja-JP" sz="1200" b="0" i="0" dirty="0" smtClean="0">
                  <a:solidFill>
                    <a:srgbClr val="4D4D4D"/>
                  </a:solidFill>
                  <a:ea typeface="MS UI Gothic" pitchFamily="18" charset="0"/>
                </a:rPr>
                <a:t>FOLFIRI＋Bev (n=188)</a:t>
              </a:r>
            </a:p>
          </p:txBody>
        </p:sp>
        <p:cxnSp>
          <p:nvCxnSpPr>
            <p:cNvPr id="91" name="Straight Connector 90"/>
            <p:cNvCxnSpPr/>
            <p:nvPr/>
          </p:nvCxnSpPr>
          <p:spPr>
            <a:xfrm>
              <a:off x="1896698" y="2133596"/>
              <a:ext cx="357612"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896698" y="2349366"/>
              <a:ext cx="357612"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93" name="Table 92"/>
          <p:cNvGraphicFramePr>
            <a:graphicFrameLocks noGrp="1"/>
          </p:cNvGraphicFramePr>
          <p:nvPr>
            <p:extLst>
              <p:ext uri="{D42A27DB-BD31-4B8C-83A1-F6EECF244321}">
                <p14:modId xmlns:p14="http://schemas.microsoft.com/office/powerpoint/2010/main" val="2427754293"/>
              </p:ext>
            </p:extLst>
          </p:nvPr>
        </p:nvGraphicFramePr>
        <p:xfrm>
          <a:off x="5037257" y="4953000"/>
          <a:ext cx="4018811" cy="1005840"/>
        </p:xfrm>
        <a:graphic>
          <a:graphicData uri="http://schemas.openxmlformats.org/drawingml/2006/table">
            <a:tbl>
              <a:tblPr firstRow="1" bandRow="1">
                <a:tableStyleId>{5C22544A-7EE6-4342-B048-85BDC9FD1C3A}</a:tableStyleId>
              </a:tblPr>
              <a:tblGrid>
                <a:gridCol w="1676291"/>
                <a:gridCol w="1171260"/>
                <a:gridCol w="1171260"/>
              </a:tblGrid>
              <a:tr h="411156">
                <a:tc>
                  <a:txBody>
                    <a:bodyPr/>
                    <a:lstStyle/>
                    <a:p>
                      <a:endParaRPr lang="en-GB" sz="12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200" b="1" i="0" dirty="0" smtClean="0">
                          <a:solidFill>
                            <a:srgbClr val="4D4D4D"/>
                          </a:solidFill>
                          <a:ea typeface="MS UI Gothic" pitchFamily="18" charset="0"/>
                        </a:rPr>
                        <a:t>mFOLFOX6</a:t>
                      </a:r>
                      <a:r>
                        <a:rPr lang="en" sz="1200" dirty="0" smtClean="0"/>
                        <a:t/>
                      </a:r>
                      <a:br>
                        <a:rPr lang="en" sz="1200" dirty="0" smtClean="0"/>
                      </a:br>
                      <a:r>
                        <a:rPr lang="ja-JP" sz="1200" b="1" i="0" dirty="0" smtClean="0">
                          <a:solidFill>
                            <a:srgbClr val="4D4D4D"/>
                          </a:solidFill>
                          <a:ea typeface="MS UI Gothic" pitchFamily="18" charset="0"/>
                        </a:rPr>
                        <a:t>＋Bev</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200" b="1" i="0" dirty="0" smtClean="0">
                          <a:solidFill>
                            <a:srgbClr val="4D4D4D"/>
                          </a:solidFill>
                          <a:ea typeface="MS UI Gothic" pitchFamily="18" charset="0"/>
                        </a:rPr>
                        <a:t>FOLFIRI </a:t>
                      </a:r>
                      <a:r>
                        <a:rPr lang="en" sz="1200" dirty="0" smtClean="0"/>
                        <a:t/>
                      </a:r>
                      <a:br>
                        <a:rPr lang="en" sz="1200" dirty="0" smtClean="0"/>
                      </a:br>
                      <a:r>
                        <a:rPr lang="ja-JP" sz="1200" b="1" i="0" dirty="0" smtClean="0">
                          <a:solidFill>
                            <a:srgbClr val="4D4D4D"/>
                          </a:solidFill>
                          <a:ea typeface="MS UI Gothic" pitchFamily="18" charset="0"/>
                        </a:rPr>
                        <a:t>+Bev</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46694">
                <a:tc>
                  <a:txBody>
                    <a:bodyPr/>
                    <a:lstStyle/>
                    <a:p>
                      <a:r>
                        <a:rPr lang="ja-JP" sz="1200" b="0" i="0" dirty="0" smtClean="0">
                          <a:solidFill>
                            <a:srgbClr val="4D4D4D"/>
                          </a:solidFill>
                          <a:ea typeface="MS UI Gothic" pitchFamily="18" charset="0"/>
                        </a:rPr>
                        <a:t>mOS、ヶ月間</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200" b="0" i="0" dirty="0" smtClean="0">
                          <a:solidFill>
                            <a:srgbClr val="4D4D4D"/>
                          </a:solidFill>
                          <a:ea typeface="MS UI Gothic" pitchFamily="18" charset="0"/>
                        </a:rPr>
                        <a:t>23.9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200" b="0" i="0" dirty="0" smtClean="0">
                          <a:solidFill>
                            <a:srgbClr val="4D4D4D"/>
                          </a:solidFill>
                          <a:ea typeface="MS UI Gothic" pitchFamily="18" charset="0"/>
                        </a:rPr>
                        <a:t>27.5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46694">
                <a:tc>
                  <a:txBody>
                    <a:bodyPr/>
                    <a:lstStyle/>
                    <a:p>
                      <a:r>
                        <a:rPr lang="ja-JP" sz="1200" b="0" i="0" dirty="0" smtClean="0">
                          <a:solidFill>
                            <a:srgbClr val="4D4D4D"/>
                          </a:solidFill>
                          <a:ea typeface="MS UI Gothic" pitchFamily="18" charset="0"/>
                        </a:rPr>
                        <a:t>HR (95% CI); </a:t>
                      </a:r>
                      <a:r>
                        <a:rPr lang="en-GB" altLang="ja-JP" sz="1200" b="0" i="0" dirty="0" smtClean="0">
                          <a:solidFill>
                            <a:srgbClr val="4D4D4D"/>
                          </a:solidFill>
                          <a:ea typeface="MS UI Gothic" pitchFamily="18" charset="0"/>
                        </a:rPr>
                        <a:t>p</a:t>
                      </a:r>
                      <a:r>
                        <a:rPr lang="ja-JP" sz="1200" b="0" i="0" dirty="0" smtClean="0">
                          <a:solidFill>
                            <a:srgbClr val="4D4D4D"/>
                          </a:solidFill>
                          <a:ea typeface="MS UI Gothic" pitchFamily="18" charset="0"/>
                        </a:rPr>
                        <a:t>値</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ja-JP" sz="1200" b="0" i="0" dirty="0" smtClean="0">
                          <a:solidFill>
                            <a:srgbClr val="4D4D4D"/>
                          </a:solidFill>
                          <a:ea typeface="MS UI Gothic" pitchFamily="18" charset="0"/>
                        </a:rPr>
                        <a:t>0.76 (0.56, 1.04); 0.086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dirty="0"/>
                    </a:p>
                  </a:txBody>
                  <a:tcPr/>
                </a:tc>
              </a:tr>
            </a:tbl>
          </a:graphicData>
        </a:graphic>
      </p:graphicFrame>
      <p:sp>
        <p:nvSpPr>
          <p:cNvPr id="94" name="Freeform 6"/>
          <p:cNvSpPr>
            <a:spLocks/>
          </p:cNvSpPr>
          <p:nvPr/>
        </p:nvSpPr>
        <p:spPr bwMode="auto">
          <a:xfrm>
            <a:off x="5192422" y="2251532"/>
            <a:ext cx="3320629" cy="1476000"/>
          </a:xfrm>
          <a:custGeom>
            <a:avLst/>
            <a:gdLst>
              <a:gd name="T0" fmla="*/ 237 w 262"/>
              <a:gd name="T1" fmla="*/ 117 h 117"/>
              <a:gd name="T2" fmla="*/ 233 w 262"/>
              <a:gd name="T3" fmla="*/ 112 h 117"/>
              <a:gd name="T4" fmla="*/ 227 w 262"/>
              <a:gd name="T5" fmla="*/ 107 h 117"/>
              <a:gd name="T6" fmla="*/ 215 w 262"/>
              <a:gd name="T7" fmla="*/ 102 h 117"/>
              <a:gd name="T8" fmla="*/ 200 w 262"/>
              <a:gd name="T9" fmla="*/ 99 h 117"/>
              <a:gd name="T10" fmla="*/ 192 w 262"/>
              <a:gd name="T11" fmla="*/ 96 h 117"/>
              <a:gd name="T12" fmla="*/ 182 w 262"/>
              <a:gd name="T13" fmla="*/ 93 h 117"/>
              <a:gd name="T14" fmla="*/ 173 w 262"/>
              <a:gd name="T15" fmla="*/ 87 h 117"/>
              <a:gd name="T16" fmla="*/ 165 w 262"/>
              <a:gd name="T17" fmla="*/ 85 h 117"/>
              <a:gd name="T18" fmla="*/ 163 w 262"/>
              <a:gd name="T19" fmla="*/ 82 h 117"/>
              <a:gd name="T20" fmla="*/ 161 w 262"/>
              <a:gd name="T21" fmla="*/ 79 h 117"/>
              <a:gd name="T22" fmla="*/ 157 w 262"/>
              <a:gd name="T23" fmla="*/ 76 h 117"/>
              <a:gd name="T24" fmla="*/ 154 w 262"/>
              <a:gd name="T25" fmla="*/ 74 h 117"/>
              <a:gd name="T26" fmla="*/ 152 w 262"/>
              <a:gd name="T27" fmla="*/ 72 h 117"/>
              <a:gd name="T28" fmla="*/ 146 w 262"/>
              <a:gd name="T29" fmla="*/ 70 h 117"/>
              <a:gd name="T30" fmla="*/ 144 w 262"/>
              <a:gd name="T31" fmla="*/ 68 h 117"/>
              <a:gd name="T32" fmla="*/ 141 w 262"/>
              <a:gd name="T33" fmla="*/ 64 h 117"/>
              <a:gd name="T34" fmla="*/ 135 w 262"/>
              <a:gd name="T35" fmla="*/ 61 h 117"/>
              <a:gd name="T36" fmla="*/ 127 w 262"/>
              <a:gd name="T37" fmla="*/ 59 h 117"/>
              <a:gd name="T38" fmla="*/ 124 w 262"/>
              <a:gd name="T39" fmla="*/ 56 h 117"/>
              <a:gd name="T40" fmla="*/ 121 w 262"/>
              <a:gd name="T41" fmla="*/ 54 h 117"/>
              <a:gd name="T42" fmla="*/ 118 w 262"/>
              <a:gd name="T43" fmla="*/ 52 h 117"/>
              <a:gd name="T44" fmla="*/ 116 w 262"/>
              <a:gd name="T45" fmla="*/ 49 h 117"/>
              <a:gd name="T46" fmla="*/ 110 w 262"/>
              <a:gd name="T47" fmla="*/ 47 h 117"/>
              <a:gd name="T48" fmla="*/ 107 w 262"/>
              <a:gd name="T49" fmla="*/ 46 h 117"/>
              <a:gd name="T50" fmla="*/ 104 w 262"/>
              <a:gd name="T51" fmla="*/ 43 h 117"/>
              <a:gd name="T52" fmla="*/ 101 w 262"/>
              <a:gd name="T53" fmla="*/ 41 h 117"/>
              <a:gd name="T54" fmla="*/ 98 w 262"/>
              <a:gd name="T55" fmla="*/ 38 h 117"/>
              <a:gd name="T56" fmla="*/ 96 w 262"/>
              <a:gd name="T57" fmla="*/ 36 h 117"/>
              <a:gd name="T58" fmla="*/ 93 w 262"/>
              <a:gd name="T59" fmla="*/ 34 h 117"/>
              <a:gd name="T60" fmla="*/ 91 w 262"/>
              <a:gd name="T61" fmla="*/ 32 h 117"/>
              <a:gd name="T62" fmla="*/ 89 w 262"/>
              <a:gd name="T63" fmla="*/ 30 h 117"/>
              <a:gd name="T64" fmla="*/ 86 w 262"/>
              <a:gd name="T65" fmla="*/ 29 h 117"/>
              <a:gd name="T66" fmla="*/ 84 w 262"/>
              <a:gd name="T67" fmla="*/ 27 h 117"/>
              <a:gd name="T68" fmla="*/ 82 w 262"/>
              <a:gd name="T69" fmla="*/ 25 h 117"/>
              <a:gd name="T70" fmla="*/ 77 w 262"/>
              <a:gd name="T71" fmla="*/ 24 h 117"/>
              <a:gd name="T72" fmla="*/ 74 w 262"/>
              <a:gd name="T73" fmla="*/ 22 h 117"/>
              <a:gd name="T74" fmla="*/ 72 w 262"/>
              <a:gd name="T75" fmla="*/ 20 h 117"/>
              <a:gd name="T76" fmla="*/ 69 w 262"/>
              <a:gd name="T77" fmla="*/ 19 h 117"/>
              <a:gd name="T78" fmla="*/ 65 w 262"/>
              <a:gd name="T79" fmla="*/ 17 h 117"/>
              <a:gd name="T80" fmla="*/ 63 w 262"/>
              <a:gd name="T81" fmla="*/ 16 h 117"/>
              <a:gd name="T82" fmla="*/ 58 w 262"/>
              <a:gd name="T83" fmla="*/ 14 h 117"/>
              <a:gd name="T84" fmla="*/ 54 w 262"/>
              <a:gd name="T85" fmla="*/ 12 h 117"/>
              <a:gd name="T86" fmla="*/ 50 w 262"/>
              <a:gd name="T87" fmla="*/ 11 h 117"/>
              <a:gd name="T88" fmla="*/ 45 w 262"/>
              <a:gd name="T89" fmla="*/ 9 h 117"/>
              <a:gd name="T90" fmla="*/ 40 w 262"/>
              <a:gd name="T91" fmla="*/ 8 h 117"/>
              <a:gd name="T92" fmla="*/ 37 w 262"/>
              <a:gd name="T93" fmla="*/ 6 h 117"/>
              <a:gd name="T94" fmla="*/ 28 w 262"/>
              <a:gd name="T95" fmla="*/ 5 h 117"/>
              <a:gd name="T96" fmla="*/ 23 w 262"/>
              <a:gd name="T97" fmla="*/ 3 h 117"/>
              <a:gd name="T98" fmla="*/ 20 w 262"/>
              <a:gd name="T99" fmla="*/ 2 h 117"/>
              <a:gd name="T100" fmla="*/ 10 w 262"/>
              <a:gd name="T101" fmla="*/ 1 h 117"/>
              <a:gd name="T102" fmla="*/ 7 w 262"/>
              <a:gd name="T10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2" h="117">
                <a:moveTo>
                  <a:pt x="262" y="117"/>
                </a:moveTo>
                <a:lnTo>
                  <a:pt x="237" y="117"/>
                </a:lnTo>
                <a:lnTo>
                  <a:pt x="237" y="112"/>
                </a:lnTo>
                <a:lnTo>
                  <a:pt x="233" y="112"/>
                </a:lnTo>
                <a:lnTo>
                  <a:pt x="233" y="107"/>
                </a:lnTo>
                <a:lnTo>
                  <a:pt x="227" y="107"/>
                </a:lnTo>
                <a:lnTo>
                  <a:pt x="227" y="102"/>
                </a:lnTo>
                <a:lnTo>
                  <a:pt x="215" y="102"/>
                </a:lnTo>
                <a:lnTo>
                  <a:pt x="215" y="99"/>
                </a:lnTo>
                <a:lnTo>
                  <a:pt x="200" y="99"/>
                </a:lnTo>
                <a:lnTo>
                  <a:pt x="200" y="96"/>
                </a:lnTo>
                <a:lnTo>
                  <a:pt x="192" y="96"/>
                </a:lnTo>
                <a:lnTo>
                  <a:pt x="192" y="93"/>
                </a:lnTo>
                <a:lnTo>
                  <a:pt x="182" y="93"/>
                </a:lnTo>
                <a:lnTo>
                  <a:pt x="182" y="87"/>
                </a:lnTo>
                <a:lnTo>
                  <a:pt x="173" y="87"/>
                </a:lnTo>
                <a:lnTo>
                  <a:pt x="173" y="85"/>
                </a:lnTo>
                <a:lnTo>
                  <a:pt x="165" y="85"/>
                </a:lnTo>
                <a:lnTo>
                  <a:pt x="165" y="82"/>
                </a:lnTo>
                <a:lnTo>
                  <a:pt x="163" y="82"/>
                </a:lnTo>
                <a:lnTo>
                  <a:pt x="163" y="79"/>
                </a:lnTo>
                <a:lnTo>
                  <a:pt x="161" y="79"/>
                </a:lnTo>
                <a:lnTo>
                  <a:pt x="161" y="76"/>
                </a:lnTo>
                <a:lnTo>
                  <a:pt x="157" y="76"/>
                </a:lnTo>
                <a:lnTo>
                  <a:pt x="157" y="74"/>
                </a:lnTo>
                <a:lnTo>
                  <a:pt x="154" y="74"/>
                </a:lnTo>
                <a:lnTo>
                  <a:pt x="154" y="72"/>
                </a:lnTo>
                <a:lnTo>
                  <a:pt x="152" y="72"/>
                </a:lnTo>
                <a:lnTo>
                  <a:pt x="152" y="70"/>
                </a:lnTo>
                <a:lnTo>
                  <a:pt x="146" y="70"/>
                </a:lnTo>
                <a:lnTo>
                  <a:pt x="146" y="68"/>
                </a:lnTo>
                <a:lnTo>
                  <a:pt x="144" y="68"/>
                </a:lnTo>
                <a:lnTo>
                  <a:pt x="144" y="64"/>
                </a:lnTo>
                <a:lnTo>
                  <a:pt x="141" y="64"/>
                </a:lnTo>
                <a:lnTo>
                  <a:pt x="141" y="61"/>
                </a:lnTo>
                <a:lnTo>
                  <a:pt x="135" y="61"/>
                </a:lnTo>
                <a:lnTo>
                  <a:pt x="135" y="59"/>
                </a:lnTo>
                <a:lnTo>
                  <a:pt x="127" y="59"/>
                </a:lnTo>
                <a:lnTo>
                  <a:pt x="127" y="56"/>
                </a:lnTo>
                <a:lnTo>
                  <a:pt x="124" y="56"/>
                </a:lnTo>
                <a:lnTo>
                  <a:pt x="124" y="54"/>
                </a:lnTo>
                <a:lnTo>
                  <a:pt x="121" y="54"/>
                </a:lnTo>
                <a:lnTo>
                  <a:pt x="121" y="52"/>
                </a:lnTo>
                <a:lnTo>
                  <a:pt x="118" y="52"/>
                </a:lnTo>
                <a:lnTo>
                  <a:pt x="118" y="49"/>
                </a:lnTo>
                <a:lnTo>
                  <a:pt x="116" y="49"/>
                </a:lnTo>
                <a:lnTo>
                  <a:pt x="116" y="47"/>
                </a:lnTo>
                <a:lnTo>
                  <a:pt x="110" y="47"/>
                </a:lnTo>
                <a:lnTo>
                  <a:pt x="110" y="46"/>
                </a:lnTo>
                <a:lnTo>
                  <a:pt x="107" y="46"/>
                </a:lnTo>
                <a:lnTo>
                  <a:pt x="107" y="43"/>
                </a:lnTo>
                <a:lnTo>
                  <a:pt x="104" y="43"/>
                </a:lnTo>
                <a:lnTo>
                  <a:pt x="104" y="41"/>
                </a:lnTo>
                <a:lnTo>
                  <a:pt x="101" y="41"/>
                </a:lnTo>
                <a:lnTo>
                  <a:pt x="101" y="38"/>
                </a:lnTo>
                <a:lnTo>
                  <a:pt x="98" y="38"/>
                </a:lnTo>
                <a:lnTo>
                  <a:pt x="98" y="36"/>
                </a:lnTo>
                <a:lnTo>
                  <a:pt x="96" y="36"/>
                </a:lnTo>
                <a:lnTo>
                  <a:pt x="96" y="34"/>
                </a:lnTo>
                <a:lnTo>
                  <a:pt x="93" y="34"/>
                </a:lnTo>
                <a:lnTo>
                  <a:pt x="93" y="32"/>
                </a:lnTo>
                <a:lnTo>
                  <a:pt x="91" y="32"/>
                </a:lnTo>
                <a:lnTo>
                  <a:pt x="91" y="30"/>
                </a:lnTo>
                <a:lnTo>
                  <a:pt x="89" y="30"/>
                </a:lnTo>
                <a:lnTo>
                  <a:pt x="89" y="29"/>
                </a:lnTo>
                <a:lnTo>
                  <a:pt x="86" y="29"/>
                </a:lnTo>
                <a:lnTo>
                  <a:pt x="86" y="27"/>
                </a:lnTo>
                <a:lnTo>
                  <a:pt x="84" y="27"/>
                </a:lnTo>
                <a:lnTo>
                  <a:pt x="82" y="27"/>
                </a:lnTo>
                <a:lnTo>
                  <a:pt x="82" y="25"/>
                </a:lnTo>
                <a:lnTo>
                  <a:pt x="77" y="25"/>
                </a:lnTo>
                <a:lnTo>
                  <a:pt x="77" y="24"/>
                </a:lnTo>
                <a:lnTo>
                  <a:pt x="74" y="24"/>
                </a:lnTo>
                <a:lnTo>
                  <a:pt x="74" y="22"/>
                </a:lnTo>
                <a:lnTo>
                  <a:pt x="72" y="22"/>
                </a:lnTo>
                <a:lnTo>
                  <a:pt x="72" y="20"/>
                </a:lnTo>
                <a:lnTo>
                  <a:pt x="69" y="20"/>
                </a:lnTo>
                <a:lnTo>
                  <a:pt x="69" y="19"/>
                </a:lnTo>
                <a:lnTo>
                  <a:pt x="65" y="19"/>
                </a:lnTo>
                <a:lnTo>
                  <a:pt x="65" y="17"/>
                </a:lnTo>
                <a:lnTo>
                  <a:pt x="63" y="17"/>
                </a:lnTo>
                <a:lnTo>
                  <a:pt x="63" y="16"/>
                </a:lnTo>
                <a:lnTo>
                  <a:pt x="58" y="16"/>
                </a:lnTo>
                <a:lnTo>
                  <a:pt x="58" y="14"/>
                </a:lnTo>
                <a:lnTo>
                  <a:pt x="54" y="14"/>
                </a:lnTo>
                <a:lnTo>
                  <a:pt x="54" y="12"/>
                </a:lnTo>
                <a:lnTo>
                  <a:pt x="50" y="12"/>
                </a:lnTo>
                <a:lnTo>
                  <a:pt x="50" y="11"/>
                </a:lnTo>
                <a:lnTo>
                  <a:pt x="45" y="11"/>
                </a:lnTo>
                <a:lnTo>
                  <a:pt x="45" y="9"/>
                </a:lnTo>
                <a:lnTo>
                  <a:pt x="40" y="9"/>
                </a:lnTo>
                <a:lnTo>
                  <a:pt x="40" y="8"/>
                </a:lnTo>
                <a:lnTo>
                  <a:pt x="37" y="8"/>
                </a:lnTo>
                <a:lnTo>
                  <a:pt x="37" y="6"/>
                </a:lnTo>
                <a:lnTo>
                  <a:pt x="28" y="6"/>
                </a:lnTo>
                <a:lnTo>
                  <a:pt x="28" y="5"/>
                </a:lnTo>
                <a:lnTo>
                  <a:pt x="23" y="5"/>
                </a:lnTo>
                <a:lnTo>
                  <a:pt x="23" y="3"/>
                </a:lnTo>
                <a:lnTo>
                  <a:pt x="20" y="3"/>
                </a:lnTo>
                <a:lnTo>
                  <a:pt x="20" y="2"/>
                </a:lnTo>
                <a:lnTo>
                  <a:pt x="10" y="2"/>
                </a:lnTo>
                <a:lnTo>
                  <a:pt x="10" y="1"/>
                </a:lnTo>
                <a:lnTo>
                  <a:pt x="7" y="1"/>
                </a:lnTo>
                <a:lnTo>
                  <a:pt x="7" y="0"/>
                </a:lnTo>
                <a:lnTo>
                  <a:pt x="0" y="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 name="Freeform 7"/>
          <p:cNvSpPr>
            <a:spLocks/>
          </p:cNvSpPr>
          <p:nvPr/>
        </p:nvSpPr>
        <p:spPr bwMode="auto">
          <a:xfrm>
            <a:off x="5205096" y="2251532"/>
            <a:ext cx="3371326" cy="1324615"/>
          </a:xfrm>
          <a:custGeom>
            <a:avLst/>
            <a:gdLst>
              <a:gd name="T0" fmla="*/ 241 w 266"/>
              <a:gd name="T1" fmla="*/ 105 h 105"/>
              <a:gd name="T2" fmla="*/ 231 w 266"/>
              <a:gd name="T3" fmla="*/ 92 h 105"/>
              <a:gd name="T4" fmla="*/ 203 w 266"/>
              <a:gd name="T5" fmla="*/ 86 h 105"/>
              <a:gd name="T6" fmla="*/ 196 w 266"/>
              <a:gd name="T7" fmla="*/ 82 h 105"/>
              <a:gd name="T8" fmla="*/ 175 w 266"/>
              <a:gd name="T9" fmla="*/ 78 h 105"/>
              <a:gd name="T10" fmla="*/ 172 w 266"/>
              <a:gd name="T11" fmla="*/ 75 h 105"/>
              <a:gd name="T12" fmla="*/ 169 w 266"/>
              <a:gd name="T13" fmla="*/ 68 h 105"/>
              <a:gd name="T14" fmla="*/ 167 w 266"/>
              <a:gd name="T15" fmla="*/ 65 h 105"/>
              <a:gd name="T16" fmla="*/ 163 w 266"/>
              <a:gd name="T17" fmla="*/ 63 h 105"/>
              <a:gd name="T18" fmla="*/ 156 w 266"/>
              <a:gd name="T19" fmla="*/ 61 h 105"/>
              <a:gd name="T20" fmla="*/ 154 w 266"/>
              <a:gd name="T21" fmla="*/ 59 h 105"/>
              <a:gd name="T22" fmla="*/ 150 w 266"/>
              <a:gd name="T23" fmla="*/ 58 h 105"/>
              <a:gd name="T24" fmla="*/ 146 w 266"/>
              <a:gd name="T25" fmla="*/ 55 h 105"/>
              <a:gd name="T26" fmla="*/ 133 w 266"/>
              <a:gd name="T27" fmla="*/ 52 h 105"/>
              <a:gd name="T28" fmla="*/ 128 w 266"/>
              <a:gd name="T29" fmla="*/ 50 h 105"/>
              <a:gd name="T30" fmla="*/ 126 w 266"/>
              <a:gd name="T31" fmla="*/ 48 h 105"/>
              <a:gd name="T32" fmla="*/ 121 w 266"/>
              <a:gd name="T33" fmla="*/ 47 h 105"/>
              <a:gd name="T34" fmla="*/ 119 w 266"/>
              <a:gd name="T35" fmla="*/ 45 h 105"/>
              <a:gd name="T36" fmla="*/ 116 w 266"/>
              <a:gd name="T37" fmla="*/ 44 h 105"/>
              <a:gd name="T38" fmla="*/ 108 w 266"/>
              <a:gd name="T39" fmla="*/ 42 h 105"/>
              <a:gd name="T40" fmla="*/ 105 w 266"/>
              <a:gd name="T41" fmla="*/ 40 h 105"/>
              <a:gd name="T42" fmla="*/ 103 w 266"/>
              <a:gd name="T43" fmla="*/ 39 h 105"/>
              <a:gd name="T44" fmla="*/ 97 w 266"/>
              <a:gd name="T45" fmla="*/ 38 h 105"/>
              <a:gd name="T46" fmla="*/ 96 w 266"/>
              <a:gd name="T47" fmla="*/ 34 h 105"/>
              <a:gd name="T48" fmla="*/ 94 w 266"/>
              <a:gd name="T49" fmla="*/ 32 h 105"/>
              <a:gd name="T50" fmla="*/ 89 w 266"/>
              <a:gd name="T51" fmla="*/ 30 h 105"/>
              <a:gd name="T52" fmla="*/ 85 w 266"/>
              <a:gd name="T53" fmla="*/ 29 h 105"/>
              <a:gd name="T54" fmla="*/ 81 w 266"/>
              <a:gd name="T55" fmla="*/ 26 h 105"/>
              <a:gd name="T56" fmla="*/ 77 w 266"/>
              <a:gd name="T57" fmla="*/ 25 h 105"/>
              <a:gd name="T58" fmla="*/ 74 w 266"/>
              <a:gd name="T59" fmla="*/ 24 h 105"/>
              <a:gd name="T60" fmla="*/ 72 w 266"/>
              <a:gd name="T61" fmla="*/ 22 h 105"/>
              <a:gd name="T62" fmla="*/ 66 w 266"/>
              <a:gd name="T63" fmla="*/ 21 h 105"/>
              <a:gd name="T64" fmla="*/ 61 w 266"/>
              <a:gd name="T65" fmla="*/ 19 h 105"/>
              <a:gd name="T66" fmla="*/ 54 w 266"/>
              <a:gd name="T67" fmla="*/ 18 h 105"/>
              <a:gd name="T68" fmla="*/ 49 w 266"/>
              <a:gd name="T69" fmla="*/ 15 h 105"/>
              <a:gd name="T70" fmla="*/ 47 w 266"/>
              <a:gd name="T71" fmla="*/ 14 h 105"/>
              <a:gd name="T72" fmla="*/ 44 w 266"/>
              <a:gd name="T73" fmla="*/ 13 h 105"/>
              <a:gd name="T74" fmla="*/ 40 w 266"/>
              <a:gd name="T75" fmla="*/ 11 h 105"/>
              <a:gd name="T76" fmla="*/ 34 w 266"/>
              <a:gd name="T77" fmla="*/ 10 h 105"/>
              <a:gd name="T78" fmla="*/ 30 w 266"/>
              <a:gd name="T79" fmla="*/ 7 h 105"/>
              <a:gd name="T80" fmla="*/ 27 w 266"/>
              <a:gd name="T81" fmla="*/ 6 h 105"/>
              <a:gd name="T82" fmla="*/ 24 w 266"/>
              <a:gd name="T83" fmla="*/ 5 h 105"/>
              <a:gd name="T84" fmla="*/ 20 w 266"/>
              <a:gd name="T85" fmla="*/ 3 h 105"/>
              <a:gd name="T86" fmla="*/ 11 w 266"/>
              <a:gd name="T87" fmla="*/ 1 h 105"/>
              <a:gd name="T88" fmla="*/ 7 w 266"/>
              <a:gd name="T8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6" h="105">
                <a:moveTo>
                  <a:pt x="266" y="105"/>
                </a:moveTo>
                <a:lnTo>
                  <a:pt x="241" y="105"/>
                </a:lnTo>
                <a:lnTo>
                  <a:pt x="241" y="92"/>
                </a:lnTo>
                <a:lnTo>
                  <a:pt x="231" y="92"/>
                </a:lnTo>
                <a:lnTo>
                  <a:pt x="231" y="86"/>
                </a:lnTo>
                <a:lnTo>
                  <a:pt x="203" y="86"/>
                </a:lnTo>
                <a:lnTo>
                  <a:pt x="203" y="82"/>
                </a:lnTo>
                <a:lnTo>
                  <a:pt x="196" y="82"/>
                </a:lnTo>
                <a:lnTo>
                  <a:pt x="196" y="78"/>
                </a:lnTo>
                <a:lnTo>
                  <a:pt x="175" y="78"/>
                </a:lnTo>
                <a:lnTo>
                  <a:pt x="175" y="75"/>
                </a:lnTo>
                <a:lnTo>
                  <a:pt x="172" y="75"/>
                </a:lnTo>
                <a:lnTo>
                  <a:pt x="172" y="68"/>
                </a:lnTo>
                <a:lnTo>
                  <a:pt x="169" y="68"/>
                </a:lnTo>
                <a:lnTo>
                  <a:pt x="169" y="65"/>
                </a:lnTo>
                <a:lnTo>
                  <a:pt x="167" y="65"/>
                </a:lnTo>
                <a:lnTo>
                  <a:pt x="167" y="63"/>
                </a:lnTo>
                <a:lnTo>
                  <a:pt x="163" y="63"/>
                </a:lnTo>
                <a:lnTo>
                  <a:pt x="163" y="61"/>
                </a:lnTo>
                <a:lnTo>
                  <a:pt x="156" y="61"/>
                </a:lnTo>
                <a:lnTo>
                  <a:pt x="156" y="59"/>
                </a:lnTo>
                <a:lnTo>
                  <a:pt x="154" y="59"/>
                </a:lnTo>
                <a:lnTo>
                  <a:pt x="154" y="58"/>
                </a:lnTo>
                <a:lnTo>
                  <a:pt x="150" y="58"/>
                </a:lnTo>
                <a:lnTo>
                  <a:pt x="150" y="55"/>
                </a:lnTo>
                <a:lnTo>
                  <a:pt x="146" y="55"/>
                </a:lnTo>
                <a:lnTo>
                  <a:pt x="146" y="52"/>
                </a:lnTo>
                <a:lnTo>
                  <a:pt x="133" y="52"/>
                </a:lnTo>
                <a:lnTo>
                  <a:pt x="133" y="50"/>
                </a:lnTo>
                <a:lnTo>
                  <a:pt x="128" y="50"/>
                </a:lnTo>
                <a:lnTo>
                  <a:pt x="128" y="48"/>
                </a:lnTo>
                <a:lnTo>
                  <a:pt x="126" y="48"/>
                </a:lnTo>
                <a:lnTo>
                  <a:pt x="126" y="47"/>
                </a:lnTo>
                <a:lnTo>
                  <a:pt x="121" y="47"/>
                </a:lnTo>
                <a:lnTo>
                  <a:pt x="121" y="45"/>
                </a:lnTo>
                <a:lnTo>
                  <a:pt x="119" y="45"/>
                </a:lnTo>
                <a:lnTo>
                  <a:pt x="119" y="44"/>
                </a:lnTo>
                <a:lnTo>
                  <a:pt x="116" y="44"/>
                </a:lnTo>
                <a:lnTo>
                  <a:pt x="116" y="42"/>
                </a:lnTo>
                <a:lnTo>
                  <a:pt x="108" y="42"/>
                </a:lnTo>
                <a:lnTo>
                  <a:pt x="108" y="40"/>
                </a:lnTo>
                <a:lnTo>
                  <a:pt x="105" y="40"/>
                </a:lnTo>
                <a:lnTo>
                  <a:pt x="105" y="39"/>
                </a:lnTo>
                <a:lnTo>
                  <a:pt x="103" y="39"/>
                </a:lnTo>
                <a:lnTo>
                  <a:pt x="103" y="38"/>
                </a:lnTo>
                <a:lnTo>
                  <a:pt x="97" y="38"/>
                </a:lnTo>
                <a:lnTo>
                  <a:pt x="97" y="34"/>
                </a:lnTo>
                <a:lnTo>
                  <a:pt x="96" y="34"/>
                </a:lnTo>
                <a:lnTo>
                  <a:pt x="96" y="32"/>
                </a:lnTo>
                <a:lnTo>
                  <a:pt x="94" y="32"/>
                </a:lnTo>
                <a:lnTo>
                  <a:pt x="94" y="30"/>
                </a:lnTo>
                <a:lnTo>
                  <a:pt x="89" y="30"/>
                </a:lnTo>
                <a:lnTo>
                  <a:pt x="89" y="29"/>
                </a:lnTo>
                <a:lnTo>
                  <a:pt x="85" y="29"/>
                </a:lnTo>
                <a:lnTo>
                  <a:pt x="85" y="26"/>
                </a:lnTo>
                <a:lnTo>
                  <a:pt x="81" y="26"/>
                </a:lnTo>
                <a:lnTo>
                  <a:pt x="81" y="25"/>
                </a:lnTo>
                <a:lnTo>
                  <a:pt x="77" y="25"/>
                </a:lnTo>
                <a:lnTo>
                  <a:pt x="77" y="24"/>
                </a:lnTo>
                <a:lnTo>
                  <a:pt x="74" y="24"/>
                </a:lnTo>
                <a:lnTo>
                  <a:pt x="74" y="22"/>
                </a:lnTo>
                <a:lnTo>
                  <a:pt x="72" y="22"/>
                </a:lnTo>
                <a:lnTo>
                  <a:pt x="72" y="21"/>
                </a:lnTo>
                <a:lnTo>
                  <a:pt x="66" y="21"/>
                </a:lnTo>
                <a:lnTo>
                  <a:pt x="66" y="19"/>
                </a:lnTo>
                <a:lnTo>
                  <a:pt x="61" y="19"/>
                </a:lnTo>
                <a:lnTo>
                  <a:pt x="61" y="18"/>
                </a:lnTo>
                <a:lnTo>
                  <a:pt x="54" y="18"/>
                </a:lnTo>
                <a:lnTo>
                  <a:pt x="54" y="15"/>
                </a:lnTo>
                <a:lnTo>
                  <a:pt x="49" y="15"/>
                </a:lnTo>
                <a:lnTo>
                  <a:pt x="49" y="14"/>
                </a:lnTo>
                <a:lnTo>
                  <a:pt x="47" y="14"/>
                </a:lnTo>
                <a:lnTo>
                  <a:pt x="47" y="13"/>
                </a:lnTo>
                <a:lnTo>
                  <a:pt x="44" y="13"/>
                </a:lnTo>
                <a:lnTo>
                  <a:pt x="44" y="11"/>
                </a:lnTo>
                <a:lnTo>
                  <a:pt x="40" y="11"/>
                </a:lnTo>
                <a:lnTo>
                  <a:pt x="40" y="10"/>
                </a:lnTo>
                <a:lnTo>
                  <a:pt x="34" y="10"/>
                </a:lnTo>
                <a:lnTo>
                  <a:pt x="34" y="7"/>
                </a:lnTo>
                <a:lnTo>
                  <a:pt x="30" y="7"/>
                </a:lnTo>
                <a:lnTo>
                  <a:pt x="30" y="6"/>
                </a:lnTo>
                <a:lnTo>
                  <a:pt x="27" y="6"/>
                </a:lnTo>
                <a:lnTo>
                  <a:pt x="27" y="5"/>
                </a:lnTo>
                <a:lnTo>
                  <a:pt x="24" y="5"/>
                </a:lnTo>
                <a:lnTo>
                  <a:pt x="24" y="3"/>
                </a:lnTo>
                <a:lnTo>
                  <a:pt x="20" y="3"/>
                </a:lnTo>
                <a:lnTo>
                  <a:pt x="11" y="3"/>
                </a:lnTo>
                <a:lnTo>
                  <a:pt x="11" y="1"/>
                </a:lnTo>
                <a:lnTo>
                  <a:pt x="7" y="1"/>
                </a:lnTo>
                <a:lnTo>
                  <a:pt x="7" y="0"/>
                </a:lnTo>
                <a:lnTo>
                  <a:pt x="0" y="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 name="TextBox 95"/>
          <p:cNvSpPr txBox="1"/>
          <p:nvPr/>
        </p:nvSpPr>
        <p:spPr>
          <a:xfrm>
            <a:off x="2009182" y="1752600"/>
            <a:ext cx="633507" cy="369332"/>
          </a:xfrm>
          <a:prstGeom prst="rect">
            <a:avLst/>
          </a:prstGeom>
          <a:noFill/>
        </p:spPr>
        <p:txBody>
          <a:bodyPr wrap="none" rtlCol="0">
            <a:spAutoFit/>
          </a:bodyPr>
          <a:lstStyle/>
          <a:p>
            <a:pPr algn="ctr" fontAlgn="base">
              <a:spcBef>
                <a:spcPct val="0"/>
              </a:spcBef>
              <a:spcAft>
                <a:spcPct val="0"/>
              </a:spcAft>
            </a:pPr>
            <a:r>
              <a:rPr lang="ja-JP" b="1" i="0" dirty="0" smtClean="0">
                <a:solidFill>
                  <a:srgbClr val="4D4D4D"/>
                </a:solidFill>
                <a:ea typeface="MS UI Gothic" pitchFamily="18" charset="0"/>
              </a:rPr>
              <a:t>PFS</a:t>
            </a:r>
          </a:p>
        </p:txBody>
      </p:sp>
      <p:sp>
        <p:nvSpPr>
          <p:cNvPr id="97" name="TextBox 96"/>
          <p:cNvSpPr txBox="1"/>
          <p:nvPr/>
        </p:nvSpPr>
        <p:spPr>
          <a:xfrm>
            <a:off x="6461328" y="1752600"/>
            <a:ext cx="518092" cy="369332"/>
          </a:xfrm>
          <a:prstGeom prst="rect">
            <a:avLst/>
          </a:prstGeom>
          <a:noFill/>
        </p:spPr>
        <p:txBody>
          <a:bodyPr wrap="none" rtlCol="0">
            <a:spAutoFit/>
          </a:bodyPr>
          <a:lstStyle/>
          <a:p>
            <a:pPr algn="ctr" fontAlgn="base">
              <a:spcBef>
                <a:spcPct val="0"/>
              </a:spcBef>
              <a:spcAft>
                <a:spcPct val="0"/>
              </a:spcAft>
            </a:pPr>
            <a:r>
              <a:rPr lang="ja-JP" b="1" i="0" dirty="0" smtClean="0">
                <a:solidFill>
                  <a:srgbClr val="4D4D4D"/>
                </a:solidFill>
                <a:ea typeface="MS UI Gothic" pitchFamily="18" charset="0"/>
              </a:rPr>
              <a:t>OS</a:t>
            </a:r>
          </a:p>
        </p:txBody>
      </p:sp>
    </p:spTree>
    <p:custDataLst>
      <p:tags r:id="rId1"/>
    </p:custDataLst>
    <p:extLst>
      <p:ext uri="{BB962C8B-B14F-4D97-AF65-F5344CB8AC3E}">
        <p14:creationId xmlns:p14="http://schemas.microsoft.com/office/powerpoint/2010/main" val="6164161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493：MAVERICC：バイオマーカーに基づいて層別化した転移性結腸直腸癌（mCRC）患者において、mFOLFOX6＋ベバシズマブ（BV）併用療法について、FOLFIRI＋BV併用療法との比較検討を行う第II相試験– Lenz H-J, et al</a:t>
            </a:r>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Bev：ベバシズマブ</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Lenz et al. J Clin Oncol 2016; 34 (suppl): abstr 493</a:t>
            </a:r>
          </a:p>
        </p:txBody>
      </p:sp>
      <p:sp>
        <p:nvSpPr>
          <p:cNvPr id="2" name="Content Placeholder 1"/>
          <p:cNvSpPr>
            <a:spLocks noGrp="1"/>
          </p:cNvSpPr>
          <p:nvPr>
            <p:ph idx="1"/>
          </p:nvPr>
        </p:nvSpPr>
        <p:spPr/>
        <p:txBody>
          <a:bodyPr/>
          <a:lstStyle/>
          <a:p>
            <a:pPr marL="0" indent="0">
              <a:buNone/>
            </a:pPr>
            <a:r>
              <a:rPr lang="ja-JP" sz="1600" b="1" i="0" dirty="0" smtClean="0">
                <a:solidFill>
                  <a:srgbClr val="4D4D4D"/>
                </a:solidFill>
                <a:ea typeface="MS UI Gothic" pitchFamily="18" charset="0"/>
              </a:rPr>
              <a:t>結果（続き）</a:t>
            </a:r>
          </a:p>
          <a:p>
            <a:endParaRPr lang="en-GB" dirty="0"/>
          </a:p>
        </p:txBody>
      </p:sp>
      <p:sp>
        <p:nvSpPr>
          <p:cNvPr id="9" name="TextBox 8"/>
          <p:cNvSpPr txBox="1"/>
          <p:nvPr/>
        </p:nvSpPr>
        <p:spPr>
          <a:xfrm>
            <a:off x="3376801" y="1622522"/>
            <a:ext cx="2390398" cy="369332"/>
          </a:xfrm>
          <a:prstGeom prst="rect">
            <a:avLst/>
          </a:prstGeom>
          <a:noFill/>
        </p:spPr>
        <p:txBody>
          <a:bodyPr wrap="none" rtlCol="0">
            <a:spAutoFit/>
          </a:bodyPr>
          <a:lstStyle/>
          <a:p>
            <a:pPr fontAlgn="base">
              <a:spcBef>
                <a:spcPct val="0"/>
              </a:spcBef>
              <a:spcAft>
                <a:spcPct val="0"/>
              </a:spcAft>
            </a:pPr>
            <a:r>
              <a:rPr lang="ja-JP" b="1" i="0" dirty="0" smtClean="0">
                <a:solidFill>
                  <a:srgbClr val="4D4D4D"/>
                </a:solidFill>
                <a:ea typeface="MS UI Gothic" pitchFamily="18" charset="0"/>
              </a:rPr>
              <a:t>ERCC1の発現レベル別PFS</a:t>
            </a:r>
          </a:p>
        </p:txBody>
      </p:sp>
      <p:grpSp>
        <p:nvGrpSpPr>
          <p:cNvPr id="10" name="Group 9"/>
          <p:cNvGrpSpPr/>
          <p:nvPr/>
        </p:nvGrpSpPr>
        <p:grpSpPr>
          <a:xfrm>
            <a:off x="47452" y="2395652"/>
            <a:ext cx="4411828" cy="2501431"/>
            <a:chOff x="-25118" y="1945300"/>
            <a:chExt cx="4411828" cy="2501431"/>
          </a:xfrm>
        </p:grpSpPr>
        <p:sp>
          <p:nvSpPr>
            <p:cNvPr id="11" name="Freeform 10"/>
            <p:cNvSpPr>
              <a:spLocks/>
            </p:cNvSpPr>
            <p:nvPr/>
          </p:nvSpPr>
          <p:spPr bwMode="auto">
            <a:xfrm>
              <a:off x="611441" y="2127676"/>
              <a:ext cx="3634149" cy="180314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 name="Line 6"/>
            <p:cNvSpPr>
              <a:spLocks noChangeShapeType="1"/>
            </p:cNvSpPr>
            <p:nvPr/>
          </p:nvSpPr>
          <p:spPr bwMode="auto">
            <a:xfrm>
              <a:off x="526705" y="2127675"/>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 name="Line 7"/>
            <p:cNvSpPr>
              <a:spLocks noChangeShapeType="1"/>
            </p:cNvSpPr>
            <p:nvPr/>
          </p:nvSpPr>
          <p:spPr bwMode="auto">
            <a:xfrm>
              <a:off x="526705" y="2488363"/>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6" name="Line 8"/>
            <p:cNvSpPr>
              <a:spLocks noChangeShapeType="1"/>
            </p:cNvSpPr>
            <p:nvPr/>
          </p:nvSpPr>
          <p:spPr bwMode="auto">
            <a:xfrm>
              <a:off x="526705" y="2849051"/>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7" name="Line 9"/>
            <p:cNvSpPr>
              <a:spLocks noChangeShapeType="1"/>
            </p:cNvSpPr>
            <p:nvPr/>
          </p:nvSpPr>
          <p:spPr bwMode="auto">
            <a:xfrm>
              <a:off x="526705" y="3209740"/>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8" name="Line 10"/>
            <p:cNvSpPr>
              <a:spLocks noChangeShapeType="1"/>
            </p:cNvSpPr>
            <p:nvPr/>
          </p:nvSpPr>
          <p:spPr bwMode="auto">
            <a:xfrm>
              <a:off x="526705" y="3570428"/>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9" name="Line 11"/>
            <p:cNvSpPr>
              <a:spLocks noChangeShapeType="1"/>
            </p:cNvSpPr>
            <p:nvPr/>
          </p:nvSpPr>
          <p:spPr bwMode="auto">
            <a:xfrm>
              <a:off x="526705" y="3931116"/>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0" name="Line 12"/>
            <p:cNvSpPr>
              <a:spLocks noChangeShapeType="1"/>
            </p:cNvSpPr>
            <p:nvPr/>
          </p:nvSpPr>
          <p:spPr bwMode="auto">
            <a:xfrm>
              <a:off x="3023390"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1" name="Line 13"/>
            <p:cNvSpPr>
              <a:spLocks noChangeShapeType="1"/>
            </p:cNvSpPr>
            <p:nvPr/>
          </p:nvSpPr>
          <p:spPr bwMode="auto">
            <a:xfrm>
              <a:off x="2639576"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2" name="Line 14"/>
            <p:cNvSpPr>
              <a:spLocks noChangeShapeType="1"/>
            </p:cNvSpPr>
            <p:nvPr/>
          </p:nvSpPr>
          <p:spPr bwMode="auto">
            <a:xfrm>
              <a:off x="3824566"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3" name="Line 15"/>
            <p:cNvSpPr>
              <a:spLocks noChangeShapeType="1"/>
            </p:cNvSpPr>
            <p:nvPr/>
          </p:nvSpPr>
          <p:spPr bwMode="auto">
            <a:xfrm>
              <a:off x="3411493"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4" name="Line 17"/>
            <p:cNvSpPr>
              <a:spLocks noChangeShapeType="1"/>
            </p:cNvSpPr>
            <p:nvPr/>
          </p:nvSpPr>
          <p:spPr bwMode="auto">
            <a:xfrm>
              <a:off x="4206521"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5" name="Line 18"/>
            <p:cNvSpPr>
              <a:spLocks noChangeShapeType="1"/>
            </p:cNvSpPr>
            <p:nvPr/>
          </p:nvSpPr>
          <p:spPr bwMode="auto">
            <a:xfrm>
              <a:off x="2241132"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6" name="Line 19"/>
            <p:cNvSpPr>
              <a:spLocks noChangeShapeType="1"/>
            </p:cNvSpPr>
            <p:nvPr/>
          </p:nvSpPr>
          <p:spPr bwMode="auto">
            <a:xfrm>
              <a:off x="1854543"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7" name="Line 20"/>
            <p:cNvSpPr>
              <a:spLocks noChangeShapeType="1"/>
            </p:cNvSpPr>
            <p:nvPr/>
          </p:nvSpPr>
          <p:spPr bwMode="auto">
            <a:xfrm>
              <a:off x="1068404"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8" name="Line 21"/>
            <p:cNvSpPr>
              <a:spLocks noChangeShapeType="1"/>
            </p:cNvSpPr>
            <p:nvPr/>
          </p:nvSpPr>
          <p:spPr bwMode="auto">
            <a:xfrm>
              <a:off x="669960"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9" name="TextBox 28"/>
            <p:cNvSpPr txBox="1"/>
            <p:nvPr/>
          </p:nvSpPr>
          <p:spPr>
            <a:xfrm rot="16200000">
              <a:off x="-269897" y="2896085"/>
              <a:ext cx="766557"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PFS (%)</a:t>
              </a:r>
            </a:p>
          </p:txBody>
        </p:sp>
        <p:sp>
          <p:nvSpPr>
            <p:cNvPr id="30" name="TextBox 29"/>
            <p:cNvSpPr txBox="1"/>
            <p:nvPr/>
          </p:nvSpPr>
          <p:spPr>
            <a:xfrm>
              <a:off x="1155861" y="4169732"/>
              <a:ext cx="2575450"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無作為化後の経過時間(ヶ月)</a:t>
              </a:r>
            </a:p>
          </p:txBody>
        </p:sp>
        <p:sp>
          <p:nvSpPr>
            <p:cNvPr id="31" name="TextBox 30"/>
            <p:cNvSpPr txBox="1"/>
            <p:nvPr/>
          </p:nvSpPr>
          <p:spPr>
            <a:xfrm>
              <a:off x="152785" y="1995097"/>
              <a:ext cx="43954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sp>
          <p:nvSpPr>
            <p:cNvPr id="32" name="TextBox 31"/>
            <p:cNvSpPr txBox="1"/>
            <p:nvPr/>
          </p:nvSpPr>
          <p:spPr>
            <a:xfrm>
              <a:off x="237745" y="2349281"/>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80</a:t>
              </a:r>
            </a:p>
          </p:txBody>
        </p:sp>
        <p:sp>
          <p:nvSpPr>
            <p:cNvPr id="33" name="TextBox 32"/>
            <p:cNvSpPr txBox="1"/>
            <p:nvPr/>
          </p:nvSpPr>
          <p:spPr>
            <a:xfrm>
              <a:off x="237745" y="2709809"/>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60</a:t>
              </a:r>
            </a:p>
          </p:txBody>
        </p:sp>
        <p:sp>
          <p:nvSpPr>
            <p:cNvPr id="34" name="TextBox 33"/>
            <p:cNvSpPr txBox="1"/>
            <p:nvPr/>
          </p:nvSpPr>
          <p:spPr>
            <a:xfrm>
              <a:off x="237745" y="3070337"/>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40</a:t>
              </a:r>
            </a:p>
          </p:txBody>
        </p:sp>
        <p:sp>
          <p:nvSpPr>
            <p:cNvPr id="35" name="TextBox 34"/>
            <p:cNvSpPr txBox="1"/>
            <p:nvPr/>
          </p:nvSpPr>
          <p:spPr>
            <a:xfrm>
              <a:off x="237745" y="3430864"/>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20</a:t>
              </a:r>
            </a:p>
          </p:txBody>
        </p:sp>
        <p:sp>
          <p:nvSpPr>
            <p:cNvPr id="36" name="TextBox 35"/>
            <p:cNvSpPr txBox="1"/>
            <p:nvPr/>
          </p:nvSpPr>
          <p:spPr>
            <a:xfrm>
              <a:off x="322703" y="3791392"/>
              <a:ext cx="26962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37" name="TextBox 36"/>
            <p:cNvSpPr txBox="1"/>
            <p:nvPr/>
          </p:nvSpPr>
          <p:spPr>
            <a:xfrm>
              <a:off x="539773" y="3953185"/>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38" name="TextBox 37"/>
            <p:cNvSpPr txBox="1"/>
            <p:nvPr/>
          </p:nvSpPr>
          <p:spPr>
            <a:xfrm>
              <a:off x="933293" y="3953185"/>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4</a:t>
              </a:r>
            </a:p>
          </p:txBody>
        </p:sp>
        <p:sp>
          <p:nvSpPr>
            <p:cNvPr id="39" name="TextBox 38"/>
            <p:cNvSpPr txBox="1"/>
            <p:nvPr/>
          </p:nvSpPr>
          <p:spPr>
            <a:xfrm>
              <a:off x="1679002" y="395318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12</a:t>
              </a:r>
            </a:p>
          </p:txBody>
        </p:sp>
        <p:sp>
          <p:nvSpPr>
            <p:cNvPr id="40" name="TextBox 39"/>
            <p:cNvSpPr txBox="1"/>
            <p:nvPr/>
          </p:nvSpPr>
          <p:spPr>
            <a:xfrm>
              <a:off x="2072180" y="395318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16</a:t>
              </a:r>
            </a:p>
          </p:txBody>
        </p:sp>
        <p:sp>
          <p:nvSpPr>
            <p:cNvPr id="41" name="TextBox 40"/>
            <p:cNvSpPr txBox="1"/>
            <p:nvPr/>
          </p:nvSpPr>
          <p:spPr>
            <a:xfrm>
              <a:off x="2458729" y="395318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20</a:t>
              </a:r>
            </a:p>
          </p:txBody>
        </p:sp>
        <p:sp>
          <p:nvSpPr>
            <p:cNvPr id="42" name="TextBox 41"/>
            <p:cNvSpPr txBox="1"/>
            <p:nvPr/>
          </p:nvSpPr>
          <p:spPr>
            <a:xfrm>
              <a:off x="2851564" y="395318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24</a:t>
              </a:r>
            </a:p>
          </p:txBody>
        </p:sp>
        <p:sp>
          <p:nvSpPr>
            <p:cNvPr id="43" name="TextBox 42"/>
            <p:cNvSpPr txBox="1"/>
            <p:nvPr/>
          </p:nvSpPr>
          <p:spPr>
            <a:xfrm>
              <a:off x="3237770" y="395318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28</a:t>
              </a:r>
            </a:p>
          </p:txBody>
        </p:sp>
        <p:sp>
          <p:nvSpPr>
            <p:cNvPr id="44" name="TextBox 43"/>
            <p:cNvSpPr txBox="1"/>
            <p:nvPr/>
          </p:nvSpPr>
          <p:spPr>
            <a:xfrm>
              <a:off x="3645920" y="395318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32</a:t>
              </a:r>
            </a:p>
          </p:txBody>
        </p:sp>
        <p:sp>
          <p:nvSpPr>
            <p:cNvPr id="45" name="TextBox 44"/>
            <p:cNvSpPr txBox="1"/>
            <p:nvPr/>
          </p:nvSpPr>
          <p:spPr>
            <a:xfrm>
              <a:off x="4032126" y="395318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36</a:t>
              </a:r>
            </a:p>
          </p:txBody>
        </p:sp>
        <p:sp>
          <p:nvSpPr>
            <p:cNvPr id="46" name="Line 20"/>
            <p:cNvSpPr>
              <a:spLocks noChangeShapeType="1"/>
            </p:cNvSpPr>
            <p:nvPr/>
          </p:nvSpPr>
          <p:spPr bwMode="auto">
            <a:xfrm>
              <a:off x="1477797" y="3922948"/>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7" name="TextBox 46"/>
            <p:cNvSpPr txBox="1"/>
            <p:nvPr/>
          </p:nvSpPr>
          <p:spPr>
            <a:xfrm>
              <a:off x="1342686" y="3945017"/>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8</a:t>
              </a:r>
            </a:p>
          </p:txBody>
        </p:sp>
        <p:sp>
          <p:nvSpPr>
            <p:cNvPr id="48" name="Rectangle 47"/>
            <p:cNvSpPr/>
            <p:nvPr/>
          </p:nvSpPr>
          <p:spPr>
            <a:xfrm>
              <a:off x="2219412" y="1945300"/>
              <a:ext cx="1946367" cy="572464"/>
            </a:xfrm>
            <a:prstGeom prst="rect">
              <a:avLst/>
            </a:prstGeom>
          </p:spPr>
          <p:txBody>
            <a:bodyPr wrap="none">
              <a:spAutoFit/>
            </a:bodyPr>
            <a:lstStyle/>
            <a:p>
              <a:pPr>
                <a:lnSpc>
                  <a:spcPct val="130000"/>
                </a:lnSpc>
              </a:pPr>
              <a:r>
                <a:rPr lang="ja-JP" sz="1200" b="0" i="0" dirty="0" smtClean="0">
                  <a:solidFill>
                    <a:srgbClr val="4D4D4D"/>
                  </a:solidFill>
                  <a:ea typeface="MS UI Gothic" pitchFamily="18" charset="0"/>
                </a:rPr>
                <a:t>mFOLFOX6 + Bev (n=64)</a:t>
              </a:r>
            </a:p>
            <a:p>
              <a:pPr>
                <a:lnSpc>
                  <a:spcPct val="130000"/>
                </a:lnSpc>
              </a:pPr>
              <a:r>
                <a:rPr lang="ja-JP" sz="1200" b="0" i="0" dirty="0" smtClean="0">
                  <a:solidFill>
                    <a:srgbClr val="4D4D4D"/>
                  </a:solidFill>
                  <a:ea typeface="MS UI Gothic" pitchFamily="18" charset="0"/>
                </a:rPr>
                <a:t>FOLFIRI + Bev (n=67)</a:t>
              </a:r>
            </a:p>
          </p:txBody>
        </p:sp>
        <p:cxnSp>
          <p:nvCxnSpPr>
            <p:cNvPr id="49" name="Straight Connector 48"/>
            <p:cNvCxnSpPr/>
            <p:nvPr/>
          </p:nvCxnSpPr>
          <p:spPr>
            <a:xfrm>
              <a:off x="1896698" y="2133596"/>
              <a:ext cx="357612"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896698" y="2349366"/>
              <a:ext cx="357612"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51" name="Table 50"/>
          <p:cNvGraphicFramePr>
            <a:graphicFrameLocks noGrp="1"/>
          </p:cNvGraphicFramePr>
          <p:nvPr>
            <p:extLst>
              <p:ext uri="{D42A27DB-BD31-4B8C-83A1-F6EECF244321}">
                <p14:modId xmlns:p14="http://schemas.microsoft.com/office/powerpoint/2010/main" val="839749334"/>
              </p:ext>
            </p:extLst>
          </p:nvPr>
        </p:nvGraphicFramePr>
        <p:xfrm>
          <a:off x="530086" y="5144562"/>
          <a:ext cx="3830899" cy="1005840"/>
        </p:xfrm>
        <a:graphic>
          <a:graphicData uri="http://schemas.openxmlformats.org/drawingml/2006/table">
            <a:tbl>
              <a:tblPr firstRow="1" bandRow="1">
                <a:tableStyleId>{5C22544A-7EE6-4342-B048-85BDC9FD1C3A}</a:tableStyleId>
              </a:tblPr>
              <a:tblGrid>
                <a:gridCol w="1636689"/>
                <a:gridCol w="1097105"/>
                <a:gridCol w="1097105"/>
              </a:tblGrid>
              <a:tr h="222883">
                <a:tc>
                  <a:txBody>
                    <a:bodyPr/>
                    <a:lstStyle/>
                    <a:p>
                      <a:endParaRPr lang="en-GB" sz="12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200" b="1" i="0" dirty="0" smtClean="0">
                          <a:solidFill>
                            <a:srgbClr val="4D4D4D"/>
                          </a:solidFill>
                          <a:ea typeface="MS UI Gothic" pitchFamily="18" charset="0"/>
                        </a:rPr>
                        <a:t>mFOLFOX6</a:t>
                      </a:r>
                      <a:r>
                        <a:rPr lang="en" sz="1200" dirty="0" smtClean="0"/>
                        <a:t/>
                      </a:r>
                      <a:br>
                        <a:rPr lang="en" sz="1200" dirty="0" smtClean="0"/>
                      </a:br>
                      <a:r>
                        <a:rPr lang="ja-JP" sz="1200" b="1" i="0" dirty="0" smtClean="0">
                          <a:solidFill>
                            <a:srgbClr val="4D4D4D"/>
                          </a:solidFill>
                          <a:ea typeface="MS UI Gothic" pitchFamily="18" charset="0"/>
                        </a:rPr>
                        <a:t>＋Bev</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200" b="1" i="0" dirty="0" smtClean="0">
                          <a:solidFill>
                            <a:srgbClr val="4D4D4D"/>
                          </a:solidFill>
                          <a:ea typeface="MS UI Gothic" pitchFamily="18" charset="0"/>
                        </a:rPr>
                        <a:t>FOLFIRI</a:t>
                      </a:r>
                      <a:r>
                        <a:rPr lang="en" sz="1200" dirty="0" smtClean="0"/>
                        <a:t/>
                      </a:r>
                      <a:br>
                        <a:rPr lang="en" sz="1200" dirty="0" smtClean="0"/>
                      </a:br>
                      <a:r>
                        <a:rPr lang="ja-JP" sz="1200" b="1" i="0" dirty="0" smtClean="0">
                          <a:solidFill>
                            <a:srgbClr val="4D4D4D"/>
                          </a:solidFill>
                          <a:ea typeface="MS UI Gothic" pitchFamily="18" charset="0"/>
                        </a:rPr>
                        <a:t>＋Bev</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58276">
                <a:tc>
                  <a:txBody>
                    <a:bodyPr/>
                    <a:lstStyle/>
                    <a:p>
                      <a:r>
                        <a:rPr lang="ja-JP" sz="1200" b="0" i="0" dirty="0" smtClean="0">
                          <a:solidFill>
                            <a:srgbClr val="4D4D4D"/>
                          </a:solidFill>
                          <a:ea typeface="MS UI Gothic" pitchFamily="18" charset="0"/>
                        </a:rPr>
                        <a:t>mPFS、ヶ月間</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200" b="0" i="0" dirty="0" smtClean="0">
                          <a:solidFill>
                            <a:srgbClr val="4D4D4D"/>
                          </a:solidFill>
                          <a:ea typeface="MS UI Gothic" pitchFamily="18" charset="0"/>
                        </a:rPr>
                        <a:t>9.9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200" b="0" i="0" dirty="0" smtClean="0">
                          <a:solidFill>
                            <a:srgbClr val="4D4D4D"/>
                          </a:solidFill>
                          <a:ea typeface="MS UI Gothic" pitchFamily="18" charset="0"/>
                        </a:rPr>
                        <a:t>11.2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ja-JP" sz="1200" b="0" i="0" dirty="0" smtClean="0">
                          <a:solidFill>
                            <a:srgbClr val="4D4D4D"/>
                          </a:solidFill>
                          <a:ea typeface="MS UI Gothic" pitchFamily="18" charset="0"/>
                        </a:rPr>
                        <a:t>HR (95% CI); </a:t>
                      </a:r>
                      <a:r>
                        <a:rPr lang="en-GB" altLang="ja-JP" sz="1200" b="0" i="0" dirty="0" smtClean="0">
                          <a:solidFill>
                            <a:srgbClr val="4D4D4D"/>
                          </a:solidFill>
                          <a:ea typeface="MS UI Gothic" pitchFamily="18" charset="0"/>
                        </a:rPr>
                        <a:t>p</a:t>
                      </a:r>
                      <a:r>
                        <a:rPr lang="ja-JP" sz="1200" b="0" i="0" dirty="0" smtClean="0">
                          <a:solidFill>
                            <a:srgbClr val="4D4D4D"/>
                          </a:solidFill>
                          <a:ea typeface="MS UI Gothic" pitchFamily="18" charset="0"/>
                        </a:rPr>
                        <a:t>値</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ja-JP" sz="1200" b="0" i="0" dirty="0" smtClean="0">
                          <a:solidFill>
                            <a:srgbClr val="4D4D4D"/>
                          </a:solidFill>
                          <a:ea typeface="MS UI Gothic" pitchFamily="18" charset="0"/>
                        </a:rPr>
                        <a:t>0.84 (0.56, 1.26); 0.394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dirty="0"/>
                    </a:p>
                  </a:txBody>
                  <a:tcPr/>
                </a:tc>
              </a:tr>
            </a:tbl>
          </a:graphicData>
        </a:graphic>
      </p:graphicFrame>
      <p:grpSp>
        <p:nvGrpSpPr>
          <p:cNvPr id="52" name="Group 51"/>
          <p:cNvGrpSpPr/>
          <p:nvPr/>
        </p:nvGrpSpPr>
        <p:grpSpPr>
          <a:xfrm>
            <a:off x="4485432" y="2395652"/>
            <a:ext cx="4411830" cy="2501431"/>
            <a:chOff x="-25120" y="1945300"/>
            <a:chExt cx="4411830" cy="2501431"/>
          </a:xfrm>
        </p:grpSpPr>
        <p:sp>
          <p:nvSpPr>
            <p:cNvPr id="53" name="Freeform 52"/>
            <p:cNvSpPr>
              <a:spLocks/>
            </p:cNvSpPr>
            <p:nvPr/>
          </p:nvSpPr>
          <p:spPr bwMode="auto">
            <a:xfrm>
              <a:off x="611441" y="2127676"/>
              <a:ext cx="3634149" cy="180314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4" name="Line 6"/>
            <p:cNvSpPr>
              <a:spLocks noChangeShapeType="1"/>
            </p:cNvSpPr>
            <p:nvPr/>
          </p:nvSpPr>
          <p:spPr bwMode="auto">
            <a:xfrm>
              <a:off x="526705" y="2127675"/>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5" name="Line 7"/>
            <p:cNvSpPr>
              <a:spLocks noChangeShapeType="1"/>
            </p:cNvSpPr>
            <p:nvPr/>
          </p:nvSpPr>
          <p:spPr bwMode="auto">
            <a:xfrm>
              <a:off x="526705" y="2488363"/>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6" name="Line 8"/>
            <p:cNvSpPr>
              <a:spLocks noChangeShapeType="1"/>
            </p:cNvSpPr>
            <p:nvPr/>
          </p:nvSpPr>
          <p:spPr bwMode="auto">
            <a:xfrm>
              <a:off x="526705" y="2849051"/>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7" name="Line 9"/>
            <p:cNvSpPr>
              <a:spLocks noChangeShapeType="1"/>
            </p:cNvSpPr>
            <p:nvPr/>
          </p:nvSpPr>
          <p:spPr bwMode="auto">
            <a:xfrm>
              <a:off x="526705" y="3209740"/>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8" name="Line 10"/>
            <p:cNvSpPr>
              <a:spLocks noChangeShapeType="1"/>
            </p:cNvSpPr>
            <p:nvPr/>
          </p:nvSpPr>
          <p:spPr bwMode="auto">
            <a:xfrm>
              <a:off x="526705" y="3570428"/>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9" name="Line 11"/>
            <p:cNvSpPr>
              <a:spLocks noChangeShapeType="1"/>
            </p:cNvSpPr>
            <p:nvPr/>
          </p:nvSpPr>
          <p:spPr bwMode="auto">
            <a:xfrm>
              <a:off x="526705" y="3931116"/>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0" name="Line 12"/>
            <p:cNvSpPr>
              <a:spLocks noChangeShapeType="1"/>
            </p:cNvSpPr>
            <p:nvPr/>
          </p:nvSpPr>
          <p:spPr bwMode="auto">
            <a:xfrm>
              <a:off x="3023390"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1" name="Line 13"/>
            <p:cNvSpPr>
              <a:spLocks noChangeShapeType="1"/>
            </p:cNvSpPr>
            <p:nvPr/>
          </p:nvSpPr>
          <p:spPr bwMode="auto">
            <a:xfrm>
              <a:off x="2639576"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2" name="Line 14"/>
            <p:cNvSpPr>
              <a:spLocks noChangeShapeType="1"/>
            </p:cNvSpPr>
            <p:nvPr/>
          </p:nvSpPr>
          <p:spPr bwMode="auto">
            <a:xfrm>
              <a:off x="3824566"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3" name="Line 15"/>
            <p:cNvSpPr>
              <a:spLocks noChangeShapeType="1"/>
            </p:cNvSpPr>
            <p:nvPr/>
          </p:nvSpPr>
          <p:spPr bwMode="auto">
            <a:xfrm>
              <a:off x="3411493"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4" name="Line 17"/>
            <p:cNvSpPr>
              <a:spLocks noChangeShapeType="1"/>
            </p:cNvSpPr>
            <p:nvPr/>
          </p:nvSpPr>
          <p:spPr bwMode="auto">
            <a:xfrm>
              <a:off x="4206521"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5" name="Line 18"/>
            <p:cNvSpPr>
              <a:spLocks noChangeShapeType="1"/>
            </p:cNvSpPr>
            <p:nvPr/>
          </p:nvSpPr>
          <p:spPr bwMode="auto">
            <a:xfrm>
              <a:off x="2241132"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6" name="Line 19"/>
            <p:cNvSpPr>
              <a:spLocks noChangeShapeType="1"/>
            </p:cNvSpPr>
            <p:nvPr/>
          </p:nvSpPr>
          <p:spPr bwMode="auto">
            <a:xfrm>
              <a:off x="1854543"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7" name="Line 20"/>
            <p:cNvSpPr>
              <a:spLocks noChangeShapeType="1"/>
            </p:cNvSpPr>
            <p:nvPr/>
          </p:nvSpPr>
          <p:spPr bwMode="auto">
            <a:xfrm>
              <a:off x="1068404"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8" name="Line 21"/>
            <p:cNvSpPr>
              <a:spLocks noChangeShapeType="1"/>
            </p:cNvSpPr>
            <p:nvPr/>
          </p:nvSpPr>
          <p:spPr bwMode="auto">
            <a:xfrm>
              <a:off x="669960"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9" name="TextBox 68"/>
            <p:cNvSpPr txBox="1"/>
            <p:nvPr/>
          </p:nvSpPr>
          <p:spPr>
            <a:xfrm rot="16200000">
              <a:off x="-269899" y="2896085"/>
              <a:ext cx="766557"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PFS (%)</a:t>
              </a:r>
            </a:p>
          </p:txBody>
        </p:sp>
        <p:sp>
          <p:nvSpPr>
            <p:cNvPr id="70" name="TextBox 69"/>
            <p:cNvSpPr txBox="1"/>
            <p:nvPr/>
          </p:nvSpPr>
          <p:spPr>
            <a:xfrm>
              <a:off x="1184889" y="4169732"/>
              <a:ext cx="2575450"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無作為化後の経過時間(ヶ月)</a:t>
              </a:r>
            </a:p>
          </p:txBody>
        </p:sp>
        <p:sp>
          <p:nvSpPr>
            <p:cNvPr id="71" name="TextBox 70"/>
            <p:cNvSpPr txBox="1"/>
            <p:nvPr/>
          </p:nvSpPr>
          <p:spPr>
            <a:xfrm>
              <a:off x="152785" y="1995097"/>
              <a:ext cx="43954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sp>
          <p:nvSpPr>
            <p:cNvPr id="72" name="TextBox 71"/>
            <p:cNvSpPr txBox="1"/>
            <p:nvPr/>
          </p:nvSpPr>
          <p:spPr>
            <a:xfrm>
              <a:off x="237745" y="2349281"/>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80</a:t>
              </a:r>
            </a:p>
          </p:txBody>
        </p:sp>
        <p:sp>
          <p:nvSpPr>
            <p:cNvPr id="73" name="TextBox 72"/>
            <p:cNvSpPr txBox="1"/>
            <p:nvPr/>
          </p:nvSpPr>
          <p:spPr>
            <a:xfrm>
              <a:off x="237745" y="2709809"/>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60</a:t>
              </a:r>
            </a:p>
          </p:txBody>
        </p:sp>
        <p:sp>
          <p:nvSpPr>
            <p:cNvPr id="74" name="TextBox 73"/>
            <p:cNvSpPr txBox="1"/>
            <p:nvPr/>
          </p:nvSpPr>
          <p:spPr>
            <a:xfrm>
              <a:off x="237745" y="3070337"/>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40</a:t>
              </a:r>
            </a:p>
          </p:txBody>
        </p:sp>
        <p:sp>
          <p:nvSpPr>
            <p:cNvPr id="75" name="TextBox 74"/>
            <p:cNvSpPr txBox="1"/>
            <p:nvPr/>
          </p:nvSpPr>
          <p:spPr>
            <a:xfrm>
              <a:off x="237745" y="3430864"/>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20</a:t>
              </a:r>
            </a:p>
          </p:txBody>
        </p:sp>
        <p:sp>
          <p:nvSpPr>
            <p:cNvPr id="76" name="TextBox 75"/>
            <p:cNvSpPr txBox="1"/>
            <p:nvPr/>
          </p:nvSpPr>
          <p:spPr>
            <a:xfrm>
              <a:off x="322703" y="3791392"/>
              <a:ext cx="26962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77" name="TextBox 76"/>
            <p:cNvSpPr txBox="1"/>
            <p:nvPr/>
          </p:nvSpPr>
          <p:spPr>
            <a:xfrm>
              <a:off x="539773" y="3953185"/>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78" name="TextBox 77"/>
            <p:cNvSpPr txBox="1"/>
            <p:nvPr/>
          </p:nvSpPr>
          <p:spPr>
            <a:xfrm>
              <a:off x="933293" y="3953185"/>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4</a:t>
              </a:r>
            </a:p>
          </p:txBody>
        </p:sp>
        <p:sp>
          <p:nvSpPr>
            <p:cNvPr id="79" name="TextBox 78"/>
            <p:cNvSpPr txBox="1"/>
            <p:nvPr/>
          </p:nvSpPr>
          <p:spPr>
            <a:xfrm>
              <a:off x="1679002" y="395318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12</a:t>
              </a:r>
            </a:p>
          </p:txBody>
        </p:sp>
        <p:sp>
          <p:nvSpPr>
            <p:cNvPr id="80" name="TextBox 79"/>
            <p:cNvSpPr txBox="1"/>
            <p:nvPr/>
          </p:nvSpPr>
          <p:spPr>
            <a:xfrm>
              <a:off x="2072180" y="395318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16</a:t>
              </a:r>
            </a:p>
          </p:txBody>
        </p:sp>
        <p:sp>
          <p:nvSpPr>
            <p:cNvPr id="81" name="TextBox 80"/>
            <p:cNvSpPr txBox="1"/>
            <p:nvPr/>
          </p:nvSpPr>
          <p:spPr>
            <a:xfrm>
              <a:off x="2458729" y="395318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20</a:t>
              </a:r>
            </a:p>
          </p:txBody>
        </p:sp>
        <p:sp>
          <p:nvSpPr>
            <p:cNvPr id="82" name="TextBox 81"/>
            <p:cNvSpPr txBox="1"/>
            <p:nvPr/>
          </p:nvSpPr>
          <p:spPr>
            <a:xfrm>
              <a:off x="2851564" y="395318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24</a:t>
              </a:r>
            </a:p>
          </p:txBody>
        </p:sp>
        <p:sp>
          <p:nvSpPr>
            <p:cNvPr id="83" name="TextBox 82"/>
            <p:cNvSpPr txBox="1"/>
            <p:nvPr/>
          </p:nvSpPr>
          <p:spPr>
            <a:xfrm>
              <a:off x="3237770" y="395318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28</a:t>
              </a:r>
            </a:p>
          </p:txBody>
        </p:sp>
        <p:sp>
          <p:nvSpPr>
            <p:cNvPr id="84" name="TextBox 83"/>
            <p:cNvSpPr txBox="1"/>
            <p:nvPr/>
          </p:nvSpPr>
          <p:spPr>
            <a:xfrm>
              <a:off x="3645920" y="395318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32</a:t>
              </a:r>
            </a:p>
          </p:txBody>
        </p:sp>
        <p:sp>
          <p:nvSpPr>
            <p:cNvPr id="85" name="TextBox 84"/>
            <p:cNvSpPr txBox="1"/>
            <p:nvPr/>
          </p:nvSpPr>
          <p:spPr>
            <a:xfrm>
              <a:off x="4032126" y="395318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36</a:t>
              </a:r>
            </a:p>
          </p:txBody>
        </p:sp>
        <p:sp>
          <p:nvSpPr>
            <p:cNvPr id="86" name="Line 20"/>
            <p:cNvSpPr>
              <a:spLocks noChangeShapeType="1"/>
            </p:cNvSpPr>
            <p:nvPr/>
          </p:nvSpPr>
          <p:spPr bwMode="auto">
            <a:xfrm>
              <a:off x="1477797" y="3922948"/>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7" name="TextBox 86"/>
            <p:cNvSpPr txBox="1"/>
            <p:nvPr/>
          </p:nvSpPr>
          <p:spPr>
            <a:xfrm>
              <a:off x="1342686" y="3945017"/>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8</a:t>
              </a:r>
            </a:p>
          </p:txBody>
        </p:sp>
        <p:sp>
          <p:nvSpPr>
            <p:cNvPr id="88" name="Rectangle 87"/>
            <p:cNvSpPr/>
            <p:nvPr/>
          </p:nvSpPr>
          <p:spPr>
            <a:xfrm>
              <a:off x="2219412" y="1945300"/>
              <a:ext cx="2031325" cy="572464"/>
            </a:xfrm>
            <a:prstGeom prst="rect">
              <a:avLst/>
            </a:prstGeom>
          </p:spPr>
          <p:txBody>
            <a:bodyPr wrap="none">
              <a:spAutoFit/>
            </a:bodyPr>
            <a:lstStyle/>
            <a:p>
              <a:pPr>
                <a:lnSpc>
                  <a:spcPct val="130000"/>
                </a:lnSpc>
              </a:pPr>
              <a:r>
                <a:rPr lang="ja-JP" sz="1200" b="0" i="0" dirty="0" smtClean="0">
                  <a:solidFill>
                    <a:srgbClr val="4D4D4D"/>
                  </a:solidFill>
                  <a:ea typeface="MS UI Gothic" pitchFamily="18" charset="0"/>
                </a:rPr>
                <a:t>mFOLFOX6 + Bev (n=124)</a:t>
              </a:r>
            </a:p>
            <a:p>
              <a:pPr>
                <a:lnSpc>
                  <a:spcPct val="130000"/>
                </a:lnSpc>
              </a:pPr>
              <a:r>
                <a:rPr lang="ja-JP" sz="1200" b="0" i="0" dirty="0" smtClean="0">
                  <a:solidFill>
                    <a:srgbClr val="4D4D4D"/>
                  </a:solidFill>
                  <a:ea typeface="MS UI Gothic" pitchFamily="18" charset="0"/>
                </a:rPr>
                <a:t>FOLFIRI + Bev (n=120)</a:t>
              </a:r>
            </a:p>
          </p:txBody>
        </p:sp>
        <p:cxnSp>
          <p:nvCxnSpPr>
            <p:cNvPr id="89" name="Straight Connector 88"/>
            <p:cNvCxnSpPr/>
            <p:nvPr/>
          </p:nvCxnSpPr>
          <p:spPr>
            <a:xfrm>
              <a:off x="1896698" y="2133596"/>
              <a:ext cx="357612"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896698" y="2349366"/>
              <a:ext cx="357612"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91" name="Table 90"/>
          <p:cNvGraphicFramePr>
            <a:graphicFrameLocks noGrp="1"/>
          </p:cNvGraphicFramePr>
          <p:nvPr>
            <p:extLst>
              <p:ext uri="{D42A27DB-BD31-4B8C-83A1-F6EECF244321}">
                <p14:modId xmlns:p14="http://schemas.microsoft.com/office/powerpoint/2010/main" val="3573464168"/>
              </p:ext>
            </p:extLst>
          </p:nvPr>
        </p:nvGraphicFramePr>
        <p:xfrm>
          <a:off x="5090245" y="5144562"/>
          <a:ext cx="3948230" cy="1005840"/>
        </p:xfrm>
        <a:graphic>
          <a:graphicData uri="http://schemas.openxmlformats.org/drawingml/2006/table">
            <a:tbl>
              <a:tblPr firstRow="1" bandRow="1">
                <a:tableStyleId>{5C22544A-7EE6-4342-B048-85BDC9FD1C3A}</a:tableStyleId>
              </a:tblPr>
              <a:tblGrid>
                <a:gridCol w="1662230"/>
                <a:gridCol w="1143000"/>
                <a:gridCol w="1143000"/>
              </a:tblGrid>
              <a:tr h="222883">
                <a:tc>
                  <a:txBody>
                    <a:bodyPr/>
                    <a:lstStyle/>
                    <a:p>
                      <a:endParaRPr lang="en-GB" sz="12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200" b="1" i="0" dirty="0" smtClean="0">
                          <a:solidFill>
                            <a:srgbClr val="4D4D4D"/>
                          </a:solidFill>
                          <a:ea typeface="MS UI Gothic" pitchFamily="18" charset="0"/>
                        </a:rPr>
                        <a:t>mFOLFOX6</a:t>
                      </a:r>
                      <a:r>
                        <a:rPr lang="en" sz="1200" dirty="0" smtClean="0"/>
                        <a:t/>
                      </a:r>
                      <a:br>
                        <a:rPr lang="en" sz="1200" dirty="0" smtClean="0"/>
                      </a:br>
                      <a:r>
                        <a:rPr lang="ja-JP" sz="1200" b="1" i="0" dirty="0" smtClean="0">
                          <a:solidFill>
                            <a:srgbClr val="4D4D4D"/>
                          </a:solidFill>
                          <a:ea typeface="MS UI Gothic" pitchFamily="18" charset="0"/>
                        </a:rPr>
                        <a:t>＋Bev</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200" b="1" i="0" dirty="0" smtClean="0">
                          <a:solidFill>
                            <a:srgbClr val="4D4D4D"/>
                          </a:solidFill>
                          <a:ea typeface="MS UI Gothic" pitchFamily="18" charset="0"/>
                        </a:rPr>
                        <a:t>FOLFIRI</a:t>
                      </a:r>
                      <a:r>
                        <a:rPr lang="en" sz="1200" dirty="0" smtClean="0"/>
                        <a:t/>
                      </a:r>
                      <a:br>
                        <a:rPr lang="en" sz="1200" dirty="0" smtClean="0"/>
                      </a:br>
                      <a:r>
                        <a:rPr lang="ja-JP" sz="1200" b="1" i="0" dirty="0" smtClean="0">
                          <a:solidFill>
                            <a:srgbClr val="4D4D4D"/>
                          </a:solidFill>
                          <a:ea typeface="MS UI Gothic" pitchFamily="18" charset="0"/>
                        </a:rPr>
                        <a:t>＋Bev</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58276">
                <a:tc>
                  <a:txBody>
                    <a:bodyPr/>
                    <a:lstStyle/>
                    <a:p>
                      <a:r>
                        <a:rPr lang="ja-JP" sz="1200" b="0" i="0" dirty="0" smtClean="0">
                          <a:solidFill>
                            <a:srgbClr val="4D4D4D"/>
                          </a:solidFill>
                          <a:ea typeface="MS UI Gothic" pitchFamily="18" charset="0"/>
                        </a:rPr>
                        <a:t>mPFS、ヶ月間</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200" b="0" i="0" dirty="0" smtClean="0">
                          <a:solidFill>
                            <a:srgbClr val="4D4D4D"/>
                          </a:solidFill>
                          <a:ea typeface="MS UI Gothic" pitchFamily="18" charset="0"/>
                        </a:rPr>
                        <a:t>11.0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200" b="0" i="0" dirty="0" smtClean="0">
                          <a:solidFill>
                            <a:srgbClr val="4D4D4D"/>
                          </a:solidFill>
                          <a:ea typeface="MS UI Gothic" pitchFamily="18" charset="0"/>
                        </a:rPr>
                        <a:t>12.7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ja-JP" sz="1200" b="0" i="0" dirty="0" smtClean="0">
                          <a:solidFill>
                            <a:srgbClr val="4D4D4D"/>
                          </a:solidFill>
                          <a:ea typeface="MS UI Gothic" pitchFamily="18" charset="0"/>
                        </a:rPr>
                        <a:t>HR (95% CI); </a:t>
                      </a:r>
                      <a:r>
                        <a:rPr lang="en-GB" altLang="ja-JP" sz="1200" b="0" i="0" dirty="0" smtClean="0">
                          <a:solidFill>
                            <a:srgbClr val="4D4D4D"/>
                          </a:solidFill>
                          <a:ea typeface="MS UI Gothic" pitchFamily="18" charset="0"/>
                        </a:rPr>
                        <a:t>p</a:t>
                      </a:r>
                      <a:r>
                        <a:rPr lang="ja-JP" sz="1200" b="0" i="0" dirty="0" smtClean="0">
                          <a:solidFill>
                            <a:srgbClr val="4D4D4D"/>
                          </a:solidFill>
                          <a:ea typeface="MS UI Gothic" pitchFamily="18" charset="0"/>
                        </a:rPr>
                        <a:t>値</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ja-JP" sz="1200" b="0" i="0" dirty="0" smtClean="0">
                          <a:solidFill>
                            <a:srgbClr val="4D4D4D"/>
                          </a:solidFill>
                          <a:ea typeface="MS UI Gothic" pitchFamily="18" charset="0"/>
                        </a:rPr>
                        <a:t>0.76 (0.55, 1.03); 0.079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dirty="0"/>
                    </a:p>
                  </a:txBody>
                  <a:tcPr/>
                </a:tc>
              </a:tr>
            </a:tbl>
          </a:graphicData>
        </a:graphic>
      </p:graphicFrame>
      <p:sp>
        <p:nvSpPr>
          <p:cNvPr id="92" name="TextBox 91"/>
          <p:cNvSpPr txBox="1"/>
          <p:nvPr/>
        </p:nvSpPr>
        <p:spPr>
          <a:xfrm>
            <a:off x="106425" y="2083988"/>
            <a:ext cx="4439036" cy="338554"/>
          </a:xfrm>
          <a:prstGeom prst="rect">
            <a:avLst/>
          </a:prstGeom>
          <a:noFill/>
        </p:spPr>
        <p:txBody>
          <a:bodyPr wrap="none" rtlCol="0">
            <a:spAutoFit/>
          </a:bodyPr>
          <a:lstStyle/>
          <a:p>
            <a:pPr algn="ctr" fontAlgn="base">
              <a:spcBef>
                <a:spcPct val="0"/>
              </a:spcBef>
              <a:spcAft>
                <a:spcPct val="0"/>
              </a:spcAft>
            </a:pPr>
            <a:r>
              <a:rPr lang="ja-JP" sz="1400" b="1" i="0" dirty="0" smtClean="0">
                <a:solidFill>
                  <a:srgbClr val="4D4D4D"/>
                </a:solidFill>
                <a:ea typeface="MS UI Gothic" pitchFamily="18" charset="0"/>
              </a:rPr>
              <a:t>ベースライン時の腫瘍内ERCC1高発現</a:t>
            </a:r>
            <a:r>
              <a:rPr lang="ja-JP" sz="1600" b="1" i="0" dirty="0" smtClean="0">
                <a:solidFill>
                  <a:srgbClr val="4D4D4D"/>
                </a:solidFill>
                <a:ea typeface="MS UI Gothic" pitchFamily="18" charset="0"/>
              </a:rPr>
              <a:t>(&gt;1.7)(n=131)</a:t>
            </a:r>
          </a:p>
        </p:txBody>
      </p:sp>
      <p:sp>
        <p:nvSpPr>
          <p:cNvPr id="93" name="TextBox 92"/>
          <p:cNvSpPr txBox="1"/>
          <p:nvPr/>
        </p:nvSpPr>
        <p:spPr>
          <a:xfrm>
            <a:off x="4527306" y="2083988"/>
            <a:ext cx="4386137" cy="338554"/>
          </a:xfrm>
          <a:prstGeom prst="rect">
            <a:avLst/>
          </a:prstGeom>
          <a:noFill/>
        </p:spPr>
        <p:txBody>
          <a:bodyPr wrap="none" rtlCol="0">
            <a:spAutoFit/>
          </a:bodyPr>
          <a:lstStyle/>
          <a:p>
            <a:pPr algn="ctr" fontAlgn="base">
              <a:spcBef>
                <a:spcPct val="0"/>
              </a:spcBef>
              <a:spcAft>
                <a:spcPct val="0"/>
              </a:spcAft>
            </a:pPr>
            <a:r>
              <a:rPr lang="ja-JP" sz="1400" b="1" i="0" dirty="0" smtClean="0">
                <a:solidFill>
                  <a:srgbClr val="4D4D4D"/>
                </a:solidFill>
                <a:ea typeface="MS UI Gothic" pitchFamily="18" charset="0"/>
              </a:rPr>
              <a:t>ベースライン時の腫瘍内ERCC1低発現</a:t>
            </a:r>
            <a:r>
              <a:rPr lang="ja-JP" sz="1600" b="1" i="0" dirty="0" smtClean="0">
                <a:solidFill>
                  <a:srgbClr val="4D4D4D"/>
                </a:solidFill>
                <a:ea typeface="MS UI Gothic" pitchFamily="18" charset="0"/>
              </a:rPr>
              <a:t>(≤1.7)(n=244)</a:t>
            </a:r>
          </a:p>
        </p:txBody>
      </p:sp>
      <p:sp>
        <p:nvSpPr>
          <p:cNvPr id="94" name="Freeform 2"/>
          <p:cNvSpPr>
            <a:spLocks/>
          </p:cNvSpPr>
          <p:nvPr/>
        </p:nvSpPr>
        <p:spPr bwMode="auto">
          <a:xfrm>
            <a:off x="771679" y="2639760"/>
            <a:ext cx="3312000" cy="1601983"/>
          </a:xfrm>
          <a:custGeom>
            <a:avLst/>
            <a:gdLst>
              <a:gd name="T0" fmla="*/ 226 w 262"/>
              <a:gd name="T1" fmla="*/ 126 h 126"/>
              <a:gd name="T2" fmla="*/ 205 w 262"/>
              <a:gd name="T3" fmla="*/ 120 h 126"/>
              <a:gd name="T4" fmla="*/ 181 w 262"/>
              <a:gd name="T5" fmla="*/ 117 h 126"/>
              <a:gd name="T6" fmla="*/ 176 w 262"/>
              <a:gd name="T7" fmla="*/ 115 h 126"/>
              <a:gd name="T8" fmla="*/ 172 w 262"/>
              <a:gd name="T9" fmla="*/ 111 h 126"/>
              <a:gd name="T10" fmla="*/ 167 w 262"/>
              <a:gd name="T11" fmla="*/ 108 h 126"/>
              <a:gd name="T12" fmla="*/ 161 w 262"/>
              <a:gd name="T13" fmla="*/ 105 h 126"/>
              <a:gd name="T14" fmla="*/ 157 w 262"/>
              <a:gd name="T15" fmla="*/ 102 h 126"/>
              <a:gd name="T16" fmla="*/ 154 w 262"/>
              <a:gd name="T17" fmla="*/ 99 h 126"/>
              <a:gd name="T18" fmla="*/ 145 w 262"/>
              <a:gd name="T19" fmla="*/ 96 h 126"/>
              <a:gd name="T20" fmla="*/ 135 w 262"/>
              <a:gd name="T21" fmla="*/ 93 h 126"/>
              <a:gd name="T22" fmla="*/ 133 w 262"/>
              <a:gd name="T23" fmla="*/ 88 h 126"/>
              <a:gd name="T24" fmla="*/ 130 w 262"/>
              <a:gd name="T25" fmla="*/ 85 h 126"/>
              <a:gd name="T26" fmla="*/ 106 w 262"/>
              <a:gd name="T27" fmla="*/ 82 h 126"/>
              <a:gd name="T28" fmla="*/ 103 w 262"/>
              <a:gd name="T29" fmla="*/ 80 h 126"/>
              <a:gd name="T30" fmla="*/ 95 w 262"/>
              <a:gd name="T31" fmla="*/ 77 h 126"/>
              <a:gd name="T32" fmla="*/ 93 w 262"/>
              <a:gd name="T33" fmla="*/ 75 h 126"/>
              <a:gd name="T34" fmla="*/ 83 w 262"/>
              <a:gd name="T35" fmla="*/ 69 h 126"/>
              <a:gd name="T36" fmla="*/ 80 w 262"/>
              <a:gd name="T37" fmla="*/ 65 h 126"/>
              <a:gd name="T38" fmla="*/ 76 w 262"/>
              <a:gd name="T39" fmla="*/ 62 h 126"/>
              <a:gd name="T40" fmla="*/ 74 w 262"/>
              <a:gd name="T41" fmla="*/ 59 h 126"/>
              <a:gd name="T42" fmla="*/ 71 w 262"/>
              <a:gd name="T43" fmla="*/ 56 h 126"/>
              <a:gd name="T44" fmla="*/ 70 w 262"/>
              <a:gd name="T45" fmla="*/ 53 h 126"/>
              <a:gd name="T46" fmla="*/ 67 w 262"/>
              <a:gd name="T47" fmla="*/ 51 h 126"/>
              <a:gd name="T48" fmla="*/ 65 w 262"/>
              <a:gd name="T49" fmla="*/ 49 h 126"/>
              <a:gd name="T50" fmla="*/ 61 w 262"/>
              <a:gd name="T51" fmla="*/ 46 h 126"/>
              <a:gd name="T52" fmla="*/ 52 w 262"/>
              <a:gd name="T53" fmla="*/ 41 h 126"/>
              <a:gd name="T54" fmla="*/ 50 w 262"/>
              <a:gd name="T55" fmla="*/ 36 h 126"/>
              <a:gd name="T56" fmla="*/ 45 w 262"/>
              <a:gd name="T57" fmla="*/ 35 h 126"/>
              <a:gd name="T58" fmla="*/ 39 w 262"/>
              <a:gd name="T59" fmla="*/ 32 h 126"/>
              <a:gd name="T60" fmla="*/ 37 w 262"/>
              <a:gd name="T61" fmla="*/ 29 h 126"/>
              <a:gd name="T62" fmla="*/ 36 w 262"/>
              <a:gd name="T63" fmla="*/ 27 h 126"/>
              <a:gd name="T64" fmla="*/ 33 w 262"/>
              <a:gd name="T65" fmla="*/ 25 h 126"/>
              <a:gd name="T66" fmla="*/ 31 w 262"/>
              <a:gd name="T67" fmla="*/ 22 h 126"/>
              <a:gd name="T68" fmla="*/ 22 w 262"/>
              <a:gd name="T69" fmla="*/ 20 h 126"/>
              <a:gd name="T70" fmla="*/ 20 w 262"/>
              <a:gd name="T71" fmla="*/ 18 h 126"/>
              <a:gd name="T72" fmla="*/ 17 w 262"/>
              <a:gd name="T73" fmla="*/ 15 h 126"/>
              <a:gd name="T74" fmla="*/ 13 w 262"/>
              <a:gd name="T75" fmla="*/ 13 h 126"/>
              <a:gd name="T76" fmla="*/ 10 w 262"/>
              <a:gd name="T77" fmla="*/ 11 h 126"/>
              <a:gd name="T78" fmla="*/ 9 w 262"/>
              <a:gd name="T79" fmla="*/ 7 h 126"/>
              <a:gd name="T80" fmla="*/ 9 w 262"/>
              <a:gd name="T81" fmla="*/ 3 h 126"/>
              <a:gd name="T82" fmla="*/ 6 w 262"/>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 h="126">
                <a:moveTo>
                  <a:pt x="262" y="126"/>
                </a:moveTo>
                <a:lnTo>
                  <a:pt x="226" y="126"/>
                </a:lnTo>
                <a:lnTo>
                  <a:pt x="226" y="120"/>
                </a:lnTo>
                <a:lnTo>
                  <a:pt x="205" y="120"/>
                </a:lnTo>
                <a:lnTo>
                  <a:pt x="205" y="117"/>
                </a:lnTo>
                <a:lnTo>
                  <a:pt x="181" y="117"/>
                </a:lnTo>
                <a:lnTo>
                  <a:pt x="181" y="115"/>
                </a:lnTo>
                <a:lnTo>
                  <a:pt x="176" y="115"/>
                </a:lnTo>
                <a:lnTo>
                  <a:pt x="176" y="111"/>
                </a:lnTo>
                <a:lnTo>
                  <a:pt x="172" y="111"/>
                </a:lnTo>
                <a:lnTo>
                  <a:pt x="172" y="108"/>
                </a:lnTo>
                <a:lnTo>
                  <a:pt x="167" y="108"/>
                </a:lnTo>
                <a:lnTo>
                  <a:pt x="167" y="105"/>
                </a:lnTo>
                <a:lnTo>
                  <a:pt x="161" y="105"/>
                </a:lnTo>
                <a:lnTo>
                  <a:pt x="161" y="102"/>
                </a:lnTo>
                <a:lnTo>
                  <a:pt x="157" y="102"/>
                </a:lnTo>
                <a:lnTo>
                  <a:pt x="157" y="99"/>
                </a:lnTo>
                <a:lnTo>
                  <a:pt x="154" y="99"/>
                </a:lnTo>
                <a:lnTo>
                  <a:pt x="154" y="96"/>
                </a:lnTo>
                <a:lnTo>
                  <a:pt x="145" y="96"/>
                </a:lnTo>
                <a:lnTo>
                  <a:pt x="145" y="93"/>
                </a:lnTo>
                <a:lnTo>
                  <a:pt x="135" y="93"/>
                </a:lnTo>
                <a:lnTo>
                  <a:pt x="135" y="88"/>
                </a:lnTo>
                <a:lnTo>
                  <a:pt x="133" y="88"/>
                </a:lnTo>
                <a:lnTo>
                  <a:pt x="133" y="85"/>
                </a:lnTo>
                <a:lnTo>
                  <a:pt x="130" y="85"/>
                </a:lnTo>
                <a:lnTo>
                  <a:pt x="130" y="82"/>
                </a:lnTo>
                <a:lnTo>
                  <a:pt x="106" y="82"/>
                </a:lnTo>
                <a:lnTo>
                  <a:pt x="106" y="80"/>
                </a:lnTo>
                <a:lnTo>
                  <a:pt x="103" y="80"/>
                </a:lnTo>
                <a:lnTo>
                  <a:pt x="103" y="77"/>
                </a:lnTo>
                <a:lnTo>
                  <a:pt x="95" y="77"/>
                </a:lnTo>
                <a:lnTo>
                  <a:pt x="95" y="75"/>
                </a:lnTo>
                <a:lnTo>
                  <a:pt x="93" y="75"/>
                </a:lnTo>
                <a:lnTo>
                  <a:pt x="93" y="69"/>
                </a:lnTo>
                <a:lnTo>
                  <a:pt x="83" y="69"/>
                </a:lnTo>
                <a:lnTo>
                  <a:pt x="83" y="65"/>
                </a:lnTo>
                <a:lnTo>
                  <a:pt x="80" y="65"/>
                </a:lnTo>
                <a:lnTo>
                  <a:pt x="80" y="62"/>
                </a:lnTo>
                <a:lnTo>
                  <a:pt x="76" y="62"/>
                </a:lnTo>
                <a:lnTo>
                  <a:pt x="76" y="59"/>
                </a:lnTo>
                <a:lnTo>
                  <a:pt x="74" y="59"/>
                </a:lnTo>
                <a:lnTo>
                  <a:pt x="74" y="56"/>
                </a:lnTo>
                <a:lnTo>
                  <a:pt x="71" y="56"/>
                </a:lnTo>
                <a:lnTo>
                  <a:pt x="71" y="53"/>
                </a:lnTo>
                <a:lnTo>
                  <a:pt x="70" y="53"/>
                </a:lnTo>
                <a:lnTo>
                  <a:pt x="70" y="51"/>
                </a:lnTo>
                <a:lnTo>
                  <a:pt x="67" y="51"/>
                </a:lnTo>
                <a:lnTo>
                  <a:pt x="67" y="49"/>
                </a:lnTo>
                <a:lnTo>
                  <a:pt x="65" y="49"/>
                </a:lnTo>
                <a:lnTo>
                  <a:pt x="65" y="46"/>
                </a:lnTo>
                <a:lnTo>
                  <a:pt x="61" y="46"/>
                </a:lnTo>
                <a:lnTo>
                  <a:pt x="61" y="41"/>
                </a:lnTo>
                <a:lnTo>
                  <a:pt x="52" y="41"/>
                </a:lnTo>
                <a:lnTo>
                  <a:pt x="52" y="36"/>
                </a:lnTo>
                <a:lnTo>
                  <a:pt x="50" y="36"/>
                </a:lnTo>
                <a:lnTo>
                  <a:pt x="50" y="35"/>
                </a:lnTo>
                <a:lnTo>
                  <a:pt x="45" y="35"/>
                </a:lnTo>
                <a:lnTo>
                  <a:pt x="45" y="32"/>
                </a:lnTo>
                <a:lnTo>
                  <a:pt x="39" y="32"/>
                </a:lnTo>
                <a:lnTo>
                  <a:pt x="39" y="29"/>
                </a:lnTo>
                <a:lnTo>
                  <a:pt x="37" y="29"/>
                </a:lnTo>
                <a:lnTo>
                  <a:pt x="37" y="27"/>
                </a:lnTo>
                <a:lnTo>
                  <a:pt x="36" y="27"/>
                </a:lnTo>
                <a:lnTo>
                  <a:pt x="36" y="25"/>
                </a:lnTo>
                <a:lnTo>
                  <a:pt x="33" y="25"/>
                </a:lnTo>
                <a:lnTo>
                  <a:pt x="33" y="22"/>
                </a:lnTo>
                <a:lnTo>
                  <a:pt x="31" y="22"/>
                </a:lnTo>
                <a:lnTo>
                  <a:pt x="31" y="20"/>
                </a:lnTo>
                <a:lnTo>
                  <a:pt x="22" y="20"/>
                </a:lnTo>
                <a:lnTo>
                  <a:pt x="22" y="18"/>
                </a:lnTo>
                <a:lnTo>
                  <a:pt x="20" y="18"/>
                </a:lnTo>
                <a:lnTo>
                  <a:pt x="20" y="15"/>
                </a:lnTo>
                <a:lnTo>
                  <a:pt x="17" y="15"/>
                </a:lnTo>
                <a:lnTo>
                  <a:pt x="17" y="13"/>
                </a:lnTo>
                <a:lnTo>
                  <a:pt x="13" y="13"/>
                </a:lnTo>
                <a:lnTo>
                  <a:pt x="13" y="11"/>
                </a:lnTo>
                <a:lnTo>
                  <a:pt x="10" y="11"/>
                </a:lnTo>
                <a:lnTo>
                  <a:pt x="10" y="7"/>
                </a:lnTo>
                <a:lnTo>
                  <a:pt x="9" y="7"/>
                </a:lnTo>
                <a:lnTo>
                  <a:pt x="9" y="5"/>
                </a:lnTo>
                <a:lnTo>
                  <a:pt x="9" y="3"/>
                </a:lnTo>
                <a:lnTo>
                  <a:pt x="6" y="3"/>
                </a:lnTo>
                <a:lnTo>
                  <a:pt x="6" y="0"/>
                </a:lnTo>
                <a:lnTo>
                  <a:pt x="0" y="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 name="Freeform 3"/>
          <p:cNvSpPr>
            <a:spLocks/>
          </p:cNvSpPr>
          <p:nvPr/>
        </p:nvSpPr>
        <p:spPr bwMode="auto">
          <a:xfrm>
            <a:off x="771679" y="2639760"/>
            <a:ext cx="3236153" cy="1563841"/>
          </a:xfrm>
          <a:custGeom>
            <a:avLst/>
            <a:gdLst>
              <a:gd name="T0" fmla="*/ 176 w 256"/>
              <a:gd name="T1" fmla="*/ 123 h 123"/>
              <a:gd name="T2" fmla="*/ 158 w 256"/>
              <a:gd name="T3" fmla="*/ 117 h 123"/>
              <a:gd name="T4" fmla="*/ 145 w 256"/>
              <a:gd name="T5" fmla="*/ 114 h 123"/>
              <a:gd name="T6" fmla="*/ 137 w 256"/>
              <a:gd name="T7" fmla="*/ 111 h 123"/>
              <a:gd name="T8" fmla="*/ 126 w 256"/>
              <a:gd name="T9" fmla="*/ 108 h 123"/>
              <a:gd name="T10" fmla="*/ 124 w 256"/>
              <a:gd name="T11" fmla="*/ 106 h 123"/>
              <a:gd name="T12" fmla="*/ 116 w 256"/>
              <a:gd name="T13" fmla="*/ 102 h 123"/>
              <a:gd name="T14" fmla="*/ 113 w 256"/>
              <a:gd name="T15" fmla="*/ 98 h 123"/>
              <a:gd name="T16" fmla="*/ 109 w 256"/>
              <a:gd name="T17" fmla="*/ 96 h 123"/>
              <a:gd name="T18" fmla="*/ 103 w 256"/>
              <a:gd name="T19" fmla="*/ 93 h 123"/>
              <a:gd name="T20" fmla="*/ 96 w 256"/>
              <a:gd name="T21" fmla="*/ 91 h 123"/>
              <a:gd name="T22" fmla="*/ 92 w 256"/>
              <a:gd name="T23" fmla="*/ 88 h 123"/>
              <a:gd name="T24" fmla="*/ 89 w 256"/>
              <a:gd name="T25" fmla="*/ 83 h 123"/>
              <a:gd name="T26" fmla="*/ 87 w 256"/>
              <a:gd name="T27" fmla="*/ 81 h 123"/>
              <a:gd name="T28" fmla="*/ 84 w 256"/>
              <a:gd name="T29" fmla="*/ 79 h 123"/>
              <a:gd name="T30" fmla="*/ 81 w 256"/>
              <a:gd name="T31" fmla="*/ 76 h 123"/>
              <a:gd name="T32" fmla="*/ 75 w 256"/>
              <a:gd name="T33" fmla="*/ 74 h 123"/>
              <a:gd name="T34" fmla="*/ 73 w 256"/>
              <a:gd name="T35" fmla="*/ 70 h 123"/>
              <a:gd name="T36" fmla="*/ 70 w 256"/>
              <a:gd name="T37" fmla="*/ 67 h 123"/>
              <a:gd name="T38" fmla="*/ 68 w 256"/>
              <a:gd name="T39" fmla="*/ 64 h 123"/>
              <a:gd name="T40" fmla="*/ 66 w 256"/>
              <a:gd name="T41" fmla="*/ 57 h 123"/>
              <a:gd name="T42" fmla="*/ 64 w 256"/>
              <a:gd name="T43" fmla="*/ 54 h 123"/>
              <a:gd name="T44" fmla="*/ 63 w 256"/>
              <a:gd name="T45" fmla="*/ 50 h 123"/>
              <a:gd name="T46" fmla="*/ 53 w 256"/>
              <a:gd name="T47" fmla="*/ 42 h 123"/>
              <a:gd name="T48" fmla="*/ 50 w 256"/>
              <a:gd name="T49" fmla="*/ 39 h 123"/>
              <a:gd name="T50" fmla="*/ 47 w 256"/>
              <a:gd name="T51" fmla="*/ 33 h 123"/>
              <a:gd name="T52" fmla="*/ 44 w 256"/>
              <a:gd name="T53" fmla="*/ 25 h 123"/>
              <a:gd name="T54" fmla="*/ 42 w 256"/>
              <a:gd name="T55" fmla="*/ 22 h 123"/>
              <a:gd name="T56" fmla="*/ 39 w 256"/>
              <a:gd name="T57" fmla="*/ 16 h 123"/>
              <a:gd name="T58" fmla="*/ 33 w 256"/>
              <a:gd name="T59" fmla="*/ 12 h 123"/>
              <a:gd name="T60" fmla="*/ 31 w 256"/>
              <a:gd name="T61" fmla="*/ 9 h 123"/>
              <a:gd name="T62" fmla="*/ 19 w 256"/>
              <a:gd name="T63" fmla="*/ 7 h 123"/>
              <a:gd name="T64" fmla="*/ 11 w 256"/>
              <a:gd name="T65" fmla="*/ 5 h 123"/>
              <a:gd name="T66" fmla="*/ 9 w 256"/>
              <a:gd name="T67" fmla="*/ 3 h 123"/>
              <a:gd name="T68" fmla="*/ 0 w 256"/>
              <a:gd name="T6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6" h="123">
                <a:moveTo>
                  <a:pt x="256" y="123"/>
                </a:moveTo>
                <a:lnTo>
                  <a:pt x="176" y="123"/>
                </a:lnTo>
                <a:lnTo>
                  <a:pt x="176" y="117"/>
                </a:lnTo>
                <a:lnTo>
                  <a:pt x="158" y="117"/>
                </a:lnTo>
                <a:lnTo>
                  <a:pt x="158" y="114"/>
                </a:lnTo>
                <a:lnTo>
                  <a:pt x="145" y="114"/>
                </a:lnTo>
                <a:lnTo>
                  <a:pt x="145" y="111"/>
                </a:lnTo>
                <a:lnTo>
                  <a:pt x="137" y="111"/>
                </a:lnTo>
                <a:lnTo>
                  <a:pt x="137" y="108"/>
                </a:lnTo>
                <a:lnTo>
                  <a:pt x="126" y="108"/>
                </a:lnTo>
                <a:lnTo>
                  <a:pt x="126" y="106"/>
                </a:lnTo>
                <a:lnTo>
                  <a:pt x="124" y="106"/>
                </a:lnTo>
                <a:lnTo>
                  <a:pt x="124" y="102"/>
                </a:lnTo>
                <a:lnTo>
                  <a:pt x="116" y="102"/>
                </a:lnTo>
                <a:lnTo>
                  <a:pt x="116" y="98"/>
                </a:lnTo>
                <a:lnTo>
                  <a:pt x="113" y="98"/>
                </a:lnTo>
                <a:lnTo>
                  <a:pt x="113" y="96"/>
                </a:lnTo>
                <a:lnTo>
                  <a:pt x="109" y="96"/>
                </a:lnTo>
                <a:lnTo>
                  <a:pt x="109" y="93"/>
                </a:lnTo>
                <a:lnTo>
                  <a:pt x="103" y="93"/>
                </a:lnTo>
                <a:lnTo>
                  <a:pt x="103" y="91"/>
                </a:lnTo>
                <a:lnTo>
                  <a:pt x="96" y="91"/>
                </a:lnTo>
                <a:lnTo>
                  <a:pt x="96" y="88"/>
                </a:lnTo>
                <a:lnTo>
                  <a:pt x="92" y="88"/>
                </a:lnTo>
                <a:lnTo>
                  <a:pt x="92" y="83"/>
                </a:lnTo>
                <a:lnTo>
                  <a:pt x="89" y="83"/>
                </a:lnTo>
                <a:lnTo>
                  <a:pt x="89" y="81"/>
                </a:lnTo>
                <a:lnTo>
                  <a:pt x="87" y="81"/>
                </a:lnTo>
                <a:lnTo>
                  <a:pt x="87" y="79"/>
                </a:lnTo>
                <a:lnTo>
                  <a:pt x="84" y="79"/>
                </a:lnTo>
                <a:lnTo>
                  <a:pt x="84" y="76"/>
                </a:lnTo>
                <a:lnTo>
                  <a:pt x="81" y="76"/>
                </a:lnTo>
                <a:lnTo>
                  <a:pt x="81" y="74"/>
                </a:lnTo>
                <a:lnTo>
                  <a:pt x="75" y="74"/>
                </a:lnTo>
                <a:lnTo>
                  <a:pt x="75" y="70"/>
                </a:lnTo>
                <a:lnTo>
                  <a:pt x="73" y="70"/>
                </a:lnTo>
                <a:lnTo>
                  <a:pt x="73" y="67"/>
                </a:lnTo>
                <a:lnTo>
                  <a:pt x="70" y="67"/>
                </a:lnTo>
                <a:lnTo>
                  <a:pt x="70" y="64"/>
                </a:lnTo>
                <a:lnTo>
                  <a:pt x="68" y="64"/>
                </a:lnTo>
                <a:lnTo>
                  <a:pt x="68" y="57"/>
                </a:lnTo>
                <a:lnTo>
                  <a:pt x="66" y="57"/>
                </a:lnTo>
                <a:lnTo>
                  <a:pt x="66" y="54"/>
                </a:lnTo>
                <a:lnTo>
                  <a:pt x="64" y="54"/>
                </a:lnTo>
                <a:lnTo>
                  <a:pt x="64" y="50"/>
                </a:lnTo>
                <a:lnTo>
                  <a:pt x="63" y="50"/>
                </a:lnTo>
                <a:lnTo>
                  <a:pt x="63" y="42"/>
                </a:lnTo>
                <a:lnTo>
                  <a:pt x="53" y="42"/>
                </a:lnTo>
                <a:lnTo>
                  <a:pt x="53" y="39"/>
                </a:lnTo>
                <a:lnTo>
                  <a:pt x="50" y="39"/>
                </a:lnTo>
                <a:lnTo>
                  <a:pt x="50" y="33"/>
                </a:lnTo>
                <a:lnTo>
                  <a:pt x="47" y="33"/>
                </a:lnTo>
                <a:lnTo>
                  <a:pt x="47" y="25"/>
                </a:lnTo>
                <a:lnTo>
                  <a:pt x="44" y="25"/>
                </a:lnTo>
                <a:lnTo>
                  <a:pt x="44" y="22"/>
                </a:lnTo>
                <a:lnTo>
                  <a:pt x="42" y="22"/>
                </a:lnTo>
                <a:lnTo>
                  <a:pt x="42" y="16"/>
                </a:lnTo>
                <a:lnTo>
                  <a:pt x="39" y="16"/>
                </a:lnTo>
                <a:lnTo>
                  <a:pt x="39" y="12"/>
                </a:lnTo>
                <a:lnTo>
                  <a:pt x="33" y="12"/>
                </a:lnTo>
                <a:lnTo>
                  <a:pt x="33" y="9"/>
                </a:lnTo>
                <a:lnTo>
                  <a:pt x="31" y="9"/>
                </a:lnTo>
                <a:lnTo>
                  <a:pt x="31" y="7"/>
                </a:lnTo>
                <a:lnTo>
                  <a:pt x="19" y="7"/>
                </a:lnTo>
                <a:lnTo>
                  <a:pt x="19" y="5"/>
                </a:lnTo>
                <a:lnTo>
                  <a:pt x="11" y="5"/>
                </a:lnTo>
                <a:lnTo>
                  <a:pt x="11" y="3"/>
                </a:lnTo>
                <a:lnTo>
                  <a:pt x="9" y="3"/>
                </a:lnTo>
                <a:lnTo>
                  <a:pt x="9" y="0"/>
                </a:lnTo>
                <a:lnTo>
                  <a:pt x="0" y="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 name="Freeform 4"/>
          <p:cNvSpPr>
            <a:spLocks/>
          </p:cNvSpPr>
          <p:nvPr/>
        </p:nvSpPr>
        <p:spPr bwMode="auto">
          <a:xfrm>
            <a:off x="5270291" y="2639759"/>
            <a:ext cx="2945661" cy="1740483"/>
          </a:xfrm>
          <a:custGeom>
            <a:avLst/>
            <a:gdLst>
              <a:gd name="T0" fmla="*/ 233 w 233"/>
              <a:gd name="T1" fmla="*/ 125 h 138"/>
              <a:gd name="T2" fmla="*/ 225 w 233"/>
              <a:gd name="T3" fmla="*/ 113 h 138"/>
              <a:gd name="T4" fmla="*/ 186 w 233"/>
              <a:gd name="T5" fmla="*/ 109 h 138"/>
              <a:gd name="T6" fmla="*/ 175 w 233"/>
              <a:gd name="T7" fmla="*/ 107 h 138"/>
              <a:gd name="T8" fmla="*/ 157 w 233"/>
              <a:gd name="T9" fmla="*/ 104 h 138"/>
              <a:gd name="T10" fmla="*/ 155 w 233"/>
              <a:gd name="T11" fmla="*/ 101 h 138"/>
              <a:gd name="T12" fmla="*/ 140 w 233"/>
              <a:gd name="T13" fmla="*/ 99 h 138"/>
              <a:gd name="T14" fmla="*/ 133 w 233"/>
              <a:gd name="T15" fmla="*/ 97 h 138"/>
              <a:gd name="T16" fmla="*/ 118 w 233"/>
              <a:gd name="T17" fmla="*/ 95 h 138"/>
              <a:gd name="T18" fmla="*/ 113 w 233"/>
              <a:gd name="T19" fmla="*/ 86 h 138"/>
              <a:gd name="T20" fmla="*/ 111 w 233"/>
              <a:gd name="T21" fmla="*/ 84 h 138"/>
              <a:gd name="T22" fmla="*/ 109 w 233"/>
              <a:gd name="T23" fmla="*/ 81 h 138"/>
              <a:gd name="T24" fmla="*/ 107 w 233"/>
              <a:gd name="T25" fmla="*/ 77 h 138"/>
              <a:gd name="T26" fmla="*/ 105 w 233"/>
              <a:gd name="T27" fmla="*/ 74 h 138"/>
              <a:gd name="T28" fmla="*/ 103 w 233"/>
              <a:gd name="T29" fmla="*/ 71 h 138"/>
              <a:gd name="T30" fmla="*/ 96 w 233"/>
              <a:gd name="T31" fmla="*/ 69 h 138"/>
              <a:gd name="T32" fmla="*/ 94 w 233"/>
              <a:gd name="T33" fmla="*/ 67 h 138"/>
              <a:gd name="T34" fmla="*/ 93 w 233"/>
              <a:gd name="T35" fmla="*/ 62 h 138"/>
              <a:gd name="T36" fmla="*/ 89 w 233"/>
              <a:gd name="T37" fmla="*/ 61 h 138"/>
              <a:gd name="T38" fmla="*/ 87 w 233"/>
              <a:gd name="T39" fmla="*/ 60 h 138"/>
              <a:gd name="T40" fmla="*/ 83 w 233"/>
              <a:gd name="T41" fmla="*/ 57 h 138"/>
              <a:gd name="T42" fmla="*/ 78 w 233"/>
              <a:gd name="T43" fmla="*/ 55 h 138"/>
              <a:gd name="T44" fmla="*/ 76 w 233"/>
              <a:gd name="T45" fmla="*/ 52 h 138"/>
              <a:gd name="T46" fmla="*/ 73 w 233"/>
              <a:gd name="T47" fmla="*/ 49 h 138"/>
              <a:gd name="T48" fmla="*/ 71 w 233"/>
              <a:gd name="T49" fmla="*/ 47 h 138"/>
              <a:gd name="T50" fmla="*/ 68 w 233"/>
              <a:gd name="T51" fmla="*/ 46 h 138"/>
              <a:gd name="T52" fmla="*/ 64 w 233"/>
              <a:gd name="T53" fmla="*/ 44 h 138"/>
              <a:gd name="T54" fmla="*/ 61 w 233"/>
              <a:gd name="T55" fmla="*/ 41 h 138"/>
              <a:gd name="T56" fmla="*/ 60 w 233"/>
              <a:gd name="T57" fmla="*/ 39 h 138"/>
              <a:gd name="T58" fmla="*/ 58 w 233"/>
              <a:gd name="T59" fmla="*/ 36 h 138"/>
              <a:gd name="T60" fmla="*/ 56 w 233"/>
              <a:gd name="T61" fmla="*/ 34 h 138"/>
              <a:gd name="T62" fmla="*/ 52 w 233"/>
              <a:gd name="T63" fmla="*/ 31 h 138"/>
              <a:gd name="T64" fmla="*/ 51 w 233"/>
              <a:gd name="T65" fmla="*/ 29 h 138"/>
              <a:gd name="T66" fmla="*/ 46 w 233"/>
              <a:gd name="T67" fmla="*/ 27 h 138"/>
              <a:gd name="T68" fmla="*/ 44 w 233"/>
              <a:gd name="T69" fmla="*/ 24 h 138"/>
              <a:gd name="T70" fmla="*/ 41 w 233"/>
              <a:gd name="T71" fmla="*/ 22 h 138"/>
              <a:gd name="T72" fmla="*/ 35 w 233"/>
              <a:gd name="T73" fmla="*/ 19 h 138"/>
              <a:gd name="T74" fmla="*/ 33 w 233"/>
              <a:gd name="T75" fmla="*/ 18 h 138"/>
              <a:gd name="T76" fmla="*/ 31 w 233"/>
              <a:gd name="T77" fmla="*/ 15 h 138"/>
              <a:gd name="T78" fmla="*/ 27 w 233"/>
              <a:gd name="T79" fmla="*/ 12 h 138"/>
              <a:gd name="T80" fmla="*/ 25 w 233"/>
              <a:gd name="T81" fmla="*/ 10 h 138"/>
              <a:gd name="T82" fmla="*/ 22 w 233"/>
              <a:gd name="T83" fmla="*/ 7 h 138"/>
              <a:gd name="T84" fmla="*/ 20 w 233"/>
              <a:gd name="T85" fmla="*/ 5 h 138"/>
              <a:gd name="T86" fmla="*/ 13 w 233"/>
              <a:gd name="T87" fmla="*/ 3 h 138"/>
              <a:gd name="T88" fmla="*/ 9 w 233"/>
              <a:gd name="T89" fmla="*/ 2 h 138"/>
              <a:gd name="T90" fmla="*/ 3 w 233"/>
              <a:gd name="T9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3" h="138">
                <a:moveTo>
                  <a:pt x="233" y="138"/>
                </a:moveTo>
                <a:lnTo>
                  <a:pt x="233" y="125"/>
                </a:lnTo>
                <a:lnTo>
                  <a:pt x="225" y="125"/>
                </a:lnTo>
                <a:lnTo>
                  <a:pt x="225" y="113"/>
                </a:lnTo>
                <a:lnTo>
                  <a:pt x="186" y="113"/>
                </a:lnTo>
                <a:lnTo>
                  <a:pt x="186" y="109"/>
                </a:lnTo>
                <a:lnTo>
                  <a:pt x="175" y="109"/>
                </a:lnTo>
                <a:lnTo>
                  <a:pt x="175" y="107"/>
                </a:lnTo>
                <a:lnTo>
                  <a:pt x="157" y="107"/>
                </a:lnTo>
                <a:lnTo>
                  <a:pt x="157" y="104"/>
                </a:lnTo>
                <a:lnTo>
                  <a:pt x="155" y="104"/>
                </a:lnTo>
                <a:lnTo>
                  <a:pt x="155" y="101"/>
                </a:lnTo>
                <a:lnTo>
                  <a:pt x="140" y="101"/>
                </a:lnTo>
                <a:lnTo>
                  <a:pt x="140" y="99"/>
                </a:lnTo>
                <a:lnTo>
                  <a:pt x="133" y="99"/>
                </a:lnTo>
                <a:lnTo>
                  <a:pt x="133" y="97"/>
                </a:lnTo>
                <a:lnTo>
                  <a:pt x="118" y="97"/>
                </a:lnTo>
                <a:lnTo>
                  <a:pt x="118" y="95"/>
                </a:lnTo>
                <a:lnTo>
                  <a:pt x="113" y="95"/>
                </a:lnTo>
                <a:lnTo>
                  <a:pt x="113" y="86"/>
                </a:lnTo>
                <a:lnTo>
                  <a:pt x="111" y="86"/>
                </a:lnTo>
                <a:lnTo>
                  <a:pt x="111" y="84"/>
                </a:lnTo>
                <a:lnTo>
                  <a:pt x="109" y="84"/>
                </a:lnTo>
                <a:lnTo>
                  <a:pt x="109" y="81"/>
                </a:lnTo>
                <a:lnTo>
                  <a:pt x="107" y="81"/>
                </a:lnTo>
                <a:lnTo>
                  <a:pt x="107" y="77"/>
                </a:lnTo>
                <a:lnTo>
                  <a:pt x="105" y="77"/>
                </a:lnTo>
                <a:lnTo>
                  <a:pt x="105" y="74"/>
                </a:lnTo>
                <a:lnTo>
                  <a:pt x="103" y="74"/>
                </a:lnTo>
                <a:lnTo>
                  <a:pt x="103" y="71"/>
                </a:lnTo>
                <a:lnTo>
                  <a:pt x="96" y="71"/>
                </a:lnTo>
                <a:lnTo>
                  <a:pt x="96" y="69"/>
                </a:lnTo>
                <a:lnTo>
                  <a:pt x="94" y="69"/>
                </a:lnTo>
                <a:lnTo>
                  <a:pt x="94" y="67"/>
                </a:lnTo>
                <a:lnTo>
                  <a:pt x="93" y="67"/>
                </a:lnTo>
                <a:lnTo>
                  <a:pt x="93" y="62"/>
                </a:lnTo>
                <a:lnTo>
                  <a:pt x="89" y="62"/>
                </a:lnTo>
                <a:lnTo>
                  <a:pt x="89" y="61"/>
                </a:lnTo>
                <a:lnTo>
                  <a:pt x="87" y="61"/>
                </a:lnTo>
                <a:lnTo>
                  <a:pt x="87" y="60"/>
                </a:lnTo>
                <a:lnTo>
                  <a:pt x="83" y="60"/>
                </a:lnTo>
                <a:lnTo>
                  <a:pt x="83" y="57"/>
                </a:lnTo>
                <a:lnTo>
                  <a:pt x="78" y="57"/>
                </a:lnTo>
                <a:lnTo>
                  <a:pt x="78" y="55"/>
                </a:lnTo>
                <a:lnTo>
                  <a:pt x="76" y="55"/>
                </a:lnTo>
                <a:lnTo>
                  <a:pt x="76" y="52"/>
                </a:lnTo>
                <a:lnTo>
                  <a:pt x="73" y="52"/>
                </a:lnTo>
                <a:lnTo>
                  <a:pt x="73" y="49"/>
                </a:lnTo>
                <a:lnTo>
                  <a:pt x="71" y="49"/>
                </a:lnTo>
                <a:lnTo>
                  <a:pt x="71" y="47"/>
                </a:lnTo>
                <a:lnTo>
                  <a:pt x="68" y="47"/>
                </a:lnTo>
                <a:lnTo>
                  <a:pt x="68" y="46"/>
                </a:lnTo>
                <a:lnTo>
                  <a:pt x="64" y="46"/>
                </a:lnTo>
                <a:lnTo>
                  <a:pt x="64" y="44"/>
                </a:lnTo>
                <a:lnTo>
                  <a:pt x="61" y="44"/>
                </a:lnTo>
                <a:lnTo>
                  <a:pt x="61" y="41"/>
                </a:lnTo>
                <a:lnTo>
                  <a:pt x="60" y="41"/>
                </a:lnTo>
                <a:lnTo>
                  <a:pt x="60" y="39"/>
                </a:lnTo>
                <a:lnTo>
                  <a:pt x="58" y="39"/>
                </a:lnTo>
                <a:lnTo>
                  <a:pt x="58" y="36"/>
                </a:lnTo>
                <a:lnTo>
                  <a:pt x="56" y="36"/>
                </a:lnTo>
                <a:lnTo>
                  <a:pt x="56" y="34"/>
                </a:lnTo>
                <a:lnTo>
                  <a:pt x="52" y="34"/>
                </a:lnTo>
                <a:lnTo>
                  <a:pt x="52" y="31"/>
                </a:lnTo>
                <a:lnTo>
                  <a:pt x="51" y="31"/>
                </a:lnTo>
                <a:lnTo>
                  <a:pt x="51" y="29"/>
                </a:lnTo>
                <a:lnTo>
                  <a:pt x="46" y="29"/>
                </a:lnTo>
                <a:lnTo>
                  <a:pt x="46" y="27"/>
                </a:lnTo>
                <a:lnTo>
                  <a:pt x="44" y="27"/>
                </a:lnTo>
                <a:lnTo>
                  <a:pt x="44" y="24"/>
                </a:lnTo>
                <a:lnTo>
                  <a:pt x="41" y="24"/>
                </a:lnTo>
                <a:lnTo>
                  <a:pt x="41" y="22"/>
                </a:lnTo>
                <a:lnTo>
                  <a:pt x="35" y="22"/>
                </a:lnTo>
                <a:lnTo>
                  <a:pt x="35" y="19"/>
                </a:lnTo>
                <a:lnTo>
                  <a:pt x="33" y="19"/>
                </a:lnTo>
                <a:lnTo>
                  <a:pt x="33" y="18"/>
                </a:lnTo>
                <a:lnTo>
                  <a:pt x="31" y="18"/>
                </a:lnTo>
                <a:lnTo>
                  <a:pt x="31" y="15"/>
                </a:lnTo>
                <a:lnTo>
                  <a:pt x="27" y="15"/>
                </a:lnTo>
                <a:lnTo>
                  <a:pt x="27" y="12"/>
                </a:lnTo>
                <a:lnTo>
                  <a:pt x="25" y="12"/>
                </a:lnTo>
                <a:lnTo>
                  <a:pt x="25" y="10"/>
                </a:lnTo>
                <a:lnTo>
                  <a:pt x="22" y="10"/>
                </a:lnTo>
                <a:lnTo>
                  <a:pt x="22" y="7"/>
                </a:lnTo>
                <a:lnTo>
                  <a:pt x="20" y="7"/>
                </a:lnTo>
                <a:lnTo>
                  <a:pt x="20" y="5"/>
                </a:lnTo>
                <a:lnTo>
                  <a:pt x="13" y="5"/>
                </a:lnTo>
                <a:lnTo>
                  <a:pt x="13" y="3"/>
                </a:lnTo>
                <a:lnTo>
                  <a:pt x="9" y="3"/>
                </a:lnTo>
                <a:lnTo>
                  <a:pt x="9" y="2"/>
                </a:lnTo>
                <a:lnTo>
                  <a:pt x="3" y="2"/>
                </a:lnTo>
                <a:lnTo>
                  <a:pt x="3" y="0"/>
                </a:lnTo>
                <a:lnTo>
                  <a:pt x="0" y="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 name="Freeform 5"/>
          <p:cNvSpPr>
            <a:spLocks/>
          </p:cNvSpPr>
          <p:nvPr/>
        </p:nvSpPr>
        <p:spPr bwMode="auto">
          <a:xfrm>
            <a:off x="5270291" y="2652371"/>
            <a:ext cx="2730742" cy="1652198"/>
          </a:xfrm>
          <a:custGeom>
            <a:avLst/>
            <a:gdLst>
              <a:gd name="T0" fmla="*/ 209 w 216"/>
              <a:gd name="T1" fmla="*/ 131 h 131"/>
              <a:gd name="T2" fmla="*/ 157 w 216"/>
              <a:gd name="T3" fmla="*/ 124 h 131"/>
              <a:gd name="T4" fmla="*/ 150 w 216"/>
              <a:gd name="T5" fmla="*/ 122 h 131"/>
              <a:gd name="T6" fmla="*/ 137 w 216"/>
              <a:gd name="T7" fmla="*/ 118 h 131"/>
              <a:gd name="T8" fmla="*/ 134 w 216"/>
              <a:gd name="T9" fmla="*/ 115 h 131"/>
              <a:gd name="T10" fmla="*/ 124 w 216"/>
              <a:gd name="T11" fmla="*/ 113 h 131"/>
              <a:gd name="T12" fmla="*/ 121 w 216"/>
              <a:gd name="T13" fmla="*/ 110 h 131"/>
              <a:gd name="T14" fmla="*/ 117 w 216"/>
              <a:gd name="T15" fmla="*/ 109 h 131"/>
              <a:gd name="T16" fmla="*/ 116 w 216"/>
              <a:gd name="T17" fmla="*/ 107 h 131"/>
              <a:gd name="T18" fmla="*/ 113 w 216"/>
              <a:gd name="T19" fmla="*/ 105 h 131"/>
              <a:gd name="T20" fmla="*/ 111 w 216"/>
              <a:gd name="T21" fmla="*/ 102 h 131"/>
              <a:gd name="T22" fmla="*/ 109 w 216"/>
              <a:gd name="T23" fmla="*/ 98 h 131"/>
              <a:gd name="T24" fmla="*/ 106 w 216"/>
              <a:gd name="T25" fmla="*/ 96 h 131"/>
              <a:gd name="T26" fmla="*/ 104 w 216"/>
              <a:gd name="T27" fmla="*/ 92 h 131"/>
              <a:gd name="T28" fmla="*/ 102 w 216"/>
              <a:gd name="T29" fmla="*/ 89 h 131"/>
              <a:gd name="T30" fmla="*/ 98 w 216"/>
              <a:gd name="T31" fmla="*/ 87 h 131"/>
              <a:gd name="T32" fmla="*/ 96 w 216"/>
              <a:gd name="T33" fmla="*/ 84 h 131"/>
              <a:gd name="T34" fmla="*/ 93 w 216"/>
              <a:gd name="T35" fmla="*/ 82 h 131"/>
              <a:gd name="T36" fmla="*/ 90 w 216"/>
              <a:gd name="T37" fmla="*/ 80 h 131"/>
              <a:gd name="T38" fmla="*/ 87 w 216"/>
              <a:gd name="T39" fmla="*/ 78 h 131"/>
              <a:gd name="T40" fmla="*/ 85 w 216"/>
              <a:gd name="T41" fmla="*/ 76 h 131"/>
              <a:gd name="T42" fmla="*/ 82 w 216"/>
              <a:gd name="T43" fmla="*/ 74 h 131"/>
              <a:gd name="T44" fmla="*/ 82 w 216"/>
              <a:gd name="T45" fmla="*/ 67 h 131"/>
              <a:gd name="T46" fmla="*/ 77 w 216"/>
              <a:gd name="T47" fmla="*/ 66 h 131"/>
              <a:gd name="T48" fmla="*/ 74 w 216"/>
              <a:gd name="T49" fmla="*/ 62 h 131"/>
              <a:gd name="T50" fmla="*/ 73 w 216"/>
              <a:gd name="T51" fmla="*/ 60 h 131"/>
              <a:gd name="T52" fmla="*/ 71 w 216"/>
              <a:gd name="T53" fmla="*/ 58 h 131"/>
              <a:gd name="T54" fmla="*/ 65 w 216"/>
              <a:gd name="T55" fmla="*/ 50 h 131"/>
              <a:gd name="T56" fmla="*/ 63 w 216"/>
              <a:gd name="T57" fmla="*/ 41 h 131"/>
              <a:gd name="T58" fmla="*/ 61 w 216"/>
              <a:gd name="T59" fmla="*/ 35 h 131"/>
              <a:gd name="T60" fmla="*/ 56 w 216"/>
              <a:gd name="T61" fmla="*/ 33 h 131"/>
              <a:gd name="T62" fmla="*/ 51 w 216"/>
              <a:gd name="T63" fmla="*/ 27 h 131"/>
              <a:gd name="T64" fmla="*/ 49 w 216"/>
              <a:gd name="T65" fmla="*/ 24 h 131"/>
              <a:gd name="T66" fmla="*/ 47 w 216"/>
              <a:gd name="T67" fmla="*/ 22 h 131"/>
              <a:gd name="T68" fmla="*/ 45 w 216"/>
              <a:gd name="T69" fmla="*/ 19 h 131"/>
              <a:gd name="T70" fmla="*/ 42 w 216"/>
              <a:gd name="T71" fmla="*/ 16 h 131"/>
              <a:gd name="T72" fmla="*/ 40 w 216"/>
              <a:gd name="T73" fmla="*/ 12 h 131"/>
              <a:gd name="T74" fmla="*/ 27 w 216"/>
              <a:gd name="T75" fmla="*/ 11 h 131"/>
              <a:gd name="T76" fmla="*/ 25 w 216"/>
              <a:gd name="T77" fmla="*/ 9 h 131"/>
              <a:gd name="T78" fmla="*/ 22 w 216"/>
              <a:gd name="T79" fmla="*/ 7 h 131"/>
              <a:gd name="T80" fmla="*/ 20 w 216"/>
              <a:gd name="T81" fmla="*/ 5 h 131"/>
              <a:gd name="T82" fmla="*/ 13 w 216"/>
              <a:gd name="T83" fmla="*/ 3 h 131"/>
              <a:gd name="T84" fmla="*/ 9 w 216"/>
              <a:gd name="T85" fmla="*/ 1 h 131"/>
              <a:gd name="T86" fmla="*/ 6 w 216"/>
              <a:gd name="T8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 h="131">
                <a:moveTo>
                  <a:pt x="216" y="131"/>
                </a:moveTo>
                <a:lnTo>
                  <a:pt x="209" y="131"/>
                </a:lnTo>
                <a:lnTo>
                  <a:pt x="209" y="124"/>
                </a:lnTo>
                <a:lnTo>
                  <a:pt x="157" y="124"/>
                </a:lnTo>
                <a:lnTo>
                  <a:pt x="157" y="122"/>
                </a:lnTo>
                <a:lnTo>
                  <a:pt x="150" y="122"/>
                </a:lnTo>
                <a:lnTo>
                  <a:pt x="150" y="118"/>
                </a:lnTo>
                <a:lnTo>
                  <a:pt x="137" y="118"/>
                </a:lnTo>
                <a:lnTo>
                  <a:pt x="137" y="115"/>
                </a:lnTo>
                <a:lnTo>
                  <a:pt x="134" y="115"/>
                </a:lnTo>
                <a:lnTo>
                  <a:pt x="134" y="113"/>
                </a:lnTo>
                <a:lnTo>
                  <a:pt x="124" y="113"/>
                </a:lnTo>
                <a:lnTo>
                  <a:pt x="124" y="110"/>
                </a:lnTo>
                <a:lnTo>
                  <a:pt x="121" y="110"/>
                </a:lnTo>
                <a:lnTo>
                  <a:pt x="121" y="109"/>
                </a:lnTo>
                <a:lnTo>
                  <a:pt x="117" y="109"/>
                </a:lnTo>
                <a:lnTo>
                  <a:pt x="117" y="107"/>
                </a:lnTo>
                <a:lnTo>
                  <a:pt x="116" y="107"/>
                </a:lnTo>
                <a:lnTo>
                  <a:pt x="116" y="105"/>
                </a:lnTo>
                <a:lnTo>
                  <a:pt x="113" y="105"/>
                </a:lnTo>
                <a:lnTo>
                  <a:pt x="113" y="102"/>
                </a:lnTo>
                <a:lnTo>
                  <a:pt x="111" y="102"/>
                </a:lnTo>
                <a:lnTo>
                  <a:pt x="111" y="98"/>
                </a:lnTo>
                <a:lnTo>
                  <a:pt x="109" y="98"/>
                </a:lnTo>
                <a:lnTo>
                  <a:pt x="109" y="96"/>
                </a:lnTo>
                <a:lnTo>
                  <a:pt x="106" y="96"/>
                </a:lnTo>
                <a:lnTo>
                  <a:pt x="106" y="92"/>
                </a:lnTo>
                <a:lnTo>
                  <a:pt x="104" y="92"/>
                </a:lnTo>
                <a:lnTo>
                  <a:pt x="104" y="89"/>
                </a:lnTo>
                <a:lnTo>
                  <a:pt x="102" y="89"/>
                </a:lnTo>
                <a:lnTo>
                  <a:pt x="102" y="87"/>
                </a:lnTo>
                <a:lnTo>
                  <a:pt x="98" y="87"/>
                </a:lnTo>
                <a:lnTo>
                  <a:pt x="98" y="84"/>
                </a:lnTo>
                <a:lnTo>
                  <a:pt x="96" y="84"/>
                </a:lnTo>
                <a:lnTo>
                  <a:pt x="96" y="82"/>
                </a:lnTo>
                <a:lnTo>
                  <a:pt x="93" y="82"/>
                </a:lnTo>
                <a:lnTo>
                  <a:pt x="93" y="80"/>
                </a:lnTo>
                <a:lnTo>
                  <a:pt x="90" y="80"/>
                </a:lnTo>
                <a:lnTo>
                  <a:pt x="90" y="78"/>
                </a:lnTo>
                <a:lnTo>
                  <a:pt x="87" y="78"/>
                </a:lnTo>
                <a:lnTo>
                  <a:pt x="87" y="76"/>
                </a:lnTo>
                <a:lnTo>
                  <a:pt x="85" y="76"/>
                </a:lnTo>
                <a:lnTo>
                  <a:pt x="85" y="74"/>
                </a:lnTo>
                <a:lnTo>
                  <a:pt x="82" y="74"/>
                </a:lnTo>
                <a:lnTo>
                  <a:pt x="82" y="70"/>
                </a:lnTo>
                <a:lnTo>
                  <a:pt x="82" y="67"/>
                </a:lnTo>
                <a:lnTo>
                  <a:pt x="77" y="67"/>
                </a:lnTo>
                <a:lnTo>
                  <a:pt x="77" y="66"/>
                </a:lnTo>
                <a:lnTo>
                  <a:pt x="74" y="66"/>
                </a:lnTo>
                <a:lnTo>
                  <a:pt x="74" y="62"/>
                </a:lnTo>
                <a:lnTo>
                  <a:pt x="73" y="62"/>
                </a:lnTo>
                <a:lnTo>
                  <a:pt x="73" y="60"/>
                </a:lnTo>
                <a:lnTo>
                  <a:pt x="71" y="60"/>
                </a:lnTo>
                <a:lnTo>
                  <a:pt x="71" y="58"/>
                </a:lnTo>
                <a:lnTo>
                  <a:pt x="65" y="58"/>
                </a:lnTo>
                <a:lnTo>
                  <a:pt x="65" y="50"/>
                </a:lnTo>
                <a:lnTo>
                  <a:pt x="63" y="50"/>
                </a:lnTo>
                <a:lnTo>
                  <a:pt x="63" y="41"/>
                </a:lnTo>
                <a:lnTo>
                  <a:pt x="61" y="41"/>
                </a:lnTo>
                <a:lnTo>
                  <a:pt x="61" y="35"/>
                </a:lnTo>
                <a:lnTo>
                  <a:pt x="56" y="35"/>
                </a:lnTo>
                <a:lnTo>
                  <a:pt x="56" y="33"/>
                </a:lnTo>
                <a:lnTo>
                  <a:pt x="51" y="33"/>
                </a:lnTo>
                <a:lnTo>
                  <a:pt x="51" y="27"/>
                </a:lnTo>
                <a:lnTo>
                  <a:pt x="49" y="27"/>
                </a:lnTo>
                <a:lnTo>
                  <a:pt x="49" y="24"/>
                </a:lnTo>
                <a:lnTo>
                  <a:pt x="47" y="24"/>
                </a:lnTo>
                <a:lnTo>
                  <a:pt x="47" y="22"/>
                </a:lnTo>
                <a:lnTo>
                  <a:pt x="45" y="22"/>
                </a:lnTo>
                <a:lnTo>
                  <a:pt x="45" y="19"/>
                </a:lnTo>
                <a:lnTo>
                  <a:pt x="42" y="19"/>
                </a:lnTo>
                <a:lnTo>
                  <a:pt x="42" y="16"/>
                </a:lnTo>
                <a:lnTo>
                  <a:pt x="40" y="16"/>
                </a:lnTo>
                <a:lnTo>
                  <a:pt x="40" y="12"/>
                </a:lnTo>
                <a:lnTo>
                  <a:pt x="27" y="12"/>
                </a:lnTo>
                <a:lnTo>
                  <a:pt x="27" y="11"/>
                </a:lnTo>
                <a:lnTo>
                  <a:pt x="25" y="11"/>
                </a:lnTo>
                <a:lnTo>
                  <a:pt x="25" y="9"/>
                </a:lnTo>
                <a:lnTo>
                  <a:pt x="22" y="9"/>
                </a:lnTo>
                <a:lnTo>
                  <a:pt x="22" y="7"/>
                </a:lnTo>
                <a:lnTo>
                  <a:pt x="20" y="7"/>
                </a:lnTo>
                <a:lnTo>
                  <a:pt x="20" y="5"/>
                </a:lnTo>
                <a:lnTo>
                  <a:pt x="13" y="5"/>
                </a:lnTo>
                <a:lnTo>
                  <a:pt x="13" y="3"/>
                </a:lnTo>
                <a:lnTo>
                  <a:pt x="9" y="3"/>
                </a:lnTo>
                <a:lnTo>
                  <a:pt x="9" y="1"/>
                </a:lnTo>
                <a:lnTo>
                  <a:pt x="6" y="1"/>
                </a:lnTo>
                <a:lnTo>
                  <a:pt x="6" y="0"/>
                </a:lnTo>
                <a:lnTo>
                  <a:pt x="0" y="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40670899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493：MAVERICC：バイオマーカーに基づいて層別化した転移性結腸直腸癌（mCRC）患者において、mFOLFOX6＋ベバシズマブ（BV）併用療法について、FOLFIRI＋BV併用療法との比較検討を行う第II相試験– Lenz H-J, et al</a:t>
            </a:r>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*ERCC1高発現 vs 低発現；</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FOLFIRI vs mFOLFOX6</a:t>
            </a:r>
          </a:p>
          <a:p>
            <a:r>
              <a:rPr lang="ja-JP" sz="1200" b="0" i="0" dirty="0" smtClean="0">
                <a:solidFill>
                  <a:srgbClr val="4D4D4D"/>
                </a:solidFill>
                <a:ea typeface="MS UI Gothic" pitchFamily="18" charset="0"/>
              </a:rPr>
              <a:t>Bev：ベバシズマブ</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Lenz et al. J Clin Oncol 2016; 34 (suppl): abstr 493</a:t>
            </a:r>
          </a:p>
        </p:txBody>
      </p:sp>
      <p:sp>
        <p:nvSpPr>
          <p:cNvPr id="2" name="Content Placeholder 1"/>
          <p:cNvSpPr>
            <a:spLocks noGrp="1"/>
          </p:cNvSpPr>
          <p:nvPr>
            <p:ph idx="1"/>
          </p:nvPr>
        </p:nvSpPr>
        <p:spPr/>
        <p:txBody>
          <a:bodyPr/>
          <a:lstStyle/>
          <a:p>
            <a:pPr marL="0" indent="0">
              <a:buNone/>
            </a:pPr>
            <a:r>
              <a:rPr lang="ja-JP" sz="1600" b="1" i="0" dirty="0" smtClean="0">
                <a:solidFill>
                  <a:srgbClr val="4D4D4D"/>
                </a:solidFill>
                <a:ea typeface="MS UI Gothic" pitchFamily="18" charset="0"/>
              </a:rPr>
              <a:t>結果（続き）</a:t>
            </a:r>
          </a:p>
          <a:p>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4159622004"/>
              </p:ext>
            </p:extLst>
          </p:nvPr>
        </p:nvGraphicFramePr>
        <p:xfrm>
          <a:off x="154380" y="1676400"/>
          <a:ext cx="8684820" cy="1737360"/>
        </p:xfrm>
        <a:graphic>
          <a:graphicData uri="http://schemas.openxmlformats.org/drawingml/2006/table">
            <a:tbl>
              <a:tblPr firstRow="1" bandRow="1">
                <a:tableStyleId>{69012ECD-51FC-41F1-AA8D-1B2483CD663E}</a:tableStyleId>
              </a:tblPr>
              <a:tblGrid>
                <a:gridCol w="2137558">
                  <a:extLst>
                    <a:ext uri="{9D8B030D-6E8A-4147-A177-3AD203B41FA5}">
                      <a16:colId xmlns:a16="http://schemas.microsoft.com/office/drawing/2014/main" xmlns="" val="20000"/>
                    </a:ext>
                  </a:extLst>
                </a:gridCol>
                <a:gridCol w="1543792">
                  <a:extLst>
                    <a:ext uri="{9D8B030D-6E8A-4147-A177-3AD203B41FA5}">
                      <a16:colId xmlns:a16="http://schemas.microsoft.com/office/drawing/2014/main" xmlns="" val="20001"/>
                    </a:ext>
                  </a:extLst>
                </a:gridCol>
                <a:gridCol w="1495206">
                  <a:extLst>
                    <a:ext uri="{9D8B030D-6E8A-4147-A177-3AD203B41FA5}">
                      <a16:colId xmlns:a16="http://schemas.microsoft.com/office/drawing/2014/main" xmlns="" val="20002"/>
                    </a:ext>
                  </a:extLst>
                </a:gridCol>
                <a:gridCol w="1754132">
                  <a:extLst>
                    <a:ext uri="{9D8B030D-6E8A-4147-A177-3AD203B41FA5}">
                      <a16:colId xmlns:a16="http://schemas.microsoft.com/office/drawing/2014/main" xmlns="" val="20003"/>
                    </a:ext>
                  </a:extLst>
                </a:gridCol>
                <a:gridCol w="1754132"/>
              </a:tblGrid>
              <a:tr h="177627">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ERCC1発現レベル別OS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mFOLFOX6 + Bev (n=188)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FOLFIRI + Bev (n=187)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78146">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ERCC1高発現(n=64)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ERCC1低発現</a:t>
                      </a:r>
                      <a:r>
                        <a:rPr lang="en" sz="1400" dirty="0" smtClean="0"/>
                        <a:t/>
                      </a:r>
                      <a:br>
                        <a:rPr lang="en" sz="1400" dirty="0" smtClean="0"/>
                      </a:br>
                      <a:r>
                        <a:rPr lang="ja-JP" sz="1400" b="1" i="0" u="none" dirty="0" smtClean="0">
                          <a:solidFill>
                            <a:srgbClr val="FFFFFF"/>
                          </a:solidFill>
                          <a:ea typeface="MS UI Gothic" pitchFamily="18" charset="0"/>
                        </a:rPr>
                        <a:t>(n=124)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ERCC1高発現</a:t>
                      </a:r>
                      <a:r>
                        <a:rPr lang="en" sz="1400" dirty="0" smtClean="0"/>
                        <a:t/>
                      </a:r>
                      <a:br>
                        <a:rPr lang="en" sz="1400" dirty="0" smtClean="0"/>
                      </a:br>
                      <a:r>
                        <a:rPr lang="ja-JP" sz="1400" b="1" i="0" u="none" dirty="0" smtClean="0">
                          <a:solidFill>
                            <a:srgbClr val="FFFFFF"/>
                          </a:solidFill>
                          <a:ea typeface="MS UI Gothic" pitchFamily="18" charset="0"/>
                        </a:rPr>
                        <a:t>(n=67)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ERCC1低発現</a:t>
                      </a:r>
                      <a:r>
                        <a:rPr lang="en" sz="1400" dirty="0" smtClean="0"/>
                        <a:t/>
                      </a:r>
                      <a:br>
                        <a:rPr lang="en" sz="1400" dirty="0" smtClean="0"/>
                      </a:br>
                      <a:r>
                        <a:rPr lang="ja-JP" sz="1400" b="1" i="0" u="none" dirty="0" smtClean="0">
                          <a:solidFill>
                            <a:srgbClr val="FFFFFF"/>
                          </a:solidFill>
                          <a:ea typeface="MS UI Gothic" pitchFamily="18" charset="0"/>
                        </a:rPr>
                        <a:t>(n=120)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1"/>
                  </a:ext>
                </a:extLst>
              </a:tr>
              <a:tr h="1776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mOS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xmlns="" val="10002"/>
                  </a:ext>
                </a:extLst>
              </a:tr>
              <a:tr h="177627">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1.14 (0.75, 1.73)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1.30 (0.81, 2.08)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xmlns="" val="10003"/>
                  </a:ext>
                </a:extLst>
              </a:tr>
              <a:tr h="178146">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altLang="ja-JP" sz="1400" b="0" i="0" u="none" dirty="0" smtClean="0">
                          <a:solidFill>
                            <a:srgbClr val="4D4D4D"/>
                          </a:solidFill>
                          <a:ea typeface="MS UI Gothic" pitchFamily="18" charset="0"/>
                        </a:rPr>
                        <a:t>p</a:t>
                      </a:r>
                      <a:r>
                        <a:rPr lang="ja-JP" sz="1400" b="0" i="0" u="none" dirty="0" smtClean="0">
                          <a:solidFill>
                            <a:srgbClr val="4D4D4D"/>
                          </a:solidFill>
                          <a:ea typeface="MS UI Gothic" pitchFamily="18" charset="0"/>
                        </a:rPr>
                        <a:t>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0.532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0.282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xmlns="" val="10004"/>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1132607015"/>
              </p:ext>
            </p:extLst>
          </p:nvPr>
        </p:nvGraphicFramePr>
        <p:xfrm>
          <a:off x="350601" y="3825240"/>
          <a:ext cx="8488599" cy="1737360"/>
        </p:xfrm>
        <a:graphic>
          <a:graphicData uri="http://schemas.openxmlformats.org/drawingml/2006/table">
            <a:tbl>
              <a:tblPr firstRow="1" bandRow="1">
                <a:tableStyleId>{69012ECD-51FC-41F1-AA8D-1B2483CD663E}</a:tableStyleId>
              </a:tblPr>
              <a:tblGrid>
                <a:gridCol w="1478199">
                  <a:extLst>
                    <a:ext uri="{9D8B030D-6E8A-4147-A177-3AD203B41FA5}">
                      <a16:colId xmlns:a16="http://schemas.microsoft.com/office/drawing/2014/main" xmlns="" val="20000"/>
                    </a:ext>
                  </a:extLst>
                </a:gridCol>
                <a:gridCol w="1866900">
                  <a:extLst>
                    <a:ext uri="{9D8B030D-6E8A-4147-A177-3AD203B41FA5}">
                      <a16:colId xmlns:a16="http://schemas.microsoft.com/office/drawing/2014/main" xmlns="" val="20001"/>
                    </a:ext>
                  </a:extLst>
                </a:gridCol>
                <a:gridCol w="1714500">
                  <a:extLst>
                    <a:ext uri="{9D8B030D-6E8A-4147-A177-3AD203B41FA5}">
                      <a16:colId xmlns:a16="http://schemas.microsoft.com/office/drawing/2014/main" xmlns="" val="20002"/>
                    </a:ext>
                  </a:extLst>
                </a:gridCol>
                <a:gridCol w="1714500">
                  <a:extLst>
                    <a:ext uri="{9D8B030D-6E8A-4147-A177-3AD203B41FA5}">
                      <a16:colId xmlns:a16="http://schemas.microsoft.com/office/drawing/2014/main" xmlns="" val="20003"/>
                    </a:ext>
                  </a:extLst>
                </a:gridCol>
                <a:gridCol w="1714500"/>
              </a:tblGrid>
              <a:tr h="177627">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腫瘍部位別PFS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右側腫瘍(n=188)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左側腫瘍(n=187)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78146">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mFOLFOX6 + Bev (n=75)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FOLFIRI + Bev</a:t>
                      </a:r>
                      <a:r>
                        <a:rPr lang="en" sz="1400" dirty="0" smtClean="0"/>
                        <a:t/>
                      </a:r>
                      <a:br>
                        <a:rPr lang="en" sz="1400" dirty="0" smtClean="0"/>
                      </a:br>
                      <a:r>
                        <a:rPr lang="ja-JP" sz="1400" b="1" i="0" u="none" dirty="0" smtClean="0">
                          <a:solidFill>
                            <a:srgbClr val="FFFFFF"/>
                          </a:solidFill>
                          <a:ea typeface="MS UI Gothic" pitchFamily="18" charset="0"/>
                        </a:rPr>
                        <a:t>(n=79)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mFOLFOX6＋Bev</a:t>
                      </a:r>
                      <a:r>
                        <a:rPr lang="en" sz="1400" dirty="0" smtClean="0"/>
                        <a:t/>
                      </a:r>
                      <a:br>
                        <a:rPr lang="en" sz="1400" dirty="0" smtClean="0"/>
                      </a:br>
                      <a:r>
                        <a:rPr lang="ja-JP" sz="1400" b="1" i="0" u="none" dirty="0" smtClean="0">
                          <a:solidFill>
                            <a:srgbClr val="FFFFFF"/>
                          </a:solidFill>
                          <a:ea typeface="MS UI Gothic" pitchFamily="18" charset="0"/>
                        </a:rPr>
                        <a:t>(n=113)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FOLFIRI + Bev</a:t>
                      </a:r>
                      <a:r>
                        <a:rPr lang="en" sz="1400" dirty="0" smtClean="0"/>
                        <a:t/>
                      </a:r>
                      <a:br>
                        <a:rPr lang="en" sz="1400" dirty="0" smtClean="0"/>
                      </a:br>
                      <a:r>
                        <a:rPr lang="ja-JP" sz="1400" b="1" i="0" u="none" dirty="0" smtClean="0">
                          <a:solidFill>
                            <a:srgbClr val="FFFFFF"/>
                          </a:solidFill>
                          <a:ea typeface="MS UI Gothic" pitchFamily="18" charset="0"/>
                        </a:rPr>
                        <a:t>(n=109)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1"/>
                  </a:ext>
                </a:extLst>
              </a:tr>
              <a:tr h="1776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mPFS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xmlns="" val="10002"/>
                  </a:ext>
                </a:extLst>
              </a:tr>
              <a:tr h="177627">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HR</a:t>
                      </a:r>
                      <a:r>
                        <a:rPr lang="ja-JP" sz="1400" b="0" i="0" u="none" baseline="30000" dirty="0" smtClean="0">
                          <a:solidFill>
                            <a:srgbClr val="4D4D4D"/>
                          </a:solidFill>
                          <a:ea typeface="MS UI Gothic" pitchFamily="18" charset="0"/>
                        </a:rPr>
                        <a:t>†</a:t>
                      </a:r>
                      <a:r>
                        <a:rPr lang="ja-JP" sz="1400" b="0" i="0" u="none" dirty="0" smtClean="0">
                          <a:solidFill>
                            <a:srgbClr val="4D4D4D"/>
                          </a:solidFill>
                          <a:ea typeface="MS UI Gothic" pitchFamily="18" charset="0"/>
                        </a:rPr>
                        <a:t>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0.88 (0.60, 1.28)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0.71 (0.51, 0.98)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xmlns="" val="10003"/>
                  </a:ext>
                </a:extLst>
              </a:tr>
              <a:tr h="178146">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altLang="ja-JP" sz="1400" b="0" i="0" u="none" dirty="0" smtClean="0">
                          <a:solidFill>
                            <a:srgbClr val="4D4D4D"/>
                          </a:solidFill>
                          <a:ea typeface="MS UI Gothic" pitchFamily="18" charset="0"/>
                        </a:rPr>
                        <a:t>p</a:t>
                      </a:r>
                      <a:r>
                        <a:rPr lang="ja-JP" sz="1400" b="0" i="0" u="none" dirty="0" smtClean="0">
                          <a:solidFill>
                            <a:srgbClr val="4D4D4D"/>
                          </a:solidFill>
                          <a:ea typeface="MS UI Gothic" pitchFamily="18" charset="0"/>
                        </a:rPr>
                        <a:t>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0.494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xmlns="" val="10004"/>
                  </a:ext>
                </a:extLst>
              </a:tr>
            </a:tbl>
          </a:graphicData>
        </a:graphic>
      </p:graphicFrame>
    </p:spTree>
    <p:custDataLst>
      <p:tags r:id="rId1"/>
    </p:custDataLst>
    <p:extLst>
      <p:ext uri="{BB962C8B-B14F-4D97-AF65-F5344CB8AC3E}">
        <p14:creationId xmlns:p14="http://schemas.microsoft.com/office/powerpoint/2010/main" val="34067089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493：MAVERICC：バイオマーカーに基づいて層別化した転移性結腸直腸癌（mCRC）患者において、mFOLFOX6＋ベバシズマブ（BV）併用療法について、FOLFIRI＋BV併用療法との比較検討を行う第II相試験– Lenz H-J, et al</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Lenz et al. J Clin Oncol 2016; 34 (suppl): abstr 493</a:t>
            </a:r>
          </a:p>
        </p:txBody>
      </p:sp>
      <p:sp>
        <p:nvSpPr>
          <p:cNvPr id="2" name="Content Placeholder 1"/>
          <p:cNvSpPr>
            <a:spLocks noGrp="1"/>
          </p:cNvSpPr>
          <p:nvPr>
            <p:ph idx="1"/>
          </p:nvPr>
        </p:nvSpPr>
        <p:spPr>
          <a:xfrm>
            <a:off x="365124" y="1254035"/>
            <a:ext cx="8626476" cy="4746172"/>
          </a:xfrm>
        </p:spPr>
        <p:txBody>
          <a:bodyPr/>
          <a:lstStyle/>
          <a:p>
            <a:pPr marL="0" indent="0">
              <a:buNone/>
            </a:pPr>
            <a:r>
              <a:rPr lang="ja-JP" sz="1600" b="1" i="0" dirty="0" smtClean="0">
                <a:solidFill>
                  <a:srgbClr val="4D4D4D"/>
                </a:solidFill>
                <a:ea typeface="MS UI Gothic" pitchFamily="18" charset="0"/>
              </a:rPr>
              <a:t>結果（続き）</a:t>
            </a:r>
          </a:p>
          <a:p>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spcBef>
                <a:spcPts val="1500"/>
              </a:spcBef>
              <a:spcAft>
                <a:spcPts val="0"/>
              </a:spcAft>
              <a:buClr>
                <a:srgbClr val="043882"/>
              </a:buClr>
              <a:buNone/>
            </a:pPr>
            <a:r>
              <a:rPr lang="ja-JP" sz="1600" b="1" i="0" dirty="0" smtClean="0">
                <a:solidFill>
                  <a:srgbClr val="4D4D4D"/>
                </a:solidFill>
                <a:ea typeface="MS UI Gothic" pitchFamily="18" charset="0"/>
              </a:rPr>
              <a:t>結論</a:t>
            </a:r>
          </a:p>
          <a:p>
            <a:pPr>
              <a:spcAft>
                <a:spcPts val="0"/>
              </a:spcAft>
              <a:buClr>
                <a:srgbClr val="043882"/>
              </a:buClr>
            </a:pPr>
            <a:r>
              <a:rPr lang="ja-JP" sz="1600" b="1" i="0" dirty="0" smtClean="0">
                <a:solidFill>
                  <a:srgbClr val="4D4D4D"/>
                </a:solidFill>
                <a:ea typeface="MS UI Gothic" pitchFamily="18" charset="0"/>
              </a:rPr>
              <a:t>腫瘍内ERRC1高発現を認めるmCRC患者における1L療法として、ベバシズマブ併用下でmFOLFOX6もしくはFOLFIRIを施行した際のPFSとOSは両群で同等であった</a:t>
            </a:r>
          </a:p>
          <a:p>
            <a:pPr lvl="1">
              <a:spcAft>
                <a:spcPts val="0"/>
              </a:spcAft>
              <a:buClr>
                <a:srgbClr val="043882"/>
              </a:buClr>
            </a:pPr>
            <a:r>
              <a:rPr lang="ja-JP" sz="1600" b="1" i="0" dirty="0" smtClean="0">
                <a:solidFill>
                  <a:srgbClr val="4D4D4D"/>
                </a:solidFill>
                <a:ea typeface="MS UI Gothic" pitchFamily="18" charset="0"/>
              </a:rPr>
              <a:t>腫瘍内ERCC1発現率が比較的低いため、結果の解釈には慎重さを要する</a:t>
            </a:r>
          </a:p>
          <a:p>
            <a:pPr>
              <a:spcAft>
                <a:spcPts val="0"/>
              </a:spcAft>
              <a:buClr>
                <a:srgbClr val="043882"/>
              </a:buClr>
            </a:pPr>
            <a:r>
              <a:rPr lang="ja-JP" sz="1600" b="1" i="0" dirty="0" smtClean="0">
                <a:solidFill>
                  <a:srgbClr val="4D4D4D"/>
                </a:solidFill>
                <a:ea typeface="MS UI Gothic" pitchFamily="18" charset="0"/>
              </a:rPr>
              <a:t>全集団において、PFSおよびOSは、mFOLFOX6群およびFOLFIRI群間で近似していた</a:t>
            </a:r>
          </a:p>
          <a:p>
            <a:pPr lvl="1">
              <a:spcAft>
                <a:spcPts val="0"/>
              </a:spcAft>
              <a:buClr>
                <a:srgbClr val="043882"/>
              </a:buClr>
            </a:pPr>
            <a:r>
              <a:rPr lang="ja-JP" sz="1600" b="1" i="0" dirty="0" smtClean="0">
                <a:solidFill>
                  <a:srgbClr val="4D4D4D"/>
                </a:solidFill>
                <a:ea typeface="MS UI Gothic" pitchFamily="18" charset="0"/>
              </a:rPr>
              <a:t>FOLFIRI群では、mFOLFOX6群との比較において、統計学的に有意なレベルには達しない恩恵が得られる傾向が認められたが、こうした所見は、FOLFIRI群の方が治療サイクル数が多かったことに関連していると考えられる。</a:t>
            </a:r>
          </a:p>
          <a:p>
            <a:pPr>
              <a:spcAft>
                <a:spcPts val="0"/>
              </a:spcAft>
              <a:buClr>
                <a:srgbClr val="043882"/>
              </a:buClr>
            </a:pPr>
            <a:r>
              <a:rPr lang="ja-JP" sz="1600" b="1" i="0" dirty="0" smtClean="0">
                <a:solidFill>
                  <a:srgbClr val="4D4D4D"/>
                </a:solidFill>
                <a:ea typeface="MS UI Gothic" pitchFamily="18" charset="0"/>
              </a:rPr>
              <a:t>pVEGF-A、およびその他のバイオマーカーの解析が進行中であ</a:t>
            </a:r>
            <a:r>
              <a:rPr lang="ja-JP" sz="1600" b="1" i="0" dirty="0" smtClean="0">
                <a:solidFill>
                  <a:srgbClr val="4D4D4D"/>
                </a:solidFill>
                <a:ea typeface="MS UI Gothic" pitchFamily="18" charset="0"/>
              </a:rPr>
              <a:t>る</a:t>
            </a:r>
            <a:endParaRPr lang="en-GB" dirty="0"/>
          </a:p>
        </p:txBody>
      </p:sp>
      <p:graphicFrame>
        <p:nvGraphicFramePr>
          <p:cNvPr id="9" name="Group 88"/>
          <p:cNvGraphicFramePr>
            <a:graphicFrameLocks noGrp="1"/>
          </p:cNvGraphicFramePr>
          <p:nvPr>
            <p:extLst>
              <p:ext uri="{D42A27DB-BD31-4B8C-83A1-F6EECF244321}">
                <p14:modId xmlns:p14="http://schemas.microsoft.com/office/powerpoint/2010/main" val="223358097"/>
              </p:ext>
            </p:extLst>
          </p:nvPr>
        </p:nvGraphicFramePr>
        <p:xfrm>
          <a:off x="369888" y="1600200"/>
          <a:ext cx="8316914" cy="2496240"/>
        </p:xfrm>
        <a:graphic>
          <a:graphicData uri="http://schemas.openxmlformats.org/drawingml/2006/table">
            <a:tbl>
              <a:tblPr firstRow="1" bandRow="1">
                <a:tableStyleId>{69012ECD-51FC-41F1-AA8D-1B2483CD663E}</a:tableStyleId>
              </a:tblPr>
              <a:tblGrid>
                <a:gridCol w="3822102">
                  <a:extLst>
                    <a:ext uri="{9D8B030D-6E8A-4147-A177-3AD203B41FA5}">
                      <a16:colId xmlns:a16="http://schemas.microsoft.com/office/drawing/2014/main" xmlns="" val="20000"/>
                    </a:ext>
                  </a:extLst>
                </a:gridCol>
                <a:gridCol w="2422566">
                  <a:extLst>
                    <a:ext uri="{9D8B030D-6E8A-4147-A177-3AD203B41FA5}">
                      <a16:colId xmlns:a16="http://schemas.microsoft.com/office/drawing/2014/main" xmlns="" val="20001"/>
                    </a:ext>
                  </a:extLst>
                </a:gridCol>
                <a:gridCol w="2072246">
                  <a:extLst>
                    <a:ext uri="{9D8B030D-6E8A-4147-A177-3AD203B41FA5}">
                      <a16:colId xmlns:a16="http://schemas.microsoft.com/office/drawing/2014/main" xmlns="" val="20002"/>
                    </a:ext>
                  </a:extLst>
                </a:gridCol>
              </a:tblGrid>
              <a:tr h="2618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患者の2%以上で発生した</a:t>
                      </a:r>
                      <a:r>
                        <a:rPr lang="en" sz="1400" dirty="0" smtClean="0"/>
                        <a:t/>
                      </a:r>
                      <a:br>
                        <a:rPr lang="en" sz="1400" dirty="0" smtClean="0"/>
                      </a:br>
                      <a:r>
                        <a:rPr lang="ja-JP" sz="1400" b="1" i="0" u="none" dirty="0" smtClean="0">
                          <a:solidFill>
                            <a:srgbClr val="FFFFFF"/>
                          </a:solidFill>
                          <a:ea typeface="MS UI Gothic" pitchFamily="18" charset="0"/>
                        </a:rPr>
                        <a:t>特に注目すべきAE、n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mFOLFOX6 + Bev (n=185)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FOLFIRI + Bev (n=183)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高血圧(グレード3以上)</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27 (14.6)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23 (12.6)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静脈血栓塞栓イベント(グレード3以上)</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14 (7.6)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18 (9.8)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127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GI穿孔</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 (4.3)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 (2.2)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127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出血* (グレード3以上)</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 (3.2)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 (2.2)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127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腸閉塞(グレード2以上)</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 (2.7)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 (1.6)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127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動脈血栓塞栓イベント</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 (2.2)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 (4.9)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27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蛋白尿(グレード3以上)</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 (2.2)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*肺またはCNSからの出血以外。Bev：ベバシズマブ</a:t>
            </a:r>
          </a:p>
        </p:txBody>
      </p:sp>
    </p:spTree>
    <p:custDataLst>
      <p:tags r:id="rId1"/>
    </p:custDataLst>
    <p:extLst>
      <p:ext uri="{BB962C8B-B14F-4D97-AF65-F5344CB8AC3E}">
        <p14:creationId xmlns:p14="http://schemas.microsoft.com/office/powerpoint/2010/main" val="78274961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cap="all" dirty="0" smtClean="0">
                <a:solidFill>
                  <a:srgbClr val="043882"/>
                </a:solidFill>
                <a:ea typeface="MS UI Gothic" pitchFamily="18" charset="0"/>
              </a:rPr>
              <a:t>直腸癌</a:t>
            </a:r>
          </a:p>
        </p:txBody>
      </p:sp>
      <p:sp>
        <p:nvSpPr>
          <p:cNvPr id="3" name="Text Placeholder 2"/>
          <p:cNvSpPr>
            <a:spLocks noGrp="1"/>
          </p:cNvSpPr>
          <p:nvPr>
            <p:ph type="body" idx="1"/>
          </p:nvPr>
        </p:nvSpPr>
        <p:spPr/>
        <p:txBody>
          <a:bodyPr/>
          <a:lstStyle/>
          <a:p>
            <a:r>
              <a:rPr lang="ja-JP" sz="2400" b="1" i="0" dirty="0" smtClean="0">
                <a:solidFill>
                  <a:srgbClr val="4D4D4D"/>
                </a:solidFill>
                <a:ea typeface="MS UI Gothic" pitchFamily="18" charset="0"/>
              </a:rPr>
              <a:t>結腸・直腸・肛門癌</a:t>
            </a:r>
          </a:p>
        </p:txBody>
      </p:sp>
    </p:spTree>
    <p:extLst>
      <p:ext uri="{BB962C8B-B14F-4D97-AF65-F5344CB8AC3E}">
        <p14:creationId xmlns:p14="http://schemas.microsoft.com/office/powerpoint/2010/main" val="3200192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1：進行胃腺癌を有する患者において、FOLFIRIおよびFOLFOX7の比較検討を行う前向き無作為化第II相試験：Chinese Western Cooperative Gastrointestinal Oncology Groupによる試験 – Bi F, et al</a:t>
            </a:r>
          </a:p>
        </p:txBody>
      </p:sp>
      <p:sp>
        <p:nvSpPr>
          <p:cNvPr id="15" name="Text Placeholder 14"/>
          <p:cNvSpPr>
            <a:spLocks noGrp="1"/>
          </p:cNvSpPr>
          <p:nvPr>
            <p:ph type="body" sz="quarter" idx="11"/>
          </p:nvPr>
        </p:nvSpPr>
        <p:spPr>
          <a:xfrm>
            <a:off x="4731325" y="6274125"/>
            <a:ext cx="4130675" cy="487363"/>
          </a:xfrm>
        </p:spPr>
        <p:txBody>
          <a:bodyPr/>
          <a:lstStyle/>
          <a:p>
            <a:r>
              <a:rPr lang="ja-JP" sz="1200" b="0" i="0" dirty="0" smtClean="0">
                <a:solidFill>
                  <a:srgbClr val="4D4D4D"/>
                </a:solidFill>
                <a:ea typeface="MS UI Gothic" pitchFamily="18" charset="0"/>
              </a:rPr>
              <a:t>Bi et al. J Clin Oncol 2016; 34 (suppl): abstr 1</a:t>
            </a:r>
          </a:p>
        </p:txBody>
      </p:sp>
      <p:sp>
        <p:nvSpPr>
          <p:cNvPr id="2" name="Content Placeholder 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a:p>
        </p:txBody>
      </p:sp>
      <p:grpSp>
        <p:nvGrpSpPr>
          <p:cNvPr id="40" name="Group 39"/>
          <p:cNvGrpSpPr/>
          <p:nvPr/>
        </p:nvGrpSpPr>
        <p:grpSpPr>
          <a:xfrm>
            <a:off x="2819400" y="1611868"/>
            <a:ext cx="3962400" cy="4833504"/>
            <a:chOff x="2819400" y="1715364"/>
            <a:chExt cx="3962400" cy="4833504"/>
          </a:xfrm>
        </p:grpSpPr>
        <p:sp>
          <p:nvSpPr>
            <p:cNvPr id="41" name="TextBox 40"/>
            <p:cNvSpPr txBox="1"/>
            <p:nvPr/>
          </p:nvSpPr>
          <p:spPr>
            <a:xfrm>
              <a:off x="2826871" y="1715364"/>
              <a:ext cx="3954929" cy="369332"/>
            </a:xfrm>
            <a:prstGeom prst="rect">
              <a:avLst/>
            </a:prstGeom>
            <a:noFill/>
          </p:spPr>
          <p:txBody>
            <a:bodyPr wrap="none" rtlCol="0">
              <a:spAutoFit/>
            </a:bodyPr>
            <a:lstStyle/>
            <a:p>
              <a:r>
                <a:rPr lang="ja-JP" b="1" i="0" dirty="0" smtClean="0">
                  <a:solidFill>
                    <a:srgbClr val="4D4D4D"/>
                  </a:solidFill>
                  <a:ea typeface="MS UI Gothic" pitchFamily="18" charset="0"/>
                </a:rPr>
                <a:t>OS：治療完了患者</a:t>
              </a:r>
            </a:p>
          </p:txBody>
        </p:sp>
        <p:sp>
          <p:nvSpPr>
            <p:cNvPr id="42" name="TextBox 41"/>
            <p:cNvSpPr txBox="1"/>
            <p:nvPr/>
          </p:nvSpPr>
          <p:spPr>
            <a:xfrm>
              <a:off x="4441320" y="3343797"/>
              <a:ext cx="736099" cy="307777"/>
            </a:xfrm>
            <a:prstGeom prst="rect">
              <a:avLst/>
            </a:prstGeom>
            <a:solidFill>
              <a:schemeClr val="tx2"/>
            </a:solidFill>
          </p:spPr>
          <p:txBody>
            <a:bodyPr wrap="none" rtlCol="0">
              <a:spAutoFit/>
            </a:bodyPr>
            <a:lstStyle/>
            <a:p>
              <a:r>
                <a:rPr lang="ja-JP" sz="1400" b="0" i="0" dirty="0" smtClean="0">
                  <a:solidFill>
                    <a:srgbClr val="4D4D4D"/>
                  </a:solidFill>
                  <a:ea typeface="MS UI Gothic" pitchFamily="18" charset="0"/>
                </a:rPr>
                <a:t>p=0.03</a:t>
              </a:r>
            </a:p>
          </p:txBody>
        </p:sp>
        <p:grpSp>
          <p:nvGrpSpPr>
            <p:cNvPr id="43" name="Group 42"/>
            <p:cNvGrpSpPr/>
            <p:nvPr/>
          </p:nvGrpSpPr>
          <p:grpSpPr>
            <a:xfrm>
              <a:off x="2819400" y="2120868"/>
              <a:ext cx="3575889" cy="4428000"/>
              <a:chOff x="2799081" y="1908209"/>
              <a:chExt cx="3797961" cy="4015083"/>
            </a:xfrm>
          </p:grpSpPr>
          <p:sp>
            <p:nvSpPr>
              <p:cNvPr id="50" name="Freeform 49"/>
              <p:cNvSpPr>
                <a:spLocks/>
              </p:cNvSpPr>
              <p:nvPr/>
            </p:nvSpPr>
            <p:spPr bwMode="auto">
              <a:xfrm>
                <a:off x="3518764" y="1908209"/>
                <a:ext cx="3032561" cy="354841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 name="Line 6"/>
              <p:cNvSpPr>
                <a:spLocks noChangeShapeType="1"/>
              </p:cNvSpPr>
              <p:nvPr/>
            </p:nvSpPr>
            <p:spPr bwMode="auto">
              <a:xfrm>
                <a:off x="3448055" y="2167223"/>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 name="Line 7"/>
              <p:cNvSpPr>
                <a:spLocks noChangeShapeType="1"/>
              </p:cNvSpPr>
              <p:nvPr/>
            </p:nvSpPr>
            <p:spPr bwMode="auto">
              <a:xfrm>
                <a:off x="3448055" y="2785102"/>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 name="Line 8"/>
              <p:cNvSpPr>
                <a:spLocks noChangeShapeType="1"/>
              </p:cNvSpPr>
              <p:nvPr/>
            </p:nvSpPr>
            <p:spPr bwMode="auto">
              <a:xfrm>
                <a:off x="3448055" y="3392823"/>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 name="Line 9"/>
              <p:cNvSpPr>
                <a:spLocks noChangeShapeType="1"/>
              </p:cNvSpPr>
              <p:nvPr/>
            </p:nvSpPr>
            <p:spPr bwMode="auto">
              <a:xfrm>
                <a:off x="3448055" y="4063488"/>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Line 10"/>
              <p:cNvSpPr>
                <a:spLocks noChangeShapeType="1"/>
              </p:cNvSpPr>
              <p:nvPr/>
            </p:nvSpPr>
            <p:spPr bwMode="auto">
              <a:xfrm>
                <a:off x="3448055" y="4678403"/>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Line 11"/>
              <p:cNvSpPr>
                <a:spLocks noChangeShapeType="1"/>
              </p:cNvSpPr>
              <p:nvPr/>
            </p:nvSpPr>
            <p:spPr bwMode="auto">
              <a:xfrm>
                <a:off x="3448055" y="5301944"/>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Line 12"/>
              <p:cNvSpPr>
                <a:spLocks noChangeShapeType="1"/>
              </p:cNvSpPr>
              <p:nvPr/>
            </p:nvSpPr>
            <p:spPr bwMode="auto">
              <a:xfrm>
                <a:off x="5326685" y="5457212"/>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Line 15"/>
              <p:cNvSpPr>
                <a:spLocks noChangeShapeType="1"/>
              </p:cNvSpPr>
              <p:nvPr/>
            </p:nvSpPr>
            <p:spPr bwMode="auto">
              <a:xfrm>
                <a:off x="5895251" y="5457212"/>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17"/>
              <p:cNvSpPr>
                <a:spLocks noChangeShapeType="1"/>
              </p:cNvSpPr>
              <p:nvPr/>
            </p:nvSpPr>
            <p:spPr bwMode="auto">
              <a:xfrm>
                <a:off x="6417332" y="5457212"/>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Line 18"/>
              <p:cNvSpPr>
                <a:spLocks noChangeShapeType="1"/>
              </p:cNvSpPr>
              <p:nvPr/>
            </p:nvSpPr>
            <p:spPr bwMode="auto">
              <a:xfrm>
                <a:off x="4771071" y="5457212"/>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Line 19"/>
              <p:cNvSpPr>
                <a:spLocks noChangeShapeType="1"/>
              </p:cNvSpPr>
              <p:nvPr/>
            </p:nvSpPr>
            <p:spPr bwMode="auto">
              <a:xfrm>
                <a:off x="4221019" y="5457212"/>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Line 21"/>
              <p:cNvSpPr>
                <a:spLocks noChangeShapeType="1"/>
              </p:cNvSpPr>
              <p:nvPr/>
            </p:nvSpPr>
            <p:spPr bwMode="auto">
              <a:xfrm>
                <a:off x="3674031" y="5457212"/>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TextBox 62"/>
              <p:cNvSpPr txBox="1"/>
              <p:nvPr/>
            </p:nvSpPr>
            <p:spPr>
              <a:xfrm rot="16200000">
                <a:off x="2487778" y="3571675"/>
                <a:ext cx="89960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確率</a:t>
                </a:r>
              </a:p>
            </p:txBody>
          </p:sp>
          <p:sp>
            <p:nvSpPr>
              <p:cNvPr id="64" name="TextBox 63"/>
              <p:cNvSpPr txBox="1"/>
              <p:nvPr/>
            </p:nvSpPr>
            <p:spPr>
              <a:xfrm>
                <a:off x="3186367" y="1930866"/>
                <a:ext cx="316449" cy="47271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65" name="TextBox 64"/>
              <p:cNvSpPr txBox="1"/>
              <p:nvPr/>
            </p:nvSpPr>
            <p:spPr>
              <a:xfrm>
                <a:off x="3186367" y="2547597"/>
                <a:ext cx="316449" cy="47271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66" name="TextBox 65"/>
              <p:cNvSpPr txBox="1"/>
              <p:nvPr/>
            </p:nvSpPr>
            <p:spPr>
              <a:xfrm>
                <a:off x="3186367" y="3155002"/>
                <a:ext cx="316449" cy="47271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67" name="TextBox 66"/>
              <p:cNvSpPr txBox="1"/>
              <p:nvPr/>
            </p:nvSpPr>
            <p:spPr>
              <a:xfrm>
                <a:off x="3186367" y="3825351"/>
                <a:ext cx="316449" cy="47271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68" name="TextBox 67"/>
              <p:cNvSpPr txBox="1"/>
              <p:nvPr/>
            </p:nvSpPr>
            <p:spPr>
              <a:xfrm>
                <a:off x="3186367" y="4439950"/>
                <a:ext cx="316449" cy="47271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69" name="TextBox 68"/>
              <p:cNvSpPr txBox="1"/>
              <p:nvPr/>
            </p:nvSpPr>
            <p:spPr>
              <a:xfrm>
                <a:off x="3104950" y="5161034"/>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0.0</a:t>
                </a:r>
              </a:p>
            </p:txBody>
          </p:sp>
          <p:sp>
            <p:nvSpPr>
              <p:cNvPr id="70" name="TextBox 69"/>
              <p:cNvSpPr txBox="1"/>
              <p:nvPr/>
            </p:nvSpPr>
            <p:spPr>
              <a:xfrm>
                <a:off x="3570665" y="5450577"/>
                <a:ext cx="214451" cy="472715"/>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71" name="TextBox 70"/>
              <p:cNvSpPr txBox="1"/>
              <p:nvPr/>
            </p:nvSpPr>
            <p:spPr>
              <a:xfrm>
                <a:off x="4045188" y="5548435"/>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10</a:t>
                </a:r>
              </a:p>
            </p:txBody>
          </p:sp>
          <p:sp>
            <p:nvSpPr>
              <p:cNvPr id="72" name="TextBox 71"/>
              <p:cNvSpPr txBox="1"/>
              <p:nvPr/>
            </p:nvSpPr>
            <p:spPr>
              <a:xfrm>
                <a:off x="4600738" y="5548435"/>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20</a:t>
                </a:r>
              </a:p>
            </p:txBody>
          </p:sp>
          <p:sp>
            <p:nvSpPr>
              <p:cNvPr id="73" name="TextBox 72"/>
              <p:cNvSpPr txBox="1"/>
              <p:nvPr/>
            </p:nvSpPr>
            <p:spPr>
              <a:xfrm>
                <a:off x="5153954" y="5548435"/>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30</a:t>
                </a:r>
              </a:p>
            </p:txBody>
          </p:sp>
          <p:sp>
            <p:nvSpPr>
              <p:cNvPr id="74" name="TextBox 73"/>
              <p:cNvSpPr txBox="1"/>
              <p:nvPr/>
            </p:nvSpPr>
            <p:spPr>
              <a:xfrm>
                <a:off x="5720937" y="5548435"/>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40</a:t>
                </a:r>
              </a:p>
            </p:txBody>
          </p:sp>
          <p:sp>
            <p:nvSpPr>
              <p:cNvPr id="75" name="TextBox 74"/>
              <p:cNvSpPr txBox="1"/>
              <p:nvPr/>
            </p:nvSpPr>
            <p:spPr>
              <a:xfrm>
                <a:off x="6242457" y="5548435"/>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50</a:t>
                </a:r>
              </a:p>
            </p:txBody>
          </p:sp>
        </p:grpSp>
        <p:grpSp>
          <p:nvGrpSpPr>
            <p:cNvPr id="44" name="Group 43"/>
            <p:cNvGrpSpPr/>
            <p:nvPr/>
          </p:nvGrpSpPr>
          <p:grpSpPr>
            <a:xfrm>
              <a:off x="4453640" y="2399519"/>
              <a:ext cx="2109797" cy="590931"/>
              <a:chOff x="2380536" y="4472464"/>
              <a:chExt cx="2109797" cy="590931"/>
            </a:xfrm>
          </p:grpSpPr>
          <p:sp>
            <p:nvSpPr>
              <p:cNvPr id="47" name="TextBox 46"/>
              <p:cNvSpPr txBox="1"/>
              <p:nvPr/>
            </p:nvSpPr>
            <p:spPr>
              <a:xfrm>
                <a:off x="2712282" y="4472464"/>
                <a:ext cx="1778051" cy="590931"/>
              </a:xfrm>
              <a:prstGeom prst="rect">
                <a:avLst/>
              </a:prstGeom>
              <a:noFill/>
            </p:spPr>
            <p:txBody>
              <a:bodyPr wrap="none" rtlCol="0">
                <a:spAutoFit/>
              </a:bodyPr>
              <a:lstStyle/>
              <a:p>
                <a:pPr>
                  <a:lnSpc>
                    <a:spcPct val="90000"/>
                  </a:lnSpc>
                </a:pPr>
                <a:r>
                  <a:rPr lang="ja-JP" sz="1200" b="0" i="0" dirty="0" smtClean="0">
                    <a:solidFill>
                      <a:srgbClr val="4D4D4D"/>
                    </a:solidFill>
                    <a:ea typeface="MS UI Gothic" pitchFamily="18" charset="0"/>
                  </a:rPr>
                  <a:t>mFOLFIRI/mFOLFOX7</a:t>
                </a:r>
              </a:p>
              <a:p>
                <a:pPr>
                  <a:lnSpc>
                    <a:spcPct val="90000"/>
                  </a:lnSpc>
                </a:pPr>
                <a:r>
                  <a:rPr lang="ja-JP" sz="1200" b="0" i="0" dirty="0" smtClean="0">
                    <a:solidFill>
                      <a:srgbClr val="4D4D4D"/>
                    </a:solidFill>
                    <a:ea typeface="MS UI Gothic" pitchFamily="18" charset="0"/>
                  </a:rPr>
                  <a:t>mFOLFOX7/mFOLFIRI</a:t>
                </a:r>
                <a:r>
                  <a:rPr lang="en" sz="1200" dirty="0" smtClean="0"/>
                  <a:t/>
                </a:r>
                <a:br>
                  <a:rPr lang="en" sz="1200" dirty="0" smtClean="0"/>
                </a:br>
                <a:endParaRPr lang="en" sz="1200" dirty="0" smtClean="0"/>
              </a:p>
            </p:txBody>
          </p:sp>
          <p:cxnSp>
            <p:nvCxnSpPr>
              <p:cNvPr id="48" name="Straight Connector 47"/>
              <p:cNvCxnSpPr/>
              <p:nvPr/>
            </p:nvCxnSpPr>
            <p:spPr>
              <a:xfrm>
                <a:off x="2380536" y="4612899"/>
                <a:ext cx="305512"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80536" y="4773925"/>
                <a:ext cx="30551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5" name="Freeform 2"/>
            <p:cNvSpPr>
              <a:spLocks/>
            </p:cNvSpPr>
            <p:nvPr/>
          </p:nvSpPr>
          <p:spPr bwMode="auto">
            <a:xfrm>
              <a:off x="3628578" y="2371809"/>
              <a:ext cx="2275678" cy="3489152"/>
            </a:xfrm>
            <a:custGeom>
              <a:avLst/>
              <a:gdLst>
                <a:gd name="T0" fmla="*/ 178 w 178"/>
                <a:gd name="T1" fmla="*/ 274 h 274"/>
                <a:gd name="T2" fmla="*/ 178 w 178"/>
                <a:gd name="T3" fmla="*/ 258 h 274"/>
                <a:gd name="T4" fmla="*/ 165 w 178"/>
                <a:gd name="T5" fmla="*/ 258 h 274"/>
                <a:gd name="T6" fmla="*/ 165 w 178"/>
                <a:gd name="T7" fmla="*/ 242 h 274"/>
                <a:gd name="T8" fmla="*/ 161 w 178"/>
                <a:gd name="T9" fmla="*/ 242 h 274"/>
                <a:gd name="T10" fmla="*/ 161 w 178"/>
                <a:gd name="T11" fmla="*/ 225 h 274"/>
                <a:gd name="T12" fmla="*/ 137 w 178"/>
                <a:gd name="T13" fmla="*/ 225 h 274"/>
                <a:gd name="T14" fmla="*/ 137 w 178"/>
                <a:gd name="T15" fmla="*/ 193 h 274"/>
                <a:gd name="T16" fmla="*/ 112 w 178"/>
                <a:gd name="T17" fmla="*/ 193 h 274"/>
                <a:gd name="T18" fmla="*/ 112 w 178"/>
                <a:gd name="T19" fmla="*/ 177 h 274"/>
                <a:gd name="T20" fmla="*/ 91 w 178"/>
                <a:gd name="T21" fmla="*/ 177 h 274"/>
                <a:gd name="T22" fmla="*/ 91 w 178"/>
                <a:gd name="T23" fmla="*/ 161 h 274"/>
                <a:gd name="T24" fmla="*/ 83 w 178"/>
                <a:gd name="T25" fmla="*/ 161 h 274"/>
                <a:gd name="T26" fmla="*/ 83 w 178"/>
                <a:gd name="T27" fmla="*/ 129 h 274"/>
                <a:gd name="T28" fmla="*/ 79 w 178"/>
                <a:gd name="T29" fmla="*/ 129 h 274"/>
                <a:gd name="T30" fmla="*/ 79 w 178"/>
                <a:gd name="T31" fmla="*/ 113 h 274"/>
                <a:gd name="T32" fmla="*/ 62 w 178"/>
                <a:gd name="T33" fmla="*/ 113 h 274"/>
                <a:gd name="T34" fmla="*/ 62 w 178"/>
                <a:gd name="T35" fmla="*/ 97 h 274"/>
                <a:gd name="T36" fmla="*/ 59 w 178"/>
                <a:gd name="T37" fmla="*/ 97 h 274"/>
                <a:gd name="T38" fmla="*/ 59 w 178"/>
                <a:gd name="T39" fmla="*/ 64 h 274"/>
                <a:gd name="T40" fmla="*/ 50 w 178"/>
                <a:gd name="T41" fmla="*/ 64 h 274"/>
                <a:gd name="T42" fmla="*/ 50 w 178"/>
                <a:gd name="T43" fmla="*/ 48 h 274"/>
                <a:gd name="T44" fmla="*/ 33 w 178"/>
                <a:gd name="T45" fmla="*/ 48 h 274"/>
                <a:gd name="T46" fmla="*/ 33 w 178"/>
                <a:gd name="T47" fmla="*/ 16 h 274"/>
                <a:gd name="T48" fmla="*/ 25 w 178"/>
                <a:gd name="T49" fmla="*/ 16 h 274"/>
                <a:gd name="T50" fmla="*/ 25 w 178"/>
                <a:gd name="T51" fmla="*/ 0 h 274"/>
                <a:gd name="T52" fmla="*/ 0 w 178"/>
                <a:gd name="T53"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274">
                  <a:moveTo>
                    <a:pt x="178" y="274"/>
                  </a:moveTo>
                  <a:lnTo>
                    <a:pt x="178" y="258"/>
                  </a:lnTo>
                  <a:lnTo>
                    <a:pt x="165" y="258"/>
                  </a:lnTo>
                  <a:lnTo>
                    <a:pt x="165" y="242"/>
                  </a:lnTo>
                  <a:lnTo>
                    <a:pt x="161" y="242"/>
                  </a:lnTo>
                  <a:lnTo>
                    <a:pt x="161" y="225"/>
                  </a:lnTo>
                  <a:lnTo>
                    <a:pt x="137" y="225"/>
                  </a:lnTo>
                  <a:lnTo>
                    <a:pt x="137" y="193"/>
                  </a:lnTo>
                  <a:lnTo>
                    <a:pt x="112" y="193"/>
                  </a:lnTo>
                  <a:lnTo>
                    <a:pt x="112" y="177"/>
                  </a:lnTo>
                  <a:lnTo>
                    <a:pt x="91" y="177"/>
                  </a:lnTo>
                  <a:lnTo>
                    <a:pt x="91" y="161"/>
                  </a:lnTo>
                  <a:lnTo>
                    <a:pt x="83" y="161"/>
                  </a:lnTo>
                  <a:lnTo>
                    <a:pt x="83" y="129"/>
                  </a:lnTo>
                  <a:lnTo>
                    <a:pt x="79" y="129"/>
                  </a:lnTo>
                  <a:lnTo>
                    <a:pt x="79" y="113"/>
                  </a:lnTo>
                  <a:lnTo>
                    <a:pt x="62" y="113"/>
                  </a:lnTo>
                  <a:lnTo>
                    <a:pt x="62" y="97"/>
                  </a:lnTo>
                  <a:lnTo>
                    <a:pt x="59" y="97"/>
                  </a:lnTo>
                  <a:lnTo>
                    <a:pt x="59" y="64"/>
                  </a:lnTo>
                  <a:lnTo>
                    <a:pt x="50" y="64"/>
                  </a:lnTo>
                  <a:lnTo>
                    <a:pt x="50" y="48"/>
                  </a:lnTo>
                  <a:lnTo>
                    <a:pt x="33" y="48"/>
                  </a:lnTo>
                  <a:lnTo>
                    <a:pt x="33" y="16"/>
                  </a:lnTo>
                  <a:lnTo>
                    <a:pt x="25" y="16"/>
                  </a:lnTo>
                  <a:lnTo>
                    <a:pt x="25"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 name="Freeform 3"/>
            <p:cNvSpPr>
              <a:spLocks/>
            </p:cNvSpPr>
            <p:nvPr/>
          </p:nvSpPr>
          <p:spPr bwMode="auto">
            <a:xfrm>
              <a:off x="3628578" y="2362284"/>
              <a:ext cx="1585304" cy="3501886"/>
            </a:xfrm>
            <a:custGeom>
              <a:avLst/>
              <a:gdLst>
                <a:gd name="T0" fmla="*/ 124 w 124"/>
                <a:gd name="T1" fmla="*/ 275 h 275"/>
                <a:gd name="T2" fmla="*/ 124 w 124"/>
                <a:gd name="T3" fmla="*/ 254 h 275"/>
                <a:gd name="T4" fmla="*/ 70 w 124"/>
                <a:gd name="T5" fmla="*/ 254 h 275"/>
                <a:gd name="T6" fmla="*/ 70 w 124"/>
                <a:gd name="T7" fmla="*/ 233 h 275"/>
                <a:gd name="T8" fmla="*/ 62 w 124"/>
                <a:gd name="T9" fmla="*/ 233 h 275"/>
                <a:gd name="T10" fmla="*/ 62 w 124"/>
                <a:gd name="T11" fmla="*/ 190 h 275"/>
                <a:gd name="T12" fmla="*/ 54 w 124"/>
                <a:gd name="T13" fmla="*/ 190 h 275"/>
                <a:gd name="T14" fmla="*/ 54 w 124"/>
                <a:gd name="T15" fmla="*/ 169 h 275"/>
                <a:gd name="T16" fmla="*/ 50 w 124"/>
                <a:gd name="T17" fmla="*/ 169 h 275"/>
                <a:gd name="T18" fmla="*/ 50 w 124"/>
                <a:gd name="T19" fmla="*/ 149 h 275"/>
                <a:gd name="T20" fmla="*/ 46 w 124"/>
                <a:gd name="T21" fmla="*/ 149 h 275"/>
                <a:gd name="T22" fmla="*/ 46 w 124"/>
                <a:gd name="T23" fmla="*/ 127 h 275"/>
                <a:gd name="T24" fmla="*/ 41 w 124"/>
                <a:gd name="T25" fmla="*/ 127 h 275"/>
                <a:gd name="T26" fmla="*/ 41 w 124"/>
                <a:gd name="T27" fmla="*/ 106 h 275"/>
                <a:gd name="T28" fmla="*/ 30 w 124"/>
                <a:gd name="T29" fmla="*/ 106 h 275"/>
                <a:gd name="T30" fmla="*/ 30 w 124"/>
                <a:gd name="T31" fmla="*/ 85 h 275"/>
                <a:gd name="T32" fmla="*/ 25 w 124"/>
                <a:gd name="T33" fmla="*/ 85 h 275"/>
                <a:gd name="T34" fmla="*/ 25 w 124"/>
                <a:gd name="T35" fmla="*/ 43 h 275"/>
                <a:gd name="T36" fmla="*/ 21 w 124"/>
                <a:gd name="T37" fmla="*/ 43 h 275"/>
                <a:gd name="T38" fmla="*/ 21 w 124"/>
                <a:gd name="T39" fmla="*/ 22 h 275"/>
                <a:gd name="T40" fmla="*/ 17 w 124"/>
                <a:gd name="T41" fmla="*/ 22 h 275"/>
                <a:gd name="T42" fmla="*/ 17 w 124"/>
                <a:gd name="T43" fmla="*/ 0 h 275"/>
                <a:gd name="T44" fmla="*/ 0 w 124"/>
                <a:gd name="T45"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 h="275">
                  <a:moveTo>
                    <a:pt x="124" y="275"/>
                  </a:moveTo>
                  <a:lnTo>
                    <a:pt x="124" y="254"/>
                  </a:lnTo>
                  <a:lnTo>
                    <a:pt x="70" y="254"/>
                  </a:lnTo>
                  <a:lnTo>
                    <a:pt x="70" y="233"/>
                  </a:lnTo>
                  <a:lnTo>
                    <a:pt x="62" y="233"/>
                  </a:lnTo>
                  <a:lnTo>
                    <a:pt x="62" y="190"/>
                  </a:lnTo>
                  <a:lnTo>
                    <a:pt x="54" y="190"/>
                  </a:lnTo>
                  <a:lnTo>
                    <a:pt x="54" y="169"/>
                  </a:lnTo>
                  <a:lnTo>
                    <a:pt x="50" y="169"/>
                  </a:lnTo>
                  <a:lnTo>
                    <a:pt x="50" y="149"/>
                  </a:lnTo>
                  <a:lnTo>
                    <a:pt x="46" y="149"/>
                  </a:lnTo>
                  <a:lnTo>
                    <a:pt x="46" y="127"/>
                  </a:lnTo>
                  <a:lnTo>
                    <a:pt x="41" y="127"/>
                  </a:lnTo>
                  <a:lnTo>
                    <a:pt x="41" y="106"/>
                  </a:lnTo>
                  <a:lnTo>
                    <a:pt x="30" y="106"/>
                  </a:lnTo>
                  <a:cubicBezTo>
                    <a:pt x="30" y="106"/>
                    <a:pt x="31" y="85"/>
                    <a:pt x="30" y="85"/>
                  </a:cubicBezTo>
                  <a:cubicBezTo>
                    <a:pt x="29" y="85"/>
                    <a:pt x="25" y="85"/>
                    <a:pt x="25" y="85"/>
                  </a:cubicBezTo>
                  <a:lnTo>
                    <a:pt x="25" y="43"/>
                  </a:lnTo>
                  <a:lnTo>
                    <a:pt x="21" y="43"/>
                  </a:lnTo>
                  <a:lnTo>
                    <a:pt x="21" y="22"/>
                  </a:lnTo>
                  <a:lnTo>
                    <a:pt x="17" y="22"/>
                  </a:lnTo>
                  <a:lnTo>
                    <a:pt x="17"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76" name="TextBox 75"/>
          <p:cNvSpPr txBox="1"/>
          <p:nvPr/>
        </p:nvSpPr>
        <p:spPr>
          <a:xfrm>
            <a:off x="4382704" y="6241037"/>
            <a:ext cx="1169616"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ベースラインからの経過時間(ヶ月)</a:t>
            </a:r>
          </a:p>
        </p:txBody>
      </p:sp>
    </p:spTree>
    <p:custDataLst>
      <p:tags r:id="rId1"/>
    </p:custDataLst>
    <p:extLst>
      <p:ext uri="{BB962C8B-B14F-4D97-AF65-F5344CB8AC3E}">
        <p14:creationId xmlns:p14="http://schemas.microsoft.com/office/powerpoint/2010/main" val="398710383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65124" y="1254035"/>
            <a:ext cx="8413751" cy="4841965"/>
          </a:xfrm>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切除不能直腸癌を有する患者において、術前の5x5 Gy照射＋地固めCTの併用が、標準術前CRTよりも局所的に有効であるかどうかを検討すること </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a:spcBef>
                <a:spcPts val="1200"/>
              </a:spcBef>
            </a:pPr>
            <a:r>
              <a:rPr lang="ja-JP" sz="1600" b="0" i="0" dirty="0" smtClean="0">
                <a:solidFill>
                  <a:srgbClr val="4D4D4D"/>
                </a:solidFill>
                <a:ea typeface="MS UI Gothic" pitchFamily="18" charset="0"/>
              </a:rPr>
              <a:t>パート2：オキサリプラチンは、参加施設の判断によって両群に投与された</a:t>
            </a:r>
          </a:p>
          <a:p>
            <a:r>
              <a:rPr lang="ja-JP" sz="1600" b="0" i="0" dirty="0" smtClean="0">
                <a:solidFill>
                  <a:srgbClr val="4D4D4D"/>
                </a:solidFill>
                <a:ea typeface="MS UI Gothic" pitchFamily="18" charset="0"/>
              </a:rPr>
              <a:t>両群ともに、RT開始後12週目、およびネオアジュバント療法開始後6週目までに手術を施行した</a:t>
            </a:r>
          </a:p>
          <a:p>
            <a:endParaRPr lang="en-GB" dirty="0" smtClean="0"/>
          </a:p>
          <a:p>
            <a:pPr marL="0" indent="0">
              <a:buNone/>
            </a:pPr>
            <a:endParaRPr lang="en-GB" dirty="0"/>
          </a:p>
        </p:txBody>
      </p:sp>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489：cT3またはcT4直腸癌の確定診断例に対するネオアジュバント化学放射線療法：多施設共同第III相試験（Polish II）の結果 – Bujko K, et al</a:t>
            </a:r>
          </a:p>
        </p:txBody>
      </p:sp>
      <p:sp>
        <p:nvSpPr>
          <p:cNvPr id="14" name="Text Placeholder 13"/>
          <p:cNvSpPr>
            <a:spLocks noGrp="1"/>
          </p:cNvSpPr>
          <p:nvPr>
            <p:ph type="body" sz="quarter" idx="10"/>
          </p:nvPr>
        </p:nvSpPr>
        <p:spPr>
          <a:xfrm>
            <a:off x="365125" y="6096000"/>
            <a:ext cx="4500185" cy="487363"/>
          </a:xfrm>
        </p:spPr>
        <p:txBody>
          <a:bodyPr/>
          <a:lstStyle/>
          <a:p>
            <a:r>
              <a:rPr lang="ja-JP" sz="1200" b="0" i="0" dirty="0" smtClean="0">
                <a:solidFill>
                  <a:srgbClr val="4D4D4D"/>
                </a:solidFill>
                <a:ea typeface="MS UI Gothic" pitchFamily="18" charset="0"/>
              </a:rPr>
              <a:t>*5日サイクルで2サイクル、5-FU 325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/dのボーラス投与＋ロイコボリン20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/d、オキサリプラチン50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qw</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Bujko et al. J Clin Oncol 2016; 34 (suppl): abstr 489</a:t>
            </a:r>
          </a:p>
        </p:txBody>
      </p:sp>
      <p:cxnSp>
        <p:nvCxnSpPr>
          <p:cNvPr id="9" name="AutoShape 15"/>
          <p:cNvCxnSpPr>
            <a:cxnSpLocks noChangeShapeType="1"/>
          </p:cNvCxnSpPr>
          <p:nvPr/>
        </p:nvCxnSpPr>
        <p:spPr bwMode="auto">
          <a:xfrm rot="5400000" flipH="1" flipV="1">
            <a:off x="4233470" y="2690336"/>
            <a:ext cx="663905" cy="599772"/>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5" y="23939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1" name="AutoShape 19"/>
          <p:cNvCxnSpPr>
            <a:cxnSpLocks noChangeShapeType="1"/>
          </p:cNvCxnSpPr>
          <p:nvPr/>
        </p:nvCxnSpPr>
        <p:spPr bwMode="auto">
          <a:xfrm>
            <a:off x="3684814" y="3614274"/>
            <a:ext cx="256723" cy="0"/>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p:cNvCxnSpPr>
          <p:nvPr/>
        </p:nvCxnSpPr>
        <p:spPr bwMode="auto">
          <a:xfrm>
            <a:off x="7543800" y="2658269"/>
            <a:ext cx="572635"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865308" y="2247900"/>
            <a:ext cx="2676911" cy="820737"/>
          </a:xfrm>
          <a:prstGeom prst="rect">
            <a:avLst/>
          </a:prstGeom>
          <a:solidFill>
            <a:srgbClr val="B60D27"/>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1週間後に5x5 Gy照射＋FOLFOX4 x3</a:t>
            </a:r>
          </a:p>
          <a:p>
            <a:pPr algn="ctr" defTabSz="892175" eaLnBrk="0" hangingPunct="0"/>
            <a:r>
              <a:rPr lang="ja-JP" b="0" i="0" dirty="0" smtClean="0">
                <a:solidFill>
                  <a:srgbClr val="FFFFFF"/>
                </a:solidFill>
                <a:ea typeface="MS UI Gothic" pitchFamily="18" charset="0"/>
              </a:rPr>
              <a:t>(n=261)</a:t>
            </a:r>
          </a:p>
        </p:txBody>
      </p:sp>
      <p:sp>
        <p:nvSpPr>
          <p:cNvPr id="16" name="AutoShape 9"/>
          <p:cNvSpPr>
            <a:spLocks noChangeArrowheads="1"/>
          </p:cNvSpPr>
          <p:nvPr/>
        </p:nvSpPr>
        <p:spPr bwMode="auto">
          <a:xfrm>
            <a:off x="365124" y="2685922"/>
            <a:ext cx="3319690" cy="186061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85750" indent="-285750" defTabSz="892175" eaLnBrk="0" hangingPunct="0">
              <a:spcAft>
                <a:spcPct val="30000"/>
              </a:spcAft>
              <a:buFont typeface="Arial" panose="020B0604020202020204" pitchFamily="34" charset="0"/>
              <a:buChar char="•"/>
            </a:pPr>
            <a:r>
              <a:rPr lang="ja-JP" b="0" i="0" dirty="0" smtClean="0">
                <a:solidFill>
                  <a:srgbClr val="FFFFFF"/>
                </a:solidFill>
                <a:ea typeface="MS UI Gothic" pitchFamily="18" charset="0"/>
              </a:rPr>
              <a:t>直腸癌</a:t>
            </a:r>
          </a:p>
          <a:p>
            <a:pPr marL="285750" indent="-285750" defTabSz="892175" eaLnBrk="0" hangingPunct="0">
              <a:spcAft>
                <a:spcPct val="30000"/>
              </a:spcAft>
              <a:buFont typeface="Arial" panose="020B0604020202020204" pitchFamily="34" charset="0"/>
              <a:buChar char="•"/>
            </a:pPr>
            <a:r>
              <a:rPr lang="ja-JP" b="0" i="0" dirty="0" smtClean="0">
                <a:solidFill>
                  <a:srgbClr val="FFFFFF"/>
                </a:solidFill>
                <a:ea typeface="MS UI Gothic" pitchFamily="18" charset="0"/>
              </a:rPr>
              <a:t>進行／局所再発腫瘍</a:t>
            </a:r>
          </a:p>
          <a:p>
            <a:pPr marL="285750" indent="-285750" defTabSz="892175" eaLnBrk="0" hangingPunct="0">
              <a:spcAft>
                <a:spcPct val="30000"/>
              </a:spcAft>
              <a:buFont typeface="Arial" panose="020B0604020202020204" pitchFamily="34" charset="0"/>
              <a:buChar char="•"/>
            </a:pPr>
            <a:r>
              <a:rPr lang="ja-JP" b="0" i="0" dirty="0" smtClean="0">
                <a:solidFill>
                  <a:srgbClr val="FFFFFF"/>
                </a:solidFill>
                <a:ea typeface="MS UI Gothic" pitchFamily="18" charset="0"/>
              </a:rPr>
              <a:t>転移性が認められていないこと </a:t>
            </a:r>
          </a:p>
          <a:p>
            <a:pPr defTabSz="892175" eaLnBrk="0" hangingPunct="0">
              <a:spcAft>
                <a:spcPct val="30000"/>
              </a:spcAft>
            </a:pPr>
            <a:r>
              <a:rPr lang="ja-JP" b="0" i="0" dirty="0" smtClean="0">
                <a:solidFill>
                  <a:srgbClr val="FFFFFF"/>
                </a:solidFill>
                <a:ea typeface="MS UI Gothic" pitchFamily="18" charset="0"/>
              </a:rPr>
              <a:t>(n=515)</a:t>
            </a:r>
          </a:p>
        </p:txBody>
      </p:sp>
      <p:cxnSp>
        <p:nvCxnSpPr>
          <p:cNvPr id="17" name="AutoShape 16"/>
          <p:cNvCxnSpPr>
            <a:cxnSpLocks noChangeShapeType="1"/>
          </p:cNvCxnSpPr>
          <p:nvPr/>
        </p:nvCxnSpPr>
        <p:spPr bwMode="auto">
          <a:xfrm rot="16200000" flipH="1">
            <a:off x="4301536" y="3934770"/>
            <a:ext cx="612000" cy="684000"/>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8116435" y="43100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19" name="AutoShape 12"/>
          <p:cNvSpPr>
            <a:spLocks noChangeArrowheads="1"/>
          </p:cNvSpPr>
          <p:nvPr/>
        </p:nvSpPr>
        <p:spPr bwMode="auto">
          <a:xfrm>
            <a:off x="4946953" y="4172402"/>
            <a:ext cx="2675332" cy="820736"/>
          </a:xfrm>
          <a:prstGeom prst="rect">
            <a:avLst/>
          </a:prstGeom>
          <a:solidFill>
            <a:srgbClr val="B2C0D8"/>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50.4 Gy照射＋CT* (5-FU、ロイコボリン＋オキサリプラチン) </a:t>
            </a:r>
          </a:p>
          <a:p>
            <a:pPr algn="ctr" defTabSz="892175" eaLnBrk="0" hangingPunct="0"/>
            <a:r>
              <a:rPr lang="ja-JP" sz="1600" b="0" i="0" dirty="0" smtClean="0">
                <a:solidFill>
                  <a:srgbClr val="4D4D4D"/>
                </a:solidFill>
                <a:ea typeface="MS UI Gothic" pitchFamily="18" charset="0"/>
              </a:rPr>
              <a:t>(n=254)</a:t>
            </a:r>
          </a:p>
        </p:txBody>
      </p:sp>
      <p:cxnSp>
        <p:nvCxnSpPr>
          <p:cNvPr id="20" name="AutoShape 21"/>
          <p:cNvCxnSpPr>
            <a:cxnSpLocks noChangeShapeType="1"/>
          </p:cNvCxnSpPr>
          <p:nvPr/>
        </p:nvCxnSpPr>
        <p:spPr bwMode="auto">
          <a:xfrm>
            <a:off x="7542220" y="4574380"/>
            <a:ext cx="572635" cy="0"/>
          </a:xfrm>
          <a:prstGeom prst="straightConnector1">
            <a:avLst/>
          </a:prstGeom>
          <a:noFill/>
          <a:ln w="57150">
            <a:solidFill>
              <a:schemeClr val="bg2">
                <a:lumMod val="60000"/>
                <a:lumOff val="40000"/>
              </a:schemeClr>
            </a:solidFill>
            <a:round/>
            <a:headEnd/>
            <a:tailEnd type="triangle" w="med" len="med"/>
          </a:ln>
        </p:spPr>
      </p:cxnSp>
      <p:sp>
        <p:nvSpPr>
          <p:cNvPr id="8" name="Oval 14"/>
          <p:cNvSpPr>
            <a:spLocks noChangeArrowheads="1"/>
          </p:cNvSpPr>
          <p:nvPr/>
        </p:nvSpPr>
        <p:spPr bwMode="auto">
          <a:xfrm>
            <a:off x="3941536" y="3322174"/>
            <a:ext cx="648000" cy="6480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050" b="1" i="0" dirty="0" smtClean="0">
                <a:solidFill>
                  <a:srgbClr val="043882"/>
                </a:solidFill>
                <a:ea typeface="MS UI Gothic" pitchFamily="18" charset="0"/>
              </a:rPr>
              <a:t>無作為化</a:t>
            </a:r>
          </a:p>
        </p:txBody>
      </p:sp>
    </p:spTree>
    <p:custDataLst>
      <p:tags r:id="rId1"/>
    </p:custDataLst>
    <p:extLst>
      <p:ext uri="{BB962C8B-B14F-4D97-AF65-F5344CB8AC3E}">
        <p14:creationId xmlns:p14="http://schemas.microsoft.com/office/powerpoint/2010/main" val="428589144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489：cT3またはcT4直腸癌の確定診断例に対するネオアジュバント化学放射線療法：多施設共同第III相試験（Polish II）の結果 – Bujko K, et al</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Bujko et al. J Clin Oncol 2016; 34 (suppl): abstr 489</a:t>
            </a:r>
          </a:p>
        </p:txBody>
      </p:sp>
      <p:sp>
        <p:nvSpPr>
          <p:cNvPr id="2" name="Content Placeholder 1"/>
          <p:cNvSpPr>
            <a:spLocks noGrp="1"/>
          </p:cNvSpPr>
          <p:nvPr>
            <p:ph idx="1"/>
          </p:nvPr>
        </p:nvSpPr>
        <p:spPr/>
        <p:txBody>
          <a:bodyPr/>
          <a:lstStyle/>
          <a:p>
            <a:pPr marL="0" indent="0">
              <a:buNone/>
            </a:pPr>
            <a:r>
              <a:rPr lang="ja-JP" sz="1600" b="1" i="0" dirty="0" smtClean="0">
                <a:solidFill>
                  <a:srgbClr val="4D4D4D"/>
                </a:solidFill>
                <a:ea typeface="MS UI Gothic" pitchFamily="18" charset="0"/>
              </a:rPr>
              <a:t>結果</a:t>
            </a:r>
          </a:p>
          <a:p>
            <a:endParaRPr lang="en-GB" dirty="0"/>
          </a:p>
        </p:txBody>
      </p:sp>
      <p:sp>
        <p:nvSpPr>
          <p:cNvPr id="9" name="TextBox 8"/>
          <p:cNvSpPr txBox="1"/>
          <p:nvPr/>
        </p:nvSpPr>
        <p:spPr>
          <a:xfrm>
            <a:off x="4312955" y="1611868"/>
            <a:ext cx="518091" cy="369332"/>
          </a:xfrm>
          <a:prstGeom prst="rect">
            <a:avLst/>
          </a:prstGeom>
          <a:noFill/>
        </p:spPr>
        <p:txBody>
          <a:bodyPr wrap="none" rtlCol="0">
            <a:spAutoFit/>
          </a:bodyPr>
          <a:lstStyle/>
          <a:p>
            <a:pPr algn="ctr" fontAlgn="base">
              <a:spcBef>
                <a:spcPct val="0"/>
              </a:spcBef>
              <a:spcAft>
                <a:spcPct val="0"/>
              </a:spcAft>
            </a:pPr>
            <a:r>
              <a:rPr lang="ja-JP" b="1" i="0" dirty="0" smtClean="0">
                <a:solidFill>
                  <a:srgbClr val="4D4D4D"/>
                </a:solidFill>
                <a:ea typeface="MS UI Gothic" pitchFamily="18" charset="0"/>
              </a:rPr>
              <a:t>OS</a:t>
            </a:r>
          </a:p>
        </p:txBody>
      </p:sp>
      <p:sp>
        <p:nvSpPr>
          <p:cNvPr id="10" name="Freeform 9"/>
          <p:cNvSpPr>
            <a:spLocks/>
          </p:cNvSpPr>
          <p:nvPr/>
        </p:nvSpPr>
        <p:spPr bwMode="auto">
          <a:xfrm>
            <a:off x="1325623" y="1903811"/>
            <a:ext cx="6630010" cy="368385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 name="Line 6"/>
          <p:cNvSpPr>
            <a:spLocks noChangeShapeType="1"/>
          </p:cNvSpPr>
          <p:nvPr/>
        </p:nvSpPr>
        <p:spPr bwMode="auto">
          <a:xfrm>
            <a:off x="1171034" y="1903809"/>
            <a:ext cx="154587"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Line 7"/>
          <p:cNvSpPr>
            <a:spLocks noChangeShapeType="1"/>
          </p:cNvSpPr>
          <p:nvPr/>
        </p:nvSpPr>
        <p:spPr bwMode="auto">
          <a:xfrm>
            <a:off x="1171034" y="2640702"/>
            <a:ext cx="154587"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8"/>
          <p:cNvSpPr>
            <a:spLocks noChangeShapeType="1"/>
          </p:cNvSpPr>
          <p:nvPr/>
        </p:nvSpPr>
        <p:spPr bwMode="auto">
          <a:xfrm>
            <a:off x="1171034" y="3377594"/>
            <a:ext cx="154587"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Line 9"/>
          <p:cNvSpPr>
            <a:spLocks noChangeShapeType="1"/>
          </p:cNvSpPr>
          <p:nvPr/>
        </p:nvSpPr>
        <p:spPr bwMode="auto">
          <a:xfrm>
            <a:off x="1171034" y="4114487"/>
            <a:ext cx="154587"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7" name="Line 10"/>
          <p:cNvSpPr>
            <a:spLocks noChangeShapeType="1"/>
          </p:cNvSpPr>
          <p:nvPr/>
        </p:nvSpPr>
        <p:spPr bwMode="auto">
          <a:xfrm>
            <a:off x="1171034" y="4851379"/>
            <a:ext cx="154587"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 name="Line 11"/>
          <p:cNvSpPr>
            <a:spLocks noChangeShapeType="1"/>
          </p:cNvSpPr>
          <p:nvPr/>
        </p:nvSpPr>
        <p:spPr bwMode="auto">
          <a:xfrm>
            <a:off x="1171034" y="5588272"/>
            <a:ext cx="154587"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9" name="Line 12"/>
          <p:cNvSpPr>
            <a:spLocks noChangeShapeType="1"/>
          </p:cNvSpPr>
          <p:nvPr/>
        </p:nvSpPr>
        <p:spPr bwMode="auto">
          <a:xfrm>
            <a:off x="5297000" y="5588272"/>
            <a:ext cx="0" cy="163129"/>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0" name="Line 15"/>
          <p:cNvSpPr>
            <a:spLocks noChangeShapeType="1"/>
          </p:cNvSpPr>
          <p:nvPr/>
        </p:nvSpPr>
        <p:spPr bwMode="auto">
          <a:xfrm>
            <a:off x="6633137" y="5588272"/>
            <a:ext cx="0" cy="163129"/>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1" name="Line 17"/>
          <p:cNvSpPr>
            <a:spLocks noChangeShapeType="1"/>
          </p:cNvSpPr>
          <p:nvPr/>
        </p:nvSpPr>
        <p:spPr bwMode="auto">
          <a:xfrm>
            <a:off x="7964429" y="5588272"/>
            <a:ext cx="0" cy="163129"/>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2" name="Line 18"/>
          <p:cNvSpPr>
            <a:spLocks noChangeShapeType="1"/>
          </p:cNvSpPr>
          <p:nvPr/>
        </p:nvSpPr>
        <p:spPr bwMode="auto">
          <a:xfrm>
            <a:off x="3948972" y="5588272"/>
            <a:ext cx="0" cy="163129"/>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3" name="Line 19"/>
          <p:cNvSpPr>
            <a:spLocks noChangeShapeType="1"/>
          </p:cNvSpPr>
          <p:nvPr/>
        </p:nvSpPr>
        <p:spPr bwMode="auto">
          <a:xfrm>
            <a:off x="2644622" y="5588272"/>
            <a:ext cx="0" cy="163129"/>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4" name="Line 21"/>
          <p:cNvSpPr>
            <a:spLocks noChangeShapeType="1"/>
          </p:cNvSpPr>
          <p:nvPr/>
        </p:nvSpPr>
        <p:spPr bwMode="auto">
          <a:xfrm>
            <a:off x="1325621" y="5588272"/>
            <a:ext cx="0" cy="163129"/>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5" name="TextBox 24"/>
          <p:cNvSpPr txBox="1"/>
          <p:nvPr/>
        </p:nvSpPr>
        <p:spPr>
          <a:xfrm rot="16200000">
            <a:off x="66043" y="3602753"/>
            <a:ext cx="1021434" cy="307777"/>
          </a:xfrm>
          <a:prstGeom prst="rect">
            <a:avLst/>
          </a:prstGeom>
          <a:noFill/>
        </p:spPr>
        <p:txBody>
          <a:bodyPr wrap="none" rtlCol="0">
            <a:spAutoFit/>
          </a:bodyPr>
          <a:lstStyle/>
          <a:p>
            <a:pPr algn="ctr" fontAlgn="base">
              <a:spcBef>
                <a:spcPct val="0"/>
              </a:spcBef>
              <a:spcAft>
                <a:spcPct val="0"/>
              </a:spcAft>
            </a:pPr>
            <a:r>
              <a:rPr lang="ja-JP" sz="1400" b="0" i="0" dirty="0" smtClean="0">
                <a:solidFill>
                  <a:srgbClr val="363636"/>
                </a:solidFill>
                <a:ea typeface="MS UI Gothic" pitchFamily="18" charset="0"/>
              </a:rPr>
              <a:t>確率</a:t>
            </a:r>
          </a:p>
        </p:txBody>
      </p:sp>
      <p:sp>
        <p:nvSpPr>
          <p:cNvPr id="26" name="TextBox 25"/>
          <p:cNvSpPr txBox="1"/>
          <p:nvPr/>
        </p:nvSpPr>
        <p:spPr>
          <a:xfrm>
            <a:off x="4104069" y="6012409"/>
            <a:ext cx="1181477" cy="307777"/>
          </a:xfrm>
          <a:prstGeom prst="rect">
            <a:avLst/>
          </a:prstGeom>
          <a:noFill/>
        </p:spPr>
        <p:txBody>
          <a:bodyPr wrap="none" rtlCol="0">
            <a:spAutoFit/>
          </a:bodyPr>
          <a:lstStyle/>
          <a:p>
            <a:pPr algn="ctr" fontAlgn="base">
              <a:spcBef>
                <a:spcPct val="0"/>
              </a:spcBef>
              <a:spcAft>
                <a:spcPct val="0"/>
              </a:spcAft>
            </a:pPr>
            <a:r>
              <a:rPr lang="ja-JP" sz="1400" b="0" i="0" dirty="0" smtClean="0">
                <a:solidFill>
                  <a:srgbClr val="363636"/>
                </a:solidFill>
                <a:ea typeface="MS UI Gothic" pitchFamily="18" charset="0"/>
              </a:rPr>
              <a:t>経過時間(年)</a:t>
            </a:r>
          </a:p>
        </p:txBody>
      </p:sp>
      <p:sp>
        <p:nvSpPr>
          <p:cNvPr id="27" name="TextBox 26"/>
          <p:cNvSpPr txBox="1"/>
          <p:nvPr/>
        </p:nvSpPr>
        <p:spPr>
          <a:xfrm>
            <a:off x="785055" y="1747503"/>
            <a:ext cx="433130"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1.0</a:t>
            </a:r>
          </a:p>
        </p:txBody>
      </p:sp>
      <p:sp>
        <p:nvSpPr>
          <p:cNvPr id="28" name="TextBox 27"/>
          <p:cNvSpPr txBox="1"/>
          <p:nvPr/>
        </p:nvSpPr>
        <p:spPr>
          <a:xfrm>
            <a:off x="785055" y="2471108"/>
            <a:ext cx="433130"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0.8</a:t>
            </a:r>
          </a:p>
        </p:txBody>
      </p:sp>
      <p:sp>
        <p:nvSpPr>
          <p:cNvPr id="29" name="TextBox 28"/>
          <p:cNvSpPr txBox="1"/>
          <p:nvPr/>
        </p:nvSpPr>
        <p:spPr>
          <a:xfrm>
            <a:off x="785055" y="3207673"/>
            <a:ext cx="433130"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0.6</a:t>
            </a:r>
          </a:p>
        </p:txBody>
      </p:sp>
      <p:sp>
        <p:nvSpPr>
          <p:cNvPr id="30" name="TextBox 29"/>
          <p:cNvSpPr txBox="1"/>
          <p:nvPr/>
        </p:nvSpPr>
        <p:spPr>
          <a:xfrm>
            <a:off x="785055" y="3944238"/>
            <a:ext cx="433130"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0.4</a:t>
            </a:r>
          </a:p>
        </p:txBody>
      </p:sp>
      <p:sp>
        <p:nvSpPr>
          <p:cNvPr id="31" name="TextBox 30"/>
          <p:cNvSpPr txBox="1"/>
          <p:nvPr/>
        </p:nvSpPr>
        <p:spPr>
          <a:xfrm>
            <a:off x="785055" y="4680802"/>
            <a:ext cx="433130"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0.2</a:t>
            </a:r>
          </a:p>
        </p:txBody>
      </p:sp>
      <p:sp>
        <p:nvSpPr>
          <p:cNvPr id="32" name="TextBox 31"/>
          <p:cNvSpPr txBox="1"/>
          <p:nvPr/>
        </p:nvSpPr>
        <p:spPr>
          <a:xfrm>
            <a:off x="934135" y="5417367"/>
            <a:ext cx="284051"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a:t>
            </a:r>
          </a:p>
        </p:txBody>
      </p:sp>
      <p:sp>
        <p:nvSpPr>
          <p:cNvPr id="33" name="TextBox 32"/>
          <p:cNvSpPr txBox="1"/>
          <p:nvPr/>
        </p:nvSpPr>
        <p:spPr>
          <a:xfrm>
            <a:off x="1192033" y="5762427"/>
            <a:ext cx="284051" cy="307777"/>
          </a:xfrm>
          <a:prstGeom prst="rect">
            <a:avLst/>
          </a:prstGeom>
          <a:noFill/>
        </p:spPr>
        <p:txBody>
          <a:bodyPr wrap="none" rtlCol="0" anchor="ctr" anchorCtr="0">
            <a:spAutoFit/>
          </a:bodyPr>
          <a:lstStyle/>
          <a:p>
            <a:pPr algn="ctr"/>
            <a:r>
              <a:rPr lang="ja-JP" sz="1400" b="0" i="0" dirty="0" smtClean="0">
                <a:solidFill>
                  <a:srgbClr val="4D4D4D"/>
                </a:solidFill>
                <a:ea typeface="MS UI Gothic" pitchFamily="18" charset="0"/>
              </a:rPr>
              <a:t>0</a:t>
            </a:r>
          </a:p>
        </p:txBody>
      </p:sp>
      <p:sp>
        <p:nvSpPr>
          <p:cNvPr id="34" name="TextBox 33"/>
          <p:cNvSpPr txBox="1"/>
          <p:nvPr/>
        </p:nvSpPr>
        <p:spPr>
          <a:xfrm>
            <a:off x="2505790" y="5762427"/>
            <a:ext cx="284051" cy="307777"/>
          </a:xfrm>
          <a:prstGeom prst="rect">
            <a:avLst/>
          </a:prstGeom>
          <a:noFill/>
        </p:spPr>
        <p:txBody>
          <a:bodyPr wrap="none" rtlCol="0" anchor="ctr" anchorCtr="0">
            <a:spAutoFit/>
          </a:bodyPr>
          <a:lstStyle/>
          <a:p>
            <a:pPr algn="ctr"/>
            <a:r>
              <a:rPr lang="ja-JP" sz="1400" b="0" i="0" dirty="0" smtClean="0">
                <a:solidFill>
                  <a:srgbClr val="4D4D4D"/>
                </a:solidFill>
                <a:ea typeface="MS UI Gothic" pitchFamily="18" charset="0"/>
              </a:rPr>
              <a:t>1</a:t>
            </a:r>
          </a:p>
        </p:txBody>
      </p:sp>
      <p:sp>
        <p:nvSpPr>
          <p:cNvPr id="35" name="TextBox 34"/>
          <p:cNvSpPr txBox="1"/>
          <p:nvPr/>
        </p:nvSpPr>
        <p:spPr>
          <a:xfrm>
            <a:off x="3822159" y="5762427"/>
            <a:ext cx="284051" cy="307777"/>
          </a:xfrm>
          <a:prstGeom prst="rect">
            <a:avLst/>
          </a:prstGeom>
          <a:noFill/>
        </p:spPr>
        <p:txBody>
          <a:bodyPr wrap="none" rtlCol="0" anchor="ctr" anchorCtr="0">
            <a:spAutoFit/>
          </a:bodyPr>
          <a:lstStyle/>
          <a:p>
            <a:pPr algn="ctr"/>
            <a:r>
              <a:rPr lang="ja-JP" sz="1400" b="0" i="0" dirty="0" smtClean="0">
                <a:solidFill>
                  <a:srgbClr val="4D4D4D"/>
                </a:solidFill>
                <a:ea typeface="MS UI Gothic" pitchFamily="18" charset="0"/>
              </a:rPr>
              <a:t>2</a:t>
            </a:r>
          </a:p>
        </p:txBody>
      </p:sp>
      <p:sp>
        <p:nvSpPr>
          <p:cNvPr id="36" name="TextBox 35"/>
          <p:cNvSpPr txBox="1"/>
          <p:nvPr/>
        </p:nvSpPr>
        <p:spPr>
          <a:xfrm>
            <a:off x="5164945" y="5762427"/>
            <a:ext cx="284051" cy="307777"/>
          </a:xfrm>
          <a:prstGeom prst="rect">
            <a:avLst/>
          </a:prstGeom>
          <a:noFill/>
        </p:spPr>
        <p:txBody>
          <a:bodyPr wrap="none" rtlCol="0" anchor="ctr" anchorCtr="0">
            <a:spAutoFit/>
          </a:bodyPr>
          <a:lstStyle/>
          <a:p>
            <a:pPr algn="ctr"/>
            <a:r>
              <a:rPr lang="ja-JP" sz="1400" b="0" i="0" dirty="0" smtClean="0">
                <a:solidFill>
                  <a:srgbClr val="4D4D4D"/>
                </a:solidFill>
                <a:ea typeface="MS UI Gothic" pitchFamily="18" charset="0"/>
              </a:rPr>
              <a:t>3</a:t>
            </a:r>
          </a:p>
        </p:txBody>
      </p:sp>
      <p:sp>
        <p:nvSpPr>
          <p:cNvPr id="37" name="TextBox 36"/>
          <p:cNvSpPr txBox="1"/>
          <p:nvPr/>
        </p:nvSpPr>
        <p:spPr>
          <a:xfrm>
            <a:off x="6497622" y="5762427"/>
            <a:ext cx="284051" cy="307777"/>
          </a:xfrm>
          <a:prstGeom prst="rect">
            <a:avLst/>
          </a:prstGeom>
          <a:noFill/>
        </p:spPr>
        <p:txBody>
          <a:bodyPr wrap="none" rtlCol="0" anchor="ctr" anchorCtr="0">
            <a:spAutoFit/>
          </a:bodyPr>
          <a:lstStyle/>
          <a:p>
            <a:pPr algn="ctr"/>
            <a:r>
              <a:rPr lang="ja-JP" sz="1400" b="0" i="0" dirty="0" smtClean="0">
                <a:solidFill>
                  <a:srgbClr val="4D4D4D"/>
                </a:solidFill>
                <a:ea typeface="MS UI Gothic" pitchFamily="18" charset="0"/>
              </a:rPr>
              <a:t>4</a:t>
            </a:r>
          </a:p>
        </p:txBody>
      </p:sp>
      <p:sp>
        <p:nvSpPr>
          <p:cNvPr id="38" name="TextBox 37"/>
          <p:cNvSpPr txBox="1"/>
          <p:nvPr/>
        </p:nvSpPr>
        <p:spPr>
          <a:xfrm>
            <a:off x="7827688" y="5762427"/>
            <a:ext cx="284051" cy="307777"/>
          </a:xfrm>
          <a:prstGeom prst="rect">
            <a:avLst/>
          </a:prstGeom>
          <a:noFill/>
        </p:spPr>
        <p:txBody>
          <a:bodyPr wrap="none" rtlCol="0" anchor="ctr" anchorCtr="0">
            <a:spAutoFit/>
          </a:bodyPr>
          <a:lstStyle/>
          <a:p>
            <a:pPr algn="ctr"/>
            <a:r>
              <a:rPr lang="ja-JP" sz="1400" b="0" i="0" dirty="0" smtClean="0">
                <a:solidFill>
                  <a:srgbClr val="4D4D4D"/>
                </a:solidFill>
                <a:ea typeface="MS UI Gothic" pitchFamily="18" charset="0"/>
              </a:rPr>
              <a:t>5</a:t>
            </a:r>
          </a:p>
        </p:txBody>
      </p:sp>
      <p:grpSp>
        <p:nvGrpSpPr>
          <p:cNvPr id="39" name="Group 38"/>
          <p:cNvGrpSpPr/>
          <p:nvPr/>
        </p:nvGrpSpPr>
        <p:grpSpPr>
          <a:xfrm>
            <a:off x="1339820" y="1901521"/>
            <a:ext cx="6876000" cy="1188000"/>
            <a:chOff x="1339820" y="1916035"/>
            <a:chExt cx="6996991" cy="1173720"/>
          </a:xfrm>
        </p:grpSpPr>
        <p:sp>
          <p:nvSpPr>
            <p:cNvPr id="40" name="Line 3"/>
            <p:cNvSpPr>
              <a:spLocks noChangeShapeType="1"/>
            </p:cNvSpPr>
            <p:nvPr/>
          </p:nvSpPr>
          <p:spPr bwMode="auto">
            <a:xfrm>
              <a:off x="7886637"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4"/>
            <p:cNvSpPr>
              <a:spLocks noChangeShapeType="1"/>
            </p:cNvSpPr>
            <p:nvPr/>
          </p:nvSpPr>
          <p:spPr bwMode="auto">
            <a:xfrm>
              <a:off x="7770878"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5"/>
            <p:cNvSpPr>
              <a:spLocks noChangeShapeType="1"/>
            </p:cNvSpPr>
            <p:nvPr/>
          </p:nvSpPr>
          <p:spPr bwMode="auto">
            <a:xfrm>
              <a:off x="7796602"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6"/>
            <p:cNvSpPr>
              <a:spLocks noChangeShapeType="1"/>
            </p:cNvSpPr>
            <p:nvPr/>
          </p:nvSpPr>
          <p:spPr bwMode="auto">
            <a:xfrm>
              <a:off x="5764388" y="2906362"/>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7"/>
            <p:cNvSpPr>
              <a:spLocks noChangeShapeType="1"/>
            </p:cNvSpPr>
            <p:nvPr/>
          </p:nvSpPr>
          <p:spPr bwMode="auto">
            <a:xfrm>
              <a:off x="5790112" y="2906362"/>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8"/>
            <p:cNvSpPr>
              <a:spLocks noChangeShapeType="1"/>
            </p:cNvSpPr>
            <p:nvPr/>
          </p:nvSpPr>
          <p:spPr bwMode="auto">
            <a:xfrm>
              <a:off x="6651874" y="2940326"/>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9"/>
            <p:cNvSpPr>
              <a:spLocks noChangeShapeType="1"/>
            </p:cNvSpPr>
            <p:nvPr/>
          </p:nvSpPr>
          <p:spPr bwMode="auto">
            <a:xfrm>
              <a:off x="6677598" y="2940326"/>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10"/>
            <p:cNvSpPr>
              <a:spLocks noChangeShapeType="1"/>
            </p:cNvSpPr>
            <p:nvPr/>
          </p:nvSpPr>
          <p:spPr bwMode="auto">
            <a:xfrm>
              <a:off x="6484666" y="2940326"/>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11"/>
            <p:cNvSpPr>
              <a:spLocks noChangeShapeType="1"/>
            </p:cNvSpPr>
            <p:nvPr/>
          </p:nvSpPr>
          <p:spPr bwMode="auto">
            <a:xfrm>
              <a:off x="6510390" y="2940326"/>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12"/>
            <p:cNvSpPr>
              <a:spLocks noChangeShapeType="1"/>
            </p:cNvSpPr>
            <p:nvPr/>
          </p:nvSpPr>
          <p:spPr bwMode="auto">
            <a:xfrm>
              <a:off x="5635767" y="2869683"/>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13"/>
            <p:cNvSpPr>
              <a:spLocks noChangeShapeType="1"/>
            </p:cNvSpPr>
            <p:nvPr/>
          </p:nvSpPr>
          <p:spPr bwMode="auto">
            <a:xfrm>
              <a:off x="5661491" y="2869683"/>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14"/>
            <p:cNvSpPr>
              <a:spLocks noChangeShapeType="1"/>
            </p:cNvSpPr>
            <p:nvPr/>
          </p:nvSpPr>
          <p:spPr bwMode="auto">
            <a:xfrm>
              <a:off x="6356045" y="2940326"/>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15"/>
            <p:cNvSpPr>
              <a:spLocks noChangeShapeType="1"/>
            </p:cNvSpPr>
            <p:nvPr/>
          </p:nvSpPr>
          <p:spPr bwMode="auto">
            <a:xfrm>
              <a:off x="6381769" y="2940326"/>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16"/>
            <p:cNvSpPr>
              <a:spLocks noChangeShapeType="1"/>
            </p:cNvSpPr>
            <p:nvPr/>
          </p:nvSpPr>
          <p:spPr bwMode="auto">
            <a:xfrm>
              <a:off x="6227424" y="2940326"/>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17"/>
            <p:cNvSpPr>
              <a:spLocks noChangeShapeType="1"/>
            </p:cNvSpPr>
            <p:nvPr/>
          </p:nvSpPr>
          <p:spPr bwMode="auto">
            <a:xfrm>
              <a:off x="6253148" y="2940326"/>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18"/>
            <p:cNvSpPr>
              <a:spLocks noChangeShapeType="1"/>
            </p:cNvSpPr>
            <p:nvPr/>
          </p:nvSpPr>
          <p:spPr bwMode="auto">
            <a:xfrm>
              <a:off x="4118037" y="2576253"/>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19"/>
            <p:cNvSpPr>
              <a:spLocks noChangeShapeType="1"/>
            </p:cNvSpPr>
            <p:nvPr/>
          </p:nvSpPr>
          <p:spPr bwMode="auto">
            <a:xfrm>
              <a:off x="4143761" y="2576253"/>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20"/>
            <p:cNvSpPr>
              <a:spLocks noChangeShapeType="1"/>
            </p:cNvSpPr>
            <p:nvPr/>
          </p:nvSpPr>
          <p:spPr bwMode="auto">
            <a:xfrm>
              <a:off x="3757898" y="249066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21"/>
            <p:cNvSpPr>
              <a:spLocks noChangeShapeType="1"/>
            </p:cNvSpPr>
            <p:nvPr/>
          </p:nvSpPr>
          <p:spPr bwMode="auto">
            <a:xfrm>
              <a:off x="3783622" y="249066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22"/>
            <p:cNvSpPr>
              <a:spLocks noChangeShapeType="1"/>
            </p:cNvSpPr>
            <p:nvPr/>
          </p:nvSpPr>
          <p:spPr bwMode="auto">
            <a:xfrm>
              <a:off x="3539242" y="246621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23"/>
            <p:cNvSpPr>
              <a:spLocks noChangeShapeType="1"/>
            </p:cNvSpPr>
            <p:nvPr/>
          </p:nvSpPr>
          <p:spPr bwMode="auto">
            <a:xfrm>
              <a:off x="3564966" y="246621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24"/>
            <p:cNvSpPr>
              <a:spLocks noChangeShapeType="1"/>
            </p:cNvSpPr>
            <p:nvPr/>
          </p:nvSpPr>
          <p:spPr bwMode="auto">
            <a:xfrm>
              <a:off x="2047236" y="2038298"/>
              <a:ext cx="0" cy="61131"/>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25"/>
            <p:cNvSpPr>
              <a:spLocks noChangeShapeType="1"/>
            </p:cNvSpPr>
            <p:nvPr/>
          </p:nvSpPr>
          <p:spPr bwMode="auto">
            <a:xfrm>
              <a:off x="2072961" y="2038298"/>
              <a:ext cx="0" cy="61131"/>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26"/>
            <p:cNvSpPr>
              <a:spLocks noChangeShapeType="1"/>
            </p:cNvSpPr>
            <p:nvPr/>
          </p:nvSpPr>
          <p:spPr bwMode="auto">
            <a:xfrm>
              <a:off x="3089068" y="2429538"/>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27"/>
            <p:cNvSpPr>
              <a:spLocks noChangeShapeType="1"/>
            </p:cNvSpPr>
            <p:nvPr/>
          </p:nvSpPr>
          <p:spPr bwMode="auto">
            <a:xfrm>
              <a:off x="3114792" y="2429538"/>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28"/>
            <p:cNvSpPr>
              <a:spLocks noChangeShapeType="1"/>
            </p:cNvSpPr>
            <p:nvPr/>
          </p:nvSpPr>
          <p:spPr bwMode="auto">
            <a:xfrm>
              <a:off x="2613170" y="2246144"/>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29"/>
            <p:cNvSpPr>
              <a:spLocks noChangeShapeType="1"/>
            </p:cNvSpPr>
            <p:nvPr/>
          </p:nvSpPr>
          <p:spPr bwMode="auto">
            <a:xfrm>
              <a:off x="2626032" y="2246144"/>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30"/>
            <p:cNvSpPr>
              <a:spLocks noChangeShapeType="1"/>
            </p:cNvSpPr>
            <p:nvPr/>
          </p:nvSpPr>
          <p:spPr bwMode="auto">
            <a:xfrm>
              <a:off x="2548859" y="2246144"/>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31"/>
            <p:cNvSpPr>
              <a:spLocks noChangeShapeType="1"/>
            </p:cNvSpPr>
            <p:nvPr/>
          </p:nvSpPr>
          <p:spPr bwMode="auto">
            <a:xfrm>
              <a:off x="2574583" y="2246144"/>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32"/>
            <p:cNvSpPr>
              <a:spLocks noChangeShapeType="1"/>
            </p:cNvSpPr>
            <p:nvPr/>
          </p:nvSpPr>
          <p:spPr bwMode="auto">
            <a:xfrm>
              <a:off x="2484548" y="2246144"/>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33"/>
            <p:cNvSpPr>
              <a:spLocks noChangeShapeType="1"/>
            </p:cNvSpPr>
            <p:nvPr/>
          </p:nvSpPr>
          <p:spPr bwMode="auto">
            <a:xfrm>
              <a:off x="2510273" y="2246144"/>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34"/>
            <p:cNvSpPr>
              <a:spLocks noChangeShapeType="1"/>
            </p:cNvSpPr>
            <p:nvPr/>
          </p:nvSpPr>
          <p:spPr bwMode="auto">
            <a:xfrm>
              <a:off x="2960447" y="236840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35"/>
            <p:cNvSpPr>
              <a:spLocks noChangeShapeType="1"/>
            </p:cNvSpPr>
            <p:nvPr/>
          </p:nvSpPr>
          <p:spPr bwMode="auto">
            <a:xfrm>
              <a:off x="2986171" y="236840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36"/>
            <p:cNvSpPr>
              <a:spLocks noChangeShapeType="1"/>
            </p:cNvSpPr>
            <p:nvPr/>
          </p:nvSpPr>
          <p:spPr bwMode="auto">
            <a:xfrm>
              <a:off x="3307724" y="2441764"/>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37"/>
            <p:cNvSpPr>
              <a:spLocks noChangeShapeType="1"/>
            </p:cNvSpPr>
            <p:nvPr/>
          </p:nvSpPr>
          <p:spPr bwMode="auto">
            <a:xfrm>
              <a:off x="3359172" y="2441764"/>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38"/>
            <p:cNvSpPr>
              <a:spLocks noChangeShapeType="1"/>
            </p:cNvSpPr>
            <p:nvPr/>
          </p:nvSpPr>
          <p:spPr bwMode="auto">
            <a:xfrm>
              <a:off x="6098803" y="2898211"/>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39"/>
            <p:cNvSpPr>
              <a:spLocks noChangeShapeType="1"/>
            </p:cNvSpPr>
            <p:nvPr/>
          </p:nvSpPr>
          <p:spPr bwMode="auto">
            <a:xfrm>
              <a:off x="6175975" y="2940326"/>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40"/>
            <p:cNvSpPr>
              <a:spLocks noChangeShapeType="1"/>
            </p:cNvSpPr>
            <p:nvPr/>
          </p:nvSpPr>
          <p:spPr bwMode="auto">
            <a:xfrm>
              <a:off x="6973427" y="297971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41"/>
            <p:cNvSpPr>
              <a:spLocks noChangeShapeType="1"/>
            </p:cNvSpPr>
            <p:nvPr/>
          </p:nvSpPr>
          <p:spPr bwMode="auto">
            <a:xfrm>
              <a:off x="6999151" y="297971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42"/>
            <p:cNvSpPr>
              <a:spLocks noChangeShapeType="1"/>
            </p:cNvSpPr>
            <p:nvPr/>
          </p:nvSpPr>
          <p:spPr bwMode="auto">
            <a:xfrm>
              <a:off x="6896254" y="297971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43"/>
            <p:cNvSpPr>
              <a:spLocks noChangeShapeType="1"/>
            </p:cNvSpPr>
            <p:nvPr/>
          </p:nvSpPr>
          <p:spPr bwMode="auto">
            <a:xfrm>
              <a:off x="6921978" y="297971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44"/>
            <p:cNvSpPr>
              <a:spLocks noChangeShapeType="1"/>
            </p:cNvSpPr>
            <p:nvPr/>
          </p:nvSpPr>
          <p:spPr bwMode="auto">
            <a:xfrm>
              <a:off x="7307842"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45"/>
            <p:cNvSpPr>
              <a:spLocks noChangeShapeType="1"/>
            </p:cNvSpPr>
            <p:nvPr/>
          </p:nvSpPr>
          <p:spPr bwMode="auto">
            <a:xfrm>
              <a:off x="7333566"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46"/>
            <p:cNvSpPr>
              <a:spLocks noChangeShapeType="1"/>
            </p:cNvSpPr>
            <p:nvPr/>
          </p:nvSpPr>
          <p:spPr bwMode="auto">
            <a:xfrm>
              <a:off x="7114910"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47"/>
            <p:cNvSpPr>
              <a:spLocks noChangeShapeType="1"/>
            </p:cNvSpPr>
            <p:nvPr/>
          </p:nvSpPr>
          <p:spPr bwMode="auto">
            <a:xfrm>
              <a:off x="7140634"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48"/>
            <p:cNvSpPr>
              <a:spLocks noChangeShapeType="1"/>
            </p:cNvSpPr>
            <p:nvPr/>
          </p:nvSpPr>
          <p:spPr bwMode="auto">
            <a:xfrm>
              <a:off x="8028120"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49"/>
            <p:cNvSpPr>
              <a:spLocks noChangeShapeType="1"/>
            </p:cNvSpPr>
            <p:nvPr/>
          </p:nvSpPr>
          <p:spPr bwMode="auto">
            <a:xfrm>
              <a:off x="7938085"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50"/>
            <p:cNvSpPr>
              <a:spLocks noChangeShapeType="1"/>
            </p:cNvSpPr>
            <p:nvPr/>
          </p:nvSpPr>
          <p:spPr bwMode="auto">
            <a:xfrm>
              <a:off x="7848050"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51"/>
            <p:cNvSpPr>
              <a:spLocks noChangeShapeType="1"/>
            </p:cNvSpPr>
            <p:nvPr/>
          </p:nvSpPr>
          <p:spPr bwMode="auto">
            <a:xfrm>
              <a:off x="7719429"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52"/>
            <p:cNvSpPr>
              <a:spLocks noChangeShapeType="1"/>
            </p:cNvSpPr>
            <p:nvPr/>
          </p:nvSpPr>
          <p:spPr bwMode="auto">
            <a:xfrm>
              <a:off x="6806219" y="2979719"/>
              <a:ext cx="0" cy="61131"/>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53"/>
            <p:cNvSpPr>
              <a:spLocks noChangeShapeType="1"/>
            </p:cNvSpPr>
            <p:nvPr/>
          </p:nvSpPr>
          <p:spPr bwMode="auto">
            <a:xfrm>
              <a:off x="5995906" y="2906362"/>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54"/>
            <p:cNvSpPr>
              <a:spLocks noChangeShapeType="1"/>
            </p:cNvSpPr>
            <p:nvPr/>
          </p:nvSpPr>
          <p:spPr bwMode="auto">
            <a:xfrm>
              <a:off x="6574701" y="2940326"/>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55"/>
            <p:cNvSpPr>
              <a:spLocks noChangeShapeType="1"/>
            </p:cNvSpPr>
            <p:nvPr/>
          </p:nvSpPr>
          <p:spPr bwMode="auto">
            <a:xfrm>
              <a:off x="7667981"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56"/>
            <p:cNvSpPr>
              <a:spLocks noChangeShapeType="1"/>
            </p:cNvSpPr>
            <p:nvPr/>
          </p:nvSpPr>
          <p:spPr bwMode="auto">
            <a:xfrm>
              <a:off x="7590808"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57"/>
            <p:cNvSpPr>
              <a:spLocks noChangeShapeType="1"/>
            </p:cNvSpPr>
            <p:nvPr/>
          </p:nvSpPr>
          <p:spPr bwMode="auto">
            <a:xfrm>
              <a:off x="7526498"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58"/>
            <p:cNvSpPr>
              <a:spLocks noChangeShapeType="1"/>
            </p:cNvSpPr>
            <p:nvPr/>
          </p:nvSpPr>
          <p:spPr bwMode="auto">
            <a:xfrm>
              <a:off x="5584318" y="2869683"/>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59"/>
            <p:cNvSpPr>
              <a:spLocks noChangeShapeType="1"/>
            </p:cNvSpPr>
            <p:nvPr/>
          </p:nvSpPr>
          <p:spPr bwMode="auto">
            <a:xfrm>
              <a:off x="5558594" y="2869683"/>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60"/>
            <p:cNvSpPr>
              <a:spLocks noChangeShapeType="1"/>
            </p:cNvSpPr>
            <p:nvPr/>
          </p:nvSpPr>
          <p:spPr bwMode="auto">
            <a:xfrm>
              <a:off x="5520008" y="2869683"/>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61"/>
            <p:cNvSpPr>
              <a:spLocks noChangeShapeType="1"/>
            </p:cNvSpPr>
            <p:nvPr/>
          </p:nvSpPr>
          <p:spPr bwMode="auto">
            <a:xfrm>
              <a:off x="5391386" y="2833004"/>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62"/>
            <p:cNvSpPr>
              <a:spLocks noChangeShapeType="1"/>
            </p:cNvSpPr>
            <p:nvPr/>
          </p:nvSpPr>
          <p:spPr bwMode="auto">
            <a:xfrm>
              <a:off x="5147006" y="2722968"/>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63"/>
            <p:cNvSpPr>
              <a:spLocks noChangeShapeType="1"/>
            </p:cNvSpPr>
            <p:nvPr/>
          </p:nvSpPr>
          <p:spPr bwMode="auto">
            <a:xfrm>
              <a:off x="5211317" y="275964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64"/>
            <p:cNvSpPr>
              <a:spLocks noChangeShapeType="1"/>
            </p:cNvSpPr>
            <p:nvPr/>
          </p:nvSpPr>
          <p:spPr bwMode="auto">
            <a:xfrm>
              <a:off x="5288489" y="2808552"/>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65"/>
            <p:cNvSpPr>
              <a:spLocks noChangeShapeType="1"/>
            </p:cNvSpPr>
            <p:nvPr/>
          </p:nvSpPr>
          <p:spPr bwMode="auto">
            <a:xfrm>
              <a:off x="4426728" y="26618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66"/>
            <p:cNvSpPr>
              <a:spLocks noChangeShapeType="1"/>
            </p:cNvSpPr>
            <p:nvPr/>
          </p:nvSpPr>
          <p:spPr bwMode="auto">
            <a:xfrm>
              <a:off x="3989416" y="2515122"/>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67"/>
            <p:cNvSpPr>
              <a:spLocks noChangeShapeType="1"/>
            </p:cNvSpPr>
            <p:nvPr/>
          </p:nvSpPr>
          <p:spPr bwMode="auto">
            <a:xfrm>
              <a:off x="4735419" y="26618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68"/>
            <p:cNvSpPr>
              <a:spLocks noChangeShapeType="1"/>
            </p:cNvSpPr>
            <p:nvPr/>
          </p:nvSpPr>
          <p:spPr bwMode="auto">
            <a:xfrm>
              <a:off x="7436463"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69"/>
            <p:cNvSpPr>
              <a:spLocks noChangeShapeType="1"/>
            </p:cNvSpPr>
            <p:nvPr/>
          </p:nvSpPr>
          <p:spPr bwMode="auto">
            <a:xfrm>
              <a:off x="8221052" y="3028624"/>
              <a:ext cx="0" cy="61131"/>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70"/>
            <p:cNvSpPr>
              <a:spLocks noChangeShapeType="1"/>
            </p:cNvSpPr>
            <p:nvPr/>
          </p:nvSpPr>
          <p:spPr bwMode="auto">
            <a:xfrm>
              <a:off x="8246776" y="3028624"/>
              <a:ext cx="0" cy="61131"/>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71"/>
            <p:cNvSpPr>
              <a:spLocks noChangeShapeType="1"/>
            </p:cNvSpPr>
            <p:nvPr/>
          </p:nvSpPr>
          <p:spPr bwMode="auto">
            <a:xfrm>
              <a:off x="8259638" y="3028624"/>
              <a:ext cx="0" cy="61131"/>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72"/>
            <p:cNvSpPr>
              <a:spLocks noChangeShapeType="1"/>
            </p:cNvSpPr>
            <p:nvPr/>
          </p:nvSpPr>
          <p:spPr bwMode="auto">
            <a:xfrm>
              <a:off x="8272500" y="3028624"/>
              <a:ext cx="0" cy="61131"/>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73"/>
            <p:cNvSpPr>
              <a:spLocks noChangeShapeType="1"/>
            </p:cNvSpPr>
            <p:nvPr/>
          </p:nvSpPr>
          <p:spPr bwMode="auto">
            <a:xfrm>
              <a:off x="8079568"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74"/>
            <p:cNvSpPr>
              <a:spLocks noChangeShapeType="1"/>
            </p:cNvSpPr>
            <p:nvPr/>
          </p:nvSpPr>
          <p:spPr bwMode="auto">
            <a:xfrm>
              <a:off x="8092431"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75"/>
            <p:cNvSpPr>
              <a:spLocks noChangeShapeType="1"/>
            </p:cNvSpPr>
            <p:nvPr/>
          </p:nvSpPr>
          <p:spPr bwMode="auto">
            <a:xfrm>
              <a:off x="8105293"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76"/>
            <p:cNvSpPr>
              <a:spLocks noChangeShapeType="1"/>
            </p:cNvSpPr>
            <p:nvPr/>
          </p:nvSpPr>
          <p:spPr bwMode="auto">
            <a:xfrm>
              <a:off x="8118155"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77"/>
            <p:cNvSpPr>
              <a:spLocks noChangeShapeType="1"/>
            </p:cNvSpPr>
            <p:nvPr/>
          </p:nvSpPr>
          <p:spPr bwMode="auto">
            <a:xfrm>
              <a:off x="5905871" y="2894135"/>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78"/>
            <p:cNvSpPr>
              <a:spLocks noChangeShapeType="1"/>
            </p:cNvSpPr>
            <p:nvPr/>
          </p:nvSpPr>
          <p:spPr bwMode="auto">
            <a:xfrm>
              <a:off x="5918733" y="2894135"/>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79"/>
            <p:cNvSpPr>
              <a:spLocks noChangeShapeType="1"/>
            </p:cNvSpPr>
            <p:nvPr/>
          </p:nvSpPr>
          <p:spPr bwMode="auto">
            <a:xfrm>
              <a:off x="5944457" y="2894135"/>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80"/>
            <p:cNvSpPr>
              <a:spLocks noChangeShapeType="1"/>
            </p:cNvSpPr>
            <p:nvPr/>
          </p:nvSpPr>
          <p:spPr bwMode="auto">
            <a:xfrm>
              <a:off x="5957319" y="2894135"/>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81"/>
            <p:cNvSpPr>
              <a:spLocks noChangeShapeType="1"/>
            </p:cNvSpPr>
            <p:nvPr/>
          </p:nvSpPr>
          <p:spPr bwMode="auto">
            <a:xfrm>
              <a:off x="4606797" y="26618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82"/>
            <p:cNvSpPr>
              <a:spLocks noChangeShapeType="1"/>
            </p:cNvSpPr>
            <p:nvPr/>
          </p:nvSpPr>
          <p:spPr bwMode="auto">
            <a:xfrm>
              <a:off x="4619659" y="26618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83"/>
            <p:cNvSpPr>
              <a:spLocks noChangeShapeType="1"/>
            </p:cNvSpPr>
            <p:nvPr/>
          </p:nvSpPr>
          <p:spPr bwMode="auto">
            <a:xfrm>
              <a:off x="4632522" y="26618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84"/>
            <p:cNvSpPr>
              <a:spLocks noChangeShapeType="1"/>
            </p:cNvSpPr>
            <p:nvPr/>
          </p:nvSpPr>
          <p:spPr bwMode="auto">
            <a:xfrm>
              <a:off x="4658246" y="26618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85"/>
            <p:cNvSpPr>
              <a:spLocks noChangeShapeType="1"/>
            </p:cNvSpPr>
            <p:nvPr/>
          </p:nvSpPr>
          <p:spPr bwMode="auto">
            <a:xfrm>
              <a:off x="2818963" y="2319502"/>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86"/>
            <p:cNvSpPr>
              <a:spLocks noChangeShapeType="1"/>
            </p:cNvSpPr>
            <p:nvPr/>
          </p:nvSpPr>
          <p:spPr bwMode="auto">
            <a:xfrm>
              <a:off x="2844688" y="2319502"/>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87"/>
            <p:cNvSpPr>
              <a:spLocks noChangeShapeType="1"/>
            </p:cNvSpPr>
            <p:nvPr/>
          </p:nvSpPr>
          <p:spPr bwMode="auto">
            <a:xfrm>
              <a:off x="2857550" y="2319502"/>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88"/>
            <p:cNvSpPr>
              <a:spLocks noChangeShapeType="1"/>
            </p:cNvSpPr>
            <p:nvPr/>
          </p:nvSpPr>
          <p:spPr bwMode="auto">
            <a:xfrm>
              <a:off x="2870412" y="2319502"/>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89"/>
            <p:cNvSpPr>
              <a:spLocks noChangeShapeType="1"/>
            </p:cNvSpPr>
            <p:nvPr/>
          </p:nvSpPr>
          <p:spPr bwMode="auto">
            <a:xfrm>
              <a:off x="4182348" y="2600705"/>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90"/>
            <p:cNvSpPr>
              <a:spLocks noChangeShapeType="1"/>
            </p:cNvSpPr>
            <p:nvPr/>
          </p:nvSpPr>
          <p:spPr bwMode="auto">
            <a:xfrm>
              <a:off x="4208072" y="2600705"/>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91"/>
            <p:cNvSpPr>
              <a:spLocks noChangeShapeType="1"/>
            </p:cNvSpPr>
            <p:nvPr/>
          </p:nvSpPr>
          <p:spPr bwMode="auto">
            <a:xfrm>
              <a:off x="4220934" y="2600705"/>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92"/>
            <p:cNvSpPr>
              <a:spLocks noChangeShapeType="1"/>
            </p:cNvSpPr>
            <p:nvPr/>
          </p:nvSpPr>
          <p:spPr bwMode="auto">
            <a:xfrm>
              <a:off x="4233796" y="2600705"/>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93"/>
            <p:cNvSpPr>
              <a:spLocks noChangeShapeType="1"/>
            </p:cNvSpPr>
            <p:nvPr/>
          </p:nvSpPr>
          <p:spPr bwMode="auto">
            <a:xfrm>
              <a:off x="3886519" y="249066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94"/>
            <p:cNvSpPr>
              <a:spLocks noChangeShapeType="1"/>
            </p:cNvSpPr>
            <p:nvPr/>
          </p:nvSpPr>
          <p:spPr bwMode="auto">
            <a:xfrm>
              <a:off x="3912243" y="249066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95"/>
            <p:cNvSpPr>
              <a:spLocks noChangeShapeType="1"/>
            </p:cNvSpPr>
            <p:nvPr/>
          </p:nvSpPr>
          <p:spPr bwMode="auto">
            <a:xfrm>
              <a:off x="3925105" y="249066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96"/>
            <p:cNvSpPr>
              <a:spLocks noChangeShapeType="1"/>
            </p:cNvSpPr>
            <p:nvPr/>
          </p:nvSpPr>
          <p:spPr bwMode="auto">
            <a:xfrm>
              <a:off x="3937967" y="249066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97"/>
            <p:cNvSpPr>
              <a:spLocks noChangeShapeType="1"/>
            </p:cNvSpPr>
            <p:nvPr/>
          </p:nvSpPr>
          <p:spPr bwMode="auto">
            <a:xfrm>
              <a:off x="3809346" y="249066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98"/>
            <p:cNvSpPr>
              <a:spLocks noChangeShapeType="1"/>
            </p:cNvSpPr>
            <p:nvPr/>
          </p:nvSpPr>
          <p:spPr bwMode="auto">
            <a:xfrm>
              <a:off x="3835070" y="249066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99"/>
            <p:cNvSpPr>
              <a:spLocks noChangeShapeType="1"/>
            </p:cNvSpPr>
            <p:nvPr/>
          </p:nvSpPr>
          <p:spPr bwMode="auto">
            <a:xfrm>
              <a:off x="3847933" y="249066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100"/>
            <p:cNvSpPr>
              <a:spLocks noChangeShapeType="1"/>
            </p:cNvSpPr>
            <p:nvPr/>
          </p:nvSpPr>
          <p:spPr bwMode="auto">
            <a:xfrm>
              <a:off x="3860795" y="249066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101"/>
            <p:cNvSpPr>
              <a:spLocks noChangeShapeType="1"/>
            </p:cNvSpPr>
            <p:nvPr/>
          </p:nvSpPr>
          <p:spPr bwMode="auto">
            <a:xfrm>
              <a:off x="5828698" y="2894135"/>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102"/>
            <p:cNvSpPr>
              <a:spLocks noChangeShapeType="1"/>
            </p:cNvSpPr>
            <p:nvPr/>
          </p:nvSpPr>
          <p:spPr bwMode="auto">
            <a:xfrm>
              <a:off x="5841560" y="2894135"/>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103"/>
            <p:cNvSpPr>
              <a:spLocks noChangeShapeType="1"/>
            </p:cNvSpPr>
            <p:nvPr/>
          </p:nvSpPr>
          <p:spPr bwMode="auto">
            <a:xfrm>
              <a:off x="5867285" y="2894135"/>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104"/>
            <p:cNvSpPr>
              <a:spLocks noChangeShapeType="1"/>
            </p:cNvSpPr>
            <p:nvPr/>
          </p:nvSpPr>
          <p:spPr bwMode="auto">
            <a:xfrm>
              <a:off x="5880147" y="2894135"/>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105"/>
            <p:cNvSpPr>
              <a:spLocks noChangeShapeType="1"/>
            </p:cNvSpPr>
            <p:nvPr/>
          </p:nvSpPr>
          <p:spPr bwMode="auto">
            <a:xfrm>
              <a:off x="4799729" y="268628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106"/>
            <p:cNvSpPr>
              <a:spLocks noChangeShapeType="1"/>
            </p:cNvSpPr>
            <p:nvPr/>
          </p:nvSpPr>
          <p:spPr bwMode="auto">
            <a:xfrm>
              <a:off x="4812591" y="268628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107"/>
            <p:cNvSpPr>
              <a:spLocks noChangeShapeType="1"/>
            </p:cNvSpPr>
            <p:nvPr/>
          </p:nvSpPr>
          <p:spPr bwMode="auto">
            <a:xfrm>
              <a:off x="4825453" y="268628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108"/>
            <p:cNvSpPr>
              <a:spLocks noChangeShapeType="1"/>
            </p:cNvSpPr>
            <p:nvPr/>
          </p:nvSpPr>
          <p:spPr bwMode="auto">
            <a:xfrm>
              <a:off x="4851178" y="268628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109"/>
            <p:cNvSpPr>
              <a:spLocks noChangeShapeType="1"/>
            </p:cNvSpPr>
            <p:nvPr/>
          </p:nvSpPr>
          <p:spPr bwMode="auto">
            <a:xfrm>
              <a:off x="7359290"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110"/>
            <p:cNvSpPr>
              <a:spLocks noChangeShapeType="1"/>
            </p:cNvSpPr>
            <p:nvPr/>
          </p:nvSpPr>
          <p:spPr bwMode="auto">
            <a:xfrm>
              <a:off x="7385014"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111"/>
            <p:cNvSpPr>
              <a:spLocks noChangeShapeType="1"/>
            </p:cNvSpPr>
            <p:nvPr/>
          </p:nvSpPr>
          <p:spPr bwMode="auto">
            <a:xfrm>
              <a:off x="7397876"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112"/>
            <p:cNvSpPr>
              <a:spLocks noChangeShapeType="1"/>
            </p:cNvSpPr>
            <p:nvPr/>
          </p:nvSpPr>
          <p:spPr bwMode="auto">
            <a:xfrm>
              <a:off x="7410738"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113"/>
            <p:cNvSpPr>
              <a:spLocks noChangeShapeType="1"/>
            </p:cNvSpPr>
            <p:nvPr/>
          </p:nvSpPr>
          <p:spPr bwMode="auto">
            <a:xfrm>
              <a:off x="7179220"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114"/>
            <p:cNvSpPr>
              <a:spLocks noChangeShapeType="1"/>
            </p:cNvSpPr>
            <p:nvPr/>
          </p:nvSpPr>
          <p:spPr bwMode="auto">
            <a:xfrm>
              <a:off x="7192083"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115"/>
            <p:cNvSpPr>
              <a:spLocks noChangeShapeType="1"/>
            </p:cNvSpPr>
            <p:nvPr/>
          </p:nvSpPr>
          <p:spPr bwMode="auto">
            <a:xfrm>
              <a:off x="7204945"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116"/>
            <p:cNvSpPr>
              <a:spLocks noChangeShapeType="1"/>
            </p:cNvSpPr>
            <p:nvPr/>
          </p:nvSpPr>
          <p:spPr bwMode="auto">
            <a:xfrm>
              <a:off x="7230669"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Freeform 117"/>
            <p:cNvSpPr>
              <a:spLocks/>
            </p:cNvSpPr>
            <p:nvPr/>
          </p:nvSpPr>
          <p:spPr bwMode="auto">
            <a:xfrm>
              <a:off x="1339820" y="1916035"/>
              <a:ext cx="6996991" cy="1137041"/>
            </a:xfrm>
            <a:custGeom>
              <a:avLst/>
              <a:gdLst>
                <a:gd name="T0" fmla="*/ 442 w 544"/>
                <a:gd name="T1" fmla="*/ 93 h 93"/>
                <a:gd name="T2" fmla="*/ 418 w 544"/>
                <a:gd name="T3" fmla="*/ 89 h 93"/>
                <a:gd name="T4" fmla="*/ 371 w 544"/>
                <a:gd name="T5" fmla="*/ 86 h 93"/>
                <a:gd name="T6" fmla="*/ 342 w 544"/>
                <a:gd name="T7" fmla="*/ 82 h 93"/>
                <a:gd name="T8" fmla="*/ 320 w 544"/>
                <a:gd name="T9" fmla="*/ 80 h 93"/>
                <a:gd name="T10" fmla="*/ 313 w 544"/>
                <a:gd name="T11" fmla="*/ 78 h 93"/>
                <a:gd name="T12" fmla="*/ 308 w 544"/>
                <a:gd name="T13" fmla="*/ 76 h 93"/>
                <a:gd name="T14" fmla="*/ 305 w 544"/>
                <a:gd name="T15" fmla="*/ 74 h 93"/>
                <a:gd name="T16" fmla="*/ 300 w 544"/>
                <a:gd name="T17" fmla="*/ 71 h 93"/>
                <a:gd name="T18" fmla="*/ 297 w 544"/>
                <a:gd name="T19" fmla="*/ 70 h 93"/>
                <a:gd name="T20" fmla="*/ 275 w 544"/>
                <a:gd name="T21" fmla="*/ 68 h 93"/>
                <a:gd name="T22" fmla="*/ 267 w 544"/>
                <a:gd name="T23" fmla="*/ 66 h 93"/>
                <a:gd name="T24" fmla="*/ 251 w 544"/>
                <a:gd name="T25" fmla="*/ 63 h 93"/>
                <a:gd name="T26" fmla="*/ 234 w 544"/>
                <a:gd name="T27" fmla="*/ 60 h 93"/>
                <a:gd name="T28" fmla="*/ 228 w 544"/>
                <a:gd name="T29" fmla="*/ 59 h 93"/>
                <a:gd name="T30" fmla="*/ 219 w 544"/>
                <a:gd name="T31" fmla="*/ 56 h 93"/>
                <a:gd name="T32" fmla="*/ 210 w 544"/>
                <a:gd name="T33" fmla="*/ 54 h 93"/>
                <a:gd name="T34" fmla="*/ 207 w 544"/>
                <a:gd name="T35" fmla="*/ 50 h 93"/>
                <a:gd name="T36" fmla="*/ 200 w 544"/>
                <a:gd name="T37" fmla="*/ 49 h 93"/>
                <a:gd name="T38" fmla="*/ 182 w 544"/>
                <a:gd name="T39" fmla="*/ 47 h 93"/>
                <a:gd name="T40" fmla="*/ 155 w 544"/>
                <a:gd name="T41" fmla="*/ 45 h 93"/>
                <a:gd name="T42" fmla="*/ 145 w 544"/>
                <a:gd name="T43" fmla="*/ 43 h 93"/>
                <a:gd name="T44" fmla="*/ 136 w 544"/>
                <a:gd name="T45" fmla="*/ 41 h 93"/>
                <a:gd name="T46" fmla="*/ 130 w 544"/>
                <a:gd name="T47" fmla="*/ 39 h 93"/>
                <a:gd name="T48" fmla="*/ 124 w 544"/>
                <a:gd name="T49" fmla="*/ 36 h 93"/>
                <a:gd name="T50" fmla="*/ 120 w 544"/>
                <a:gd name="T51" fmla="*/ 35 h 93"/>
                <a:gd name="T52" fmla="*/ 111 w 544"/>
                <a:gd name="T53" fmla="*/ 33 h 93"/>
                <a:gd name="T54" fmla="*/ 106 w 544"/>
                <a:gd name="T55" fmla="*/ 31 h 93"/>
                <a:gd name="T56" fmla="*/ 102 w 544"/>
                <a:gd name="T57" fmla="*/ 29 h 93"/>
                <a:gd name="T58" fmla="*/ 85 w 544"/>
                <a:gd name="T59" fmla="*/ 29 h 93"/>
                <a:gd name="T60" fmla="*/ 82 w 544"/>
                <a:gd name="T61" fmla="*/ 26 h 93"/>
                <a:gd name="T62" fmla="*/ 76 w 544"/>
                <a:gd name="T63" fmla="*/ 21 h 93"/>
                <a:gd name="T64" fmla="*/ 71 w 544"/>
                <a:gd name="T65" fmla="*/ 18 h 93"/>
                <a:gd name="T66" fmla="*/ 64 w 544"/>
                <a:gd name="T67" fmla="*/ 16 h 93"/>
                <a:gd name="T68" fmla="*/ 59 w 544"/>
                <a:gd name="T69" fmla="*/ 14 h 93"/>
                <a:gd name="T70" fmla="*/ 53 w 544"/>
                <a:gd name="T71" fmla="*/ 12 h 93"/>
                <a:gd name="T72" fmla="*/ 46 w 544"/>
                <a:gd name="T73" fmla="*/ 10 h 93"/>
                <a:gd name="T74" fmla="*/ 33 w 544"/>
                <a:gd name="T75" fmla="*/ 7 h 93"/>
                <a:gd name="T76" fmla="*/ 29 w 544"/>
                <a:gd name="T77" fmla="*/ 6 h 93"/>
                <a:gd name="T78" fmla="*/ 20 w 544"/>
                <a:gd name="T79" fmla="*/ 4 h 93"/>
                <a:gd name="T80" fmla="*/ 14 w 544"/>
                <a:gd name="T81" fmla="*/ 2 h 93"/>
                <a:gd name="T82" fmla="*/ 0 w 544"/>
                <a:gd name="T8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4" h="93">
                  <a:moveTo>
                    <a:pt x="544" y="93"/>
                  </a:moveTo>
                  <a:lnTo>
                    <a:pt x="442" y="93"/>
                  </a:lnTo>
                  <a:lnTo>
                    <a:pt x="442" y="89"/>
                  </a:lnTo>
                  <a:lnTo>
                    <a:pt x="418" y="89"/>
                  </a:lnTo>
                  <a:lnTo>
                    <a:pt x="418" y="86"/>
                  </a:lnTo>
                  <a:lnTo>
                    <a:pt x="371" y="86"/>
                  </a:lnTo>
                  <a:lnTo>
                    <a:pt x="371" y="82"/>
                  </a:lnTo>
                  <a:lnTo>
                    <a:pt x="342" y="82"/>
                  </a:lnTo>
                  <a:lnTo>
                    <a:pt x="342" y="80"/>
                  </a:lnTo>
                  <a:lnTo>
                    <a:pt x="320" y="80"/>
                  </a:lnTo>
                  <a:lnTo>
                    <a:pt x="320" y="78"/>
                  </a:lnTo>
                  <a:lnTo>
                    <a:pt x="313" y="78"/>
                  </a:lnTo>
                  <a:lnTo>
                    <a:pt x="313" y="76"/>
                  </a:lnTo>
                  <a:lnTo>
                    <a:pt x="308" y="76"/>
                  </a:lnTo>
                  <a:lnTo>
                    <a:pt x="308" y="74"/>
                  </a:lnTo>
                  <a:lnTo>
                    <a:pt x="305" y="74"/>
                  </a:lnTo>
                  <a:lnTo>
                    <a:pt x="305" y="71"/>
                  </a:lnTo>
                  <a:lnTo>
                    <a:pt x="300" y="71"/>
                  </a:lnTo>
                  <a:lnTo>
                    <a:pt x="300" y="70"/>
                  </a:lnTo>
                  <a:lnTo>
                    <a:pt x="297" y="70"/>
                  </a:lnTo>
                  <a:lnTo>
                    <a:pt x="297" y="68"/>
                  </a:lnTo>
                  <a:lnTo>
                    <a:pt x="275" y="68"/>
                  </a:lnTo>
                  <a:lnTo>
                    <a:pt x="275" y="66"/>
                  </a:lnTo>
                  <a:lnTo>
                    <a:pt x="267" y="66"/>
                  </a:lnTo>
                  <a:lnTo>
                    <a:pt x="267" y="63"/>
                  </a:lnTo>
                  <a:lnTo>
                    <a:pt x="251" y="63"/>
                  </a:lnTo>
                  <a:lnTo>
                    <a:pt x="234" y="63"/>
                  </a:lnTo>
                  <a:lnTo>
                    <a:pt x="234" y="60"/>
                  </a:lnTo>
                  <a:lnTo>
                    <a:pt x="228" y="60"/>
                  </a:lnTo>
                  <a:lnTo>
                    <a:pt x="228" y="59"/>
                  </a:lnTo>
                  <a:lnTo>
                    <a:pt x="219" y="59"/>
                  </a:lnTo>
                  <a:lnTo>
                    <a:pt x="219" y="56"/>
                  </a:lnTo>
                  <a:lnTo>
                    <a:pt x="210" y="56"/>
                  </a:lnTo>
                  <a:lnTo>
                    <a:pt x="210" y="54"/>
                  </a:lnTo>
                  <a:lnTo>
                    <a:pt x="207" y="54"/>
                  </a:lnTo>
                  <a:lnTo>
                    <a:pt x="207" y="50"/>
                  </a:lnTo>
                  <a:lnTo>
                    <a:pt x="200" y="50"/>
                  </a:lnTo>
                  <a:lnTo>
                    <a:pt x="200" y="49"/>
                  </a:lnTo>
                  <a:lnTo>
                    <a:pt x="182" y="49"/>
                  </a:lnTo>
                  <a:lnTo>
                    <a:pt x="182" y="47"/>
                  </a:lnTo>
                  <a:lnTo>
                    <a:pt x="155" y="47"/>
                  </a:lnTo>
                  <a:lnTo>
                    <a:pt x="155" y="45"/>
                  </a:lnTo>
                  <a:lnTo>
                    <a:pt x="145" y="45"/>
                  </a:lnTo>
                  <a:lnTo>
                    <a:pt x="145" y="43"/>
                  </a:lnTo>
                  <a:lnTo>
                    <a:pt x="136" y="43"/>
                  </a:lnTo>
                  <a:lnTo>
                    <a:pt x="136" y="41"/>
                  </a:lnTo>
                  <a:lnTo>
                    <a:pt x="130" y="41"/>
                  </a:lnTo>
                  <a:lnTo>
                    <a:pt x="130" y="39"/>
                  </a:lnTo>
                  <a:lnTo>
                    <a:pt x="124" y="39"/>
                  </a:lnTo>
                  <a:lnTo>
                    <a:pt x="124" y="36"/>
                  </a:lnTo>
                  <a:lnTo>
                    <a:pt x="120" y="36"/>
                  </a:lnTo>
                  <a:lnTo>
                    <a:pt x="120" y="35"/>
                  </a:lnTo>
                  <a:lnTo>
                    <a:pt x="111" y="35"/>
                  </a:lnTo>
                  <a:lnTo>
                    <a:pt x="111" y="33"/>
                  </a:lnTo>
                  <a:lnTo>
                    <a:pt x="106" y="33"/>
                  </a:lnTo>
                  <a:lnTo>
                    <a:pt x="106" y="31"/>
                  </a:lnTo>
                  <a:lnTo>
                    <a:pt x="102" y="31"/>
                  </a:lnTo>
                  <a:lnTo>
                    <a:pt x="102" y="29"/>
                  </a:lnTo>
                  <a:lnTo>
                    <a:pt x="88" y="29"/>
                  </a:lnTo>
                  <a:lnTo>
                    <a:pt x="85" y="29"/>
                  </a:lnTo>
                  <a:lnTo>
                    <a:pt x="85" y="26"/>
                  </a:lnTo>
                  <a:lnTo>
                    <a:pt x="82" y="26"/>
                  </a:lnTo>
                  <a:lnTo>
                    <a:pt x="82" y="21"/>
                  </a:lnTo>
                  <a:lnTo>
                    <a:pt x="76" y="21"/>
                  </a:lnTo>
                  <a:lnTo>
                    <a:pt x="76" y="18"/>
                  </a:lnTo>
                  <a:lnTo>
                    <a:pt x="71" y="18"/>
                  </a:lnTo>
                  <a:lnTo>
                    <a:pt x="71" y="16"/>
                  </a:lnTo>
                  <a:lnTo>
                    <a:pt x="64" y="16"/>
                  </a:lnTo>
                  <a:lnTo>
                    <a:pt x="64" y="14"/>
                  </a:lnTo>
                  <a:lnTo>
                    <a:pt x="59" y="14"/>
                  </a:lnTo>
                  <a:lnTo>
                    <a:pt x="59" y="12"/>
                  </a:lnTo>
                  <a:lnTo>
                    <a:pt x="53" y="12"/>
                  </a:lnTo>
                  <a:lnTo>
                    <a:pt x="53" y="10"/>
                  </a:lnTo>
                  <a:lnTo>
                    <a:pt x="46" y="10"/>
                  </a:lnTo>
                  <a:lnTo>
                    <a:pt x="46" y="7"/>
                  </a:lnTo>
                  <a:lnTo>
                    <a:pt x="33" y="7"/>
                  </a:lnTo>
                  <a:lnTo>
                    <a:pt x="33" y="6"/>
                  </a:lnTo>
                  <a:lnTo>
                    <a:pt x="29" y="6"/>
                  </a:lnTo>
                  <a:lnTo>
                    <a:pt x="29" y="4"/>
                  </a:lnTo>
                  <a:lnTo>
                    <a:pt x="20" y="4"/>
                  </a:lnTo>
                  <a:lnTo>
                    <a:pt x="20" y="2"/>
                  </a:lnTo>
                  <a:lnTo>
                    <a:pt x="14" y="2"/>
                  </a:lnTo>
                  <a:lnTo>
                    <a:pt x="14"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55" name="TextBox 154"/>
          <p:cNvSpPr txBox="1"/>
          <p:nvPr/>
        </p:nvSpPr>
        <p:spPr>
          <a:xfrm>
            <a:off x="5464873" y="2569271"/>
            <a:ext cx="1672253" cy="307777"/>
          </a:xfrm>
          <a:prstGeom prst="rect">
            <a:avLst/>
          </a:prstGeom>
          <a:noFill/>
        </p:spPr>
        <p:txBody>
          <a:bodyPr wrap="none" rtlCol="0">
            <a:spAutoFit/>
          </a:bodyPr>
          <a:lstStyle/>
          <a:p>
            <a:r>
              <a:rPr lang="ja-JP" sz="1400" b="1" i="0" dirty="0" smtClean="0">
                <a:solidFill>
                  <a:srgbClr val="4D4D4D"/>
                </a:solidFill>
                <a:ea typeface="MS UI Gothic" pitchFamily="18" charset="0"/>
              </a:rPr>
              <a:t>5x5 Gy照射＋CT</a:t>
            </a:r>
            <a:r>
              <a:rPr lang="ja-JP" sz="1400" b="0" i="0" dirty="0" smtClean="0">
                <a:solidFill>
                  <a:srgbClr val="4D4D4D"/>
                </a:solidFill>
                <a:ea typeface="MS UI Gothic" pitchFamily="18" charset="0"/>
              </a:rPr>
              <a:t>: 73%</a:t>
            </a:r>
          </a:p>
        </p:txBody>
      </p:sp>
      <p:sp>
        <p:nvSpPr>
          <p:cNvPr id="156" name="Line 118"/>
          <p:cNvSpPr>
            <a:spLocks noChangeShapeType="1"/>
          </p:cNvSpPr>
          <p:nvPr/>
        </p:nvSpPr>
        <p:spPr bwMode="auto">
          <a:xfrm>
            <a:off x="4632196" y="292574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119"/>
          <p:cNvSpPr>
            <a:spLocks noChangeShapeType="1"/>
          </p:cNvSpPr>
          <p:nvPr/>
        </p:nvSpPr>
        <p:spPr bwMode="auto">
          <a:xfrm>
            <a:off x="4657522" y="292574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120"/>
          <p:cNvSpPr>
            <a:spLocks noChangeShapeType="1"/>
          </p:cNvSpPr>
          <p:nvPr/>
        </p:nvSpPr>
        <p:spPr bwMode="auto">
          <a:xfrm>
            <a:off x="7088814"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121"/>
          <p:cNvSpPr>
            <a:spLocks noChangeShapeType="1"/>
          </p:cNvSpPr>
          <p:nvPr/>
        </p:nvSpPr>
        <p:spPr bwMode="auto">
          <a:xfrm>
            <a:off x="7114140"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122"/>
          <p:cNvSpPr>
            <a:spLocks noChangeShapeType="1"/>
          </p:cNvSpPr>
          <p:nvPr/>
        </p:nvSpPr>
        <p:spPr bwMode="auto">
          <a:xfrm>
            <a:off x="5202030" y="3130589"/>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123"/>
          <p:cNvSpPr>
            <a:spLocks noChangeShapeType="1"/>
          </p:cNvSpPr>
          <p:nvPr/>
        </p:nvSpPr>
        <p:spPr bwMode="auto">
          <a:xfrm>
            <a:off x="5227356" y="3130589"/>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124"/>
          <p:cNvSpPr>
            <a:spLocks noChangeShapeType="1"/>
          </p:cNvSpPr>
          <p:nvPr/>
        </p:nvSpPr>
        <p:spPr bwMode="auto">
          <a:xfrm>
            <a:off x="7658649"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125"/>
          <p:cNvSpPr>
            <a:spLocks noChangeShapeType="1"/>
          </p:cNvSpPr>
          <p:nvPr/>
        </p:nvSpPr>
        <p:spPr bwMode="auto">
          <a:xfrm>
            <a:off x="7683975"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126"/>
          <p:cNvSpPr>
            <a:spLocks noChangeShapeType="1"/>
          </p:cNvSpPr>
          <p:nvPr/>
        </p:nvSpPr>
        <p:spPr bwMode="auto">
          <a:xfrm>
            <a:off x="4948770" y="3056100"/>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127"/>
          <p:cNvSpPr>
            <a:spLocks noChangeShapeType="1"/>
          </p:cNvSpPr>
          <p:nvPr/>
        </p:nvSpPr>
        <p:spPr bwMode="auto">
          <a:xfrm>
            <a:off x="4974096" y="3056100"/>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128"/>
          <p:cNvSpPr>
            <a:spLocks noChangeShapeType="1"/>
          </p:cNvSpPr>
          <p:nvPr/>
        </p:nvSpPr>
        <p:spPr bwMode="auto">
          <a:xfrm>
            <a:off x="6075776" y="334770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129"/>
          <p:cNvSpPr>
            <a:spLocks noChangeShapeType="1"/>
          </p:cNvSpPr>
          <p:nvPr/>
        </p:nvSpPr>
        <p:spPr bwMode="auto">
          <a:xfrm>
            <a:off x="6101102" y="334770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130"/>
          <p:cNvSpPr>
            <a:spLocks noChangeShapeType="1"/>
          </p:cNvSpPr>
          <p:nvPr/>
        </p:nvSpPr>
        <p:spPr bwMode="auto">
          <a:xfrm>
            <a:off x="4302958" y="283263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131"/>
          <p:cNvSpPr>
            <a:spLocks noChangeShapeType="1"/>
          </p:cNvSpPr>
          <p:nvPr/>
        </p:nvSpPr>
        <p:spPr bwMode="auto">
          <a:xfrm>
            <a:off x="4328284" y="283263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132"/>
          <p:cNvSpPr>
            <a:spLocks noChangeShapeType="1"/>
          </p:cNvSpPr>
          <p:nvPr/>
        </p:nvSpPr>
        <p:spPr bwMode="auto">
          <a:xfrm>
            <a:off x="6759577"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133"/>
          <p:cNvSpPr>
            <a:spLocks noChangeShapeType="1"/>
          </p:cNvSpPr>
          <p:nvPr/>
        </p:nvSpPr>
        <p:spPr bwMode="auto">
          <a:xfrm>
            <a:off x="6784903"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134"/>
          <p:cNvSpPr>
            <a:spLocks noChangeShapeType="1"/>
          </p:cNvSpPr>
          <p:nvPr/>
        </p:nvSpPr>
        <p:spPr bwMode="auto">
          <a:xfrm>
            <a:off x="5075400" y="311817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135"/>
          <p:cNvSpPr>
            <a:spLocks noChangeShapeType="1"/>
          </p:cNvSpPr>
          <p:nvPr/>
        </p:nvSpPr>
        <p:spPr bwMode="auto">
          <a:xfrm>
            <a:off x="5088063" y="311817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136"/>
          <p:cNvSpPr>
            <a:spLocks noChangeShapeType="1"/>
          </p:cNvSpPr>
          <p:nvPr/>
        </p:nvSpPr>
        <p:spPr bwMode="auto">
          <a:xfrm>
            <a:off x="5765551" y="328013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137"/>
          <p:cNvSpPr>
            <a:spLocks noChangeShapeType="1"/>
          </p:cNvSpPr>
          <p:nvPr/>
        </p:nvSpPr>
        <p:spPr bwMode="auto">
          <a:xfrm>
            <a:off x="5790877" y="328013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138"/>
          <p:cNvSpPr>
            <a:spLocks noChangeShapeType="1"/>
          </p:cNvSpPr>
          <p:nvPr/>
        </p:nvSpPr>
        <p:spPr bwMode="auto">
          <a:xfrm>
            <a:off x="4847466" y="3006441"/>
            <a:ext cx="0" cy="6207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139"/>
          <p:cNvSpPr>
            <a:spLocks noChangeShapeType="1"/>
          </p:cNvSpPr>
          <p:nvPr/>
        </p:nvSpPr>
        <p:spPr bwMode="auto">
          <a:xfrm>
            <a:off x="4872792" y="3006441"/>
            <a:ext cx="0" cy="6207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140"/>
          <p:cNvSpPr>
            <a:spLocks noChangeShapeType="1"/>
          </p:cNvSpPr>
          <p:nvPr/>
        </p:nvSpPr>
        <p:spPr bwMode="auto">
          <a:xfrm>
            <a:off x="7468704"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141"/>
          <p:cNvSpPr>
            <a:spLocks noChangeShapeType="1"/>
          </p:cNvSpPr>
          <p:nvPr/>
        </p:nvSpPr>
        <p:spPr bwMode="auto">
          <a:xfrm>
            <a:off x="7494030"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142"/>
          <p:cNvSpPr>
            <a:spLocks noChangeShapeType="1"/>
          </p:cNvSpPr>
          <p:nvPr/>
        </p:nvSpPr>
        <p:spPr bwMode="auto">
          <a:xfrm>
            <a:off x="3163290" y="237328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143"/>
          <p:cNvSpPr>
            <a:spLocks noChangeShapeType="1"/>
          </p:cNvSpPr>
          <p:nvPr/>
        </p:nvSpPr>
        <p:spPr bwMode="auto">
          <a:xfrm>
            <a:off x="3188616" y="237328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144"/>
          <p:cNvSpPr>
            <a:spLocks noChangeShapeType="1"/>
          </p:cNvSpPr>
          <p:nvPr/>
        </p:nvSpPr>
        <p:spPr bwMode="auto">
          <a:xfrm>
            <a:off x="3619157" y="2522262"/>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145"/>
          <p:cNvSpPr>
            <a:spLocks noChangeShapeType="1"/>
          </p:cNvSpPr>
          <p:nvPr/>
        </p:nvSpPr>
        <p:spPr bwMode="auto">
          <a:xfrm>
            <a:off x="3644483" y="2522262"/>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146"/>
          <p:cNvSpPr>
            <a:spLocks noChangeShapeType="1"/>
          </p:cNvSpPr>
          <p:nvPr/>
        </p:nvSpPr>
        <p:spPr bwMode="auto">
          <a:xfrm>
            <a:off x="6265721" y="334770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147"/>
          <p:cNvSpPr>
            <a:spLocks noChangeShapeType="1"/>
          </p:cNvSpPr>
          <p:nvPr/>
        </p:nvSpPr>
        <p:spPr bwMode="auto">
          <a:xfrm>
            <a:off x="6291047" y="334770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148"/>
          <p:cNvSpPr>
            <a:spLocks noChangeShapeType="1"/>
          </p:cNvSpPr>
          <p:nvPr/>
        </p:nvSpPr>
        <p:spPr bwMode="auto">
          <a:xfrm>
            <a:off x="3074649" y="2373284"/>
            <a:ext cx="0" cy="6207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149"/>
          <p:cNvSpPr>
            <a:spLocks noChangeShapeType="1"/>
          </p:cNvSpPr>
          <p:nvPr/>
        </p:nvSpPr>
        <p:spPr bwMode="auto">
          <a:xfrm>
            <a:off x="3099975" y="2373284"/>
            <a:ext cx="0" cy="6207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150"/>
          <p:cNvSpPr>
            <a:spLocks noChangeShapeType="1"/>
          </p:cNvSpPr>
          <p:nvPr/>
        </p:nvSpPr>
        <p:spPr bwMode="auto">
          <a:xfrm>
            <a:off x="1871665" y="20380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151"/>
          <p:cNvSpPr>
            <a:spLocks noChangeShapeType="1"/>
          </p:cNvSpPr>
          <p:nvPr/>
        </p:nvSpPr>
        <p:spPr bwMode="auto">
          <a:xfrm>
            <a:off x="1896991" y="20380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152"/>
          <p:cNvSpPr>
            <a:spLocks noChangeShapeType="1"/>
          </p:cNvSpPr>
          <p:nvPr/>
        </p:nvSpPr>
        <p:spPr bwMode="auto">
          <a:xfrm>
            <a:off x="2783400" y="2218099"/>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153"/>
          <p:cNvSpPr>
            <a:spLocks noChangeShapeType="1"/>
          </p:cNvSpPr>
          <p:nvPr/>
        </p:nvSpPr>
        <p:spPr bwMode="auto">
          <a:xfrm>
            <a:off x="2808726" y="2218099"/>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154"/>
          <p:cNvSpPr>
            <a:spLocks noChangeShapeType="1"/>
          </p:cNvSpPr>
          <p:nvPr/>
        </p:nvSpPr>
        <p:spPr bwMode="auto">
          <a:xfrm>
            <a:off x="2593455" y="218734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155"/>
          <p:cNvSpPr>
            <a:spLocks noChangeShapeType="1"/>
          </p:cNvSpPr>
          <p:nvPr/>
        </p:nvSpPr>
        <p:spPr bwMode="auto">
          <a:xfrm>
            <a:off x="2618781" y="217464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156"/>
          <p:cNvSpPr>
            <a:spLocks noChangeShapeType="1"/>
          </p:cNvSpPr>
          <p:nvPr/>
        </p:nvSpPr>
        <p:spPr bwMode="auto">
          <a:xfrm>
            <a:off x="2707422" y="2218099"/>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157"/>
          <p:cNvSpPr>
            <a:spLocks noChangeShapeType="1"/>
          </p:cNvSpPr>
          <p:nvPr/>
        </p:nvSpPr>
        <p:spPr bwMode="auto">
          <a:xfrm>
            <a:off x="2732748" y="2218099"/>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158"/>
          <p:cNvSpPr>
            <a:spLocks noChangeShapeType="1"/>
          </p:cNvSpPr>
          <p:nvPr/>
        </p:nvSpPr>
        <p:spPr bwMode="auto">
          <a:xfrm>
            <a:off x="1960306" y="207532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159"/>
          <p:cNvSpPr>
            <a:spLocks noChangeShapeType="1"/>
          </p:cNvSpPr>
          <p:nvPr/>
        </p:nvSpPr>
        <p:spPr bwMode="auto">
          <a:xfrm>
            <a:off x="1985632" y="207532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160"/>
          <p:cNvSpPr>
            <a:spLocks noChangeShapeType="1"/>
          </p:cNvSpPr>
          <p:nvPr/>
        </p:nvSpPr>
        <p:spPr bwMode="auto">
          <a:xfrm>
            <a:off x="2935356" y="2311210"/>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161"/>
          <p:cNvSpPr>
            <a:spLocks noChangeShapeType="1"/>
          </p:cNvSpPr>
          <p:nvPr/>
        </p:nvSpPr>
        <p:spPr bwMode="auto">
          <a:xfrm>
            <a:off x="2948019" y="2311210"/>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162"/>
          <p:cNvSpPr>
            <a:spLocks noChangeShapeType="1"/>
          </p:cNvSpPr>
          <p:nvPr/>
        </p:nvSpPr>
        <p:spPr bwMode="auto">
          <a:xfrm>
            <a:off x="2124925" y="2112572"/>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163"/>
          <p:cNvSpPr>
            <a:spLocks noChangeShapeType="1"/>
          </p:cNvSpPr>
          <p:nvPr/>
        </p:nvSpPr>
        <p:spPr bwMode="auto">
          <a:xfrm>
            <a:off x="2162914" y="2112572"/>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164"/>
          <p:cNvSpPr>
            <a:spLocks noChangeShapeType="1"/>
          </p:cNvSpPr>
          <p:nvPr/>
        </p:nvSpPr>
        <p:spPr bwMode="auto">
          <a:xfrm>
            <a:off x="4708174" y="292574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165"/>
          <p:cNvSpPr>
            <a:spLocks noChangeShapeType="1"/>
          </p:cNvSpPr>
          <p:nvPr/>
        </p:nvSpPr>
        <p:spPr bwMode="auto">
          <a:xfrm>
            <a:off x="4784151" y="294436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166"/>
          <p:cNvSpPr>
            <a:spLocks noChangeShapeType="1"/>
          </p:cNvSpPr>
          <p:nvPr/>
        </p:nvSpPr>
        <p:spPr bwMode="auto">
          <a:xfrm>
            <a:off x="7164792"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167"/>
          <p:cNvSpPr>
            <a:spLocks noChangeShapeType="1"/>
          </p:cNvSpPr>
          <p:nvPr/>
        </p:nvSpPr>
        <p:spPr bwMode="auto">
          <a:xfrm>
            <a:off x="7240770"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168"/>
          <p:cNvSpPr>
            <a:spLocks noChangeShapeType="1"/>
          </p:cNvSpPr>
          <p:nvPr/>
        </p:nvSpPr>
        <p:spPr bwMode="auto">
          <a:xfrm>
            <a:off x="5575606" y="328013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169"/>
          <p:cNvSpPr>
            <a:spLocks noChangeShapeType="1"/>
          </p:cNvSpPr>
          <p:nvPr/>
        </p:nvSpPr>
        <p:spPr bwMode="auto">
          <a:xfrm>
            <a:off x="5600932" y="328013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170"/>
          <p:cNvSpPr>
            <a:spLocks noChangeShapeType="1"/>
          </p:cNvSpPr>
          <p:nvPr/>
        </p:nvSpPr>
        <p:spPr bwMode="auto">
          <a:xfrm>
            <a:off x="8025875"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171"/>
          <p:cNvSpPr>
            <a:spLocks noChangeShapeType="1"/>
          </p:cNvSpPr>
          <p:nvPr/>
        </p:nvSpPr>
        <p:spPr bwMode="auto">
          <a:xfrm>
            <a:off x="8051201"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172"/>
          <p:cNvSpPr>
            <a:spLocks noChangeShapeType="1"/>
          </p:cNvSpPr>
          <p:nvPr/>
        </p:nvSpPr>
        <p:spPr bwMode="auto">
          <a:xfrm>
            <a:off x="5626258" y="328013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173"/>
          <p:cNvSpPr>
            <a:spLocks noChangeShapeType="1"/>
          </p:cNvSpPr>
          <p:nvPr/>
        </p:nvSpPr>
        <p:spPr bwMode="auto">
          <a:xfrm>
            <a:off x="5651584" y="328013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174"/>
          <p:cNvSpPr>
            <a:spLocks noChangeShapeType="1"/>
          </p:cNvSpPr>
          <p:nvPr/>
        </p:nvSpPr>
        <p:spPr bwMode="auto">
          <a:xfrm>
            <a:off x="8076527"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175"/>
          <p:cNvSpPr>
            <a:spLocks noChangeShapeType="1"/>
          </p:cNvSpPr>
          <p:nvPr/>
        </p:nvSpPr>
        <p:spPr bwMode="auto">
          <a:xfrm>
            <a:off x="8101853"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176"/>
          <p:cNvSpPr>
            <a:spLocks noChangeShapeType="1"/>
          </p:cNvSpPr>
          <p:nvPr/>
        </p:nvSpPr>
        <p:spPr bwMode="auto">
          <a:xfrm>
            <a:off x="5702236" y="328013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177"/>
          <p:cNvSpPr>
            <a:spLocks noChangeShapeType="1"/>
          </p:cNvSpPr>
          <p:nvPr/>
        </p:nvSpPr>
        <p:spPr bwMode="auto">
          <a:xfrm>
            <a:off x="5727562" y="328013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178"/>
          <p:cNvSpPr>
            <a:spLocks noChangeShapeType="1"/>
          </p:cNvSpPr>
          <p:nvPr/>
        </p:nvSpPr>
        <p:spPr bwMode="auto">
          <a:xfrm>
            <a:off x="8152505"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179"/>
          <p:cNvSpPr>
            <a:spLocks noChangeShapeType="1"/>
          </p:cNvSpPr>
          <p:nvPr/>
        </p:nvSpPr>
        <p:spPr bwMode="auto">
          <a:xfrm>
            <a:off x="8177831"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180"/>
          <p:cNvSpPr>
            <a:spLocks noChangeShapeType="1"/>
          </p:cNvSpPr>
          <p:nvPr/>
        </p:nvSpPr>
        <p:spPr bwMode="auto">
          <a:xfrm>
            <a:off x="5505942" y="322990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181"/>
          <p:cNvSpPr>
            <a:spLocks noChangeShapeType="1"/>
          </p:cNvSpPr>
          <p:nvPr/>
        </p:nvSpPr>
        <p:spPr bwMode="auto">
          <a:xfrm>
            <a:off x="5537618" y="328013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182"/>
          <p:cNvSpPr>
            <a:spLocks noChangeShapeType="1"/>
          </p:cNvSpPr>
          <p:nvPr/>
        </p:nvSpPr>
        <p:spPr bwMode="auto">
          <a:xfrm>
            <a:off x="7962560"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183"/>
          <p:cNvSpPr>
            <a:spLocks noChangeShapeType="1"/>
          </p:cNvSpPr>
          <p:nvPr/>
        </p:nvSpPr>
        <p:spPr bwMode="auto">
          <a:xfrm>
            <a:off x="7987886"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184"/>
          <p:cNvSpPr>
            <a:spLocks noChangeShapeType="1"/>
          </p:cNvSpPr>
          <p:nvPr/>
        </p:nvSpPr>
        <p:spPr bwMode="auto">
          <a:xfrm>
            <a:off x="4872792" y="3018855"/>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185"/>
          <p:cNvSpPr>
            <a:spLocks noChangeShapeType="1"/>
          </p:cNvSpPr>
          <p:nvPr/>
        </p:nvSpPr>
        <p:spPr bwMode="auto">
          <a:xfrm>
            <a:off x="5911157" y="3304397"/>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186"/>
          <p:cNvSpPr>
            <a:spLocks noChangeShapeType="1"/>
          </p:cNvSpPr>
          <p:nvPr/>
        </p:nvSpPr>
        <p:spPr bwMode="auto">
          <a:xfrm>
            <a:off x="4822140" y="2981611"/>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Line 187"/>
          <p:cNvSpPr>
            <a:spLocks noChangeShapeType="1"/>
          </p:cNvSpPr>
          <p:nvPr/>
        </p:nvSpPr>
        <p:spPr bwMode="auto">
          <a:xfrm>
            <a:off x="7278759"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188"/>
          <p:cNvSpPr>
            <a:spLocks noChangeShapeType="1"/>
          </p:cNvSpPr>
          <p:nvPr/>
        </p:nvSpPr>
        <p:spPr bwMode="auto">
          <a:xfrm>
            <a:off x="4898118" y="3056100"/>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Line 189"/>
          <p:cNvSpPr>
            <a:spLocks noChangeShapeType="1"/>
          </p:cNvSpPr>
          <p:nvPr/>
        </p:nvSpPr>
        <p:spPr bwMode="auto">
          <a:xfrm>
            <a:off x="5873168" y="3304397"/>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Line 190"/>
          <p:cNvSpPr>
            <a:spLocks noChangeShapeType="1"/>
          </p:cNvSpPr>
          <p:nvPr/>
        </p:nvSpPr>
        <p:spPr bwMode="auto">
          <a:xfrm>
            <a:off x="4404262" y="2869877"/>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Line 191"/>
          <p:cNvSpPr>
            <a:spLocks noChangeShapeType="1"/>
          </p:cNvSpPr>
          <p:nvPr/>
        </p:nvSpPr>
        <p:spPr bwMode="auto">
          <a:xfrm>
            <a:off x="6860881"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192"/>
          <p:cNvSpPr>
            <a:spLocks noChangeShapeType="1"/>
          </p:cNvSpPr>
          <p:nvPr/>
        </p:nvSpPr>
        <p:spPr bwMode="auto">
          <a:xfrm>
            <a:off x="3847091" y="2596751"/>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Line 193"/>
          <p:cNvSpPr>
            <a:spLocks noChangeShapeType="1"/>
          </p:cNvSpPr>
          <p:nvPr/>
        </p:nvSpPr>
        <p:spPr bwMode="auto">
          <a:xfrm>
            <a:off x="4378936" y="283263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194"/>
          <p:cNvSpPr>
            <a:spLocks noChangeShapeType="1"/>
          </p:cNvSpPr>
          <p:nvPr/>
        </p:nvSpPr>
        <p:spPr bwMode="auto">
          <a:xfrm>
            <a:off x="6835555"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195"/>
          <p:cNvSpPr>
            <a:spLocks noChangeShapeType="1"/>
          </p:cNvSpPr>
          <p:nvPr/>
        </p:nvSpPr>
        <p:spPr bwMode="auto">
          <a:xfrm>
            <a:off x="3885080" y="2609166"/>
            <a:ext cx="0" cy="6207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196"/>
          <p:cNvSpPr>
            <a:spLocks noChangeShapeType="1"/>
          </p:cNvSpPr>
          <p:nvPr/>
        </p:nvSpPr>
        <p:spPr bwMode="auto">
          <a:xfrm>
            <a:off x="6253058" y="334770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197"/>
          <p:cNvSpPr>
            <a:spLocks noChangeShapeType="1"/>
          </p:cNvSpPr>
          <p:nvPr/>
        </p:nvSpPr>
        <p:spPr bwMode="auto">
          <a:xfrm>
            <a:off x="3948395" y="2671240"/>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198"/>
          <p:cNvSpPr>
            <a:spLocks noChangeShapeType="1"/>
          </p:cNvSpPr>
          <p:nvPr/>
        </p:nvSpPr>
        <p:spPr bwMode="auto">
          <a:xfrm>
            <a:off x="6405013" y="334770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Line 199"/>
          <p:cNvSpPr>
            <a:spLocks noChangeShapeType="1"/>
          </p:cNvSpPr>
          <p:nvPr/>
        </p:nvSpPr>
        <p:spPr bwMode="auto">
          <a:xfrm>
            <a:off x="4138339" y="275814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200"/>
          <p:cNvSpPr>
            <a:spLocks noChangeShapeType="1"/>
          </p:cNvSpPr>
          <p:nvPr/>
        </p:nvSpPr>
        <p:spPr bwMode="auto">
          <a:xfrm>
            <a:off x="6594958"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201"/>
          <p:cNvSpPr>
            <a:spLocks noChangeShapeType="1"/>
          </p:cNvSpPr>
          <p:nvPr/>
        </p:nvSpPr>
        <p:spPr bwMode="auto">
          <a:xfrm>
            <a:off x="3910406" y="2683655"/>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202"/>
          <p:cNvSpPr>
            <a:spLocks noChangeShapeType="1"/>
          </p:cNvSpPr>
          <p:nvPr/>
        </p:nvSpPr>
        <p:spPr bwMode="auto">
          <a:xfrm>
            <a:off x="3619157" y="2509847"/>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203"/>
          <p:cNvSpPr>
            <a:spLocks noChangeShapeType="1"/>
          </p:cNvSpPr>
          <p:nvPr/>
        </p:nvSpPr>
        <p:spPr bwMode="auto">
          <a:xfrm>
            <a:off x="3530516" y="2485017"/>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Line 204"/>
          <p:cNvSpPr>
            <a:spLocks noChangeShapeType="1"/>
          </p:cNvSpPr>
          <p:nvPr/>
        </p:nvSpPr>
        <p:spPr bwMode="auto">
          <a:xfrm>
            <a:off x="4594207" y="292574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Line 205"/>
          <p:cNvSpPr>
            <a:spLocks noChangeShapeType="1"/>
          </p:cNvSpPr>
          <p:nvPr/>
        </p:nvSpPr>
        <p:spPr bwMode="auto">
          <a:xfrm>
            <a:off x="7050826"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206"/>
          <p:cNvSpPr>
            <a:spLocks noChangeShapeType="1"/>
          </p:cNvSpPr>
          <p:nvPr/>
        </p:nvSpPr>
        <p:spPr bwMode="auto">
          <a:xfrm>
            <a:off x="7861256" y="3453375"/>
            <a:ext cx="0" cy="6207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207"/>
          <p:cNvSpPr>
            <a:spLocks noChangeShapeType="1"/>
          </p:cNvSpPr>
          <p:nvPr/>
        </p:nvSpPr>
        <p:spPr bwMode="auto">
          <a:xfrm>
            <a:off x="4556218" y="292574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Line 208"/>
          <p:cNvSpPr>
            <a:spLocks noChangeShapeType="1"/>
          </p:cNvSpPr>
          <p:nvPr/>
        </p:nvSpPr>
        <p:spPr bwMode="auto">
          <a:xfrm>
            <a:off x="4568881" y="292574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Line 209"/>
          <p:cNvSpPr>
            <a:spLocks noChangeShapeType="1"/>
          </p:cNvSpPr>
          <p:nvPr/>
        </p:nvSpPr>
        <p:spPr bwMode="auto">
          <a:xfrm>
            <a:off x="4581544" y="292574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210"/>
          <p:cNvSpPr>
            <a:spLocks noChangeShapeType="1"/>
          </p:cNvSpPr>
          <p:nvPr/>
        </p:nvSpPr>
        <p:spPr bwMode="auto">
          <a:xfrm>
            <a:off x="4606870" y="292574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211"/>
          <p:cNvSpPr>
            <a:spLocks noChangeShapeType="1"/>
          </p:cNvSpPr>
          <p:nvPr/>
        </p:nvSpPr>
        <p:spPr bwMode="auto">
          <a:xfrm>
            <a:off x="6480991"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212"/>
          <p:cNvSpPr>
            <a:spLocks noChangeShapeType="1"/>
          </p:cNvSpPr>
          <p:nvPr/>
        </p:nvSpPr>
        <p:spPr bwMode="auto">
          <a:xfrm>
            <a:off x="6506317"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213"/>
          <p:cNvSpPr>
            <a:spLocks noChangeShapeType="1"/>
          </p:cNvSpPr>
          <p:nvPr/>
        </p:nvSpPr>
        <p:spPr bwMode="auto">
          <a:xfrm>
            <a:off x="6518980"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2" name="Line 214"/>
          <p:cNvSpPr>
            <a:spLocks noChangeShapeType="1"/>
          </p:cNvSpPr>
          <p:nvPr/>
        </p:nvSpPr>
        <p:spPr bwMode="auto">
          <a:xfrm>
            <a:off x="6531643"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Line 215"/>
          <p:cNvSpPr>
            <a:spLocks noChangeShapeType="1"/>
          </p:cNvSpPr>
          <p:nvPr/>
        </p:nvSpPr>
        <p:spPr bwMode="auto">
          <a:xfrm>
            <a:off x="2479489" y="2162517"/>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216"/>
          <p:cNvSpPr>
            <a:spLocks noChangeShapeType="1"/>
          </p:cNvSpPr>
          <p:nvPr/>
        </p:nvSpPr>
        <p:spPr bwMode="auto">
          <a:xfrm>
            <a:off x="2492151" y="2162517"/>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217"/>
          <p:cNvSpPr>
            <a:spLocks noChangeShapeType="1"/>
          </p:cNvSpPr>
          <p:nvPr/>
        </p:nvSpPr>
        <p:spPr bwMode="auto">
          <a:xfrm>
            <a:off x="2504814" y="2162517"/>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218"/>
          <p:cNvSpPr>
            <a:spLocks noChangeShapeType="1"/>
          </p:cNvSpPr>
          <p:nvPr/>
        </p:nvSpPr>
        <p:spPr bwMode="auto">
          <a:xfrm>
            <a:off x="2530140" y="2162517"/>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219"/>
          <p:cNvSpPr>
            <a:spLocks noChangeShapeType="1"/>
          </p:cNvSpPr>
          <p:nvPr/>
        </p:nvSpPr>
        <p:spPr bwMode="auto">
          <a:xfrm>
            <a:off x="3745787" y="2571921"/>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220"/>
          <p:cNvSpPr>
            <a:spLocks noChangeShapeType="1"/>
          </p:cNvSpPr>
          <p:nvPr/>
        </p:nvSpPr>
        <p:spPr bwMode="auto">
          <a:xfrm>
            <a:off x="3758450" y="2571921"/>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221"/>
          <p:cNvSpPr>
            <a:spLocks noChangeShapeType="1"/>
          </p:cNvSpPr>
          <p:nvPr/>
        </p:nvSpPr>
        <p:spPr bwMode="auto">
          <a:xfrm>
            <a:off x="3783776" y="2571921"/>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222"/>
          <p:cNvSpPr>
            <a:spLocks noChangeShapeType="1"/>
          </p:cNvSpPr>
          <p:nvPr/>
        </p:nvSpPr>
        <p:spPr bwMode="auto">
          <a:xfrm>
            <a:off x="3796439" y="2571921"/>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223"/>
          <p:cNvSpPr>
            <a:spLocks noChangeShapeType="1"/>
          </p:cNvSpPr>
          <p:nvPr/>
        </p:nvSpPr>
        <p:spPr bwMode="auto">
          <a:xfrm>
            <a:off x="6164417" y="334770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224"/>
          <p:cNvSpPr>
            <a:spLocks noChangeShapeType="1"/>
          </p:cNvSpPr>
          <p:nvPr/>
        </p:nvSpPr>
        <p:spPr bwMode="auto">
          <a:xfrm>
            <a:off x="6177080" y="334770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225"/>
          <p:cNvSpPr>
            <a:spLocks noChangeShapeType="1"/>
          </p:cNvSpPr>
          <p:nvPr/>
        </p:nvSpPr>
        <p:spPr bwMode="auto">
          <a:xfrm>
            <a:off x="6202406" y="334770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226"/>
          <p:cNvSpPr>
            <a:spLocks noChangeShapeType="1"/>
          </p:cNvSpPr>
          <p:nvPr/>
        </p:nvSpPr>
        <p:spPr bwMode="auto">
          <a:xfrm>
            <a:off x="6215069" y="334770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Line 227"/>
          <p:cNvSpPr>
            <a:spLocks noChangeShapeType="1"/>
          </p:cNvSpPr>
          <p:nvPr/>
        </p:nvSpPr>
        <p:spPr bwMode="auto">
          <a:xfrm>
            <a:off x="3429212" y="2485017"/>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Line 228"/>
          <p:cNvSpPr>
            <a:spLocks noChangeShapeType="1"/>
          </p:cNvSpPr>
          <p:nvPr/>
        </p:nvSpPr>
        <p:spPr bwMode="auto">
          <a:xfrm>
            <a:off x="3454538" y="2485017"/>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229"/>
          <p:cNvSpPr>
            <a:spLocks noChangeShapeType="1"/>
          </p:cNvSpPr>
          <p:nvPr/>
        </p:nvSpPr>
        <p:spPr bwMode="auto">
          <a:xfrm>
            <a:off x="3467201" y="2485017"/>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230"/>
          <p:cNvSpPr>
            <a:spLocks noChangeShapeType="1"/>
          </p:cNvSpPr>
          <p:nvPr/>
        </p:nvSpPr>
        <p:spPr bwMode="auto">
          <a:xfrm>
            <a:off x="3479864" y="2485017"/>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231"/>
          <p:cNvSpPr>
            <a:spLocks noChangeShapeType="1"/>
          </p:cNvSpPr>
          <p:nvPr/>
        </p:nvSpPr>
        <p:spPr bwMode="auto">
          <a:xfrm>
            <a:off x="4467577" y="292574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232"/>
          <p:cNvSpPr>
            <a:spLocks noChangeShapeType="1"/>
          </p:cNvSpPr>
          <p:nvPr/>
        </p:nvSpPr>
        <p:spPr bwMode="auto">
          <a:xfrm>
            <a:off x="4492903" y="292574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Line 233"/>
          <p:cNvSpPr>
            <a:spLocks noChangeShapeType="1"/>
          </p:cNvSpPr>
          <p:nvPr/>
        </p:nvSpPr>
        <p:spPr bwMode="auto">
          <a:xfrm>
            <a:off x="4505566" y="292574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 name="Line 234"/>
          <p:cNvSpPr>
            <a:spLocks noChangeShapeType="1"/>
          </p:cNvSpPr>
          <p:nvPr/>
        </p:nvSpPr>
        <p:spPr bwMode="auto">
          <a:xfrm>
            <a:off x="4518229" y="292574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 name="Line 235"/>
          <p:cNvSpPr>
            <a:spLocks noChangeShapeType="1"/>
          </p:cNvSpPr>
          <p:nvPr/>
        </p:nvSpPr>
        <p:spPr bwMode="auto">
          <a:xfrm>
            <a:off x="6873544"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Line 236"/>
          <p:cNvSpPr>
            <a:spLocks noChangeShapeType="1"/>
          </p:cNvSpPr>
          <p:nvPr/>
        </p:nvSpPr>
        <p:spPr bwMode="auto">
          <a:xfrm>
            <a:off x="6898870"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Line 237"/>
          <p:cNvSpPr>
            <a:spLocks noChangeShapeType="1"/>
          </p:cNvSpPr>
          <p:nvPr/>
        </p:nvSpPr>
        <p:spPr bwMode="auto">
          <a:xfrm>
            <a:off x="6911533"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238"/>
          <p:cNvSpPr>
            <a:spLocks noChangeShapeType="1"/>
          </p:cNvSpPr>
          <p:nvPr/>
        </p:nvSpPr>
        <p:spPr bwMode="auto">
          <a:xfrm>
            <a:off x="6924196"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Line 239"/>
          <p:cNvSpPr>
            <a:spLocks noChangeShapeType="1"/>
          </p:cNvSpPr>
          <p:nvPr/>
        </p:nvSpPr>
        <p:spPr bwMode="auto">
          <a:xfrm>
            <a:off x="5391975" y="318024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240"/>
          <p:cNvSpPr>
            <a:spLocks noChangeShapeType="1"/>
          </p:cNvSpPr>
          <p:nvPr/>
        </p:nvSpPr>
        <p:spPr bwMode="auto">
          <a:xfrm>
            <a:off x="5404638" y="318024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Line 241"/>
          <p:cNvSpPr>
            <a:spLocks noChangeShapeType="1"/>
          </p:cNvSpPr>
          <p:nvPr/>
        </p:nvSpPr>
        <p:spPr bwMode="auto">
          <a:xfrm>
            <a:off x="5429964" y="318024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Line 242"/>
          <p:cNvSpPr>
            <a:spLocks noChangeShapeType="1"/>
          </p:cNvSpPr>
          <p:nvPr/>
        </p:nvSpPr>
        <p:spPr bwMode="auto">
          <a:xfrm>
            <a:off x="5442627" y="318024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 name="Line 243"/>
          <p:cNvSpPr>
            <a:spLocks noChangeShapeType="1"/>
          </p:cNvSpPr>
          <p:nvPr/>
        </p:nvSpPr>
        <p:spPr bwMode="auto">
          <a:xfrm>
            <a:off x="7848593"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 name="Line 244"/>
          <p:cNvSpPr>
            <a:spLocks noChangeShapeType="1"/>
          </p:cNvSpPr>
          <p:nvPr/>
        </p:nvSpPr>
        <p:spPr bwMode="auto">
          <a:xfrm>
            <a:off x="7873919"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 name="Line 245"/>
          <p:cNvSpPr>
            <a:spLocks noChangeShapeType="1"/>
          </p:cNvSpPr>
          <p:nvPr/>
        </p:nvSpPr>
        <p:spPr bwMode="auto">
          <a:xfrm>
            <a:off x="7886582"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 name="Line 246"/>
          <p:cNvSpPr>
            <a:spLocks noChangeShapeType="1"/>
          </p:cNvSpPr>
          <p:nvPr/>
        </p:nvSpPr>
        <p:spPr bwMode="auto">
          <a:xfrm>
            <a:off x="7899245"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 name="Line 247"/>
          <p:cNvSpPr>
            <a:spLocks noChangeShapeType="1"/>
          </p:cNvSpPr>
          <p:nvPr/>
        </p:nvSpPr>
        <p:spPr bwMode="auto">
          <a:xfrm>
            <a:off x="5290671" y="3155419"/>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 name="Line 248"/>
          <p:cNvSpPr>
            <a:spLocks noChangeShapeType="1"/>
          </p:cNvSpPr>
          <p:nvPr/>
        </p:nvSpPr>
        <p:spPr bwMode="auto">
          <a:xfrm>
            <a:off x="5315997" y="3155419"/>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 name="Line 249"/>
          <p:cNvSpPr>
            <a:spLocks noChangeShapeType="1"/>
          </p:cNvSpPr>
          <p:nvPr/>
        </p:nvSpPr>
        <p:spPr bwMode="auto">
          <a:xfrm>
            <a:off x="5328660" y="3155419"/>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 name="Line 250"/>
          <p:cNvSpPr>
            <a:spLocks noChangeShapeType="1"/>
          </p:cNvSpPr>
          <p:nvPr/>
        </p:nvSpPr>
        <p:spPr bwMode="auto">
          <a:xfrm>
            <a:off x="5341323" y="3155419"/>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 name="Line 251"/>
          <p:cNvSpPr>
            <a:spLocks noChangeShapeType="1"/>
          </p:cNvSpPr>
          <p:nvPr/>
        </p:nvSpPr>
        <p:spPr bwMode="auto">
          <a:xfrm>
            <a:off x="5999798" y="334770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 name="Line 252"/>
          <p:cNvSpPr>
            <a:spLocks noChangeShapeType="1"/>
          </p:cNvSpPr>
          <p:nvPr/>
        </p:nvSpPr>
        <p:spPr bwMode="auto">
          <a:xfrm>
            <a:off x="6012461" y="334770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 name="Line 253"/>
          <p:cNvSpPr>
            <a:spLocks noChangeShapeType="1"/>
          </p:cNvSpPr>
          <p:nvPr/>
        </p:nvSpPr>
        <p:spPr bwMode="auto">
          <a:xfrm>
            <a:off x="6025124" y="334770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 name="Line 254"/>
          <p:cNvSpPr>
            <a:spLocks noChangeShapeType="1"/>
          </p:cNvSpPr>
          <p:nvPr/>
        </p:nvSpPr>
        <p:spPr bwMode="auto">
          <a:xfrm>
            <a:off x="6050450" y="334770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 name="Freeform 255"/>
          <p:cNvSpPr>
            <a:spLocks/>
          </p:cNvSpPr>
          <p:nvPr/>
        </p:nvSpPr>
        <p:spPr bwMode="auto">
          <a:xfrm>
            <a:off x="1339820" y="1901520"/>
            <a:ext cx="6876000" cy="1576684"/>
          </a:xfrm>
          <a:custGeom>
            <a:avLst/>
            <a:gdLst>
              <a:gd name="T0" fmla="*/ 404 w 543"/>
              <a:gd name="T1" fmla="*/ 127 h 127"/>
              <a:gd name="T2" fmla="*/ 402 w 543"/>
              <a:gd name="T3" fmla="*/ 124 h 127"/>
              <a:gd name="T4" fmla="*/ 398 w 543"/>
              <a:gd name="T5" fmla="*/ 121 h 127"/>
              <a:gd name="T6" fmla="*/ 366 w 543"/>
              <a:gd name="T7" fmla="*/ 118 h 127"/>
              <a:gd name="T8" fmla="*/ 355 w 543"/>
              <a:gd name="T9" fmla="*/ 116 h 127"/>
              <a:gd name="T10" fmla="*/ 332 w 543"/>
              <a:gd name="T11" fmla="*/ 113 h 127"/>
              <a:gd name="T12" fmla="*/ 328 w 543"/>
              <a:gd name="T13" fmla="*/ 109 h 127"/>
              <a:gd name="T14" fmla="*/ 322 w 543"/>
              <a:gd name="T15" fmla="*/ 106 h 127"/>
              <a:gd name="T16" fmla="*/ 308 w 543"/>
              <a:gd name="T17" fmla="*/ 103 h 127"/>
              <a:gd name="T18" fmla="*/ 301 w 543"/>
              <a:gd name="T19" fmla="*/ 101 h 127"/>
              <a:gd name="T20" fmla="*/ 290 w 543"/>
              <a:gd name="T21" fmla="*/ 99 h 127"/>
              <a:gd name="T22" fmla="*/ 279 w 543"/>
              <a:gd name="T23" fmla="*/ 96 h 127"/>
              <a:gd name="T24" fmla="*/ 275 w 543"/>
              <a:gd name="T25" fmla="*/ 91 h 127"/>
              <a:gd name="T26" fmla="*/ 270 w 543"/>
              <a:gd name="T27" fmla="*/ 88 h 127"/>
              <a:gd name="T28" fmla="*/ 265 w 543"/>
              <a:gd name="T29" fmla="*/ 86 h 127"/>
              <a:gd name="T30" fmla="*/ 248 w 543"/>
              <a:gd name="T31" fmla="*/ 84 h 127"/>
              <a:gd name="T32" fmla="*/ 245 w 543"/>
              <a:gd name="T33" fmla="*/ 80 h 127"/>
              <a:gd name="T34" fmla="*/ 240 w 543"/>
              <a:gd name="T35" fmla="*/ 77 h 127"/>
              <a:gd name="T36" fmla="*/ 231 w 543"/>
              <a:gd name="T37" fmla="*/ 73 h 127"/>
              <a:gd name="T38" fmla="*/ 225 w 543"/>
              <a:gd name="T39" fmla="*/ 70 h 127"/>
              <a:gd name="T40" fmla="*/ 215 w 543"/>
              <a:gd name="T41" fmla="*/ 68 h 127"/>
              <a:gd name="T42" fmla="*/ 208 w 543"/>
              <a:gd name="T43" fmla="*/ 64 h 127"/>
              <a:gd name="T44" fmla="*/ 202 w 543"/>
              <a:gd name="T45" fmla="*/ 59 h 127"/>
              <a:gd name="T46" fmla="*/ 197 w 543"/>
              <a:gd name="T47" fmla="*/ 56 h 127"/>
              <a:gd name="T48" fmla="*/ 189 w 543"/>
              <a:gd name="T49" fmla="*/ 56 h 127"/>
              <a:gd name="T50" fmla="*/ 184 w 543"/>
              <a:gd name="T51" fmla="*/ 53 h 127"/>
              <a:gd name="T52" fmla="*/ 176 w 543"/>
              <a:gd name="T53" fmla="*/ 51 h 127"/>
              <a:gd name="T54" fmla="*/ 163 w 543"/>
              <a:gd name="T55" fmla="*/ 48 h 127"/>
              <a:gd name="T56" fmla="*/ 152 w 543"/>
              <a:gd name="T57" fmla="*/ 47 h 127"/>
              <a:gd name="T58" fmla="*/ 149 w 543"/>
              <a:gd name="T59" fmla="*/ 44 h 127"/>
              <a:gd name="T60" fmla="*/ 134 w 543"/>
              <a:gd name="T61" fmla="*/ 41 h 127"/>
              <a:gd name="T62" fmla="*/ 129 w 543"/>
              <a:gd name="T63" fmla="*/ 39 h 127"/>
              <a:gd name="T64" fmla="*/ 126 w 543"/>
              <a:gd name="T65" fmla="*/ 36 h 127"/>
              <a:gd name="T66" fmla="*/ 124 w 543"/>
              <a:gd name="T67" fmla="*/ 35 h 127"/>
              <a:gd name="T68" fmla="*/ 119 w 543"/>
              <a:gd name="T69" fmla="*/ 32 h 127"/>
              <a:gd name="T70" fmla="*/ 111 w 543"/>
              <a:gd name="T71" fmla="*/ 29 h 127"/>
              <a:gd name="T72" fmla="*/ 102 w 543"/>
              <a:gd name="T73" fmla="*/ 28 h 127"/>
              <a:gd name="T74" fmla="*/ 95 w 543"/>
              <a:gd name="T75" fmla="*/ 24 h 127"/>
              <a:gd name="T76" fmla="*/ 73 w 543"/>
              <a:gd name="T77" fmla="*/ 23 h 127"/>
              <a:gd name="T78" fmla="*/ 57 w 543"/>
              <a:gd name="T79" fmla="*/ 19 h 127"/>
              <a:gd name="T80" fmla="*/ 51 w 543"/>
              <a:gd name="T81" fmla="*/ 16 h 127"/>
              <a:gd name="T82" fmla="*/ 44 w 543"/>
              <a:gd name="T83" fmla="*/ 13 h 127"/>
              <a:gd name="T84" fmla="*/ 41 w 543"/>
              <a:gd name="T85" fmla="*/ 10 h 127"/>
              <a:gd name="T86" fmla="*/ 32 w 543"/>
              <a:gd name="T87" fmla="*/ 7 h 127"/>
              <a:gd name="T88" fmla="*/ 24 w 543"/>
              <a:gd name="T89" fmla="*/ 6 h 127"/>
              <a:gd name="T90" fmla="*/ 14 w 543"/>
              <a:gd name="T91" fmla="*/ 3 h 127"/>
              <a:gd name="T92" fmla="*/ 11 w 543"/>
              <a:gd name="T9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3" h="127">
                <a:moveTo>
                  <a:pt x="543" y="127"/>
                </a:moveTo>
                <a:lnTo>
                  <a:pt x="404" y="127"/>
                </a:lnTo>
                <a:lnTo>
                  <a:pt x="404" y="124"/>
                </a:lnTo>
                <a:lnTo>
                  <a:pt x="402" y="124"/>
                </a:lnTo>
                <a:lnTo>
                  <a:pt x="402" y="121"/>
                </a:lnTo>
                <a:lnTo>
                  <a:pt x="398" y="121"/>
                </a:lnTo>
                <a:lnTo>
                  <a:pt x="398" y="118"/>
                </a:lnTo>
                <a:lnTo>
                  <a:pt x="366" y="118"/>
                </a:lnTo>
                <a:lnTo>
                  <a:pt x="366" y="116"/>
                </a:lnTo>
                <a:lnTo>
                  <a:pt x="355" y="116"/>
                </a:lnTo>
                <a:lnTo>
                  <a:pt x="355" y="113"/>
                </a:lnTo>
                <a:lnTo>
                  <a:pt x="332" y="113"/>
                </a:lnTo>
                <a:lnTo>
                  <a:pt x="332" y="109"/>
                </a:lnTo>
                <a:lnTo>
                  <a:pt x="328" y="109"/>
                </a:lnTo>
                <a:lnTo>
                  <a:pt x="328" y="106"/>
                </a:lnTo>
                <a:lnTo>
                  <a:pt x="322" y="106"/>
                </a:lnTo>
                <a:lnTo>
                  <a:pt x="322" y="103"/>
                </a:lnTo>
                <a:lnTo>
                  <a:pt x="308" y="103"/>
                </a:lnTo>
                <a:lnTo>
                  <a:pt x="308" y="101"/>
                </a:lnTo>
                <a:lnTo>
                  <a:pt x="301" y="101"/>
                </a:lnTo>
                <a:lnTo>
                  <a:pt x="301" y="99"/>
                </a:lnTo>
                <a:lnTo>
                  <a:pt x="290" y="99"/>
                </a:lnTo>
                <a:lnTo>
                  <a:pt x="290" y="96"/>
                </a:lnTo>
                <a:lnTo>
                  <a:pt x="279" y="96"/>
                </a:lnTo>
                <a:lnTo>
                  <a:pt x="279" y="91"/>
                </a:lnTo>
                <a:lnTo>
                  <a:pt x="275" y="91"/>
                </a:lnTo>
                <a:lnTo>
                  <a:pt x="275" y="88"/>
                </a:lnTo>
                <a:lnTo>
                  <a:pt x="270" y="88"/>
                </a:lnTo>
                <a:lnTo>
                  <a:pt x="270" y="86"/>
                </a:lnTo>
                <a:lnTo>
                  <a:pt x="265" y="86"/>
                </a:lnTo>
                <a:lnTo>
                  <a:pt x="265" y="84"/>
                </a:lnTo>
                <a:lnTo>
                  <a:pt x="248" y="84"/>
                </a:lnTo>
                <a:lnTo>
                  <a:pt x="245" y="84"/>
                </a:lnTo>
                <a:lnTo>
                  <a:pt x="245" y="80"/>
                </a:lnTo>
                <a:lnTo>
                  <a:pt x="240" y="80"/>
                </a:lnTo>
                <a:lnTo>
                  <a:pt x="240" y="77"/>
                </a:lnTo>
                <a:lnTo>
                  <a:pt x="231" y="77"/>
                </a:lnTo>
                <a:lnTo>
                  <a:pt x="231" y="73"/>
                </a:lnTo>
                <a:lnTo>
                  <a:pt x="225" y="73"/>
                </a:lnTo>
                <a:lnTo>
                  <a:pt x="225" y="70"/>
                </a:lnTo>
                <a:lnTo>
                  <a:pt x="215" y="70"/>
                </a:lnTo>
                <a:lnTo>
                  <a:pt x="215" y="68"/>
                </a:lnTo>
                <a:lnTo>
                  <a:pt x="208" y="68"/>
                </a:lnTo>
                <a:lnTo>
                  <a:pt x="208" y="64"/>
                </a:lnTo>
                <a:lnTo>
                  <a:pt x="202" y="64"/>
                </a:lnTo>
                <a:lnTo>
                  <a:pt x="202" y="59"/>
                </a:lnTo>
                <a:lnTo>
                  <a:pt x="197" y="59"/>
                </a:lnTo>
                <a:lnTo>
                  <a:pt x="197" y="56"/>
                </a:lnTo>
                <a:lnTo>
                  <a:pt x="194" y="56"/>
                </a:lnTo>
                <a:lnTo>
                  <a:pt x="189" y="56"/>
                </a:lnTo>
                <a:lnTo>
                  <a:pt x="189" y="53"/>
                </a:lnTo>
                <a:lnTo>
                  <a:pt x="184" y="53"/>
                </a:lnTo>
                <a:lnTo>
                  <a:pt x="184" y="51"/>
                </a:lnTo>
                <a:lnTo>
                  <a:pt x="176" y="51"/>
                </a:lnTo>
                <a:lnTo>
                  <a:pt x="176" y="48"/>
                </a:lnTo>
                <a:lnTo>
                  <a:pt x="163" y="48"/>
                </a:lnTo>
                <a:lnTo>
                  <a:pt x="163" y="47"/>
                </a:lnTo>
                <a:lnTo>
                  <a:pt x="152" y="47"/>
                </a:lnTo>
                <a:lnTo>
                  <a:pt x="152" y="44"/>
                </a:lnTo>
                <a:lnTo>
                  <a:pt x="149" y="44"/>
                </a:lnTo>
                <a:lnTo>
                  <a:pt x="149" y="41"/>
                </a:lnTo>
                <a:lnTo>
                  <a:pt x="134" y="41"/>
                </a:lnTo>
                <a:lnTo>
                  <a:pt x="134" y="39"/>
                </a:lnTo>
                <a:lnTo>
                  <a:pt x="129" y="39"/>
                </a:lnTo>
                <a:lnTo>
                  <a:pt x="129" y="36"/>
                </a:lnTo>
                <a:lnTo>
                  <a:pt x="126" y="36"/>
                </a:lnTo>
                <a:lnTo>
                  <a:pt x="126" y="35"/>
                </a:lnTo>
                <a:lnTo>
                  <a:pt x="124" y="35"/>
                </a:lnTo>
                <a:lnTo>
                  <a:pt x="124" y="32"/>
                </a:lnTo>
                <a:lnTo>
                  <a:pt x="119" y="32"/>
                </a:lnTo>
                <a:lnTo>
                  <a:pt x="119" y="29"/>
                </a:lnTo>
                <a:lnTo>
                  <a:pt x="111" y="29"/>
                </a:lnTo>
                <a:lnTo>
                  <a:pt x="111" y="28"/>
                </a:lnTo>
                <a:lnTo>
                  <a:pt x="102" y="28"/>
                </a:lnTo>
                <a:lnTo>
                  <a:pt x="102" y="24"/>
                </a:lnTo>
                <a:lnTo>
                  <a:pt x="95" y="24"/>
                </a:lnTo>
                <a:lnTo>
                  <a:pt x="95" y="23"/>
                </a:lnTo>
                <a:lnTo>
                  <a:pt x="73" y="23"/>
                </a:lnTo>
                <a:lnTo>
                  <a:pt x="73" y="19"/>
                </a:lnTo>
                <a:lnTo>
                  <a:pt x="57" y="19"/>
                </a:lnTo>
                <a:lnTo>
                  <a:pt x="57" y="16"/>
                </a:lnTo>
                <a:lnTo>
                  <a:pt x="51" y="16"/>
                </a:lnTo>
                <a:lnTo>
                  <a:pt x="44" y="16"/>
                </a:lnTo>
                <a:lnTo>
                  <a:pt x="44" y="13"/>
                </a:lnTo>
                <a:lnTo>
                  <a:pt x="41" y="13"/>
                </a:lnTo>
                <a:lnTo>
                  <a:pt x="41" y="10"/>
                </a:lnTo>
                <a:lnTo>
                  <a:pt x="32" y="10"/>
                </a:lnTo>
                <a:lnTo>
                  <a:pt x="32" y="7"/>
                </a:lnTo>
                <a:lnTo>
                  <a:pt x="24" y="7"/>
                </a:lnTo>
                <a:lnTo>
                  <a:pt x="24" y="6"/>
                </a:lnTo>
                <a:lnTo>
                  <a:pt x="14" y="6"/>
                </a:lnTo>
                <a:lnTo>
                  <a:pt x="14" y="3"/>
                </a:lnTo>
                <a:lnTo>
                  <a:pt x="11" y="3"/>
                </a:lnTo>
                <a:lnTo>
                  <a:pt x="11"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 name="TextBox 293"/>
          <p:cNvSpPr txBox="1"/>
          <p:nvPr/>
        </p:nvSpPr>
        <p:spPr>
          <a:xfrm>
            <a:off x="6612379" y="4089021"/>
            <a:ext cx="856325" cy="307777"/>
          </a:xfrm>
          <a:prstGeom prst="rect">
            <a:avLst/>
          </a:prstGeom>
          <a:noFill/>
        </p:spPr>
        <p:txBody>
          <a:bodyPr wrap="none" rtlCol="0">
            <a:spAutoFit/>
          </a:bodyPr>
          <a:lstStyle/>
          <a:p>
            <a:r>
              <a:rPr lang="ja-JP" sz="1400" b="0" i="0" dirty="0" smtClean="0">
                <a:solidFill>
                  <a:srgbClr val="4D4D4D"/>
                </a:solidFill>
                <a:ea typeface="MS UI Gothic" pitchFamily="18" charset="0"/>
              </a:rPr>
              <a:t>p=0.046</a:t>
            </a:r>
          </a:p>
        </p:txBody>
      </p:sp>
      <p:sp>
        <p:nvSpPr>
          <p:cNvPr id="295" name="TextBox 294"/>
          <p:cNvSpPr txBox="1"/>
          <p:nvPr/>
        </p:nvSpPr>
        <p:spPr>
          <a:xfrm>
            <a:off x="5472772" y="3409415"/>
            <a:ext cx="1058871" cy="307777"/>
          </a:xfrm>
          <a:prstGeom prst="rect">
            <a:avLst/>
          </a:prstGeom>
          <a:noFill/>
        </p:spPr>
        <p:txBody>
          <a:bodyPr wrap="square" rtlCol="0">
            <a:spAutoFit/>
          </a:bodyPr>
          <a:lstStyle/>
          <a:p>
            <a:r>
              <a:rPr lang="ja-JP" sz="1400" b="1" i="0" dirty="0" smtClean="0">
                <a:solidFill>
                  <a:srgbClr val="4D4D4D"/>
                </a:solidFill>
                <a:ea typeface="MS UI Gothic" pitchFamily="18" charset="0"/>
              </a:rPr>
              <a:t>CRT</a:t>
            </a:r>
            <a:r>
              <a:rPr lang="ja-JP" sz="1400" b="0" i="0" dirty="0" smtClean="0">
                <a:solidFill>
                  <a:srgbClr val="4D4D4D"/>
                </a:solidFill>
                <a:ea typeface="MS UI Gothic" pitchFamily="18" charset="0"/>
              </a:rPr>
              <a:t>: 65%</a:t>
            </a:r>
          </a:p>
        </p:txBody>
      </p:sp>
      <p:cxnSp>
        <p:nvCxnSpPr>
          <p:cNvPr id="296" name="Straight Connector 295"/>
          <p:cNvCxnSpPr/>
          <p:nvPr/>
        </p:nvCxnSpPr>
        <p:spPr>
          <a:xfrm>
            <a:off x="5391975" y="2630079"/>
            <a:ext cx="0" cy="2955690"/>
          </a:xfrm>
          <a:prstGeom prst="line">
            <a:avLst/>
          </a:prstGeom>
          <a:ln w="22225">
            <a:solidFill>
              <a:srgbClr val="000000"/>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4453398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489：cT3またはcT4直腸癌の確定診断例に対するネオアジュバント化学放射線療法：多施設共同第III相試験（Polish II）の結果 – Bujko K, et al</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Bujko et al. J Clin Oncol 2016; 34 (suppl): abstr 489</a:t>
            </a:r>
          </a:p>
        </p:txBody>
      </p:sp>
      <p:sp>
        <p:nvSpPr>
          <p:cNvPr id="2" name="Content Placeholder 1"/>
          <p:cNvSpPr>
            <a:spLocks noGrp="1"/>
          </p:cNvSpPr>
          <p:nvPr>
            <p:ph idx="1"/>
          </p:nvPr>
        </p:nvSpPr>
        <p:spPr/>
        <p:txBody>
          <a:bodyPr/>
          <a:lstStyle/>
          <a:p>
            <a:pPr marL="0" indent="0">
              <a:buNone/>
            </a:pPr>
            <a:r>
              <a:rPr lang="ja-JP" sz="1600" b="1" i="0" dirty="0" smtClean="0">
                <a:solidFill>
                  <a:srgbClr val="4D4D4D"/>
                </a:solidFill>
                <a:ea typeface="MS UI Gothic" pitchFamily="18" charset="0"/>
              </a:rPr>
              <a:t>結果（続き）</a:t>
            </a:r>
          </a:p>
          <a:p>
            <a:pPr marL="0" indent="0">
              <a:buNone/>
            </a:pPr>
            <a:endParaRPr lang="en-GB" b="1" dirty="0" smtClean="0"/>
          </a:p>
          <a:p>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700347063"/>
              </p:ext>
            </p:extLst>
          </p:nvPr>
        </p:nvGraphicFramePr>
        <p:xfrm>
          <a:off x="369888" y="3657600"/>
          <a:ext cx="8408988" cy="2667000"/>
        </p:xfrm>
        <a:graphic>
          <a:graphicData uri="http://schemas.openxmlformats.org/drawingml/2006/table">
            <a:tbl>
              <a:tblPr firstRow="1" bandRow="1">
                <a:tableStyleId>{69012ECD-51FC-41F1-AA8D-1B2483CD663E}</a:tableStyleId>
              </a:tblPr>
              <a:tblGrid>
                <a:gridCol w="2678112">
                  <a:extLst>
                    <a:ext uri="{9D8B030D-6E8A-4147-A177-3AD203B41FA5}">
                      <a16:colId xmlns:a16="http://schemas.microsoft.com/office/drawing/2014/main" xmlns="" val="20000"/>
                    </a:ext>
                  </a:extLst>
                </a:gridCol>
                <a:gridCol w="2209800">
                  <a:extLst>
                    <a:ext uri="{9D8B030D-6E8A-4147-A177-3AD203B41FA5}">
                      <a16:colId xmlns:a16="http://schemas.microsoft.com/office/drawing/2014/main" xmlns="" val="20001"/>
                    </a:ext>
                  </a:extLst>
                </a:gridCol>
                <a:gridCol w="2133600">
                  <a:extLst>
                    <a:ext uri="{9D8B030D-6E8A-4147-A177-3AD203B41FA5}">
                      <a16:colId xmlns:a16="http://schemas.microsoft.com/office/drawing/2014/main" xmlns="" val="20002"/>
                    </a:ext>
                  </a:extLst>
                </a:gridCol>
                <a:gridCol w="1387476">
                  <a:extLst>
                    <a:ext uri="{9D8B030D-6E8A-4147-A177-3AD203B41FA5}">
                      <a16:colId xmlns:a16="http://schemas.microsoft.com/office/drawing/2014/main" xmlns="" val="20003"/>
                    </a:ext>
                  </a:extLst>
                </a:gridCol>
              </a:tblGrid>
              <a:tr h="3333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5x5 Gy照射＋CT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ja-JP" sz="1400" b="1" i="0" u="none" dirty="0" smtClean="0">
                          <a:solidFill>
                            <a:srgbClr val="FFFFFF"/>
                          </a:solidFill>
                          <a:ea typeface="MS UI Gothic" pitchFamily="18" charset="0"/>
                        </a:rPr>
                        <a:t>p</a:t>
                      </a:r>
                      <a:r>
                        <a:rPr lang="ja-JP" sz="1400" b="1" i="0" u="none" dirty="0" smtClean="0">
                          <a:solidFill>
                            <a:srgbClr val="FFFFFF"/>
                          </a:solidFill>
                          <a:ea typeface="MS UI Gothic" pitchFamily="18" charset="0"/>
                        </a:rPr>
                        <a:t>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33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術後合併症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33375">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再手術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14章</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11章</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33375">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手術関連死亡(30日)</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333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R0切除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3333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R1切除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3333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R2切除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333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pCR (ypT0N0)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12章</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2851594759"/>
              </p:ext>
            </p:extLst>
          </p:nvPr>
        </p:nvGraphicFramePr>
        <p:xfrm>
          <a:off x="369888" y="1627496"/>
          <a:ext cx="8408988" cy="1877704"/>
        </p:xfrm>
        <a:graphic>
          <a:graphicData uri="http://schemas.openxmlformats.org/drawingml/2006/table">
            <a:tbl>
              <a:tblPr firstRow="1" bandRow="1">
                <a:tableStyleId>{69012ECD-51FC-41F1-AA8D-1B2483CD663E}</a:tableStyleId>
              </a:tblPr>
              <a:tblGrid>
                <a:gridCol w="2678112">
                  <a:extLst>
                    <a:ext uri="{9D8B030D-6E8A-4147-A177-3AD203B41FA5}">
                      <a16:colId xmlns:a16="http://schemas.microsoft.com/office/drawing/2014/main" xmlns="" val="20000"/>
                    </a:ext>
                  </a:extLst>
                </a:gridCol>
                <a:gridCol w="2209800">
                  <a:extLst>
                    <a:ext uri="{9D8B030D-6E8A-4147-A177-3AD203B41FA5}">
                      <a16:colId xmlns:a16="http://schemas.microsoft.com/office/drawing/2014/main" xmlns="" val="20001"/>
                    </a:ext>
                  </a:extLst>
                </a:gridCol>
                <a:gridCol w="2133600">
                  <a:extLst>
                    <a:ext uri="{9D8B030D-6E8A-4147-A177-3AD203B41FA5}">
                      <a16:colId xmlns:a16="http://schemas.microsoft.com/office/drawing/2014/main" xmlns="" val="20002"/>
                    </a:ext>
                  </a:extLst>
                </a:gridCol>
                <a:gridCol w="1387476">
                  <a:extLst>
                    <a:ext uri="{9D8B030D-6E8A-4147-A177-3AD203B41FA5}">
                      <a16:colId xmlns:a16="http://schemas.microsoft.com/office/drawing/2014/main" xmlns="" val="20003"/>
                    </a:ext>
                  </a:extLst>
                </a:gridCol>
              </a:tblGrid>
              <a:tr h="34772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5x5 Gy照射＋CT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ja-JP" sz="1400" b="1" i="0" u="none" dirty="0" smtClean="0">
                          <a:solidFill>
                            <a:srgbClr val="FFFFFF"/>
                          </a:solidFill>
                          <a:ea typeface="MS UI Gothic" pitchFamily="18" charset="0"/>
                        </a:rPr>
                        <a:t>p</a:t>
                      </a:r>
                      <a:r>
                        <a:rPr lang="ja-JP" sz="1400" b="1" i="0" u="none" dirty="0" smtClean="0">
                          <a:solidFill>
                            <a:srgbClr val="FFFFFF"/>
                          </a:solidFill>
                          <a:ea typeface="MS UI Gothic" pitchFamily="18" charset="0"/>
                        </a:rPr>
                        <a:t>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4772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DFS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5911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局所再発の累積発生率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5911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遠隔転移の累積発生率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spTree>
    <p:custDataLst>
      <p:tags r:id="rId1"/>
    </p:custDataLst>
    <p:extLst>
      <p:ext uri="{BB962C8B-B14F-4D97-AF65-F5344CB8AC3E}">
        <p14:creationId xmlns:p14="http://schemas.microsoft.com/office/powerpoint/2010/main" val="424006929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ja-JP" sz="1800" dirty="0" smtClean="0">
                <a:solidFill>
                  <a:srgbClr val="043882"/>
                </a:solidFill>
                <a:ea typeface="MS UI Gothic" pitchFamily="18" charset="0"/>
              </a:rPr>
              <a:t>489</a:t>
            </a:r>
            <a:r>
              <a:rPr lang="ja-JP" altLang="en-US" sz="1800" dirty="0" smtClean="0">
                <a:solidFill>
                  <a:srgbClr val="043882"/>
                </a:solidFill>
                <a:ea typeface="MS UI Gothic" pitchFamily="18" charset="0"/>
              </a:rPr>
              <a:t>：</a:t>
            </a:r>
            <a:r>
              <a:rPr lang="en-US" altLang="ja-JP" sz="1800" dirty="0" smtClean="0">
                <a:solidFill>
                  <a:srgbClr val="043882"/>
                </a:solidFill>
                <a:ea typeface="MS UI Gothic" pitchFamily="18" charset="0"/>
              </a:rPr>
              <a:t>cT3</a:t>
            </a:r>
            <a:r>
              <a:rPr lang="ja-JP" altLang="en-US" sz="1800" dirty="0" smtClean="0">
                <a:solidFill>
                  <a:srgbClr val="043882"/>
                </a:solidFill>
                <a:ea typeface="MS UI Gothic" pitchFamily="18" charset="0"/>
              </a:rPr>
              <a:t>または</a:t>
            </a:r>
            <a:r>
              <a:rPr lang="en-US" altLang="ja-JP" sz="1800" dirty="0" smtClean="0">
                <a:solidFill>
                  <a:srgbClr val="043882"/>
                </a:solidFill>
                <a:ea typeface="MS UI Gothic" pitchFamily="18" charset="0"/>
              </a:rPr>
              <a:t>cT4</a:t>
            </a:r>
            <a:r>
              <a:rPr lang="ja-JP" altLang="en-US" sz="1800" dirty="0" smtClean="0">
                <a:solidFill>
                  <a:srgbClr val="043882"/>
                </a:solidFill>
                <a:ea typeface="MS UI Gothic" pitchFamily="18" charset="0"/>
              </a:rPr>
              <a:t>直腸癌の確定診断例に対するネオアジュバント化学放射線療法：多施設共同第</a:t>
            </a:r>
            <a:r>
              <a:rPr lang="en-US" altLang="ja-JP" sz="1800" dirty="0" smtClean="0">
                <a:solidFill>
                  <a:srgbClr val="043882"/>
                </a:solidFill>
                <a:ea typeface="MS UI Gothic" pitchFamily="18" charset="0"/>
              </a:rPr>
              <a:t>III</a:t>
            </a:r>
            <a:r>
              <a:rPr lang="ja-JP" altLang="en-US" sz="1800" dirty="0" smtClean="0">
                <a:solidFill>
                  <a:srgbClr val="043882"/>
                </a:solidFill>
                <a:ea typeface="MS UI Gothic" pitchFamily="18" charset="0"/>
              </a:rPr>
              <a:t>相試験（</a:t>
            </a:r>
            <a:r>
              <a:rPr lang="en-US" altLang="ja-JP" sz="1800" dirty="0" smtClean="0">
                <a:solidFill>
                  <a:srgbClr val="043882"/>
                </a:solidFill>
                <a:ea typeface="MS UI Gothic" pitchFamily="18" charset="0"/>
              </a:rPr>
              <a:t>Polish II</a:t>
            </a:r>
            <a:r>
              <a:rPr lang="ja-JP" altLang="en-US" sz="1800" dirty="0" smtClean="0">
                <a:solidFill>
                  <a:srgbClr val="043882"/>
                </a:solidFill>
                <a:ea typeface="MS UI Gothic" pitchFamily="18" charset="0"/>
              </a:rPr>
              <a:t>）の結果 </a:t>
            </a:r>
            <a:r>
              <a:rPr lang="en-US" altLang="ja-JP" sz="1800" dirty="0" smtClean="0">
                <a:solidFill>
                  <a:srgbClr val="043882"/>
                </a:solidFill>
                <a:ea typeface="MS UI Gothic" pitchFamily="18" charset="0"/>
              </a:rPr>
              <a:t>– </a:t>
            </a:r>
            <a:r>
              <a:rPr lang="en-US" altLang="ja-JP" sz="1800" dirty="0" err="1" smtClean="0">
                <a:solidFill>
                  <a:srgbClr val="043882"/>
                </a:solidFill>
                <a:ea typeface="MS UI Gothic" pitchFamily="18" charset="0"/>
              </a:rPr>
              <a:t>Bujko</a:t>
            </a:r>
            <a:r>
              <a:rPr lang="en-US" altLang="ja-JP" sz="1800" dirty="0" smtClean="0">
                <a:solidFill>
                  <a:srgbClr val="043882"/>
                </a:solidFill>
                <a:ea typeface="MS UI Gothic" pitchFamily="18" charset="0"/>
              </a:rPr>
              <a:t> K, et al</a:t>
            </a:r>
            <a:endParaRPr lang="ja-JP" sz="1800" b="1" i="0" dirty="0" smtClean="0">
              <a:solidFill>
                <a:srgbClr val="043882"/>
              </a:solidFill>
              <a:ea typeface="MS UI Gothic" pitchFamily="18" charset="0"/>
            </a:endParaRPr>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*認められない：CTは全て、放射線治療中に実施されるものとした</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Bujko et al. J Clin Oncol 2016; 34 (suppl): abstr 489</a:t>
            </a:r>
          </a:p>
        </p:txBody>
      </p:sp>
      <p:sp>
        <p:nvSpPr>
          <p:cNvPr id="2" name="Content Placeholder 1"/>
          <p:cNvSpPr>
            <a:spLocks noGrp="1"/>
          </p:cNvSpPr>
          <p:nvPr>
            <p:ph idx="1"/>
          </p:nvPr>
        </p:nvSpPr>
        <p:spPr/>
        <p:txBody>
          <a:bodyPr/>
          <a:lstStyle/>
          <a:p>
            <a:pPr marL="0" indent="0">
              <a:buNone/>
            </a:pPr>
            <a:r>
              <a:rPr lang="ja-JP" sz="1600" b="1" i="0" dirty="0" smtClean="0">
                <a:solidFill>
                  <a:srgbClr val="4D4D4D"/>
                </a:solidFill>
                <a:ea typeface="MS UI Gothic" pitchFamily="18" charset="0"/>
              </a:rPr>
              <a:t>結果（続き）</a:t>
            </a:r>
          </a:p>
          <a:p>
            <a:endParaRPr lang="en-GB" dirty="0"/>
          </a:p>
        </p:txBody>
      </p:sp>
      <p:graphicFrame>
        <p:nvGraphicFramePr>
          <p:cNvPr id="9" name="Group 88"/>
          <p:cNvGraphicFramePr>
            <a:graphicFrameLocks noGrp="1"/>
          </p:cNvGraphicFramePr>
          <p:nvPr>
            <p:extLst>
              <p:ext uri="{D42A27DB-BD31-4B8C-83A1-F6EECF244321}">
                <p14:modId xmlns:p14="http://schemas.microsoft.com/office/powerpoint/2010/main" val="994317545"/>
              </p:ext>
            </p:extLst>
          </p:nvPr>
        </p:nvGraphicFramePr>
        <p:xfrm>
          <a:off x="369888" y="1600198"/>
          <a:ext cx="8408988" cy="2772000"/>
        </p:xfrm>
        <a:graphic>
          <a:graphicData uri="http://schemas.openxmlformats.org/drawingml/2006/table">
            <a:tbl>
              <a:tblPr firstRow="1" bandRow="1">
                <a:tableStyleId>{69012ECD-51FC-41F1-AA8D-1B2483CD663E}</a:tableStyleId>
              </a:tblPr>
              <a:tblGrid>
                <a:gridCol w="3135312">
                  <a:extLst>
                    <a:ext uri="{9D8B030D-6E8A-4147-A177-3AD203B41FA5}">
                      <a16:colId xmlns:a16="http://schemas.microsoft.com/office/drawing/2014/main" xmlns="" val="20000"/>
                    </a:ext>
                  </a:extLst>
                </a:gridCol>
                <a:gridCol w="1943100">
                  <a:extLst>
                    <a:ext uri="{9D8B030D-6E8A-4147-A177-3AD203B41FA5}">
                      <a16:colId xmlns:a16="http://schemas.microsoft.com/office/drawing/2014/main" xmlns="" val="20001"/>
                    </a:ext>
                  </a:extLst>
                </a:gridCol>
                <a:gridCol w="1943100">
                  <a:extLst>
                    <a:ext uri="{9D8B030D-6E8A-4147-A177-3AD203B41FA5}">
                      <a16:colId xmlns:a16="http://schemas.microsoft.com/office/drawing/2014/main" xmlns="" val="20002"/>
                    </a:ext>
                  </a:extLst>
                </a:gridCol>
                <a:gridCol w="1387476">
                  <a:extLst>
                    <a:ext uri="{9D8B030D-6E8A-4147-A177-3AD203B41FA5}">
                      <a16:colId xmlns:a16="http://schemas.microsoft.com/office/drawing/2014/main" xmlns="" val="20003"/>
                    </a:ext>
                  </a:extLst>
                </a:gridCol>
              </a:tblGrid>
              <a:tr h="396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アドヒアランス、%</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5x5 Gy照射＋CT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ja-JP" sz="1400" b="1" i="0" u="none" dirty="0" smtClean="0">
                          <a:solidFill>
                            <a:srgbClr val="FFFFFF"/>
                          </a:solidFill>
                          <a:ea typeface="MS UI Gothic" pitchFamily="18" charset="0"/>
                        </a:rPr>
                        <a:t>p</a:t>
                      </a:r>
                      <a:r>
                        <a:rPr lang="ja-JP" sz="1400" b="1" i="0" u="none" dirty="0" smtClean="0">
                          <a:solidFill>
                            <a:srgbClr val="FFFFFF"/>
                          </a:solidFill>
                          <a:ea typeface="MS UI Gothic" pitchFamily="18" charset="0"/>
                        </a:rPr>
                        <a:t>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96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RTに対するアドヒアランス</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960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用量減量</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960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RT時間の延長(&gt;7日)</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96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CTに対するアドヒアランス</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3960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毒性による用量減量</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3960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用量減量によるサイクルの遅延</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graphicFrame>
        <p:nvGraphicFramePr>
          <p:cNvPr id="10" name="Group 88"/>
          <p:cNvGraphicFramePr>
            <a:graphicFrameLocks noGrp="1"/>
          </p:cNvGraphicFramePr>
          <p:nvPr>
            <p:extLst>
              <p:ext uri="{D42A27DB-BD31-4B8C-83A1-F6EECF244321}">
                <p14:modId xmlns:p14="http://schemas.microsoft.com/office/powerpoint/2010/main" val="966766034"/>
              </p:ext>
            </p:extLst>
          </p:nvPr>
        </p:nvGraphicFramePr>
        <p:xfrm>
          <a:off x="381000" y="4588200"/>
          <a:ext cx="8408988" cy="1584000"/>
        </p:xfrm>
        <a:graphic>
          <a:graphicData uri="http://schemas.openxmlformats.org/drawingml/2006/table">
            <a:tbl>
              <a:tblPr firstRow="1" bandRow="1">
                <a:tableStyleId>{69012ECD-51FC-41F1-AA8D-1B2483CD663E}</a:tableStyleId>
              </a:tblPr>
              <a:tblGrid>
                <a:gridCol w="3135312">
                  <a:extLst>
                    <a:ext uri="{9D8B030D-6E8A-4147-A177-3AD203B41FA5}">
                      <a16:colId xmlns:a16="http://schemas.microsoft.com/office/drawing/2014/main" xmlns="" val="20000"/>
                    </a:ext>
                  </a:extLst>
                </a:gridCol>
                <a:gridCol w="1943100">
                  <a:extLst>
                    <a:ext uri="{9D8B030D-6E8A-4147-A177-3AD203B41FA5}">
                      <a16:colId xmlns:a16="http://schemas.microsoft.com/office/drawing/2014/main" xmlns="" val="20001"/>
                    </a:ext>
                  </a:extLst>
                </a:gridCol>
                <a:gridCol w="1943100">
                  <a:extLst>
                    <a:ext uri="{9D8B030D-6E8A-4147-A177-3AD203B41FA5}">
                      <a16:colId xmlns:a16="http://schemas.microsoft.com/office/drawing/2014/main" xmlns="" val="20002"/>
                    </a:ext>
                  </a:extLst>
                </a:gridCol>
                <a:gridCol w="1387476">
                  <a:extLst>
                    <a:ext uri="{9D8B030D-6E8A-4147-A177-3AD203B41FA5}">
                      <a16:colId xmlns:a16="http://schemas.microsoft.com/office/drawing/2014/main" xmlns="" val="20003"/>
                    </a:ext>
                  </a:extLst>
                </a:gridCol>
              </a:tblGrid>
              <a:tr h="396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急性毒性、%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5x5 Gy照射＋CT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ja-JP" sz="1400" b="1" i="0" u="none" dirty="0" smtClean="0">
                          <a:solidFill>
                            <a:srgbClr val="FFFFFF"/>
                          </a:solidFill>
                          <a:ea typeface="MS UI Gothic" pitchFamily="18" charset="0"/>
                        </a:rPr>
                        <a:t>p</a:t>
                      </a:r>
                      <a:r>
                        <a:rPr lang="ja-JP" sz="1400" b="1" i="0" u="none" dirty="0" smtClean="0">
                          <a:solidFill>
                            <a:srgbClr val="FFFFFF"/>
                          </a:solidFill>
                          <a:ea typeface="MS UI Gothic" pitchFamily="18" charset="0"/>
                        </a:rPr>
                        <a:t>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96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グレード1～2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xmlns="" val="10001"/>
                  </a:ext>
                </a:extLst>
              </a:tr>
              <a:tr h="396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グレード3～4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96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毒性死亡</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spTree>
    <p:custDataLst>
      <p:tags r:id="rId1"/>
    </p:custDataLst>
    <p:extLst>
      <p:ext uri="{BB962C8B-B14F-4D97-AF65-F5344CB8AC3E}">
        <p14:creationId xmlns:p14="http://schemas.microsoft.com/office/powerpoint/2010/main" val="424006929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489：cT3またはcT4直腸癌の確定診断例に対するネオアジュバント化学放射線療法：多施設共同第III相試験（Polish II）の結果 – Bujko K, et al</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Bujko et al. J Clin Oncol 2016; 34 (suppl): abstr 489</a:t>
            </a:r>
          </a:p>
        </p:txBody>
      </p:sp>
      <p:sp>
        <p:nvSpPr>
          <p:cNvPr id="2" name="Content Placeholder 1"/>
          <p:cNvSpPr>
            <a:spLocks noGrp="1"/>
          </p:cNvSpPr>
          <p:nvPr>
            <p:ph idx="1"/>
          </p:nvPr>
        </p:nvSpPr>
        <p:spPr/>
        <p:txBody>
          <a:bodyPr/>
          <a:lstStyle/>
          <a:p>
            <a:pPr marL="0" indent="0">
              <a:buClr>
                <a:srgbClr val="043882"/>
              </a:buClr>
              <a:buNone/>
            </a:pPr>
            <a:r>
              <a:rPr lang="ja-JP" sz="1600" b="1" i="0" dirty="0" smtClean="0">
                <a:solidFill>
                  <a:srgbClr val="4D4D4D"/>
                </a:solidFill>
                <a:ea typeface="MS UI Gothic" pitchFamily="18" charset="0"/>
              </a:rPr>
              <a:t>結論</a:t>
            </a:r>
          </a:p>
          <a:p>
            <a:pPr>
              <a:buClr>
                <a:srgbClr val="043882"/>
              </a:buClr>
            </a:pPr>
            <a:r>
              <a:rPr lang="ja-JP" sz="1600" b="1" i="0" dirty="0" smtClean="0">
                <a:solidFill>
                  <a:srgbClr val="4D4D4D"/>
                </a:solidFill>
                <a:ea typeface="MS UI Gothic" pitchFamily="18" charset="0"/>
              </a:rPr>
              <a:t>切除不能直腸癌患者において、局所に対する有効性は、術前の5x5 Gy照射＋地固めCT群と標準CRT群で同等であった</a:t>
            </a:r>
          </a:p>
          <a:p>
            <a:pPr>
              <a:buClr>
                <a:srgbClr val="043882"/>
              </a:buClr>
            </a:pPr>
            <a:r>
              <a:rPr lang="ja-JP" sz="1600" b="1" i="0" dirty="0" smtClean="0">
                <a:solidFill>
                  <a:srgbClr val="4D4D4D"/>
                </a:solidFill>
                <a:ea typeface="MS UI Gothic" pitchFamily="18" charset="0"/>
              </a:rPr>
              <a:t>5x5 Gy照射＋地固めCT群では、OSの短さの改善、ならびに急性毒性の発現の減少を認めた</a:t>
            </a:r>
          </a:p>
          <a:p>
            <a:endParaRPr lang="en-GB" dirty="0"/>
          </a:p>
        </p:txBody>
      </p:sp>
    </p:spTree>
    <p:custDataLst>
      <p:tags r:id="rId1"/>
    </p:custDataLst>
    <p:extLst>
      <p:ext uri="{BB962C8B-B14F-4D97-AF65-F5344CB8AC3E}">
        <p14:creationId xmlns:p14="http://schemas.microsoft.com/office/powerpoint/2010/main" val="164648127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490：直腸癌におけるネオアジュバント療法を検討する第III相試験（ACCORD12/0405-Prodige 2）：5年追跡調査後の結果– Francois E, et al</a:t>
            </a:r>
          </a:p>
        </p:txBody>
      </p:sp>
      <p:sp>
        <p:nvSpPr>
          <p:cNvPr id="5123" name="Rectangle 3"/>
          <p:cNvSpPr>
            <a:spLocks noGrp="1" noChangeArrowheads="1"/>
          </p:cNvSpPr>
          <p:nvPr>
            <p:ph type="body" idx="1"/>
          </p:nvPr>
        </p:nvSpPr>
        <p:spPr>
          <a:xfrm>
            <a:off x="365124" y="1254035"/>
            <a:ext cx="8413751" cy="879565"/>
          </a:xfrm>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直腸癌を有する患者において、オキサリプラチン併用下での標準ネオアジュバントCRT施行とCRT単独施行の有効性と安全性を評価すること</a:t>
            </a:r>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*1600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/d 5 d/w；</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50 mg/m</a:t>
            </a:r>
            <a:r>
              <a:rPr lang="ja-JP" sz="1200" b="0" i="0" baseline="30000" dirty="0" smtClean="0">
                <a:solidFill>
                  <a:srgbClr val="4D4D4D"/>
                </a:solidFill>
                <a:ea typeface="MS UI Gothic" pitchFamily="18" charset="0"/>
              </a:rPr>
              <a:t>2 </a:t>
            </a:r>
            <a:r>
              <a:rPr lang="ja-JP" sz="1200" b="0" i="0" dirty="0" smtClean="0">
                <a:solidFill>
                  <a:srgbClr val="4D4D4D"/>
                </a:solidFill>
                <a:ea typeface="MS UI Gothic" pitchFamily="18" charset="0"/>
              </a:rPr>
              <a:t>qw</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Francois et al. J Clin Oncol 2016; 34 (suppl): abstr 490</a:t>
            </a:r>
          </a:p>
        </p:txBody>
      </p:sp>
      <p:cxnSp>
        <p:nvCxnSpPr>
          <p:cNvPr id="17" name="AutoShape 15"/>
          <p:cNvCxnSpPr>
            <a:cxnSpLocks noChangeShapeType="1"/>
          </p:cNvCxnSpPr>
          <p:nvPr/>
        </p:nvCxnSpPr>
        <p:spPr bwMode="auto">
          <a:xfrm rot="5400000" flipH="1" flipV="1">
            <a:off x="3733370" y="2746674"/>
            <a:ext cx="663905" cy="576000"/>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8179384" y="2438402"/>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0" name="AutoShape 19"/>
          <p:cNvCxnSpPr>
            <a:cxnSpLocks noChangeShapeType="1"/>
          </p:cNvCxnSpPr>
          <p:nvPr/>
        </p:nvCxnSpPr>
        <p:spPr bwMode="auto">
          <a:xfrm>
            <a:off x="3185063" y="3658726"/>
            <a:ext cx="256723" cy="0"/>
          </a:xfrm>
          <a:prstGeom prst="straightConnector1">
            <a:avLst/>
          </a:prstGeom>
          <a:noFill/>
          <a:ln w="57150">
            <a:solidFill>
              <a:schemeClr val="bg2">
                <a:lumMod val="60000"/>
                <a:lumOff val="40000"/>
              </a:schemeClr>
            </a:solidFill>
            <a:round/>
            <a:headEnd/>
            <a:tailEnd type="triangle" w="med" len="med"/>
          </a:ln>
        </p:spPr>
      </p:cxnSp>
      <p:cxnSp>
        <p:nvCxnSpPr>
          <p:cNvPr id="21" name="AutoShape 21"/>
          <p:cNvCxnSpPr>
            <a:cxnSpLocks noChangeShapeType="1"/>
          </p:cNvCxnSpPr>
          <p:nvPr/>
        </p:nvCxnSpPr>
        <p:spPr bwMode="auto">
          <a:xfrm>
            <a:off x="7602685" y="2702721"/>
            <a:ext cx="572635" cy="0"/>
          </a:xfrm>
          <a:prstGeom prst="straightConnector1">
            <a:avLst/>
          </a:prstGeom>
          <a:noFill/>
          <a:ln w="57150">
            <a:solidFill>
              <a:schemeClr val="bg2">
                <a:lumMod val="60000"/>
                <a:lumOff val="40000"/>
              </a:schemeClr>
            </a:solidFill>
            <a:round/>
            <a:headEnd/>
            <a:tailEnd type="triangle" w="med" len="med"/>
          </a:ln>
        </p:spPr>
      </p:cxnSp>
      <p:sp>
        <p:nvSpPr>
          <p:cNvPr id="23" name="AutoShape 9"/>
          <p:cNvSpPr>
            <a:spLocks noChangeArrowheads="1"/>
          </p:cNvSpPr>
          <p:nvPr/>
        </p:nvSpPr>
        <p:spPr bwMode="auto">
          <a:xfrm>
            <a:off x="365124" y="2762657"/>
            <a:ext cx="2819940" cy="18071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85750" indent="-285750" defTabSz="892175" eaLnBrk="0" hangingPunct="0">
              <a:spcAft>
                <a:spcPct val="30000"/>
              </a:spcAft>
              <a:buFont typeface="Arial" pitchFamily="34" charset="0"/>
              <a:buChar char="•"/>
            </a:pPr>
            <a:r>
              <a:rPr lang="ja-JP" b="0" i="0" dirty="0" smtClean="0">
                <a:solidFill>
                  <a:srgbClr val="FFFFFF"/>
                </a:solidFill>
                <a:ea typeface="MS UI Gothic" pitchFamily="18" charset="0"/>
              </a:rPr>
              <a:t>直腸腺癌（ADC） </a:t>
            </a:r>
          </a:p>
          <a:p>
            <a:pPr marL="285750" indent="-285750" defTabSz="892175" eaLnBrk="0" hangingPunct="0">
              <a:spcAft>
                <a:spcPct val="30000"/>
              </a:spcAft>
              <a:buFont typeface="Arial" pitchFamily="34" charset="0"/>
              <a:buChar char="•"/>
            </a:pPr>
            <a:r>
              <a:rPr lang="ja-JP" b="0" i="0" dirty="0" smtClean="0">
                <a:solidFill>
                  <a:srgbClr val="FFFFFF"/>
                </a:solidFill>
                <a:ea typeface="MS UI Gothic" pitchFamily="18" charset="0"/>
              </a:rPr>
              <a:t>T3/4 NxM0</a:t>
            </a:r>
          </a:p>
          <a:p>
            <a:pPr marL="285750" indent="-285750" defTabSz="892175" eaLnBrk="0" hangingPunct="0">
              <a:spcAft>
                <a:spcPct val="30000"/>
              </a:spcAft>
              <a:buFont typeface="Arial" pitchFamily="34" charset="0"/>
              <a:buChar char="•"/>
            </a:pPr>
            <a:r>
              <a:rPr lang="ja-JP" b="0" i="0" dirty="0" smtClean="0">
                <a:solidFill>
                  <a:srgbClr val="FFFFFF"/>
                </a:solidFill>
                <a:ea typeface="MS UI Gothic" pitchFamily="18" charset="0"/>
              </a:rPr>
              <a:t>PS 0～1</a:t>
            </a:r>
          </a:p>
          <a:p>
            <a:pPr marL="292100" indent="-292100" defTabSz="892175" eaLnBrk="0" hangingPunct="0">
              <a:spcAft>
                <a:spcPct val="30000"/>
              </a:spcAft>
            </a:pPr>
            <a:r>
              <a:rPr lang="ja-JP" b="0" i="0" dirty="0" smtClean="0">
                <a:solidFill>
                  <a:srgbClr val="FFFFFF"/>
                </a:solidFill>
                <a:ea typeface="MS UI Gothic" pitchFamily="18" charset="0"/>
              </a:rPr>
              <a:t>(n=598)</a:t>
            </a:r>
          </a:p>
        </p:txBody>
      </p:sp>
      <p:cxnSp>
        <p:nvCxnSpPr>
          <p:cNvPr id="24" name="AutoShape 16"/>
          <p:cNvCxnSpPr>
            <a:cxnSpLocks noChangeShapeType="1"/>
          </p:cNvCxnSpPr>
          <p:nvPr/>
        </p:nvCxnSpPr>
        <p:spPr bwMode="auto">
          <a:xfrm rot="16200000" flipH="1">
            <a:off x="3759322" y="4024832"/>
            <a:ext cx="612000" cy="576000"/>
          </a:xfrm>
          <a:prstGeom prst="bentConnector2">
            <a:avLst/>
          </a:prstGeom>
          <a:noFill/>
          <a:ln w="57150">
            <a:solidFill>
              <a:schemeClr val="bg2">
                <a:lumMod val="60000"/>
                <a:lumOff val="40000"/>
              </a:schemeClr>
            </a:solidFill>
            <a:round/>
            <a:headEnd/>
            <a:tailEnd type="triangle" w="med" len="med"/>
          </a:ln>
        </p:spPr>
      </p:cxnSp>
      <p:sp>
        <p:nvSpPr>
          <p:cNvPr id="25" name="AutoShape 12"/>
          <p:cNvSpPr>
            <a:spLocks noChangeArrowheads="1"/>
          </p:cNvSpPr>
          <p:nvPr/>
        </p:nvSpPr>
        <p:spPr bwMode="auto">
          <a:xfrm>
            <a:off x="8179384" y="4354513"/>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7" name="AutoShape 21"/>
          <p:cNvCxnSpPr>
            <a:cxnSpLocks noChangeShapeType="1"/>
          </p:cNvCxnSpPr>
          <p:nvPr/>
        </p:nvCxnSpPr>
        <p:spPr bwMode="auto">
          <a:xfrm>
            <a:off x="7602685" y="4602955"/>
            <a:ext cx="572635" cy="0"/>
          </a:xfrm>
          <a:prstGeom prst="straightConnector1">
            <a:avLst/>
          </a:prstGeom>
          <a:noFill/>
          <a:ln w="57150">
            <a:solidFill>
              <a:schemeClr val="bg2">
                <a:lumMod val="60000"/>
                <a:lumOff val="40000"/>
              </a:schemeClr>
            </a:solidFill>
            <a:round/>
            <a:headEnd/>
            <a:tailEnd type="triangle" w="med" len="med"/>
          </a:ln>
        </p:spPr>
      </p:cxnSp>
      <p:sp>
        <p:nvSpPr>
          <p:cNvPr id="28" name="Rectangle 9"/>
          <p:cNvSpPr txBox="1">
            <a:spLocks noChangeArrowheads="1"/>
          </p:cNvSpPr>
          <p:nvPr/>
        </p:nvSpPr>
        <p:spPr bwMode="auto">
          <a:xfrm>
            <a:off x="365124" y="5330824"/>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ypCR</a:t>
            </a:r>
          </a:p>
          <a:p>
            <a:endParaRPr lang="en-GB" kern="0" dirty="0" smtClean="0"/>
          </a:p>
        </p:txBody>
      </p:sp>
      <p:sp>
        <p:nvSpPr>
          <p:cNvPr id="29" name="Content Placeholder 26"/>
          <p:cNvSpPr txBox="1">
            <a:spLocks/>
          </p:cNvSpPr>
          <p:nvPr/>
        </p:nvSpPr>
        <p:spPr>
          <a:xfrm>
            <a:off x="4648200" y="5330824"/>
            <a:ext cx="4130675"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副次的エンドポイント</a:t>
            </a:r>
          </a:p>
          <a:p>
            <a:r>
              <a:rPr lang="ja-JP" b="0" i="0" dirty="0" smtClean="0">
                <a:solidFill>
                  <a:srgbClr val="4D4D4D"/>
                </a:solidFill>
                <a:ea typeface="MS UI Gothic" pitchFamily="18" charset="0"/>
              </a:rPr>
              <a:t>OS、DFS、再発</a:t>
            </a:r>
          </a:p>
          <a:p>
            <a:r>
              <a:rPr lang="ja-JP" b="0" i="0" dirty="0" smtClean="0">
                <a:solidFill>
                  <a:srgbClr val="4D4D4D"/>
                </a:solidFill>
                <a:ea typeface="MS UI Gothic" pitchFamily="18" charset="0"/>
              </a:rPr>
              <a:t>安全性</a:t>
            </a:r>
          </a:p>
        </p:txBody>
      </p:sp>
      <p:sp>
        <p:nvSpPr>
          <p:cNvPr id="22" name="AutoShape 8"/>
          <p:cNvSpPr>
            <a:spLocks noChangeArrowheads="1"/>
          </p:cNvSpPr>
          <p:nvPr/>
        </p:nvSpPr>
        <p:spPr bwMode="auto">
          <a:xfrm>
            <a:off x="4359337" y="2292352"/>
            <a:ext cx="3584577" cy="820737"/>
          </a:xfrm>
          <a:prstGeom prst="rect">
            <a:avLst/>
          </a:prstGeom>
          <a:solidFill>
            <a:srgbClr val="B60D27"/>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CAPOX-50：50 Gy照射＋カペシタビン*＋オキサリプラチン</a:t>
            </a:r>
            <a:r>
              <a:rPr lang="ja-JP" b="0" i="0" baseline="30000" dirty="0" smtClean="0">
                <a:solidFill>
                  <a:srgbClr val="FFFFFF"/>
                </a:solidFill>
                <a:ea typeface="MS UI Gothic" pitchFamily="18" charset="0"/>
              </a:rPr>
              <a:t>†</a:t>
            </a:r>
          </a:p>
          <a:p>
            <a:pPr algn="ctr" defTabSz="892175" eaLnBrk="0" hangingPunct="0"/>
            <a:r>
              <a:rPr lang="ja-JP" b="0" i="0" dirty="0" smtClean="0">
                <a:solidFill>
                  <a:srgbClr val="FFFFFF"/>
                </a:solidFill>
                <a:ea typeface="MS UI Gothic" pitchFamily="18" charset="0"/>
              </a:rPr>
              <a:t>(n=291)</a:t>
            </a:r>
          </a:p>
        </p:txBody>
      </p:sp>
      <p:sp>
        <p:nvSpPr>
          <p:cNvPr id="26" name="AutoShape 12"/>
          <p:cNvSpPr>
            <a:spLocks noChangeArrowheads="1"/>
          </p:cNvSpPr>
          <p:nvPr/>
        </p:nvSpPr>
        <p:spPr bwMode="auto">
          <a:xfrm>
            <a:off x="4359338" y="4208464"/>
            <a:ext cx="3574473" cy="820736"/>
          </a:xfrm>
          <a:prstGeom prst="rect">
            <a:avLst/>
          </a:prstGeom>
          <a:solidFill>
            <a:srgbClr val="B2C0D8"/>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CAP-45：45 Gy照射＋カペシタビン*</a:t>
            </a:r>
          </a:p>
          <a:p>
            <a:pPr algn="ctr" defTabSz="892175" eaLnBrk="0" hangingPunct="0"/>
            <a:r>
              <a:rPr lang="ja-JP" b="0" i="0" dirty="0" smtClean="0">
                <a:solidFill>
                  <a:srgbClr val="4D4D4D"/>
                </a:solidFill>
                <a:ea typeface="MS UI Gothic" pitchFamily="18" charset="0"/>
              </a:rPr>
              <a:t>(n=293)</a:t>
            </a:r>
          </a:p>
        </p:txBody>
      </p:sp>
      <p:sp>
        <p:nvSpPr>
          <p:cNvPr id="16" name="Oval 14"/>
          <p:cNvSpPr>
            <a:spLocks noChangeArrowheads="1"/>
          </p:cNvSpPr>
          <p:nvPr/>
        </p:nvSpPr>
        <p:spPr bwMode="auto">
          <a:xfrm>
            <a:off x="3456841" y="3345360"/>
            <a:ext cx="648000" cy="6480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050" b="1" i="0" dirty="0" smtClean="0">
                <a:solidFill>
                  <a:srgbClr val="043882"/>
                </a:solidFill>
                <a:ea typeface="MS UI Gothic" pitchFamily="18" charset="0"/>
              </a:rPr>
              <a:t>無作為化</a:t>
            </a:r>
          </a:p>
        </p:txBody>
      </p:sp>
    </p:spTree>
    <p:custDataLst>
      <p:tags r:id="rId1"/>
    </p:custDataLst>
    <p:extLst>
      <p:ext uri="{BB962C8B-B14F-4D97-AF65-F5344CB8AC3E}">
        <p14:creationId xmlns:p14="http://schemas.microsoft.com/office/powerpoint/2010/main" val="178855580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490：直腸癌におけるネオアジュバント療法を検討する第III相試験（ACCORD12/0405-Prodige 2）：5年追跡調査後の結果– Francois E, et al</a:t>
            </a:r>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*ログランク検定</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Francois et al. J Clin Oncol 2016; 34 (suppl): abstr 490</a:t>
            </a:r>
          </a:p>
        </p:txBody>
      </p:sp>
      <p:sp>
        <p:nvSpPr>
          <p:cNvPr id="2" name="Content Placeholder 1"/>
          <p:cNvSpPr>
            <a:spLocks noGrp="1"/>
          </p:cNvSpPr>
          <p:nvPr>
            <p:ph idx="1"/>
          </p:nvPr>
        </p:nvSpPr>
        <p:spPr/>
        <p:txBody>
          <a:bodyPr/>
          <a:lstStyle/>
          <a:p>
            <a:pPr marL="0" indent="0">
              <a:buNone/>
            </a:pPr>
            <a:r>
              <a:rPr lang="ja-JP" sz="1600" b="1" i="0" dirty="0" smtClean="0">
                <a:solidFill>
                  <a:srgbClr val="4D4D4D"/>
                </a:solidFill>
                <a:ea typeface="MS UI Gothic" pitchFamily="18" charset="0"/>
              </a:rPr>
              <a:t>結果</a:t>
            </a:r>
          </a:p>
          <a:p>
            <a:pPr marL="0" indent="0">
              <a:buNone/>
            </a:pPr>
            <a:endParaRPr lang="en-GB" dirty="0" smtClean="0"/>
          </a:p>
          <a:p>
            <a:pPr marL="0" indent="0">
              <a:buClr>
                <a:srgbClr val="043882"/>
              </a:buClr>
              <a:buNone/>
            </a:pPr>
            <a:endParaRPr lang="en-GB" b="1" dirty="0"/>
          </a:p>
          <a:p>
            <a:endParaRPr lang="en-GB" dirty="0"/>
          </a:p>
          <a:p>
            <a:endParaRPr lang="en-GB" dirty="0" smtClean="0"/>
          </a:p>
          <a:p>
            <a:endParaRPr lang="en-GB" dirty="0"/>
          </a:p>
        </p:txBody>
      </p:sp>
      <p:sp>
        <p:nvSpPr>
          <p:cNvPr id="10" name="TextBox 9"/>
          <p:cNvSpPr txBox="1"/>
          <p:nvPr/>
        </p:nvSpPr>
        <p:spPr>
          <a:xfrm>
            <a:off x="2667000" y="1559256"/>
            <a:ext cx="5105400" cy="369332"/>
          </a:xfrm>
          <a:prstGeom prst="rect">
            <a:avLst/>
          </a:prstGeom>
          <a:noFill/>
        </p:spPr>
        <p:txBody>
          <a:bodyPr wrap="square" rtlCol="0">
            <a:spAutoFit/>
          </a:bodyPr>
          <a:lstStyle/>
          <a:p>
            <a:pPr algn="ctr" fontAlgn="base">
              <a:spcBef>
                <a:spcPct val="0"/>
              </a:spcBef>
              <a:spcAft>
                <a:spcPct val="0"/>
              </a:spcAft>
            </a:pPr>
            <a:r>
              <a:rPr lang="ja-JP" b="1" i="0" dirty="0" smtClean="0">
                <a:solidFill>
                  <a:srgbClr val="4D4D4D"/>
                </a:solidFill>
                <a:ea typeface="MS UI Gothic" pitchFamily="18" charset="0"/>
              </a:rPr>
              <a:t>OS</a:t>
            </a:r>
          </a:p>
        </p:txBody>
      </p:sp>
      <p:grpSp>
        <p:nvGrpSpPr>
          <p:cNvPr id="11" name="Group 10"/>
          <p:cNvGrpSpPr/>
          <p:nvPr/>
        </p:nvGrpSpPr>
        <p:grpSpPr>
          <a:xfrm>
            <a:off x="646624" y="1924863"/>
            <a:ext cx="7214324" cy="3757889"/>
            <a:chOff x="646624" y="1924863"/>
            <a:chExt cx="7214324" cy="3757889"/>
          </a:xfrm>
        </p:grpSpPr>
        <p:sp>
          <p:nvSpPr>
            <p:cNvPr id="12" name="Line 3"/>
            <p:cNvSpPr>
              <a:spLocks noChangeShapeType="1"/>
            </p:cNvSpPr>
            <p:nvPr/>
          </p:nvSpPr>
          <p:spPr bwMode="auto">
            <a:xfrm>
              <a:off x="2607737" y="2073537"/>
              <a:ext cx="7142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 name="Line 4"/>
            <p:cNvSpPr>
              <a:spLocks noChangeShapeType="1"/>
            </p:cNvSpPr>
            <p:nvPr/>
          </p:nvSpPr>
          <p:spPr bwMode="auto">
            <a:xfrm>
              <a:off x="2607737" y="2699017"/>
              <a:ext cx="7142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6" name="Line 5"/>
            <p:cNvSpPr>
              <a:spLocks noChangeShapeType="1"/>
            </p:cNvSpPr>
            <p:nvPr/>
          </p:nvSpPr>
          <p:spPr bwMode="auto">
            <a:xfrm>
              <a:off x="2607737" y="3322828"/>
              <a:ext cx="7142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 name="Line 6"/>
            <p:cNvSpPr>
              <a:spLocks noChangeShapeType="1"/>
            </p:cNvSpPr>
            <p:nvPr/>
          </p:nvSpPr>
          <p:spPr bwMode="auto">
            <a:xfrm>
              <a:off x="2607737" y="3974996"/>
              <a:ext cx="7142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8" name="Line 7"/>
            <p:cNvSpPr>
              <a:spLocks noChangeShapeType="1"/>
            </p:cNvSpPr>
            <p:nvPr/>
          </p:nvSpPr>
          <p:spPr bwMode="auto">
            <a:xfrm>
              <a:off x="2607737" y="4600132"/>
              <a:ext cx="7142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9" name="Line 8"/>
            <p:cNvSpPr>
              <a:spLocks noChangeShapeType="1"/>
            </p:cNvSpPr>
            <p:nvPr/>
          </p:nvSpPr>
          <p:spPr bwMode="auto">
            <a:xfrm>
              <a:off x="2607737" y="4600132"/>
              <a:ext cx="7142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 name="Line 9"/>
            <p:cNvSpPr>
              <a:spLocks noChangeShapeType="1"/>
            </p:cNvSpPr>
            <p:nvPr/>
          </p:nvSpPr>
          <p:spPr bwMode="auto">
            <a:xfrm flipV="1">
              <a:off x="2791303" y="4600132"/>
              <a:ext cx="0" cy="8506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 name="Line 10"/>
            <p:cNvSpPr>
              <a:spLocks noChangeShapeType="1"/>
            </p:cNvSpPr>
            <p:nvPr/>
          </p:nvSpPr>
          <p:spPr bwMode="auto">
            <a:xfrm flipV="1">
              <a:off x="4629448" y="4600132"/>
              <a:ext cx="0" cy="8506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 name="Line 11"/>
            <p:cNvSpPr>
              <a:spLocks noChangeShapeType="1"/>
            </p:cNvSpPr>
            <p:nvPr/>
          </p:nvSpPr>
          <p:spPr bwMode="auto">
            <a:xfrm flipV="1">
              <a:off x="3401893" y="4600132"/>
              <a:ext cx="0" cy="8506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 name="Line 12"/>
            <p:cNvSpPr>
              <a:spLocks noChangeShapeType="1"/>
            </p:cNvSpPr>
            <p:nvPr/>
          </p:nvSpPr>
          <p:spPr bwMode="auto">
            <a:xfrm flipV="1">
              <a:off x="5246968" y="4600132"/>
              <a:ext cx="0" cy="7088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4" name="Line 13"/>
            <p:cNvSpPr>
              <a:spLocks noChangeShapeType="1"/>
            </p:cNvSpPr>
            <p:nvPr/>
          </p:nvSpPr>
          <p:spPr bwMode="auto">
            <a:xfrm flipV="1">
              <a:off x="4019641" y="4600132"/>
              <a:ext cx="0" cy="7088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5" name="Line 14"/>
            <p:cNvSpPr>
              <a:spLocks noChangeShapeType="1"/>
            </p:cNvSpPr>
            <p:nvPr/>
          </p:nvSpPr>
          <p:spPr bwMode="auto">
            <a:xfrm flipV="1">
              <a:off x="5859879" y="4600132"/>
              <a:ext cx="0" cy="8506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 name="Line 15"/>
            <p:cNvSpPr>
              <a:spLocks noChangeShapeType="1"/>
            </p:cNvSpPr>
            <p:nvPr/>
          </p:nvSpPr>
          <p:spPr bwMode="auto">
            <a:xfrm flipV="1">
              <a:off x="6474295" y="4600132"/>
              <a:ext cx="0" cy="8506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 name="Line 16"/>
            <p:cNvSpPr>
              <a:spLocks noChangeShapeType="1"/>
            </p:cNvSpPr>
            <p:nvPr/>
          </p:nvSpPr>
          <p:spPr bwMode="auto">
            <a:xfrm flipV="1">
              <a:off x="7091916" y="4600132"/>
              <a:ext cx="0" cy="7088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 name="Freeform 17"/>
            <p:cNvSpPr>
              <a:spLocks/>
            </p:cNvSpPr>
            <p:nvPr/>
          </p:nvSpPr>
          <p:spPr bwMode="auto">
            <a:xfrm>
              <a:off x="2683232" y="2075204"/>
              <a:ext cx="4999960" cy="2523604"/>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 name="TextBox 28"/>
            <p:cNvSpPr txBox="1"/>
            <p:nvPr/>
          </p:nvSpPr>
          <p:spPr>
            <a:xfrm rot="16200000">
              <a:off x="1418168" y="3204994"/>
              <a:ext cx="1250663"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OS (可能性)</a:t>
              </a:r>
            </a:p>
          </p:txBody>
        </p:sp>
        <p:sp>
          <p:nvSpPr>
            <p:cNvPr id="30" name="TextBox 29"/>
            <p:cNvSpPr txBox="1"/>
            <p:nvPr/>
          </p:nvSpPr>
          <p:spPr>
            <a:xfrm>
              <a:off x="2135816" y="1924863"/>
              <a:ext cx="482824" cy="276999"/>
            </a:xfrm>
            <a:prstGeom prst="rect">
              <a:avLst/>
            </a:prstGeom>
            <a:noFill/>
          </p:spPr>
          <p:txBody>
            <a:bodyPr wrap="none" rtlCol="0">
              <a:spAutoFit/>
            </a:bodyPr>
            <a:lstStyle/>
            <a:p>
              <a:pPr algn="r" fontAlgn="base">
                <a:spcBef>
                  <a:spcPct val="0"/>
                </a:spcBef>
                <a:spcAft>
                  <a:spcPct val="0"/>
                </a:spcAft>
              </a:pPr>
              <a:r>
                <a:rPr lang="ja-JP" sz="1200" b="0" i="0" dirty="0" smtClean="0">
                  <a:solidFill>
                    <a:srgbClr val="363636"/>
                  </a:solidFill>
                  <a:ea typeface="MS UI Gothic" pitchFamily="18" charset="0"/>
                </a:rPr>
                <a:t>1.00</a:t>
              </a:r>
            </a:p>
          </p:txBody>
        </p:sp>
        <p:sp>
          <p:nvSpPr>
            <p:cNvPr id="31" name="TextBox 30"/>
            <p:cNvSpPr txBox="1"/>
            <p:nvPr/>
          </p:nvSpPr>
          <p:spPr>
            <a:xfrm>
              <a:off x="2100505" y="2548461"/>
              <a:ext cx="545062" cy="309925"/>
            </a:xfrm>
            <a:prstGeom prst="rect">
              <a:avLst/>
            </a:prstGeom>
            <a:noFill/>
          </p:spPr>
          <p:txBody>
            <a:bodyPr wrap="none" rtlCol="0">
              <a:spAutoFit/>
            </a:bodyPr>
            <a:lstStyle/>
            <a:p>
              <a:pPr algn="r" fontAlgn="base">
                <a:spcBef>
                  <a:spcPct val="0"/>
                </a:spcBef>
                <a:spcAft>
                  <a:spcPct val="0"/>
                </a:spcAft>
              </a:pPr>
              <a:r>
                <a:rPr lang="ja-JP" sz="1200" b="0" i="0" dirty="0" smtClean="0">
                  <a:solidFill>
                    <a:srgbClr val="363636"/>
                  </a:solidFill>
                  <a:ea typeface="MS UI Gothic" pitchFamily="18" charset="0"/>
                </a:rPr>
                <a:t>0.75</a:t>
              </a:r>
            </a:p>
          </p:txBody>
        </p:sp>
        <p:sp>
          <p:nvSpPr>
            <p:cNvPr id="32" name="TextBox 31"/>
            <p:cNvSpPr txBox="1"/>
            <p:nvPr/>
          </p:nvSpPr>
          <p:spPr>
            <a:xfrm>
              <a:off x="2162743" y="3182378"/>
              <a:ext cx="482824" cy="276999"/>
            </a:xfrm>
            <a:prstGeom prst="rect">
              <a:avLst/>
            </a:prstGeom>
            <a:noFill/>
          </p:spPr>
          <p:txBody>
            <a:bodyPr wrap="none" rtlCol="0">
              <a:spAutoFit/>
            </a:bodyPr>
            <a:lstStyle/>
            <a:p>
              <a:pPr algn="r" fontAlgn="base">
                <a:spcBef>
                  <a:spcPct val="0"/>
                </a:spcBef>
                <a:spcAft>
                  <a:spcPct val="0"/>
                </a:spcAft>
              </a:pPr>
              <a:r>
                <a:rPr lang="ja-JP" sz="1200" b="0" i="0" dirty="0" smtClean="0">
                  <a:solidFill>
                    <a:srgbClr val="363636"/>
                  </a:solidFill>
                  <a:ea typeface="MS UI Gothic" pitchFamily="18" charset="0"/>
                </a:rPr>
                <a:t>0.50</a:t>
              </a:r>
            </a:p>
          </p:txBody>
        </p:sp>
        <p:sp>
          <p:nvSpPr>
            <p:cNvPr id="33" name="TextBox 32"/>
            <p:cNvSpPr txBox="1"/>
            <p:nvPr/>
          </p:nvSpPr>
          <p:spPr>
            <a:xfrm>
              <a:off x="2100505" y="3816295"/>
              <a:ext cx="545062" cy="309925"/>
            </a:xfrm>
            <a:prstGeom prst="rect">
              <a:avLst/>
            </a:prstGeom>
            <a:noFill/>
          </p:spPr>
          <p:txBody>
            <a:bodyPr wrap="none" rtlCol="0">
              <a:spAutoFit/>
            </a:bodyPr>
            <a:lstStyle/>
            <a:p>
              <a:pPr algn="r" fontAlgn="base">
                <a:spcBef>
                  <a:spcPct val="0"/>
                </a:spcBef>
                <a:spcAft>
                  <a:spcPct val="0"/>
                </a:spcAft>
              </a:pPr>
              <a:r>
                <a:rPr lang="ja-JP" sz="1200" b="0" i="0" dirty="0" smtClean="0">
                  <a:solidFill>
                    <a:srgbClr val="363636"/>
                  </a:solidFill>
                  <a:ea typeface="MS UI Gothic" pitchFamily="18" charset="0"/>
                </a:rPr>
                <a:t>0.25</a:t>
              </a:r>
            </a:p>
          </p:txBody>
        </p:sp>
        <p:sp>
          <p:nvSpPr>
            <p:cNvPr id="34" name="TextBox 33"/>
            <p:cNvSpPr txBox="1"/>
            <p:nvPr/>
          </p:nvSpPr>
          <p:spPr>
            <a:xfrm>
              <a:off x="2162743" y="4450212"/>
              <a:ext cx="482824" cy="276999"/>
            </a:xfrm>
            <a:prstGeom prst="rect">
              <a:avLst/>
            </a:prstGeom>
            <a:noFill/>
          </p:spPr>
          <p:txBody>
            <a:bodyPr wrap="none" rtlCol="0">
              <a:spAutoFit/>
            </a:bodyPr>
            <a:lstStyle/>
            <a:p>
              <a:pPr algn="r" fontAlgn="base">
                <a:spcBef>
                  <a:spcPct val="0"/>
                </a:spcBef>
                <a:spcAft>
                  <a:spcPct val="0"/>
                </a:spcAft>
              </a:pPr>
              <a:r>
                <a:rPr lang="ja-JP" sz="1200" b="0" i="0" dirty="0" smtClean="0">
                  <a:solidFill>
                    <a:srgbClr val="363636"/>
                  </a:solidFill>
                  <a:ea typeface="MS UI Gothic" pitchFamily="18" charset="0"/>
                </a:rPr>
                <a:t>0.00</a:t>
              </a:r>
            </a:p>
          </p:txBody>
        </p:sp>
        <p:sp>
          <p:nvSpPr>
            <p:cNvPr id="35" name="TextBox 34"/>
            <p:cNvSpPr txBox="1"/>
            <p:nvPr/>
          </p:nvSpPr>
          <p:spPr>
            <a:xfrm>
              <a:off x="646624" y="5036421"/>
              <a:ext cx="1842171" cy="646331"/>
            </a:xfrm>
            <a:prstGeom prst="rect">
              <a:avLst/>
            </a:prstGeom>
            <a:noFill/>
          </p:spPr>
          <p:txBody>
            <a:bodyPr wrap="none" rtlCol="0">
              <a:spAutoFit/>
            </a:bodyPr>
            <a:lstStyle/>
            <a:p>
              <a:pPr algn="r" fontAlgn="base">
                <a:spcBef>
                  <a:spcPct val="0"/>
                </a:spcBef>
                <a:spcAft>
                  <a:spcPct val="0"/>
                </a:spcAft>
              </a:pPr>
              <a:r>
                <a:rPr lang="ja-JP" altLang="es-ES" sz="1200" b="0" i="0" dirty="0" smtClean="0">
                  <a:solidFill>
                    <a:srgbClr val="363636"/>
                  </a:solidFill>
                  <a:ea typeface="MS UI Gothic" pitchFamily="18" charset="0"/>
                </a:rPr>
                <a:t>リスクに晒されていた</a:t>
              </a:r>
              <a:r>
                <a:rPr lang="ja-JP" sz="1200" b="0" i="0" dirty="0" smtClean="0">
                  <a:solidFill>
                    <a:srgbClr val="363636"/>
                  </a:solidFill>
                  <a:ea typeface="MS UI Gothic" pitchFamily="18" charset="0"/>
                </a:rPr>
                <a:t>患者数</a:t>
              </a:r>
            </a:p>
            <a:p>
              <a:pPr algn="r" fontAlgn="base">
                <a:spcBef>
                  <a:spcPct val="0"/>
                </a:spcBef>
                <a:spcAft>
                  <a:spcPct val="0"/>
                </a:spcAft>
              </a:pPr>
              <a:r>
                <a:rPr lang="ja-JP" sz="1200" b="0" i="0" dirty="0" smtClean="0">
                  <a:solidFill>
                    <a:srgbClr val="363636"/>
                  </a:solidFill>
                  <a:ea typeface="MS UI Gothic" pitchFamily="18" charset="0"/>
                </a:rPr>
                <a:t>CAP-45</a:t>
              </a:r>
            </a:p>
            <a:p>
              <a:pPr algn="r" fontAlgn="base">
                <a:spcBef>
                  <a:spcPct val="0"/>
                </a:spcBef>
                <a:spcAft>
                  <a:spcPct val="0"/>
                </a:spcAft>
              </a:pPr>
              <a:r>
                <a:rPr lang="ja-JP" sz="1200" b="0" i="0" dirty="0" smtClean="0">
                  <a:solidFill>
                    <a:srgbClr val="363636"/>
                  </a:solidFill>
                  <a:ea typeface="MS UI Gothic" pitchFamily="18" charset="0"/>
                </a:rPr>
                <a:t>CAPOX-50</a:t>
              </a:r>
            </a:p>
          </p:txBody>
        </p:sp>
        <p:sp>
          <p:nvSpPr>
            <p:cNvPr id="36" name="TextBox 35"/>
            <p:cNvSpPr txBox="1"/>
            <p:nvPr/>
          </p:nvSpPr>
          <p:spPr>
            <a:xfrm>
              <a:off x="2555491" y="4667089"/>
              <a:ext cx="439543"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0</a:t>
              </a:r>
              <a:r>
                <a:rPr lang="en" sz="1200" dirty="0" smtClean="0"/>
                <a:t/>
              </a:r>
              <a:br>
                <a:rPr lang="en" sz="1200" dirty="0" smtClean="0"/>
              </a:br>
              <a:endParaRPr lang="en" sz="1200" dirty="0" smtClean="0"/>
            </a:p>
            <a:p>
              <a:pPr algn="ctr" fontAlgn="base">
                <a:spcBef>
                  <a:spcPct val="0"/>
                </a:spcBef>
                <a:spcAft>
                  <a:spcPct val="0"/>
                </a:spcAft>
              </a:pPr>
              <a:r>
                <a:rPr lang="en" sz="1200" dirty="0" smtClean="0"/>
                <a:t/>
              </a:r>
              <a:br>
                <a:rPr lang="en" sz="1200" dirty="0" smtClean="0"/>
              </a:br>
              <a:r>
                <a:rPr lang="ja-JP" sz="1200" b="0" i="0" dirty="0" smtClean="0">
                  <a:solidFill>
                    <a:srgbClr val="363636"/>
                  </a:solidFill>
                  <a:ea typeface="MS UI Gothic" pitchFamily="18" charset="0"/>
                </a:rPr>
                <a:t>299</a:t>
              </a:r>
            </a:p>
            <a:p>
              <a:pPr algn="ctr" fontAlgn="base">
                <a:spcBef>
                  <a:spcPct val="0"/>
                </a:spcBef>
                <a:spcAft>
                  <a:spcPct val="0"/>
                </a:spcAft>
              </a:pPr>
              <a:r>
                <a:rPr lang="ja-JP" sz="1200" b="0" i="0" dirty="0" smtClean="0">
                  <a:solidFill>
                    <a:srgbClr val="363636"/>
                  </a:solidFill>
                  <a:ea typeface="MS UI Gothic" pitchFamily="18" charset="0"/>
                </a:rPr>
                <a:t>299</a:t>
              </a:r>
            </a:p>
          </p:txBody>
        </p:sp>
        <p:sp>
          <p:nvSpPr>
            <p:cNvPr id="37" name="TextBox 36"/>
            <p:cNvSpPr txBox="1"/>
            <p:nvPr/>
          </p:nvSpPr>
          <p:spPr>
            <a:xfrm>
              <a:off x="3186241" y="4667089"/>
              <a:ext cx="439543"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12</a:t>
              </a:r>
              <a:r>
                <a:rPr lang="en" sz="1200" dirty="0" smtClean="0"/>
                <a:t/>
              </a:r>
              <a:br>
                <a:rPr lang="en" sz="1200" dirty="0" smtClean="0"/>
              </a:br>
              <a:endParaRPr lang="en" sz="1200" dirty="0" smtClean="0"/>
            </a:p>
            <a:p>
              <a:pPr algn="ctr" fontAlgn="base">
                <a:spcBef>
                  <a:spcPct val="0"/>
                </a:spcBef>
                <a:spcAft>
                  <a:spcPct val="0"/>
                </a:spcAft>
              </a:pPr>
              <a:r>
                <a:rPr lang="en" sz="1200" dirty="0" smtClean="0"/>
                <a:t/>
              </a:r>
              <a:br>
                <a:rPr lang="en" sz="1200" dirty="0" smtClean="0"/>
              </a:br>
              <a:r>
                <a:rPr lang="ja-JP" sz="1200" b="0" i="0" dirty="0" smtClean="0">
                  <a:solidFill>
                    <a:srgbClr val="363636"/>
                  </a:solidFill>
                  <a:ea typeface="MS UI Gothic" pitchFamily="18" charset="0"/>
                </a:rPr>
                <a:t>289</a:t>
              </a:r>
            </a:p>
            <a:p>
              <a:pPr algn="ctr" fontAlgn="base">
                <a:spcBef>
                  <a:spcPct val="0"/>
                </a:spcBef>
                <a:spcAft>
                  <a:spcPct val="0"/>
                </a:spcAft>
              </a:pPr>
              <a:r>
                <a:rPr lang="ja-JP" sz="1200" b="0" i="0" dirty="0" smtClean="0">
                  <a:solidFill>
                    <a:srgbClr val="363636"/>
                  </a:solidFill>
                  <a:ea typeface="MS UI Gothic" pitchFamily="18" charset="0"/>
                </a:rPr>
                <a:t>281</a:t>
              </a:r>
            </a:p>
          </p:txBody>
        </p:sp>
        <p:sp>
          <p:nvSpPr>
            <p:cNvPr id="38" name="TextBox 37"/>
            <p:cNvSpPr txBox="1"/>
            <p:nvPr/>
          </p:nvSpPr>
          <p:spPr>
            <a:xfrm>
              <a:off x="3804549" y="4667089"/>
              <a:ext cx="439543"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24</a:t>
              </a:r>
              <a:r>
                <a:rPr lang="en" sz="1200" dirty="0" smtClean="0"/>
                <a:t/>
              </a:r>
              <a:br>
                <a:rPr lang="en" sz="1200" dirty="0" smtClean="0"/>
              </a:br>
              <a:endParaRPr lang="en" sz="1200" dirty="0" smtClean="0"/>
            </a:p>
            <a:p>
              <a:pPr algn="ctr" fontAlgn="base">
                <a:spcBef>
                  <a:spcPct val="0"/>
                </a:spcBef>
                <a:spcAft>
                  <a:spcPct val="0"/>
                </a:spcAft>
              </a:pPr>
              <a:endParaRPr lang="en-GB" sz="1200" dirty="0">
                <a:solidFill>
                  <a:srgbClr val="363636"/>
                </a:solidFill>
              </a:endParaRPr>
            </a:p>
            <a:p>
              <a:pPr algn="ctr" fontAlgn="base">
                <a:spcBef>
                  <a:spcPct val="0"/>
                </a:spcBef>
                <a:spcAft>
                  <a:spcPct val="0"/>
                </a:spcAft>
              </a:pPr>
              <a:r>
                <a:rPr lang="ja-JP" sz="1200" b="0" i="0" dirty="0" smtClean="0">
                  <a:solidFill>
                    <a:srgbClr val="363636"/>
                  </a:solidFill>
                  <a:ea typeface="MS UI Gothic" pitchFamily="18" charset="0"/>
                </a:rPr>
                <a:t>267</a:t>
              </a:r>
            </a:p>
            <a:p>
              <a:pPr algn="ctr" fontAlgn="base">
                <a:spcBef>
                  <a:spcPct val="0"/>
                </a:spcBef>
                <a:spcAft>
                  <a:spcPct val="0"/>
                </a:spcAft>
              </a:pPr>
              <a:r>
                <a:rPr lang="ja-JP" sz="1200" b="0" i="0" dirty="0" smtClean="0">
                  <a:solidFill>
                    <a:srgbClr val="363636"/>
                  </a:solidFill>
                  <a:ea typeface="MS UI Gothic" pitchFamily="18" charset="0"/>
                </a:rPr>
                <a:t>264</a:t>
              </a:r>
            </a:p>
          </p:txBody>
        </p:sp>
        <p:sp>
          <p:nvSpPr>
            <p:cNvPr id="39" name="TextBox 38"/>
            <p:cNvSpPr txBox="1"/>
            <p:nvPr/>
          </p:nvSpPr>
          <p:spPr>
            <a:xfrm>
              <a:off x="4413346" y="4667089"/>
              <a:ext cx="439543"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36</a:t>
              </a:r>
              <a:r>
                <a:rPr lang="en" sz="1200" dirty="0" smtClean="0"/>
                <a:t/>
              </a:r>
              <a:br>
                <a:rPr lang="en" sz="1200" dirty="0" smtClean="0"/>
              </a:br>
              <a:endParaRPr lang="en" sz="1200" dirty="0" smtClean="0"/>
            </a:p>
            <a:p>
              <a:pPr algn="ctr" fontAlgn="base">
                <a:spcBef>
                  <a:spcPct val="0"/>
                </a:spcBef>
                <a:spcAft>
                  <a:spcPct val="0"/>
                </a:spcAft>
              </a:pPr>
              <a:endParaRPr lang="en-GB" sz="1200" dirty="0">
                <a:solidFill>
                  <a:srgbClr val="363636"/>
                </a:solidFill>
              </a:endParaRPr>
            </a:p>
            <a:p>
              <a:pPr algn="ctr" fontAlgn="base">
                <a:spcBef>
                  <a:spcPct val="0"/>
                </a:spcBef>
                <a:spcAft>
                  <a:spcPct val="0"/>
                </a:spcAft>
              </a:pPr>
              <a:r>
                <a:rPr lang="ja-JP" sz="1200" b="0" i="0" dirty="0" smtClean="0">
                  <a:solidFill>
                    <a:srgbClr val="363636"/>
                  </a:solidFill>
                  <a:ea typeface="MS UI Gothic" pitchFamily="18" charset="0"/>
                </a:rPr>
                <a:t>247</a:t>
              </a:r>
            </a:p>
            <a:p>
              <a:pPr algn="ctr" fontAlgn="base">
                <a:spcBef>
                  <a:spcPct val="0"/>
                </a:spcBef>
                <a:spcAft>
                  <a:spcPct val="0"/>
                </a:spcAft>
              </a:pPr>
              <a:r>
                <a:rPr lang="ja-JP" sz="1200" b="0" i="0" dirty="0" smtClean="0">
                  <a:solidFill>
                    <a:srgbClr val="363636"/>
                  </a:solidFill>
                  <a:ea typeface="MS UI Gothic" pitchFamily="18" charset="0"/>
                </a:rPr>
                <a:t>241</a:t>
              </a:r>
            </a:p>
          </p:txBody>
        </p:sp>
        <p:sp>
          <p:nvSpPr>
            <p:cNvPr id="40" name="TextBox 39"/>
            <p:cNvSpPr txBox="1"/>
            <p:nvPr/>
          </p:nvSpPr>
          <p:spPr>
            <a:xfrm>
              <a:off x="5025397" y="4667089"/>
              <a:ext cx="439543"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48</a:t>
              </a:r>
              <a:r>
                <a:rPr lang="en" sz="1200" dirty="0" smtClean="0"/>
                <a:t/>
              </a:r>
              <a:br>
                <a:rPr lang="en" sz="1200" dirty="0" smtClean="0"/>
              </a:br>
              <a:endParaRPr lang="en" sz="1200" dirty="0" smtClean="0"/>
            </a:p>
            <a:p>
              <a:pPr algn="ctr" fontAlgn="base">
                <a:spcBef>
                  <a:spcPct val="0"/>
                </a:spcBef>
                <a:spcAft>
                  <a:spcPct val="0"/>
                </a:spcAft>
              </a:pPr>
              <a:endParaRPr lang="en-GB" sz="1200" dirty="0">
                <a:solidFill>
                  <a:srgbClr val="363636"/>
                </a:solidFill>
              </a:endParaRPr>
            </a:p>
            <a:p>
              <a:pPr algn="ctr" fontAlgn="base">
                <a:spcBef>
                  <a:spcPct val="0"/>
                </a:spcBef>
                <a:spcAft>
                  <a:spcPct val="0"/>
                </a:spcAft>
              </a:pPr>
              <a:r>
                <a:rPr lang="ja-JP" sz="1200" b="0" i="0" dirty="0" smtClean="0">
                  <a:solidFill>
                    <a:srgbClr val="363636"/>
                  </a:solidFill>
                  <a:ea typeface="MS UI Gothic" pitchFamily="18" charset="0"/>
                </a:rPr>
                <a:t>206</a:t>
              </a:r>
            </a:p>
            <a:p>
              <a:pPr algn="ctr" fontAlgn="base">
                <a:spcBef>
                  <a:spcPct val="0"/>
                </a:spcBef>
                <a:spcAft>
                  <a:spcPct val="0"/>
                </a:spcAft>
              </a:pPr>
              <a:r>
                <a:rPr lang="ja-JP" sz="1200" b="0" i="0" dirty="0" smtClean="0">
                  <a:solidFill>
                    <a:srgbClr val="363636"/>
                  </a:solidFill>
                  <a:ea typeface="MS UI Gothic" pitchFamily="18" charset="0"/>
                </a:rPr>
                <a:t>219</a:t>
              </a:r>
            </a:p>
          </p:txBody>
        </p:sp>
        <p:sp>
          <p:nvSpPr>
            <p:cNvPr id="41" name="TextBox 40"/>
            <p:cNvSpPr txBox="1"/>
            <p:nvPr/>
          </p:nvSpPr>
          <p:spPr>
            <a:xfrm>
              <a:off x="5647124" y="4667089"/>
              <a:ext cx="439544"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60</a:t>
              </a:r>
              <a:r>
                <a:rPr lang="en" sz="1200" dirty="0" smtClean="0"/>
                <a:t/>
              </a:r>
              <a:br>
                <a:rPr lang="en" sz="1200" dirty="0" smtClean="0"/>
              </a:br>
              <a:endParaRPr lang="en" sz="1200" dirty="0" smtClean="0"/>
            </a:p>
            <a:p>
              <a:pPr algn="ctr" fontAlgn="base">
                <a:spcBef>
                  <a:spcPct val="0"/>
                </a:spcBef>
                <a:spcAft>
                  <a:spcPct val="0"/>
                </a:spcAft>
              </a:pPr>
              <a:endParaRPr lang="en-GB" sz="1200" dirty="0" smtClean="0">
                <a:solidFill>
                  <a:srgbClr val="363636"/>
                </a:solidFill>
              </a:endParaRPr>
            </a:p>
            <a:p>
              <a:pPr algn="ctr" fontAlgn="base">
                <a:spcBef>
                  <a:spcPct val="0"/>
                </a:spcBef>
                <a:spcAft>
                  <a:spcPct val="0"/>
                </a:spcAft>
              </a:pPr>
              <a:r>
                <a:rPr lang="ja-JP" sz="1200" b="0" i="0" dirty="0" smtClean="0">
                  <a:solidFill>
                    <a:srgbClr val="363636"/>
                  </a:solidFill>
                  <a:ea typeface="MS UI Gothic" pitchFamily="18" charset="0"/>
                </a:rPr>
                <a:t>119</a:t>
              </a:r>
            </a:p>
            <a:p>
              <a:pPr algn="ctr" fontAlgn="base">
                <a:spcBef>
                  <a:spcPct val="0"/>
                </a:spcBef>
                <a:spcAft>
                  <a:spcPct val="0"/>
                </a:spcAft>
              </a:pPr>
              <a:r>
                <a:rPr lang="ja-JP" sz="1200" b="0" i="0" dirty="0" smtClean="0">
                  <a:solidFill>
                    <a:srgbClr val="363636"/>
                  </a:solidFill>
                  <a:ea typeface="MS UI Gothic" pitchFamily="18" charset="0"/>
                </a:rPr>
                <a:t>125</a:t>
              </a:r>
            </a:p>
          </p:txBody>
        </p:sp>
        <p:sp>
          <p:nvSpPr>
            <p:cNvPr id="42" name="TextBox 41"/>
            <p:cNvSpPr txBox="1"/>
            <p:nvPr/>
          </p:nvSpPr>
          <p:spPr>
            <a:xfrm>
              <a:off x="6296984" y="4667089"/>
              <a:ext cx="354584"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72</a:t>
              </a:r>
              <a:r>
                <a:rPr lang="en" sz="1200" dirty="0" smtClean="0"/>
                <a:t/>
              </a:r>
              <a:br>
                <a:rPr lang="en" sz="1200" dirty="0" smtClean="0"/>
              </a:br>
              <a:endParaRPr lang="en" sz="1200" dirty="0" smtClean="0"/>
            </a:p>
            <a:p>
              <a:pPr algn="ctr" fontAlgn="base">
                <a:spcBef>
                  <a:spcPct val="0"/>
                </a:spcBef>
                <a:spcAft>
                  <a:spcPct val="0"/>
                </a:spcAft>
              </a:pPr>
              <a:endParaRPr lang="en-GB" sz="1200" dirty="0">
                <a:solidFill>
                  <a:srgbClr val="363636"/>
                </a:solidFill>
              </a:endParaRPr>
            </a:p>
            <a:p>
              <a:pPr algn="ctr" fontAlgn="base">
                <a:spcBef>
                  <a:spcPct val="0"/>
                </a:spcBef>
                <a:spcAft>
                  <a:spcPct val="0"/>
                </a:spcAft>
              </a:pPr>
              <a:r>
                <a:rPr lang="ja-JP" sz="1200" b="0" i="0" dirty="0" smtClean="0">
                  <a:solidFill>
                    <a:srgbClr val="363636"/>
                  </a:solidFill>
                  <a:ea typeface="MS UI Gothic" pitchFamily="18" charset="0"/>
                </a:rPr>
                <a:t>24</a:t>
              </a:r>
            </a:p>
            <a:p>
              <a:pPr algn="ctr" fontAlgn="base">
                <a:spcBef>
                  <a:spcPct val="0"/>
                </a:spcBef>
                <a:spcAft>
                  <a:spcPct val="0"/>
                </a:spcAft>
              </a:pPr>
              <a:r>
                <a:rPr lang="ja-JP" sz="1200" b="0" i="0" dirty="0" smtClean="0">
                  <a:solidFill>
                    <a:srgbClr val="363636"/>
                  </a:solidFill>
                  <a:ea typeface="MS UI Gothic" pitchFamily="18" charset="0"/>
                </a:rPr>
                <a:t>22</a:t>
              </a:r>
            </a:p>
          </p:txBody>
        </p:sp>
        <p:sp>
          <p:nvSpPr>
            <p:cNvPr id="43" name="TextBox 42"/>
            <p:cNvSpPr txBox="1"/>
            <p:nvPr/>
          </p:nvSpPr>
          <p:spPr>
            <a:xfrm>
              <a:off x="6916125" y="4667089"/>
              <a:ext cx="354584"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84</a:t>
              </a:r>
              <a:r>
                <a:rPr lang="en" sz="1200" dirty="0" smtClean="0"/>
                <a:t/>
              </a:r>
              <a:br>
                <a:rPr lang="en" sz="1200" dirty="0" smtClean="0"/>
              </a:br>
              <a:endParaRPr lang="en" sz="1200" dirty="0" smtClean="0"/>
            </a:p>
            <a:p>
              <a:pPr algn="ctr" fontAlgn="base">
                <a:spcBef>
                  <a:spcPct val="0"/>
                </a:spcBef>
                <a:spcAft>
                  <a:spcPct val="0"/>
                </a:spcAft>
              </a:pPr>
              <a:endParaRPr lang="en-GB" sz="1200" dirty="0">
                <a:solidFill>
                  <a:srgbClr val="363636"/>
                </a:solidFill>
              </a:endParaRPr>
            </a:p>
            <a:p>
              <a:pPr algn="ctr" fontAlgn="base">
                <a:spcBef>
                  <a:spcPct val="0"/>
                </a:spcBef>
                <a:spcAft>
                  <a:spcPct val="0"/>
                </a:spcAft>
              </a:pPr>
              <a:r>
                <a:rPr lang="ja-JP" sz="1200" b="0" i="0" dirty="0" smtClean="0">
                  <a:solidFill>
                    <a:srgbClr val="363636"/>
                  </a:solidFill>
                  <a:ea typeface="MS UI Gothic" pitchFamily="18" charset="0"/>
                </a:rPr>
                <a:t>8</a:t>
              </a:r>
            </a:p>
            <a:p>
              <a:pPr algn="ctr" fontAlgn="base">
                <a:spcBef>
                  <a:spcPct val="0"/>
                </a:spcBef>
                <a:spcAft>
                  <a:spcPct val="0"/>
                </a:spcAft>
              </a:pPr>
              <a:r>
                <a:rPr lang="ja-JP" sz="1200" b="0" i="0" dirty="0" smtClean="0">
                  <a:solidFill>
                    <a:srgbClr val="363636"/>
                  </a:solidFill>
                  <a:ea typeface="MS UI Gothic" pitchFamily="18" charset="0"/>
                </a:rPr>
                <a:t>5</a:t>
              </a:r>
            </a:p>
          </p:txBody>
        </p:sp>
        <p:sp>
          <p:nvSpPr>
            <p:cNvPr id="44" name="TextBox 43"/>
            <p:cNvSpPr txBox="1"/>
            <p:nvPr/>
          </p:nvSpPr>
          <p:spPr>
            <a:xfrm>
              <a:off x="4500991" y="4871675"/>
              <a:ext cx="1320384" cy="309925"/>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ベースラインからの経過時間(ヶ月)</a:t>
              </a:r>
            </a:p>
          </p:txBody>
        </p:sp>
        <p:sp>
          <p:nvSpPr>
            <p:cNvPr id="45" name="Line 16"/>
            <p:cNvSpPr>
              <a:spLocks noChangeShapeType="1"/>
            </p:cNvSpPr>
            <p:nvPr/>
          </p:nvSpPr>
          <p:spPr bwMode="auto">
            <a:xfrm flipV="1">
              <a:off x="7682155" y="4590459"/>
              <a:ext cx="0" cy="7088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6" name="TextBox 45"/>
            <p:cNvSpPr txBox="1"/>
            <p:nvPr/>
          </p:nvSpPr>
          <p:spPr>
            <a:xfrm>
              <a:off x="7506364" y="4657416"/>
              <a:ext cx="354584"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96</a:t>
              </a:r>
              <a:r>
                <a:rPr lang="en" sz="1200" dirty="0" smtClean="0"/>
                <a:t/>
              </a:r>
              <a:br>
                <a:rPr lang="en" sz="1200" dirty="0" smtClean="0"/>
              </a:br>
              <a:endParaRPr lang="en" sz="1200" dirty="0" smtClean="0"/>
            </a:p>
            <a:p>
              <a:pPr algn="ctr" fontAlgn="base">
                <a:spcBef>
                  <a:spcPct val="0"/>
                </a:spcBef>
                <a:spcAft>
                  <a:spcPct val="0"/>
                </a:spcAft>
              </a:pPr>
              <a:endParaRPr lang="en-GB" sz="1200" dirty="0">
                <a:solidFill>
                  <a:srgbClr val="363636"/>
                </a:solidFill>
              </a:endParaRPr>
            </a:p>
            <a:p>
              <a:pPr algn="ctr" fontAlgn="base">
                <a:spcBef>
                  <a:spcPct val="0"/>
                </a:spcBef>
                <a:spcAft>
                  <a:spcPct val="0"/>
                </a:spcAft>
              </a:pPr>
              <a:r>
                <a:rPr lang="ja-JP" sz="1200" b="0" i="0" dirty="0" smtClean="0">
                  <a:solidFill>
                    <a:srgbClr val="363636"/>
                  </a:solidFill>
                  <a:ea typeface="MS UI Gothic" pitchFamily="18" charset="0"/>
                </a:rPr>
                <a:t>0</a:t>
              </a:r>
            </a:p>
            <a:p>
              <a:pPr algn="ctr" fontAlgn="base">
                <a:spcBef>
                  <a:spcPct val="0"/>
                </a:spcBef>
                <a:spcAft>
                  <a:spcPct val="0"/>
                </a:spcAft>
              </a:pPr>
              <a:r>
                <a:rPr lang="ja-JP" sz="1200" b="0" i="0" dirty="0" smtClean="0">
                  <a:solidFill>
                    <a:srgbClr val="363636"/>
                  </a:solidFill>
                  <a:ea typeface="MS UI Gothic" pitchFamily="18" charset="0"/>
                </a:rPr>
                <a:t>0</a:t>
              </a:r>
            </a:p>
          </p:txBody>
        </p:sp>
        <p:sp>
          <p:nvSpPr>
            <p:cNvPr id="47" name="TextBox 46"/>
            <p:cNvSpPr txBox="1"/>
            <p:nvPr/>
          </p:nvSpPr>
          <p:spPr>
            <a:xfrm>
              <a:off x="3593661" y="3808502"/>
              <a:ext cx="2026516" cy="430887"/>
            </a:xfrm>
            <a:prstGeom prst="rect">
              <a:avLst/>
            </a:prstGeom>
            <a:noFill/>
          </p:spPr>
          <p:txBody>
            <a:bodyPr wrap="none" rtlCol="0">
              <a:spAutoFit/>
            </a:bodyPr>
            <a:lstStyle/>
            <a:p>
              <a:r>
                <a:rPr lang="ja-JP" sz="1100" b="0" i="0" dirty="0" smtClean="0">
                  <a:solidFill>
                    <a:srgbClr val="4D4D4D"/>
                  </a:solidFill>
                  <a:ea typeface="MS UI Gothic" pitchFamily="18" charset="0"/>
                </a:rPr>
                <a:t>HR 0.71 (95% CI 0.50, 1.01)</a:t>
              </a:r>
            </a:p>
            <a:p>
              <a:r>
                <a:rPr lang="ja-JP" sz="1100" b="0" i="0" dirty="0" smtClean="0">
                  <a:solidFill>
                    <a:srgbClr val="4D4D4D"/>
                  </a:solidFill>
                  <a:ea typeface="MS UI Gothic" pitchFamily="18" charset="0"/>
                </a:rPr>
                <a:t>*p=0.056</a:t>
              </a:r>
            </a:p>
          </p:txBody>
        </p:sp>
        <p:sp>
          <p:nvSpPr>
            <p:cNvPr id="48" name="TextBox 47"/>
            <p:cNvSpPr txBox="1"/>
            <p:nvPr/>
          </p:nvSpPr>
          <p:spPr>
            <a:xfrm>
              <a:off x="3592376" y="3318829"/>
              <a:ext cx="2919389" cy="600164"/>
            </a:xfrm>
            <a:prstGeom prst="rect">
              <a:avLst/>
            </a:prstGeom>
            <a:noFill/>
          </p:spPr>
          <p:txBody>
            <a:bodyPr wrap="none" rtlCol="0">
              <a:spAutoFit/>
            </a:bodyPr>
            <a:lstStyle/>
            <a:p>
              <a:r>
                <a:rPr lang="ja-JP" sz="1100" b="0" i="0" dirty="0" smtClean="0">
                  <a:solidFill>
                    <a:srgbClr val="4D4D4D"/>
                  </a:solidFill>
                  <a:ea typeface="MS UI Gothic" pitchFamily="18" charset="0"/>
                </a:rPr>
                <a:t>CAPOX-50:	 81.9% (95% CI 76.6, 86.1) </a:t>
              </a:r>
            </a:p>
            <a:p>
              <a:r>
                <a:rPr lang="ja-JP" sz="1100" b="0" i="0" dirty="0" smtClean="0">
                  <a:solidFill>
                    <a:srgbClr val="4D4D4D"/>
                  </a:solidFill>
                  <a:ea typeface="MS UI Gothic" pitchFamily="18" charset="0"/>
                </a:rPr>
                <a:t>CAP-45: 	76.4% (95%CI 70.7, 81.0)</a:t>
              </a:r>
            </a:p>
            <a:p>
              <a:endParaRPr lang="en-GB" sz="1100" dirty="0"/>
            </a:p>
          </p:txBody>
        </p:sp>
        <p:cxnSp>
          <p:nvCxnSpPr>
            <p:cNvPr id="49" name="Straight Connector 48"/>
            <p:cNvCxnSpPr/>
            <p:nvPr/>
          </p:nvCxnSpPr>
          <p:spPr>
            <a:xfrm>
              <a:off x="3174028" y="3440444"/>
              <a:ext cx="390525"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83553" y="3630944"/>
              <a:ext cx="390525"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2791303" y="2014098"/>
            <a:ext cx="4552472" cy="1081980"/>
            <a:chOff x="2867025" y="3027363"/>
            <a:chExt cx="3409950" cy="809625"/>
          </a:xfrm>
        </p:grpSpPr>
        <p:sp>
          <p:nvSpPr>
            <p:cNvPr id="52" name="Line 2"/>
            <p:cNvSpPr>
              <a:spLocks noChangeShapeType="1"/>
            </p:cNvSpPr>
            <p:nvPr/>
          </p:nvSpPr>
          <p:spPr bwMode="auto">
            <a:xfrm>
              <a:off x="4467225" y="32527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 name="Line 3"/>
            <p:cNvSpPr>
              <a:spLocks noChangeShapeType="1"/>
            </p:cNvSpPr>
            <p:nvPr/>
          </p:nvSpPr>
          <p:spPr bwMode="auto">
            <a:xfrm>
              <a:off x="4486275" y="325596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 name="Line 4"/>
            <p:cNvSpPr>
              <a:spLocks noChangeShapeType="1"/>
            </p:cNvSpPr>
            <p:nvPr/>
          </p:nvSpPr>
          <p:spPr bwMode="auto">
            <a:xfrm>
              <a:off x="4200525" y="32242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 name="Line 5"/>
            <p:cNvSpPr>
              <a:spLocks noChangeShapeType="1"/>
            </p:cNvSpPr>
            <p:nvPr/>
          </p:nvSpPr>
          <p:spPr bwMode="auto">
            <a:xfrm>
              <a:off x="4219575" y="32242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 name="Line 6"/>
            <p:cNvSpPr>
              <a:spLocks noChangeShapeType="1"/>
            </p:cNvSpPr>
            <p:nvPr/>
          </p:nvSpPr>
          <p:spPr bwMode="auto">
            <a:xfrm>
              <a:off x="3924300" y="3198813"/>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 name="Line 7"/>
            <p:cNvSpPr>
              <a:spLocks noChangeShapeType="1"/>
            </p:cNvSpPr>
            <p:nvPr/>
          </p:nvSpPr>
          <p:spPr bwMode="auto">
            <a:xfrm>
              <a:off x="3943350" y="3198813"/>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 name="Line 8"/>
            <p:cNvSpPr>
              <a:spLocks noChangeShapeType="1"/>
            </p:cNvSpPr>
            <p:nvPr/>
          </p:nvSpPr>
          <p:spPr bwMode="auto">
            <a:xfrm>
              <a:off x="4038600" y="32146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 name="Line 9"/>
            <p:cNvSpPr>
              <a:spLocks noChangeShapeType="1"/>
            </p:cNvSpPr>
            <p:nvPr/>
          </p:nvSpPr>
          <p:spPr bwMode="auto">
            <a:xfrm>
              <a:off x="4057650" y="32146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 name="Line 10"/>
            <p:cNvSpPr>
              <a:spLocks noChangeShapeType="1"/>
            </p:cNvSpPr>
            <p:nvPr/>
          </p:nvSpPr>
          <p:spPr bwMode="auto">
            <a:xfrm>
              <a:off x="4962525" y="330993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 name="Line 11"/>
            <p:cNvSpPr>
              <a:spLocks noChangeShapeType="1"/>
            </p:cNvSpPr>
            <p:nvPr/>
          </p:nvSpPr>
          <p:spPr bwMode="auto">
            <a:xfrm>
              <a:off x="4981575" y="330993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 name="Line 12"/>
            <p:cNvSpPr>
              <a:spLocks noChangeShapeType="1"/>
            </p:cNvSpPr>
            <p:nvPr/>
          </p:nvSpPr>
          <p:spPr bwMode="auto">
            <a:xfrm>
              <a:off x="4686300" y="3275013"/>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 name="Line 13"/>
            <p:cNvSpPr>
              <a:spLocks noChangeShapeType="1"/>
            </p:cNvSpPr>
            <p:nvPr/>
          </p:nvSpPr>
          <p:spPr bwMode="auto">
            <a:xfrm>
              <a:off x="4705350" y="3275013"/>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 name="Line 14"/>
            <p:cNvSpPr>
              <a:spLocks noChangeShapeType="1"/>
            </p:cNvSpPr>
            <p:nvPr/>
          </p:nvSpPr>
          <p:spPr bwMode="auto">
            <a:xfrm>
              <a:off x="2867025" y="30368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 name="Line 15"/>
            <p:cNvSpPr>
              <a:spLocks noChangeShapeType="1"/>
            </p:cNvSpPr>
            <p:nvPr/>
          </p:nvSpPr>
          <p:spPr bwMode="auto">
            <a:xfrm>
              <a:off x="2886075" y="30368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 name="Line 16"/>
            <p:cNvSpPr>
              <a:spLocks noChangeShapeType="1"/>
            </p:cNvSpPr>
            <p:nvPr/>
          </p:nvSpPr>
          <p:spPr bwMode="auto">
            <a:xfrm>
              <a:off x="3444875" y="310673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 name="Line 17"/>
            <p:cNvSpPr>
              <a:spLocks noChangeShapeType="1"/>
            </p:cNvSpPr>
            <p:nvPr/>
          </p:nvSpPr>
          <p:spPr bwMode="auto">
            <a:xfrm>
              <a:off x="3492500" y="310673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 name="Line 18"/>
            <p:cNvSpPr>
              <a:spLocks noChangeShapeType="1"/>
            </p:cNvSpPr>
            <p:nvPr/>
          </p:nvSpPr>
          <p:spPr bwMode="auto">
            <a:xfrm>
              <a:off x="5489575" y="345916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 name="Line 19"/>
            <p:cNvSpPr>
              <a:spLocks noChangeShapeType="1"/>
            </p:cNvSpPr>
            <p:nvPr/>
          </p:nvSpPr>
          <p:spPr bwMode="auto">
            <a:xfrm>
              <a:off x="5600700" y="35036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 name="Line 20"/>
            <p:cNvSpPr>
              <a:spLocks noChangeShapeType="1"/>
            </p:cNvSpPr>
            <p:nvPr/>
          </p:nvSpPr>
          <p:spPr bwMode="auto">
            <a:xfrm>
              <a:off x="4905375" y="33004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 name="Line 21"/>
            <p:cNvSpPr>
              <a:spLocks noChangeShapeType="1"/>
            </p:cNvSpPr>
            <p:nvPr/>
          </p:nvSpPr>
          <p:spPr bwMode="auto">
            <a:xfrm>
              <a:off x="4924425" y="33004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 name="Line 22"/>
            <p:cNvSpPr>
              <a:spLocks noChangeShapeType="1"/>
            </p:cNvSpPr>
            <p:nvPr/>
          </p:nvSpPr>
          <p:spPr bwMode="auto">
            <a:xfrm>
              <a:off x="4829175" y="3275013"/>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 name="Line 23"/>
            <p:cNvSpPr>
              <a:spLocks noChangeShapeType="1"/>
            </p:cNvSpPr>
            <p:nvPr/>
          </p:nvSpPr>
          <p:spPr bwMode="auto">
            <a:xfrm>
              <a:off x="4848225" y="3275013"/>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 name="Line 24"/>
            <p:cNvSpPr>
              <a:spLocks noChangeShapeType="1"/>
            </p:cNvSpPr>
            <p:nvPr/>
          </p:nvSpPr>
          <p:spPr bwMode="auto">
            <a:xfrm>
              <a:off x="4781550" y="3275013"/>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 name="Line 25"/>
            <p:cNvSpPr>
              <a:spLocks noChangeShapeType="1"/>
            </p:cNvSpPr>
            <p:nvPr/>
          </p:nvSpPr>
          <p:spPr bwMode="auto">
            <a:xfrm>
              <a:off x="4800600" y="3275013"/>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 name="Line 26"/>
            <p:cNvSpPr>
              <a:spLocks noChangeShapeType="1"/>
            </p:cNvSpPr>
            <p:nvPr/>
          </p:nvSpPr>
          <p:spPr bwMode="auto">
            <a:xfrm>
              <a:off x="2914650" y="3027363"/>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 name="Line 27"/>
            <p:cNvSpPr>
              <a:spLocks noChangeShapeType="1"/>
            </p:cNvSpPr>
            <p:nvPr/>
          </p:nvSpPr>
          <p:spPr bwMode="auto">
            <a:xfrm>
              <a:off x="4724400" y="3275013"/>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 name="Line 28"/>
            <p:cNvSpPr>
              <a:spLocks noChangeShapeType="1"/>
            </p:cNvSpPr>
            <p:nvPr/>
          </p:nvSpPr>
          <p:spPr bwMode="auto">
            <a:xfrm>
              <a:off x="3781425" y="3179763"/>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 name="Line 29"/>
            <p:cNvSpPr>
              <a:spLocks noChangeShapeType="1"/>
            </p:cNvSpPr>
            <p:nvPr/>
          </p:nvSpPr>
          <p:spPr bwMode="auto">
            <a:xfrm>
              <a:off x="5534025" y="34655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 name="Line 30"/>
            <p:cNvSpPr>
              <a:spLocks noChangeShapeType="1"/>
            </p:cNvSpPr>
            <p:nvPr/>
          </p:nvSpPr>
          <p:spPr bwMode="auto">
            <a:xfrm>
              <a:off x="3387725" y="3097213"/>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 name="Line 31"/>
            <p:cNvSpPr>
              <a:spLocks noChangeShapeType="1"/>
            </p:cNvSpPr>
            <p:nvPr/>
          </p:nvSpPr>
          <p:spPr bwMode="auto">
            <a:xfrm>
              <a:off x="4095750" y="32146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 name="Line 32"/>
            <p:cNvSpPr>
              <a:spLocks noChangeShapeType="1"/>
            </p:cNvSpPr>
            <p:nvPr/>
          </p:nvSpPr>
          <p:spPr bwMode="auto">
            <a:xfrm>
              <a:off x="3009900" y="305276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 name="Line 33"/>
            <p:cNvSpPr>
              <a:spLocks noChangeShapeType="1"/>
            </p:cNvSpPr>
            <p:nvPr/>
          </p:nvSpPr>
          <p:spPr bwMode="auto">
            <a:xfrm>
              <a:off x="3267075" y="3084513"/>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 name="Line 34"/>
            <p:cNvSpPr>
              <a:spLocks noChangeShapeType="1"/>
            </p:cNvSpPr>
            <p:nvPr/>
          </p:nvSpPr>
          <p:spPr bwMode="auto">
            <a:xfrm>
              <a:off x="6271625" y="378936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 name="Line 35"/>
            <p:cNvSpPr>
              <a:spLocks noChangeShapeType="1"/>
            </p:cNvSpPr>
            <p:nvPr/>
          </p:nvSpPr>
          <p:spPr bwMode="auto">
            <a:xfrm>
              <a:off x="5981700" y="3551238"/>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 name="Line 36"/>
            <p:cNvSpPr>
              <a:spLocks noChangeShapeType="1"/>
            </p:cNvSpPr>
            <p:nvPr/>
          </p:nvSpPr>
          <p:spPr bwMode="auto">
            <a:xfrm>
              <a:off x="3057525" y="305593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 name="Line 37"/>
            <p:cNvSpPr>
              <a:spLocks noChangeShapeType="1"/>
            </p:cNvSpPr>
            <p:nvPr/>
          </p:nvSpPr>
          <p:spPr bwMode="auto">
            <a:xfrm>
              <a:off x="2981325" y="30368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 name="Line 38"/>
            <p:cNvSpPr>
              <a:spLocks noChangeShapeType="1"/>
            </p:cNvSpPr>
            <p:nvPr/>
          </p:nvSpPr>
          <p:spPr bwMode="auto">
            <a:xfrm>
              <a:off x="3540125" y="310673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 name="Line 39"/>
            <p:cNvSpPr>
              <a:spLocks noChangeShapeType="1"/>
            </p:cNvSpPr>
            <p:nvPr/>
          </p:nvSpPr>
          <p:spPr bwMode="auto">
            <a:xfrm>
              <a:off x="5067300" y="334803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 name="Line 40"/>
            <p:cNvSpPr>
              <a:spLocks noChangeShapeType="1"/>
            </p:cNvSpPr>
            <p:nvPr/>
          </p:nvSpPr>
          <p:spPr bwMode="auto">
            <a:xfrm>
              <a:off x="5086350" y="334803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 name="Line 41"/>
            <p:cNvSpPr>
              <a:spLocks noChangeShapeType="1"/>
            </p:cNvSpPr>
            <p:nvPr/>
          </p:nvSpPr>
          <p:spPr bwMode="auto">
            <a:xfrm>
              <a:off x="5105400" y="334803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 name="Line 42"/>
            <p:cNvSpPr>
              <a:spLocks noChangeShapeType="1"/>
            </p:cNvSpPr>
            <p:nvPr/>
          </p:nvSpPr>
          <p:spPr bwMode="auto">
            <a:xfrm>
              <a:off x="5124450" y="334803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 name="Line 43"/>
            <p:cNvSpPr>
              <a:spLocks noChangeShapeType="1"/>
            </p:cNvSpPr>
            <p:nvPr/>
          </p:nvSpPr>
          <p:spPr bwMode="auto">
            <a:xfrm>
              <a:off x="5372100" y="33893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 name="Line 44"/>
            <p:cNvSpPr>
              <a:spLocks noChangeShapeType="1"/>
            </p:cNvSpPr>
            <p:nvPr/>
          </p:nvSpPr>
          <p:spPr bwMode="auto">
            <a:xfrm>
              <a:off x="5381625" y="33893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 name="Line 45"/>
            <p:cNvSpPr>
              <a:spLocks noChangeShapeType="1"/>
            </p:cNvSpPr>
            <p:nvPr/>
          </p:nvSpPr>
          <p:spPr bwMode="auto">
            <a:xfrm>
              <a:off x="5391150" y="33893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 name="Line 46"/>
            <p:cNvSpPr>
              <a:spLocks noChangeShapeType="1"/>
            </p:cNvSpPr>
            <p:nvPr/>
          </p:nvSpPr>
          <p:spPr bwMode="auto">
            <a:xfrm>
              <a:off x="5410200" y="33893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 name="Line 47"/>
            <p:cNvSpPr>
              <a:spLocks noChangeShapeType="1"/>
            </p:cNvSpPr>
            <p:nvPr/>
          </p:nvSpPr>
          <p:spPr bwMode="auto">
            <a:xfrm>
              <a:off x="4600575" y="32654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 name="Line 48"/>
            <p:cNvSpPr>
              <a:spLocks noChangeShapeType="1"/>
            </p:cNvSpPr>
            <p:nvPr/>
          </p:nvSpPr>
          <p:spPr bwMode="auto">
            <a:xfrm>
              <a:off x="4619625" y="32654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 name="Line 49"/>
            <p:cNvSpPr>
              <a:spLocks noChangeShapeType="1"/>
            </p:cNvSpPr>
            <p:nvPr/>
          </p:nvSpPr>
          <p:spPr bwMode="auto">
            <a:xfrm>
              <a:off x="4629150" y="32654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 name="Line 50"/>
            <p:cNvSpPr>
              <a:spLocks noChangeShapeType="1"/>
            </p:cNvSpPr>
            <p:nvPr/>
          </p:nvSpPr>
          <p:spPr bwMode="auto">
            <a:xfrm>
              <a:off x="4638675" y="32654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 name="Line 51"/>
            <p:cNvSpPr>
              <a:spLocks noChangeShapeType="1"/>
            </p:cNvSpPr>
            <p:nvPr/>
          </p:nvSpPr>
          <p:spPr bwMode="auto">
            <a:xfrm>
              <a:off x="5791200" y="3551238"/>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 name="Line 52"/>
            <p:cNvSpPr>
              <a:spLocks noChangeShapeType="1"/>
            </p:cNvSpPr>
            <p:nvPr/>
          </p:nvSpPr>
          <p:spPr bwMode="auto">
            <a:xfrm>
              <a:off x="5819775" y="3551238"/>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 name="Line 53"/>
            <p:cNvSpPr>
              <a:spLocks noChangeShapeType="1"/>
            </p:cNvSpPr>
            <p:nvPr/>
          </p:nvSpPr>
          <p:spPr bwMode="auto">
            <a:xfrm>
              <a:off x="5838825" y="3551238"/>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 name="Line 54"/>
            <p:cNvSpPr>
              <a:spLocks noChangeShapeType="1"/>
            </p:cNvSpPr>
            <p:nvPr/>
          </p:nvSpPr>
          <p:spPr bwMode="auto">
            <a:xfrm>
              <a:off x="5867400" y="3551238"/>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5" name="Line 55"/>
            <p:cNvSpPr>
              <a:spLocks noChangeShapeType="1"/>
            </p:cNvSpPr>
            <p:nvPr/>
          </p:nvSpPr>
          <p:spPr bwMode="auto">
            <a:xfrm>
              <a:off x="5314950" y="33893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6" name="Line 56"/>
            <p:cNvSpPr>
              <a:spLocks noChangeShapeType="1"/>
            </p:cNvSpPr>
            <p:nvPr/>
          </p:nvSpPr>
          <p:spPr bwMode="auto">
            <a:xfrm>
              <a:off x="5324475" y="33893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7" name="Line 57"/>
            <p:cNvSpPr>
              <a:spLocks noChangeShapeType="1"/>
            </p:cNvSpPr>
            <p:nvPr/>
          </p:nvSpPr>
          <p:spPr bwMode="auto">
            <a:xfrm>
              <a:off x="5334000" y="33893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8" name="Line 58"/>
            <p:cNvSpPr>
              <a:spLocks noChangeShapeType="1"/>
            </p:cNvSpPr>
            <p:nvPr/>
          </p:nvSpPr>
          <p:spPr bwMode="auto">
            <a:xfrm>
              <a:off x="5343525" y="33893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9" name="Line 59"/>
            <p:cNvSpPr>
              <a:spLocks noChangeShapeType="1"/>
            </p:cNvSpPr>
            <p:nvPr/>
          </p:nvSpPr>
          <p:spPr bwMode="auto">
            <a:xfrm>
              <a:off x="6143625" y="378936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0" name="Line 60"/>
            <p:cNvSpPr>
              <a:spLocks noChangeShapeType="1"/>
            </p:cNvSpPr>
            <p:nvPr/>
          </p:nvSpPr>
          <p:spPr bwMode="auto">
            <a:xfrm>
              <a:off x="6162675" y="378936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1" name="Line 61"/>
            <p:cNvSpPr>
              <a:spLocks noChangeShapeType="1"/>
            </p:cNvSpPr>
            <p:nvPr/>
          </p:nvSpPr>
          <p:spPr bwMode="auto">
            <a:xfrm>
              <a:off x="6172200" y="378936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2" name="Line 62"/>
            <p:cNvSpPr>
              <a:spLocks noChangeShapeType="1"/>
            </p:cNvSpPr>
            <p:nvPr/>
          </p:nvSpPr>
          <p:spPr bwMode="auto">
            <a:xfrm>
              <a:off x="6181725" y="378936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 name="Line 63"/>
            <p:cNvSpPr>
              <a:spLocks noChangeShapeType="1"/>
            </p:cNvSpPr>
            <p:nvPr/>
          </p:nvSpPr>
          <p:spPr bwMode="auto">
            <a:xfrm>
              <a:off x="5143500" y="33670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 name="Line 64"/>
            <p:cNvSpPr>
              <a:spLocks noChangeShapeType="1"/>
            </p:cNvSpPr>
            <p:nvPr/>
          </p:nvSpPr>
          <p:spPr bwMode="auto">
            <a:xfrm>
              <a:off x="5153025" y="33670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 name="Line 65"/>
            <p:cNvSpPr>
              <a:spLocks noChangeShapeType="1"/>
            </p:cNvSpPr>
            <p:nvPr/>
          </p:nvSpPr>
          <p:spPr bwMode="auto">
            <a:xfrm>
              <a:off x="5172075" y="33670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 name="Line 66"/>
            <p:cNvSpPr>
              <a:spLocks noChangeShapeType="1"/>
            </p:cNvSpPr>
            <p:nvPr/>
          </p:nvSpPr>
          <p:spPr bwMode="auto">
            <a:xfrm>
              <a:off x="5181600" y="33670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 name="Line 67"/>
            <p:cNvSpPr>
              <a:spLocks noChangeShapeType="1"/>
            </p:cNvSpPr>
            <p:nvPr/>
          </p:nvSpPr>
          <p:spPr bwMode="auto">
            <a:xfrm>
              <a:off x="4267200" y="3233738"/>
              <a:ext cx="0" cy="3810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 name="Line 68"/>
            <p:cNvSpPr>
              <a:spLocks noChangeShapeType="1"/>
            </p:cNvSpPr>
            <p:nvPr/>
          </p:nvSpPr>
          <p:spPr bwMode="auto">
            <a:xfrm>
              <a:off x="4276725" y="3233738"/>
              <a:ext cx="0" cy="3810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 name="Line 69"/>
            <p:cNvSpPr>
              <a:spLocks noChangeShapeType="1"/>
            </p:cNvSpPr>
            <p:nvPr/>
          </p:nvSpPr>
          <p:spPr bwMode="auto">
            <a:xfrm>
              <a:off x="4286250" y="3233738"/>
              <a:ext cx="0" cy="3810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0" name="Line 70"/>
            <p:cNvSpPr>
              <a:spLocks noChangeShapeType="1"/>
            </p:cNvSpPr>
            <p:nvPr/>
          </p:nvSpPr>
          <p:spPr bwMode="auto">
            <a:xfrm>
              <a:off x="4305300" y="3233738"/>
              <a:ext cx="0" cy="3810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1" name="Line 71"/>
            <p:cNvSpPr>
              <a:spLocks noChangeShapeType="1"/>
            </p:cNvSpPr>
            <p:nvPr/>
          </p:nvSpPr>
          <p:spPr bwMode="auto">
            <a:xfrm>
              <a:off x="4886325" y="33004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2" name="Line 72"/>
            <p:cNvSpPr>
              <a:spLocks noChangeShapeType="1"/>
            </p:cNvSpPr>
            <p:nvPr/>
          </p:nvSpPr>
          <p:spPr bwMode="auto">
            <a:xfrm>
              <a:off x="4895850" y="33004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3" name="Line 73"/>
            <p:cNvSpPr>
              <a:spLocks noChangeShapeType="1"/>
            </p:cNvSpPr>
            <p:nvPr/>
          </p:nvSpPr>
          <p:spPr bwMode="auto">
            <a:xfrm>
              <a:off x="4914900" y="33004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4" name="Line 74"/>
            <p:cNvSpPr>
              <a:spLocks noChangeShapeType="1"/>
            </p:cNvSpPr>
            <p:nvPr/>
          </p:nvSpPr>
          <p:spPr bwMode="auto">
            <a:xfrm>
              <a:off x="4924425" y="33004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5" name="Line 75"/>
            <p:cNvSpPr>
              <a:spLocks noChangeShapeType="1"/>
            </p:cNvSpPr>
            <p:nvPr/>
          </p:nvSpPr>
          <p:spPr bwMode="auto">
            <a:xfrm>
              <a:off x="5629275" y="356076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6" name="Line 76"/>
            <p:cNvSpPr>
              <a:spLocks noChangeShapeType="1"/>
            </p:cNvSpPr>
            <p:nvPr/>
          </p:nvSpPr>
          <p:spPr bwMode="auto">
            <a:xfrm>
              <a:off x="5638800" y="356076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7" name="Line 77"/>
            <p:cNvSpPr>
              <a:spLocks noChangeShapeType="1"/>
            </p:cNvSpPr>
            <p:nvPr/>
          </p:nvSpPr>
          <p:spPr bwMode="auto">
            <a:xfrm>
              <a:off x="5657850" y="356076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8" name="Line 78"/>
            <p:cNvSpPr>
              <a:spLocks noChangeShapeType="1"/>
            </p:cNvSpPr>
            <p:nvPr/>
          </p:nvSpPr>
          <p:spPr bwMode="auto">
            <a:xfrm>
              <a:off x="5667375" y="356076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9" name="Freeform 79"/>
            <p:cNvSpPr>
              <a:spLocks/>
            </p:cNvSpPr>
            <p:nvPr/>
          </p:nvSpPr>
          <p:spPr bwMode="auto">
            <a:xfrm>
              <a:off x="2867025" y="3084513"/>
              <a:ext cx="3409950" cy="752475"/>
            </a:xfrm>
            <a:custGeom>
              <a:avLst/>
              <a:gdLst>
                <a:gd name="T0" fmla="*/ 358 w 358"/>
                <a:gd name="T1" fmla="*/ 79 h 79"/>
                <a:gd name="T2" fmla="*/ 331 w 358"/>
                <a:gd name="T3" fmla="*/ 79 h 79"/>
                <a:gd name="T4" fmla="*/ 331 w 358"/>
                <a:gd name="T5" fmla="*/ 55 h 79"/>
                <a:gd name="T6" fmla="*/ 288 w 358"/>
                <a:gd name="T7" fmla="*/ 55 h 79"/>
                <a:gd name="T8" fmla="*/ 288 w 358"/>
                <a:gd name="T9" fmla="*/ 49 h 79"/>
                <a:gd name="T10" fmla="*/ 282 w 358"/>
                <a:gd name="T11" fmla="*/ 49 h 79"/>
                <a:gd name="T12" fmla="*/ 282 w 358"/>
                <a:gd name="T13" fmla="*/ 44 h 79"/>
                <a:gd name="T14" fmla="*/ 268 w 358"/>
                <a:gd name="T15" fmla="*/ 44 h 79"/>
                <a:gd name="T16" fmla="*/ 268 w 358"/>
                <a:gd name="T17" fmla="*/ 37 h 79"/>
                <a:gd name="T18" fmla="*/ 255 w 358"/>
                <a:gd name="T19" fmla="*/ 37 h 79"/>
                <a:gd name="T20" fmla="*/ 255 w 358"/>
                <a:gd name="T21" fmla="*/ 35 h 79"/>
                <a:gd name="T22" fmla="*/ 237 w 358"/>
                <a:gd name="T23" fmla="*/ 35 h 79"/>
                <a:gd name="T24" fmla="*/ 237 w 358"/>
                <a:gd name="T25" fmla="*/ 33 h 79"/>
                <a:gd name="T26" fmla="*/ 229 w 358"/>
                <a:gd name="T27" fmla="*/ 33 h 79"/>
                <a:gd name="T28" fmla="*/ 229 w 358"/>
                <a:gd name="T29" fmla="*/ 31 h 79"/>
                <a:gd name="T30" fmla="*/ 227 w 358"/>
                <a:gd name="T31" fmla="*/ 31 h 79"/>
                <a:gd name="T32" fmla="*/ 227 w 358"/>
                <a:gd name="T33" fmla="*/ 30 h 79"/>
                <a:gd name="T34" fmla="*/ 226 w 358"/>
                <a:gd name="T35" fmla="*/ 30 h 79"/>
                <a:gd name="T36" fmla="*/ 226 w 358"/>
                <a:gd name="T37" fmla="*/ 28 h 79"/>
                <a:gd name="T38" fmla="*/ 216 w 358"/>
                <a:gd name="T39" fmla="*/ 28 h 79"/>
                <a:gd name="T40" fmla="*/ 209 w 358"/>
                <a:gd name="T41" fmla="*/ 28 h 79"/>
                <a:gd name="T42" fmla="*/ 209 w 358"/>
                <a:gd name="T43" fmla="*/ 26 h 79"/>
                <a:gd name="T44" fmla="*/ 190 w 358"/>
                <a:gd name="T45" fmla="*/ 26 h 79"/>
                <a:gd name="T46" fmla="*/ 190 w 358"/>
                <a:gd name="T47" fmla="*/ 24 h 79"/>
                <a:gd name="T48" fmla="*/ 178 w 358"/>
                <a:gd name="T49" fmla="*/ 24 h 79"/>
                <a:gd name="T50" fmla="*/ 178 w 358"/>
                <a:gd name="T51" fmla="*/ 23 h 79"/>
                <a:gd name="T52" fmla="*/ 164 w 358"/>
                <a:gd name="T53" fmla="*/ 23 h 79"/>
                <a:gd name="T54" fmla="*/ 164 w 358"/>
                <a:gd name="T55" fmla="*/ 20 h 79"/>
                <a:gd name="T56" fmla="*/ 136 w 358"/>
                <a:gd name="T57" fmla="*/ 20 h 79"/>
                <a:gd name="T58" fmla="*/ 136 w 358"/>
                <a:gd name="T59" fmla="*/ 19 h 79"/>
                <a:gd name="T60" fmla="*/ 122 w 358"/>
                <a:gd name="T61" fmla="*/ 19 h 79"/>
                <a:gd name="T62" fmla="*/ 122 w 358"/>
                <a:gd name="T63" fmla="*/ 17 h 79"/>
                <a:gd name="T64" fmla="*/ 109 w 358"/>
                <a:gd name="T65" fmla="*/ 17 h 79"/>
                <a:gd name="T66" fmla="*/ 109 w 358"/>
                <a:gd name="T67" fmla="*/ 16 h 79"/>
                <a:gd name="T68" fmla="*/ 97 w 358"/>
                <a:gd name="T69" fmla="*/ 16 h 79"/>
                <a:gd name="T70" fmla="*/ 94 w 358"/>
                <a:gd name="T71" fmla="*/ 16 h 79"/>
                <a:gd name="T72" fmla="*/ 94 w 358"/>
                <a:gd name="T73" fmla="*/ 14 h 79"/>
                <a:gd name="T74" fmla="*/ 82 w 358"/>
                <a:gd name="T75" fmla="*/ 14 h 79"/>
                <a:gd name="T76" fmla="*/ 82 w 358"/>
                <a:gd name="T77" fmla="*/ 12 h 79"/>
                <a:gd name="T78" fmla="*/ 74 w 358"/>
                <a:gd name="T79" fmla="*/ 12 h 79"/>
                <a:gd name="T80" fmla="*/ 74 w 358"/>
                <a:gd name="T81" fmla="*/ 9 h 79"/>
                <a:gd name="T82" fmla="*/ 71 w 358"/>
                <a:gd name="T83" fmla="*/ 9 h 79"/>
                <a:gd name="T84" fmla="*/ 71 w 358"/>
                <a:gd name="T85" fmla="*/ 7 h 79"/>
                <a:gd name="T86" fmla="*/ 51 w 358"/>
                <a:gd name="T87" fmla="*/ 7 h 79"/>
                <a:gd name="T88" fmla="*/ 51 w 358"/>
                <a:gd name="T89" fmla="*/ 6 h 79"/>
                <a:gd name="T90" fmla="*/ 42 w 358"/>
                <a:gd name="T91" fmla="*/ 6 h 79"/>
                <a:gd name="T92" fmla="*/ 42 w 358"/>
                <a:gd name="T93" fmla="*/ 4 h 79"/>
                <a:gd name="T94" fmla="*/ 30 w 358"/>
                <a:gd name="T95" fmla="*/ 4 h 79"/>
                <a:gd name="T96" fmla="*/ 30 w 358"/>
                <a:gd name="T97" fmla="*/ 3 h 79"/>
                <a:gd name="T98" fmla="*/ 21 w 358"/>
                <a:gd name="T99" fmla="*/ 3 h 79"/>
                <a:gd name="T100" fmla="*/ 21 w 358"/>
                <a:gd name="T101" fmla="*/ 2 h 79"/>
                <a:gd name="T102" fmla="*/ 13 w 358"/>
                <a:gd name="T103" fmla="*/ 2 h 79"/>
                <a:gd name="T104" fmla="*/ 13 w 358"/>
                <a:gd name="T105" fmla="*/ 0 h 79"/>
                <a:gd name="T106" fmla="*/ 0 w 358"/>
                <a:gd name="T10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8" h="79">
                  <a:moveTo>
                    <a:pt x="358" y="79"/>
                  </a:moveTo>
                  <a:lnTo>
                    <a:pt x="331" y="79"/>
                  </a:lnTo>
                  <a:lnTo>
                    <a:pt x="331" y="55"/>
                  </a:lnTo>
                  <a:lnTo>
                    <a:pt x="288" y="55"/>
                  </a:lnTo>
                  <a:lnTo>
                    <a:pt x="288" y="49"/>
                  </a:lnTo>
                  <a:lnTo>
                    <a:pt x="282" y="49"/>
                  </a:lnTo>
                  <a:lnTo>
                    <a:pt x="282" y="44"/>
                  </a:lnTo>
                  <a:lnTo>
                    <a:pt x="268" y="44"/>
                  </a:lnTo>
                  <a:lnTo>
                    <a:pt x="268" y="37"/>
                  </a:lnTo>
                  <a:lnTo>
                    <a:pt x="255" y="37"/>
                  </a:lnTo>
                  <a:lnTo>
                    <a:pt x="255" y="35"/>
                  </a:lnTo>
                  <a:lnTo>
                    <a:pt x="237" y="35"/>
                  </a:lnTo>
                  <a:lnTo>
                    <a:pt x="237" y="33"/>
                  </a:lnTo>
                  <a:lnTo>
                    <a:pt x="229" y="33"/>
                  </a:lnTo>
                  <a:lnTo>
                    <a:pt x="229" y="31"/>
                  </a:lnTo>
                  <a:lnTo>
                    <a:pt x="227" y="31"/>
                  </a:lnTo>
                  <a:lnTo>
                    <a:pt x="227" y="30"/>
                  </a:lnTo>
                  <a:lnTo>
                    <a:pt x="226" y="30"/>
                  </a:lnTo>
                  <a:lnTo>
                    <a:pt x="226" y="28"/>
                  </a:lnTo>
                  <a:lnTo>
                    <a:pt x="216" y="28"/>
                  </a:lnTo>
                  <a:lnTo>
                    <a:pt x="209" y="28"/>
                  </a:lnTo>
                  <a:lnTo>
                    <a:pt x="209" y="26"/>
                  </a:lnTo>
                  <a:lnTo>
                    <a:pt x="190" y="26"/>
                  </a:lnTo>
                  <a:lnTo>
                    <a:pt x="190" y="24"/>
                  </a:lnTo>
                  <a:lnTo>
                    <a:pt x="178" y="24"/>
                  </a:lnTo>
                  <a:lnTo>
                    <a:pt x="178" y="23"/>
                  </a:lnTo>
                  <a:lnTo>
                    <a:pt x="164" y="23"/>
                  </a:lnTo>
                  <a:lnTo>
                    <a:pt x="164" y="20"/>
                  </a:lnTo>
                  <a:lnTo>
                    <a:pt x="136" y="20"/>
                  </a:lnTo>
                  <a:lnTo>
                    <a:pt x="136" y="19"/>
                  </a:lnTo>
                  <a:lnTo>
                    <a:pt x="122" y="19"/>
                  </a:lnTo>
                  <a:lnTo>
                    <a:pt x="122" y="17"/>
                  </a:lnTo>
                  <a:lnTo>
                    <a:pt x="109" y="17"/>
                  </a:lnTo>
                  <a:lnTo>
                    <a:pt x="109" y="16"/>
                  </a:lnTo>
                  <a:lnTo>
                    <a:pt x="97" y="16"/>
                  </a:lnTo>
                  <a:lnTo>
                    <a:pt x="94" y="16"/>
                  </a:lnTo>
                  <a:lnTo>
                    <a:pt x="94" y="14"/>
                  </a:lnTo>
                  <a:lnTo>
                    <a:pt x="82" y="14"/>
                  </a:lnTo>
                  <a:lnTo>
                    <a:pt x="82" y="12"/>
                  </a:lnTo>
                  <a:lnTo>
                    <a:pt x="74" y="12"/>
                  </a:lnTo>
                  <a:lnTo>
                    <a:pt x="74" y="9"/>
                  </a:lnTo>
                  <a:lnTo>
                    <a:pt x="71" y="9"/>
                  </a:lnTo>
                  <a:lnTo>
                    <a:pt x="71" y="7"/>
                  </a:lnTo>
                  <a:lnTo>
                    <a:pt x="51" y="7"/>
                  </a:lnTo>
                  <a:lnTo>
                    <a:pt x="51" y="6"/>
                  </a:lnTo>
                  <a:lnTo>
                    <a:pt x="42" y="6"/>
                  </a:lnTo>
                  <a:lnTo>
                    <a:pt x="42" y="4"/>
                  </a:lnTo>
                  <a:lnTo>
                    <a:pt x="30" y="4"/>
                  </a:lnTo>
                  <a:lnTo>
                    <a:pt x="30" y="3"/>
                  </a:lnTo>
                  <a:lnTo>
                    <a:pt x="21" y="3"/>
                  </a:lnTo>
                  <a:lnTo>
                    <a:pt x="21" y="2"/>
                  </a:lnTo>
                  <a:lnTo>
                    <a:pt x="13" y="2"/>
                  </a:lnTo>
                  <a:lnTo>
                    <a:pt x="13" y="0"/>
                  </a:lnTo>
                  <a:lnTo>
                    <a:pt x="0" y="0"/>
                  </a:lnTo>
                </a:path>
              </a:pathLst>
            </a:cu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130" name="Line 80"/>
          <p:cNvSpPr>
            <a:spLocks noChangeShapeType="1"/>
          </p:cNvSpPr>
          <p:nvPr/>
        </p:nvSpPr>
        <p:spPr bwMode="auto">
          <a:xfrm>
            <a:off x="7488356" y="3346279"/>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81"/>
          <p:cNvSpPr>
            <a:spLocks noChangeShapeType="1"/>
          </p:cNvSpPr>
          <p:nvPr/>
        </p:nvSpPr>
        <p:spPr bwMode="auto">
          <a:xfrm>
            <a:off x="7513745" y="3346279"/>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82"/>
          <p:cNvSpPr>
            <a:spLocks noChangeShapeType="1"/>
          </p:cNvSpPr>
          <p:nvPr/>
        </p:nvSpPr>
        <p:spPr bwMode="auto">
          <a:xfrm>
            <a:off x="5558756" y="2550171"/>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83"/>
          <p:cNvSpPr>
            <a:spLocks noChangeShapeType="1"/>
          </p:cNvSpPr>
          <p:nvPr/>
        </p:nvSpPr>
        <p:spPr bwMode="auto">
          <a:xfrm>
            <a:off x="5584145" y="2550171"/>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84"/>
          <p:cNvSpPr>
            <a:spLocks noChangeShapeType="1"/>
          </p:cNvSpPr>
          <p:nvPr/>
        </p:nvSpPr>
        <p:spPr bwMode="auto">
          <a:xfrm>
            <a:off x="5292166" y="2486353"/>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85"/>
          <p:cNvSpPr>
            <a:spLocks noChangeShapeType="1"/>
          </p:cNvSpPr>
          <p:nvPr/>
        </p:nvSpPr>
        <p:spPr bwMode="auto">
          <a:xfrm>
            <a:off x="5317556" y="2486353"/>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86"/>
          <p:cNvSpPr>
            <a:spLocks noChangeShapeType="1"/>
          </p:cNvSpPr>
          <p:nvPr/>
        </p:nvSpPr>
        <p:spPr bwMode="auto">
          <a:xfrm>
            <a:off x="6168103" y="2805443"/>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87"/>
          <p:cNvSpPr>
            <a:spLocks noChangeShapeType="1"/>
          </p:cNvSpPr>
          <p:nvPr/>
        </p:nvSpPr>
        <p:spPr bwMode="auto">
          <a:xfrm>
            <a:off x="6180798" y="2805443"/>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88"/>
          <p:cNvSpPr>
            <a:spLocks noChangeShapeType="1"/>
          </p:cNvSpPr>
          <p:nvPr/>
        </p:nvSpPr>
        <p:spPr bwMode="auto">
          <a:xfrm>
            <a:off x="7056735" y="3154824"/>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89"/>
          <p:cNvSpPr>
            <a:spLocks noChangeShapeType="1"/>
          </p:cNvSpPr>
          <p:nvPr/>
        </p:nvSpPr>
        <p:spPr bwMode="auto">
          <a:xfrm>
            <a:off x="7082124" y="3154824"/>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90"/>
          <p:cNvSpPr>
            <a:spLocks noChangeShapeType="1"/>
          </p:cNvSpPr>
          <p:nvPr/>
        </p:nvSpPr>
        <p:spPr bwMode="auto">
          <a:xfrm>
            <a:off x="5292166" y="2486353"/>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91"/>
          <p:cNvSpPr>
            <a:spLocks noChangeShapeType="1"/>
          </p:cNvSpPr>
          <p:nvPr/>
        </p:nvSpPr>
        <p:spPr bwMode="auto">
          <a:xfrm>
            <a:off x="5317556" y="2486353"/>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92"/>
          <p:cNvSpPr>
            <a:spLocks noChangeShapeType="1"/>
          </p:cNvSpPr>
          <p:nvPr/>
        </p:nvSpPr>
        <p:spPr bwMode="auto">
          <a:xfrm>
            <a:off x="5228692" y="2486353"/>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93"/>
          <p:cNvSpPr>
            <a:spLocks noChangeShapeType="1"/>
          </p:cNvSpPr>
          <p:nvPr/>
        </p:nvSpPr>
        <p:spPr bwMode="auto">
          <a:xfrm>
            <a:off x="5254082" y="2486353"/>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94"/>
          <p:cNvSpPr>
            <a:spLocks noChangeShapeType="1"/>
          </p:cNvSpPr>
          <p:nvPr/>
        </p:nvSpPr>
        <p:spPr bwMode="auto">
          <a:xfrm>
            <a:off x="5634924" y="2550171"/>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95"/>
          <p:cNvSpPr>
            <a:spLocks noChangeShapeType="1"/>
          </p:cNvSpPr>
          <p:nvPr/>
        </p:nvSpPr>
        <p:spPr bwMode="auto">
          <a:xfrm>
            <a:off x="5711092" y="2575698"/>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96"/>
          <p:cNvSpPr>
            <a:spLocks noChangeShapeType="1"/>
          </p:cNvSpPr>
          <p:nvPr/>
        </p:nvSpPr>
        <p:spPr bwMode="auto">
          <a:xfrm>
            <a:off x="7285240" y="3346279"/>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97"/>
          <p:cNvSpPr>
            <a:spLocks noChangeShapeType="1"/>
          </p:cNvSpPr>
          <p:nvPr/>
        </p:nvSpPr>
        <p:spPr bwMode="auto">
          <a:xfrm>
            <a:off x="7361408" y="3346279"/>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98"/>
          <p:cNvSpPr>
            <a:spLocks noChangeShapeType="1"/>
          </p:cNvSpPr>
          <p:nvPr/>
        </p:nvSpPr>
        <p:spPr bwMode="auto">
          <a:xfrm>
            <a:off x="5901514" y="2639517"/>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99"/>
          <p:cNvSpPr>
            <a:spLocks noChangeShapeType="1"/>
          </p:cNvSpPr>
          <p:nvPr/>
        </p:nvSpPr>
        <p:spPr bwMode="auto">
          <a:xfrm>
            <a:off x="5926903" y="2639517"/>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100"/>
          <p:cNvSpPr>
            <a:spLocks noChangeShapeType="1"/>
          </p:cNvSpPr>
          <p:nvPr/>
        </p:nvSpPr>
        <p:spPr bwMode="auto">
          <a:xfrm>
            <a:off x="5825345" y="2613989"/>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101"/>
          <p:cNvSpPr>
            <a:spLocks noChangeShapeType="1"/>
          </p:cNvSpPr>
          <p:nvPr/>
        </p:nvSpPr>
        <p:spPr bwMode="auto">
          <a:xfrm>
            <a:off x="5850735" y="2613989"/>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102"/>
          <p:cNvSpPr>
            <a:spLocks noChangeShapeType="1"/>
          </p:cNvSpPr>
          <p:nvPr/>
        </p:nvSpPr>
        <p:spPr bwMode="auto">
          <a:xfrm>
            <a:off x="5749177" y="2588462"/>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103"/>
          <p:cNvSpPr>
            <a:spLocks noChangeShapeType="1"/>
          </p:cNvSpPr>
          <p:nvPr/>
        </p:nvSpPr>
        <p:spPr bwMode="auto">
          <a:xfrm>
            <a:off x="5774566" y="2588462"/>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104"/>
          <p:cNvSpPr>
            <a:spLocks noChangeShapeType="1"/>
          </p:cNvSpPr>
          <p:nvPr/>
        </p:nvSpPr>
        <p:spPr bwMode="auto">
          <a:xfrm>
            <a:off x="5330250" y="2486353"/>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105"/>
          <p:cNvSpPr>
            <a:spLocks noChangeShapeType="1"/>
          </p:cNvSpPr>
          <p:nvPr/>
        </p:nvSpPr>
        <p:spPr bwMode="auto">
          <a:xfrm>
            <a:off x="5355640" y="2486353"/>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106"/>
          <p:cNvSpPr>
            <a:spLocks noChangeShapeType="1"/>
          </p:cNvSpPr>
          <p:nvPr/>
        </p:nvSpPr>
        <p:spPr bwMode="auto">
          <a:xfrm>
            <a:off x="6561640" y="2933080"/>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107"/>
          <p:cNvSpPr>
            <a:spLocks noChangeShapeType="1"/>
          </p:cNvSpPr>
          <p:nvPr/>
        </p:nvSpPr>
        <p:spPr bwMode="auto">
          <a:xfrm>
            <a:off x="6942482" y="3022425"/>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108"/>
          <p:cNvSpPr>
            <a:spLocks noChangeShapeType="1"/>
          </p:cNvSpPr>
          <p:nvPr/>
        </p:nvSpPr>
        <p:spPr bwMode="auto">
          <a:xfrm>
            <a:off x="5596840" y="2550171"/>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109"/>
          <p:cNvSpPr>
            <a:spLocks noChangeShapeType="1"/>
          </p:cNvSpPr>
          <p:nvPr/>
        </p:nvSpPr>
        <p:spPr bwMode="auto">
          <a:xfrm>
            <a:off x="5761871" y="2588462"/>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110"/>
          <p:cNvSpPr>
            <a:spLocks noChangeShapeType="1"/>
          </p:cNvSpPr>
          <p:nvPr/>
        </p:nvSpPr>
        <p:spPr bwMode="auto">
          <a:xfrm>
            <a:off x="5190608" y="2486353"/>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111"/>
          <p:cNvSpPr>
            <a:spLocks noChangeShapeType="1"/>
          </p:cNvSpPr>
          <p:nvPr/>
        </p:nvSpPr>
        <p:spPr bwMode="auto">
          <a:xfrm>
            <a:off x="6510861" y="2933080"/>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112"/>
          <p:cNvSpPr>
            <a:spLocks noChangeShapeType="1"/>
          </p:cNvSpPr>
          <p:nvPr/>
        </p:nvSpPr>
        <p:spPr bwMode="auto">
          <a:xfrm>
            <a:off x="7602608" y="3346279"/>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113"/>
          <p:cNvSpPr>
            <a:spLocks noChangeShapeType="1"/>
          </p:cNvSpPr>
          <p:nvPr/>
        </p:nvSpPr>
        <p:spPr bwMode="auto">
          <a:xfrm>
            <a:off x="7399492" y="3346279"/>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114"/>
          <p:cNvSpPr>
            <a:spLocks noChangeShapeType="1"/>
          </p:cNvSpPr>
          <p:nvPr/>
        </p:nvSpPr>
        <p:spPr bwMode="auto">
          <a:xfrm>
            <a:off x="5457198" y="2511880"/>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115"/>
          <p:cNvSpPr>
            <a:spLocks noChangeShapeType="1"/>
          </p:cNvSpPr>
          <p:nvPr/>
        </p:nvSpPr>
        <p:spPr bwMode="auto">
          <a:xfrm>
            <a:off x="5165219" y="2473589"/>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116"/>
          <p:cNvSpPr>
            <a:spLocks noChangeShapeType="1"/>
          </p:cNvSpPr>
          <p:nvPr/>
        </p:nvSpPr>
        <p:spPr bwMode="auto">
          <a:xfrm>
            <a:off x="5723787" y="2562934"/>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117"/>
          <p:cNvSpPr>
            <a:spLocks noChangeShapeType="1"/>
          </p:cNvSpPr>
          <p:nvPr/>
        </p:nvSpPr>
        <p:spPr bwMode="auto">
          <a:xfrm>
            <a:off x="5228692" y="2486353"/>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118"/>
          <p:cNvSpPr>
            <a:spLocks noChangeShapeType="1"/>
          </p:cNvSpPr>
          <p:nvPr/>
        </p:nvSpPr>
        <p:spPr bwMode="auto">
          <a:xfrm>
            <a:off x="5254082" y="2486353"/>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119"/>
          <p:cNvSpPr>
            <a:spLocks noChangeShapeType="1"/>
          </p:cNvSpPr>
          <p:nvPr/>
        </p:nvSpPr>
        <p:spPr bwMode="auto">
          <a:xfrm>
            <a:off x="5279471" y="2486353"/>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120"/>
          <p:cNvSpPr>
            <a:spLocks noChangeShapeType="1"/>
          </p:cNvSpPr>
          <p:nvPr/>
        </p:nvSpPr>
        <p:spPr bwMode="auto">
          <a:xfrm>
            <a:off x="5304861" y="2486353"/>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121"/>
          <p:cNvSpPr>
            <a:spLocks noChangeShapeType="1"/>
          </p:cNvSpPr>
          <p:nvPr/>
        </p:nvSpPr>
        <p:spPr bwMode="auto">
          <a:xfrm>
            <a:off x="2969029" y="2014098"/>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122"/>
          <p:cNvSpPr>
            <a:spLocks noChangeShapeType="1"/>
          </p:cNvSpPr>
          <p:nvPr/>
        </p:nvSpPr>
        <p:spPr bwMode="auto">
          <a:xfrm>
            <a:off x="3007114" y="2026862"/>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123"/>
          <p:cNvSpPr>
            <a:spLocks noChangeShapeType="1"/>
          </p:cNvSpPr>
          <p:nvPr/>
        </p:nvSpPr>
        <p:spPr bwMode="auto">
          <a:xfrm>
            <a:off x="3502208" y="2090680"/>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124"/>
          <p:cNvSpPr>
            <a:spLocks noChangeShapeType="1"/>
          </p:cNvSpPr>
          <p:nvPr/>
        </p:nvSpPr>
        <p:spPr bwMode="auto">
          <a:xfrm>
            <a:off x="3527598" y="2090680"/>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125"/>
          <p:cNvSpPr>
            <a:spLocks noChangeShapeType="1"/>
          </p:cNvSpPr>
          <p:nvPr/>
        </p:nvSpPr>
        <p:spPr bwMode="auto">
          <a:xfrm>
            <a:off x="6599724" y="3022425"/>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126"/>
          <p:cNvSpPr>
            <a:spLocks noChangeShapeType="1"/>
          </p:cNvSpPr>
          <p:nvPr/>
        </p:nvSpPr>
        <p:spPr bwMode="auto">
          <a:xfrm>
            <a:off x="6612419" y="3022425"/>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127"/>
          <p:cNvSpPr>
            <a:spLocks noChangeShapeType="1"/>
          </p:cNvSpPr>
          <p:nvPr/>
        </p:nvSpPr>
        <p:spPr bwMode="auto">
          <a:xfrm>
            <a:off x="6637808" y="3022425"/>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128"/>
          <p:cNvSpPr>
            <a:spLocks noChangeShapeType="1"/>
          </p:cNvSpPr>
          <p:nvPr/>
        </p:nvSpPr>
        <p:spPr bwMode="auto">
          <a:xfrm>
            <a:off x="6650503" y="3022425"/>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129"/>
          <p:cNvSpPr>
            <a:spLocks noChangeShapeType="1"/>
          </p:cNvSpPr>
          <p:nvPr/>
        </p:nvSpPr>
        <p:spPr bwMode="auto">
          <a:xfrm>
            <a:off x="5368335" y="2486353"/>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130"/>
          <p:cNvSpPr>
            <a:spLocks noChangeShapeType="1"/>
          </p:cNvSpPr>
          <p:nvPr/>
        </p:nvSpPr>
        <p:spPr bwMode="auto">
          <a:xfrm>
            <a:off x="5393724" y="2491115"/>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131"/>
          <p:cNvSpPr>
            <a:spLocks noChangeShapeType="1"/>
          </p:cNvSpPr>
          <p:nvPr/>
        </p:nvSpPr>
        <p:spPr bwMode="auto">
          <a:xfrm>
            <a:off x="5406419" y="2511880"/>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132"/>
          <p:cNvSpPr>
            <a:spLocks noChangeShapeType="1"/>
          </p:cNvSpPr>
          <p:nvPr/>
        </p:nvSpPr>
        <p:spPr bwMode="auto">
          <a:xfrm>
            <a:off x="5419114" y="2511880"/>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133"/>
          <p:cNvSpPr>
            <a:spLocks noChangeShapeType="1"/>
          </p:cNvSpPr>
          <p:nvPr/>
        </p:nvSpPr>
        <p:spPr bwMode="auto">
          <a:xfrm>
            <a:off x="6295050" y="2933080"/>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134"/>
          <p:cNvSpPr>
            <a:spLocks noChangeShapeType="1"/>
          </p:cNvSpPr>
          <p:nvPr/>
        </p:nvSpPr>
        <p:spPr bwMode="auto">
          <a:xfrm>
            <a:off x="6307745" y="2933080"/>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135"/>
          <p:cNvSpPr>
            <a:spLocks noChangeShapeType="1"/>
          </p:cNvSpPr>
          <p:nvPr/>
        </p:nvSpPr>
        <p:spPr bwMode="auto">
          <a:xfrm>
            <a:off x="6333135" y="2933080"/>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136"/>
          <p:cNvSpPr>
            <a:spLocks noChangeShapeType="1"/>
          </p:cNvSpPr>
          <p:nvPr/>
        </p:nvSpPr>
        <p:spPr bwMode="auto">
          <a:xfrm>
            <a:off x="6345829" y="2933080"/>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137"/>
          <p:cNvSpPr>
            <a:spLocks noChangeShapeType="1"/>
          </p:cNvSpPr>
          <p:nvPr/>
        </p:nvSpPr>
        <p:spPr bwMode="auto">
          <a:xfrm>
            <a:off x="6421998" y="2933080"/>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138"/>
          <p:cNvSpPr>
            <a:spLocks noChangeShapeType="1"/>
          </p:cNvSpPr>
          <p:nvPr/>
        </p:nvSpPr>
        <p:spPr bwMode="auto">
          <a:xfrm>
            <a:off x="6434692" y="2933080"/>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139"/>
          <p:cNvSpPr>
            <a:spLocks noChangeShapeType="1"/>
          </p:cNvSpPr>
          <p:nvPr/>
        </p:nvSpPr>
        <p:spPr bwMode="auto">
          <a:xfrm>
            <a:off x="6447387" y="2933080"/>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140"/>
          <p:cNvSpPr>
            <a:spLocks noChangeShapeType="1"/>
          </p:cNvSpPr>
          <p:nvPr/>
        </p:nvSpPr>
        <p:spPr bwMode="auto">
          <a:xfrm>
            <a:off x="6472777" y="2933080"/>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141"/>
          <p:cNvSpPr>
            <a:spLocks noChangeShapeType="1"/>
          </p:cNvSpPr>
          <p:nvPr/>
        </p:nvSpPr>
        <p:spPr bwMode="auto">
          <a:xfrm>
            <a:off x="6003071" y="2639517"/>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142"/>
          <p:cNvSpPr>
            <a:spLocks noChangeShapeType="1"/>
          </p:cNvSpPr>
          <p:nvPr/>
        </p:nvSpPr>
        <p:spPr bwMode="auto">
          <a:xfrm>
            <a:off x="6015766" y="2639517"/>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143"/>
          <p:cNvSpPr>
            <a:spLocks noChangeShapeType="1"/>
          </p:cNvSpPr>
          <p:nvPr/>
        </p:nvSpPr>
        <p:spPr bwMode="auto">
          <a:xfrm>
            <a:off x="6028461" y="2639517"/>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144"/>
          <p:cNvSpPr>
            <a:spLocks noChangeShapeType="1"/>
          </p:cNvSpPr>
          <p:nvPr/>
        </p:nvSpPr>
        <p:spPr bwMode="auto">
          <a:xfrm>
            <a:off x="6053850" y="2639517"/>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145"/>
          <p:cNvSpPr>
            <a:spLocks noChangeShapeType="1"/>
          </p:cNvSpPr>
          <p:nvPr/>
        </p:nvSpPr>
        <p:spPr bwMode="auto">
          <a:xfrm>
            <a:off x="5939598" y="2626753"/>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146"/>
          <p:cNvSpPr>
            <a:spLocks noChangeShapeType="1"/>
          </p:cNvSpPr>
          <p:nvPr/>
        </p:nvSpPr>
        <p:spPr bwMode="auto">
          <a:xfrm>
            <a:off x="5952292" y="2626753"/>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147"/>
          <p:cNvSpPr>
            <a:spLocks noChangeShapeType="1"/>
          </p:cNvSpPr>
          <p:nvPr/>
        </p:nvSpPr>
        <p:spPr bwMode="auto">
          <a:xfrm>
            <a:off x="5964987" y="2626753"/>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148"/>
          <p:cNvSpPr>
            <a:spLocks noChangeShapeType="1"/>
          </p:cNvSpPr>
          <p:nvPr/>
        </p:nvSpPr>
        <p:spPr bwMode="auto">
          <a:xfrm>
            <a:off x="5990377" y="2626753"/>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149"/>
          <p:cNvSpPr>
            <a:spLocks noChangeShapeType="1"/>
          </p:cNvSpPr>
          <p:nvPr/>
        </p:nvSpPr>
        <p:spPr bwMode="auto">
          <a:xfrm>
            <a:off x="6663198" y="3022425"/>
            <a:ext cx="0" cy="418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150"/>
          <p:cNvSpPr>
            <a:spLocks noChangeShapeType="1"/>
          </p:cNvSpPr>
          <p:nvPr/>
        </p:nvSpPr>
        <p:spPr bwMode="auto">
          <a:xfrm>
            <a:off x="6688587" y="3022425"/>
            <a:ext cx="0" cy="418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151"/>
          <p:cNvSpPr>
            <a:spLocks noChangeShapeType="1"/>
          </p:cNvSpPr>
          <p:nvPr/>
        </p:nvSpPr>
        <p:spPr bwMode="auto">
          <a:xfrm flipH="1">
            <a:off x="6695238" y="3022425"/>
            <a:ext cx="6044" cy="418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152"/>
          <p:cNvSpPr>
            <a:spLocks noChangeShapeType="1"/>
          </p:cNvSpPr>
          <p:nvPr/>
        </p:nvSpPr>
        <p:spPr bwMode="auto">
          <a:xfrm>
            <a:off x="6713977" y="3022425"/>
            <a:ext cx="0" cy="418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153"/>
          <p:cNvSpPr>
            <a:spLocks noChangeShapeType="1"/>
          </p:cNvSpPr>
          <p:nvPr/>
        </p:nvSpPr>
        <p:spPr bwMode="auto">
          <a:xfrm>
            <a:off x="3502208" y="2103443"/>
            <a:ext cx="0" cy="5105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154"/>
          <p:cNvSpPr>
            <a:spLocks noChangeShapeType="1"/>
          </p:cNvSpPr>
          <p:nvPr/>
        </p:nvSpPr>
        <p:spPr bwMode="auto">
          <a:xfrm>
            <a:off x="3527598" y="2103443"/>
            <a:ext cx="0" cy="5105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155"/>
          <p:cNvSpPr>
            <a:spLocks noChangeShapeType="1"/>
          </p:cNvSpPr>
          <p:nvPr/>
        </p:nvSpPr>
        <p:spPr bwMode="auto">
          <a:xfrm>
            <a:off x="5215998" y="2486353"/>
            <a:ext cx="0" cy="5105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156"/>
          <p:cNvSpPr>
            <a:spLocks noChangeShapeType="1"/>
          </p:cNvSpPr>
          <p:nvPr/>
        </p:nvSpPr>
        <p:spPr bwMode="auto">
          <a:xfrm>
            <a:off x="5228692" y="2486353"/>
            <a:ext cx="0" cy="5105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157"/>
          <p:cNvSpPr>
            <a:spLocks noChangeShapeType="1"/>
          </p:cNvSpPr>
          <p:nvPr/>
        </p:nvSpPr>
        <p:spPr bwMode="auto">
          <a:xfrm>
            <a:off x="5266777" y="2486353"/>
            <a:ext cx="0" cy="5105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158"/>
          <p:cNvSpPr>
            <a:spLocks noChangeShapeType="1"/>
          </p:cNvSpPr>
          <p:nvPr/>
        </p:nvSpPr>
        <p:spPr bwMode="auto">
          <a:xfrm>
            <a:off x="5292166" y="2486353"/>
            <a:ext cx="0" cy="5105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159"/>
          <p:cNvSpPr>
            <a:spLocks noChangeShapeType="1"/>
          </p:cNvSpPr>
          <p:nvPr/>
        </p:nvSpPr>
        <p:spPr bwMode="auto">
          <a:xfrm>
            <a:off x="5342945" y="2486353"/>
            <a:ext cx="0" cy="5105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160"/>
          <p:cNvSpPr>
            <a:spLocks noChangeShapeType="1"/>
          </p:cNvSpPr>
          <p:nvPr/>
        </p:nvSpPr>
        <p:spPr bwMode="auto">
          <a:xfrm>
            <a:off x="5368335" y="2486353"/>
            <a:ext cx="0" cy="5105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161"/>
          <p:cNvSpPr>
            <a:spLocks noChangeShapeType="1"/>
          </p:cNvSpPr>
          <p:nvPr/>
        </p:nvSpPr>
        <p:spPr bwMode="auto">
          <a:xfrm>
            <a:off x="5152524" y="2499116"/>
            <a:ext cx="0" cy="5105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162"/>
          <p:cNvSpPr>
            <a:spLocks noChangeShapeType="1"/>
          </p:cNvSpPr>
          <p:nvPr/>
        </p:nvSpPr>
        <p:spPr bwMode="auto">
          <a:xfrm>
            <a:off x="5177914" y="2499116"/>
            <a:ext cx="0" cy="5105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163"/>
          <p:cNvSpPr>
            <a:spLocks noChangeShapeType="1"/>
          </p:cNvSpPr>
          <p:nvPr/>
        </p:nvSpPr>
        <p:spPr bwMode="auto">
          <a:xfrm>
            <a:off x="3591071" y="2128971"/>
            <a:ext cx="0" cy="5105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164"/>
          <p:cNvSpPr>
            <a:spLocks noChangeShapeType="1"/>
          </p:cNvSpPr>
          <p:nvPr/>
        </p:nvSpPr>
        <p:spPr bwMode="auto">
          <a:xfrm>
            <a:off x="3616461" y="2128971"/>
            <a:ext cx="0" cy="5105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165"/>
          <p:cNvSpPr>
            <a:spLocks noChangeShapeType="1"/>
          </p:cNvSpPr>
          <p:nvPr/>
        </p:nvSpPr>
        <p:spPr bwMode="auto">
          <a:xfrm>
            <a:off x="5050966" y="2499116"/>
            <a:ext cx="0" cy="5105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Freeform 166"/>
          <p:cNvSpPr>
            <a:spLocks/>
          </p:cNvSpPr>
          <p:nvPr/>
        </p:nvSpPr>
        <p:spPr bwMode="auto">
          <a:xfrm>
            <a:off x="2791303" y="2077916"/>
            <a:ext cx="4824000" cy="1340182"/>
          </a:xfrm>
          <a:custGeom>
            <a:avLst/>
            <a:gdLst>
              <a:gd name="T0" fmla="*/ 340 w 380"/>
              <a:gd name="T1" fmla="*/ 105 h 105"/>
              <a:gd name="T2" fmla="*/ 327 w 380"/>
              <a:gd name="T3" fmla="*/ 90 h 105"/>
              <a:gd name="T4" fmla="*/ 297 w 380"/>
              <a:gd name="T5" fmla="*/ 78 h 105"/>
              <a:gd name="T6" fmla="*/ 271 w 380"/>
              <a:gd name="T7" fmla="*/ 73 h 105"/>
              <a:gd name="T8" fmla="*/ 269 w 380"/>
              <a:gd name="T9" fmla="*/ 68 h 105"/>
              <a:gd name="T10" fmla="*/ 263 w 380"/>
              <a:gd name="T11" fmla="*/ 62 h 105"/>
              <a:gd name="T12" fmla="*/ 260 w 380"/>
              <a:gd name="T13" fmla="*/ 58 h 105"/>
              <a:gd name="T14" fmla="*/ 258 w 380"/>
              <a:gd name="T15" fmla="*/ 53 h 105"/>
              <a:gd name="T16" fmla="*/ 242 w 380"/>
              <a:gd name="T17" fmla="*/ 49 h 105"/>
              <a:gd name="T18" fmla="*/ 235 w 380"/>
              <a:gd name="T19" fmla="*/ 47 h 105"/>
              <a:gd name="T20" fmla="*/ 231 w 380"/>
              <a:gd name="T21" fmla="*/ 45 h 105"/>
              <a:gd name="T22" fmla="*/ 223 w 380"/>
              <a:gd name="T23" fmla="*/ 42 h 105"/>
              <a:gd name="T24" fmla="*/ 216 w 380"/>
              <a:gd name="T25" fmla="*/ 41 h 105"/>
              <a:gd name="T26" fmla="*/ 210 w 380"/>
              <a:gd name="T27" fmla="*/ 39 h 105"/>
              <a:gd name="T28" fmla="*/ 203 w 380"/>
              <a:gd name="T29" fmla="*/ 37 h 105"/>
              <a:gd name="T30" fmla="*/ 191 w 380"/>
              <a:gd name="T31" fmla="*/ 36 h 105"/>
              <a:gd name="T32" fmla="*/ 178 w 380"/>
              <a:gd name="T33" fmla="*/ 34 h 105"/>
              <a:gd name="T34" fmla="*/ 173 w 380"/>
              <a:gd name="T35" fmla="*/ 32 h 105"/>
              <a:gd name="T36" fmla="*/ 167 w 380"/>
              <a:gd name="T37" fmla="*/ 30 h 105"/>
              <a:gd name="T38" fmla="*/ 162 w 380"/>
              <a:gd name="T39" fmla="*/ 28 h 105"/>
              <a:gd name="T40" fmla="*/ 156 w 380"/>
              <a:gd name="T41" fmla="*/ 25 h 105"/>
              <a:gd name="T42" fmla="*/ 146 w 380"/>
              <a:gd name="T43" fmla="*/ 23 h 105"/>
              <a:gd name="T44" fmla="*/ 132 w 380"/>
              <a:gd name="T45" fmla="*/ 21 h 105"/>
              <a:gd name="T46" fmla="*/ 116 w 380"/>
              <a:gd name="T47" fmla="*/ 18 h 105"/>
              <a:gd name="T48" fmla="*/ 102 w 380"/>
              <a:gd name="T49" fmla="*/ 16 h 105"/>
              <a:gd name="T50" fmla="*/ 88 w 380"/>
              <a:gd name="T51" fmla="*/ 13 h 105"/>
              <a:gd name="T52" fmla="*/ 72 w 380"/>
              <a:gd name="T53" fmla="*/ 13 h 105"/>
              <a:gd name="T54" fmla="*/ 65 w 380"/>
              <a:gd name="T55" fmla="*/ 9 h 105"/>
              <a:gd name="T56" fmla="*/ 59 w 380"/>
              <a:gd name="T57" fmla="*/ 7 h 105"/>
              <a:gd name="T58" fmla="*/ 51 w 380"/>
              <a:gd name="T59" fmla="*/ 4 h 105"/>
              <a:gd name="T60" fmla="*/ 46 w 380"/>
              <a:gd name="T61" fmla="*/ 2 h 105"/>
              <a:gd name="T62" fmla="*/ 22 w 380"/>
              <a:gd name="T63" fmla="*/ 2 h 105"/>
              <a:gd name="T64" fmla="*/ 0 w 380"/>
              <a:gd name="T6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0" h="105">
                <a:moveTo>
                  <a:pt x="380" y="105"/>
                </a:moveTo>
                <a:lnTo>
                  <a:pt x="340" y="105"/>
                </a:lnTo>
                <a:lnTo>
                  <a:pt x="340" y="90"/>
                </a:lnTo>
                <a:lnTo>
                  <a:pt x="327" y="90"/>
                </a:lnTo>
                <a:lnTo>
                  <a:pt x="327" y="78"/>
                </a:lnTo>
                <a:lnTo>
                  <a:pt x="297" y="78"/>
                </a:lnTo>
                <a:lnTo>
                  <a:pt x="297" y="73"/>
                </a:lnTo>
                <a:lnTo>
                  <a:pt x="271" y="73"/>
                </a:lnTo>
                <a:lnTo>
                  <a:pt x="271" y="68"/>
                </a:lnTo>
                <a:lnTo>
                  <a:pt x="269" y="68"/>
                </a:lnTo>
                <a:lnTo>
                  <a:pt x="269" y="62"/>
                </a:lnTo>
                <a:lnTo>
                  <a:pt x="263" y="62"/>
                </a:lnTo>
                <a:lnTo>
                  <a:pt x="263" y="58"/>
                </a:lnTo>
                <a:lnTo>
                  <a:pt x="260" y="58"/>
                </a:lnTo>
                <a:lnTo>
                  <a:pt x="260" y="53"/>
                </a:lnTo>
                <a:lnTo>
                  <a:pt x="258" y="53"/>
                </a:lnTo>
                <a:lnTo>
                  <a:pt x="258" y="49"/>
                </a:lnTo>
                <a:lnTo>
                  <a:pt x="242" y="49"/>
                </a:lnTo>
                <a:lnTo>
                  <a:pt x="242" y="47"/>
                </a:lnTo>
                <a:lnTo>
                  <a:pt x="235" y="47"/>
                </a:lnTo>
                <a:lnTo>
                  <a:pt x="235" y="45"/>
                </a:lnTo>
                <a:lnTo>
                  <a:pt x="231" y="45"/>
                </a:lnTo>
                <a:lnTo>
                  <a:pt x="231" y="42"/>
                </a:lnTo>
                <a:lnTo>
                  <a:pt x="223" y="42"/>
                </a:lnTo>
                <a:lnTo>
                  <a:pt x="216" y="42"/>
                </a:lnTo>
                <a:lnTo>
                  <a:pt x="216" y="41"/>
                </a:lnTo>
                <a:lnTo>
                  <a:pt x="210" y="41"/>
                </a:lnTo>
                <a:lnTo>
                  <a:pt x="210" y="39"/>
                </a:lnTo>
                <a:lnTo>
                  <a:pt x="203" y="39"/>
                </a:lnTo>
                <a:lnTo>
                  <a:pt x="203" y="37"/>
                </a:lnTo>
                <a:lnTo>
                  <a:pt x="191" y="37"/>
                </a:lnTo>
                <a:lnTo>
                  <a:pt x="191" y="36"/>
                </a:lnTo>
                <a:lnTo>
                  <a:pt x="178" y="36"/>
                </a:lnTo>
                <a:lnTo>
                  <a:pt x="178" y="34"/>
                </a:lnTo>
                <a:lnTo>
                  <a:pt x="173" y="34"/>
                </a:lnTo>
                <a:lnTo>
                  <a:pt x="173" y="32"/>
                </a:lnTo>
                <a:lnTo>
                  <a:pt x="167" y="32"/>
                </a:lnTo>
                <a:lnTo>
                  <a:pt x="167" y="30"/>
                </a:lnTo>
                <a:lnTo>
                  <a:pt x="162" y="30"/>
                </a:lnTo>
                <a:lnTo>
                  <a:pt x="162" y="28"/>
                </a:lnTo>
                <a:lnTo>
                  <a:pt x="156" y="28"/>
                </a:lnTo>
                <a:lnTo>
                  <a:pt x="156" y="25"/>
                </a:lnTo>
                <a:lnTo>
                  <a:pt x="146" y="25"/>
                </a:lnTo>
                <a:lnTo>
                  <a:pt x="146" y="23"/>
                </a:lnTo>
                <a:lnTo>
                  <a:pt x="132" y="23"/>
                </a:lnTo>
                <a:lnTo>
                  <a:pt x="132" y="21"/>
                </a:lnTo>
                <a:lnTo>
                  <a:pt x="116" y="21"/>
                </a:lnTo>
                <a:lnTo>
                  <a:pt x="116" y="18"/>
                </a:lnTo>
                <a:lnTo>
                  <a:pt x="102" y="18"/>
                </a:lnTo>
                <a:lnTo>
                  <a:pt x="102" y="16"/>
                </a:lnTo>
                <a:lnTo>
                  <a:pt x="88" y="16"/>
                </a:lnTo>
                <a:lnTo>
                  <a:pt x="88" y="13"/>
                </a:lnTo>
                <a:lnTo>
                  <a:pt x="77" y="13"/>
                </a:lnTo>
                <a:lnTo>
                  <a:pt x="72" y="13"/>
                </a:lnTo>
                <a:lnTo>
                  <a:pt x="72" y="9"/>
                </a:lnTo>
                <a:lnTo>
                  <a:pt x="65" y="9"/>
                </a:lnTo>
                <a:lnTo>
                  <a:pt x="65" y="7"/>
                </a:lnTo>
                <a:lnTo>
                  <a:pt x="59" y="7"/>
                </a:lnTo>
                <a:lnTo>
                  <a:pt x="51" y="7"/>
                </a:lnTo>
                <a:lnTo>
                  <a:pt x="51" y="4"/>
                </a:lnTo>
                <a:lnTo>
                  <a:pt x="46" y="4"/>
                </a:lnTo>
                <a:lnTo>
                  <a:pt x="46" y="2"/>
                </a:lnTo>
                <a:lnTo>
                  <a:pt x="37" y="2"/>
                </a:lnTo>
                <a:lnTo>
                  <a:pt x="22" y="2"/>
                </a:lnTo>
                <a:lnTo>
                  <a:pt x="22"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57092150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490：直腸癌におけるネオアジュバント療法を検討する第III相試験（ACCORD12/0405-Prodige 2）：5年追跡調査後の結果– Francois E, et al</a:t>
            </a:r>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*ログランク検定</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Francois et al. J Clin Oncol 2016; 34 (suppl): abstr 490</a:t>
            </a:r>
          </a:p>
        </p:txBody>
      </p:sp>
      <p:sp>
        <p:nvSpPr>
          <p:cNvPr id="2" name="Content Placeholder 1"/>
          <p:cNvSpPr>
            <a:spLocks noGrp="1"/>
          </p:cNvSpPr>
          <p:nvPr>
            <p:ph idx="1"/>
          </p:nvPr>
        </p:nvSpPr>
        <p:spPr/>
        <p:txBody>
          <a:bodyPr/>
          <a:lstStyle/>
          <a:p>
            <a:pPr marL="0" indent="0">
              <a:buNone/>
            </a:pPr>
            <a:r>
              <a:rPr lang="ja-JP" sz="1600" b="1" i="0" dirty="0" smtClean="0">
                <a:solidFill>
                  <a:srgbClr val="4D4D4D"/>
                </a:solidFill>
                <a:ea typeface="MS UI Gothic" pitchFamily="18" charset="0"/>
              </a:rPr>
              <a:t>結果（続き）</a:t>
            </a:r>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Clr>
                <a:srgbClr val="043882"/>
              </a:buClr>
              <a:buNone/>
            </a:pPr>
            <a:endParaRPr lang="en-GB" b="1" dirty="0"/>
          </a:p>
          <a:p>
            <a:endParaRPr lang="en-GB" dirty="0"/>
          </a:p>
          <a:p>
            <a:endParaRPr lang="en-GB" dirty="0" smtClean="0"/>
          </a:p>
          <a:p>
            <a:endParaRPr lang="en-GB" dirty="0"/>
          </a:p>
        </p:txBody>
      </p:sp>
      <p:sp>
        <p:nvSpPr>
          <p:cNvPr id="216" name="TextBox 215"/>
          <p:cNvSpPr txBox="1"/>
          <p:nvPr/>
        </p:nvSpPr>
        <p:spPr>
          <a:xfrm>
            <a:off x="2667000" y="1676219"/>
            <a:ext cx="5105400" cy="369332"/>
          </a:xfrm>
          <a:prstGeom prst="rect">
            <a:avLst/>
          </a:prstGeom>
          <a:noFill/>
        </p:spPr>
        <p:txBody>
          <a:bodyPr wrap="square" rtlCol="0">
            <a:spAutoFit/>
          </a:bodyPr>
          <a:lstStyle/>
          <a:p>
            <a:pPr algn="ctr" fontAlgn="base">
              <a:spcBef>
                <a:spcPct val="0"/>
              </a:spcBef>
              <a:spcAft>
                <a:spcPct val="0"/>
              </a:spcAft>
            </a:pPr>
            <a:r>
              <a:rPr lang="ja-JP" b="1" i="0" dirty="0" smtClean="0">
                <a:solidFill>
                  <a:srgbClr val="4D4D4D"/>
                </a:solidFill>
                <a:ea typeface="MS UI Gothic" pitchFamily="18" charset="0"/>
              </a:rPr>
              <a:t>DFS</a:t>
            </a:r>
          </a:p>
        </p:txBody>
      </p:sp>
      <p:grpSp>
        <p:nvGrpSpPr>
          <p:cNvPr id="217" name="Group 216"/>
          <p:cNvGrpSpPr/>
          <p:nvPr/>
        </p:nvGrpSpPr>
        <p:grpSpPr>
          <a:xfrm>
            <a:off x="646624" y="2041826"/>
            <a:ext cx="7214324" cy="3942555"/>
            <a:chOff x="646624" y="1924863"/>
            <a:chExt cx="7214324" cy="3942555"/>
          </a:xfrm>
        </p:grpSpPr>
        <p:sp>
          <p:nvSpPr>
            <p:cNvPr id="218" name="Line 3"/>
            <p:cNvSpPr>
              <a:spLocks noChangeShapeType="1"/>
            </p:cNvSpPr>
            <p:nvPr/>
          </p:nvSpPr>
          <p:spPr bwMode="auto">
            <a:xfrm>
              <a:off x="2607737" y="2073537"/>
              <a:ext cx="7142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9" name="Line 4"/>
            <p:cNvSpPr>
              <a:spLocks noChangeShapeType="1"/>
            </p:cNvSpPr>
            <p:nvPr/>
          </p:nvSpPr>
          <p:spPr bwMode="auto">
            <a:xfrm>
              <a:off x="2607737" y="2699017"/>
              <a:ext cx="7142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0" name="Line 5"/>
            <p:cNvSpPr>
              <a:spLocks noChangeShapeType="1"/>
            </p:cNvSpPr>
            <p:nvPr/>
          </p:nvSpPr>
          <p:spPr bwMode="auto">
            <a:xfrm>
              <a:off x="2607737" y="3322828"/>
              <a:ext cx="7142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1" name="Line 6"/>
            <p:cNvSpPr>
              <a:spLocks noChangeShapeType="1"/>
            </p:cNvSpPr>
            <p:nvPr/>
          </p:nvSpPr>
          <p:spPr bwMode="auto">
            <a:xfrm>
              <a:off x="2607737" y="3974996"/>
              <a:ext cx="7142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2" name="Line 7"/>
            <p:cNvSpPr>
              <a:spLocks noChangeShapeType="1"/>
            </p:cNvSpPr>
            <p:nvPr/>
          </p:nvSpPr>
          <p:spPr bwMode="auto">
            <a:xfrm>
              <a:off x="2607737" y="4600132"/>
              <a:ext cx="7142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3" name="Line 8"/>
            <p:cNvSpPr>
              <a:spLocks noChangeShapeType="1"/>
            </p:cNvSpPr>
            <p:nvPr/>
          </p:nvSpPr>
          <p:spPr bwMode="auto">
            <a:xfrm>
              <a:off x="2607737" y="4600132"/>
              <a:ext cx="7142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4" name="Line 9"/>
            <p:cNvSpPr>
              <a:spLocks noChangeShapeType="1"/>
            </p:cNvSpPr>
            <p:nvPr/>
          </p:nvSpPr>
          <p:spPr bwMode="auto">
            <a:xfrm flipV="1">
              <a:off x="2791303" y="4600132"/>
              <a:ext cx="0" cy="8506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5" name="Line 10"/>
            <p:cNvSpPr>
              <a:spLocks noChangeShapeType="1"/>
            </p:cNvSpPr>
            <p:nvPr/>
          </p:nvSpPr>
          <p:spPr bwMode="auto">
            <a:xfrm flipV="1">
              <a:off x="4629448" y="4600132"/>
              <a:ext cx="0" cy="8506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6" name="Line 11"/>
            <p:cNvSpPr>
              <a:spLocks noChangeShapeType="1"/>
            </p:cNvSpPr>
            <p:nvPr/>
          </p:nvSpPr>
          <p:spPr bwMode="auto">
            <a:xfrm flipV="1">
              <a:off x="3401893" y="4600132"/>
              <a:ext cx="0" cy="8506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7" name="Line 12"/>
            <p:cNvSpPr>
              <a:spLocks noChangeShapeType="1"/>
            </p:cNvSpPr>
            <p:nvPr/>
          </p:nvSpPr>
          <p:spPr bwMode="auto">
            <a:xfrm flipV="1">
              <a:off x="5246968" y="4600132"/>
              <a:ext cx="0" cy="7088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8" name="Line 13"/>
            <p:cNvSpPr>
              <a:spLocks noChangeShapeType="1"/>
            </p:cNvSpPr>
            <p:nvPr/>
          </p:nvSpPr>
          <p:spPr bwMode="auto">
            <a:xfrm flipV="1">
              <a:off x="4019641" y="4600132"/>
              <a:ext cx="0" cy="7088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9" name="Line 14"/>
            <p:cNvSpPr>
              <a:spLocks noChangeShapeType="1"/>
            </p:cNvSpPr>
            <p:nvPr/>
          </p:nvSpPr>
          <p:spPr bwMode="auto">
            <a:xfrm flipV="1">
              <a:off x="5859879" y="4600132"/>
              <a:ext cx="0" cy="8506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0" name="Line 15"/>
            <p:cNvSpPr>
              <a:spLocks noChangeShapeType="1"/>
            </p:cNvSpPr>
            <p:nvPr/>
          </p:nvSpPr>
          <p:spPr bwMode="auto">
            <a:xfrm flipV="1">
              <a:off x="6474295" y="4600132"/>
              <a:ext cx="0" cy="8506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1" name="Line 16"/>
            <p:cNvSpPr>
              <a:spLocks noChangeShapeType="1"/>
            </p:cNvSpPr>
            <p:nvPr/>
          </p:nvSpPr>
          <p:spPr bwMode="auto">
            <a:xfrm flipV="1">
              <a:off x="7091916" y="4600132"/>
              <a:ext cx="0" cy="7088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2" name="Freeform 17"/>
            <p:cNvSpPr>
              <a:spLocks/>
            </p:cNvSpPr>
            <p:nvPr/>
          </p:nvSpPr>
          <p:spPr bwMode="auto">
            <a:xfrm>
              <a:off x="2683232" y="2075204"/>
              <a:ext cx="4999960" cy="2523604"/>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3" name="TextBox 232"/>
            <p:cNvSpPr txBox="1"/>
            <p:nvPr/>
          </p:nvSpPr>
          <p:spPr>
            <a:xfrm rot="16200000">
              <a:off x="1403617" y="3204994"/>
              <a:ext cx="1335622"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DFS (可能性)</a:t>
              </a:r>
            </a:p>
          </p:txBody>
        </p:sp>
        <p:sp>
          <p:nvSpPr>
            <p:cNvPr id="234" name="TextBox 233"/>
            <p:cNvSpPr txBox="1"/>
            <p:nvPr/>
          </p:nvSpPr>
          <p:spPr>
            <a:xfrm>
              <a:off x="2135816" y="1924863"/>
              <a:ext cx="482824" cy="276999"/>
            </a:xfrm>
            <a:prstGeom prst="rect">
              <a:avLst/>
            </a:prstGeom>
            <a:noFill/>
          </p:spPr>
          <p:txBody>
            <a:bodyPr wrap="none" rtlCol="0">
              <a:spAutoFit/>
            </a:bodyPr>
            <a:lstStyle/>
            <a:p>
              <a:pPr algn="r" fontAlgn="base">
                <a:spcBef>
                  <a:spcPct val="0"/>
                </a:spcBef>
                <a:spcAft>
                  <a:spcPct val="0"/>
                </a:spcAft>
              </a:pPr>
              <a:r>
                <a:rPr lang="ja-JP" sz="1200" b="0" i="0" dirty="0" smtClean="0">
                  <a:solidFill>
                    <a:srgbClr val="363636"/>
                  </a:solidFill>
                  <a:ea typeface="MS UI Gothic" pitchFamily="18" charset="0"/>
                </a:rPr>
                <a:t>1.00</a:t>
              </a:r>
            </a:p>
          </p:txBody>
        </p:sp>
        <p:sp>
          <p:nvSpPr>
            <p:cNvPr id="235" name="TextBox 234"/>
            <p:cNvSpPr txBox="1"/>
            <p:nvPr/>
          </p:nvSpPr>
          <p:spPr>
            <a:xfrm>
              <a:off x="2100505" y="2548461"/>
              <a:ext cx="545062" cy="309925"/>
            </a:xfrm>
            <a:prstGeom prst="rect">
              <a:avLst/>
            </a:prstGeom>
            <a:noFill/>
          </p:spPr>
          <p:txBody>
            <a:bodyPr wrap="none" rtlCol="0">
              <a:spAutoFit/>
            </a:bodyPr>
            <a:lstStyle/>
            <a:p>
              <a:pPr algn="r" fontAlgn="base">
                <a:spcBef>
                  <a:spcPct val="0"/>
                </a:spcBef>
                <a:spcAft>
                  <a:spcPct val="0"/>
                </a:spcAft>
              </a:pPr>
              <a:r>
                <a:rPr lang="ja-JP" sz="1200" b="0" i="0" dirty="0" smtClean="0">
                  <a:solidFill>
                    <a:srgbClr val="363636"/>
                  </a:solidFill>
                  <a:ea typeface="MS UI Gothic" pitchFamily="18" charset="0"/>
                </a:rPr>
                <a:t>0.75</a:t>
              </a:r>
            </a:p>
          </p:txBody>
        </p:sp>
        <p:sp>
          <p:nvSpPr>
            <p:cNvPr id="236" name="TextBox 235"/>
            <p:cNvSpPr txBox="1"/>
            <p:nvPr/>
          </p:nvSpPr>
          <p:spPr>
            <a:xfrm>
              <a:off x="2162743" y="3182378"/>
              <a:ext cx="482824" cy="276999"/>
            </a:xfrm>
            <a:prstGeom prst="rect">
              <a:avLst/>
            </a:prstGeom>
            <a:noFill/>
          </p:spPr>
          <p:txBody>
            <a:bodyPr wrap="none" rtlCol="0">
              <a:spAutoFit/>
            </a:bodyPr>
            <a:lstStyle/>
            <a:p>
              <a:pPr algn="r" fontAlgn="base">
                <a:spcBef>
                  <a:spcPct val="0"/>
                </a:spcBef>
                <a:spcAft>
                  <a:spcPct val="0"/>
                </a:spcAft>
              </a:pPr>
              <a:r>
                <a:rPr lang="ja-JP" sz="1200" b="0" i="0" dirty="0" smtClean="0">
                  <a:solidFill>
                    <a:srgbClr val="363636"/>
                  </a:solidFill>
                  <a:ea typeface="MS UI Gothic" pitchFamily="18" charset="0"/>
                </a:rPr>
                <a:t>0.50</a:t>
              </a:r>
            </a:p>
          </p:txBody>
        </p:sp>
        <p:sp>
          <p:nvSpPr>
            <p:cNvPr id="237" name="TextBox 236"/>
            <p:cNvSpPr txBox="1"/>
            <p:nvPr/>
          </p:nvSpPr>
          <p:spPr>
            <a:xfrm>
              <a:off x="2100505" y="3816295"/>
              <a:ext cx="545062" cy="309925"/>
            </a:xfrm>
            <a:prstGeom prst="rect">
              <a:avLst/>
            </a:prstGeom>
            <a:noFill/>
          </p:spPr>
          <p:txBody>
            <a:bodyPr wrap="none" rtlCol="0">
              <a:spAutoFit/>
            </a:bodyPr>
            <a:lstStyle/>
            <a:p>
              <a:pPr algn="r" fontAlgn="base">
                <a:spcBef>
                  <a:spcPct val="0"/>
                </a:spcBef>
                <a:spcAft>
                  <a:spcPct val="0"/>
                </a:spcAft>
              </a:pPr>
              <a:r>
                <a:rPr lang="ja-JP" sz="1200" b="0" i="0" dirty="0" smtClean="0">
                  <a:solidFill>
                    <a:srgbClr val="363636"/>
                  </a:solidFill>
                  <a:ea typeface="MS UI Gothic" pitchFamily="18" charset="0"/>
                </a:rPr>
                <a:t>0.25</a:t>
              </a:r>
            </a:p>
          </p:txBody>
        </p:sp>
        <p:sp>
          <p:nvSpPr>
            <p:cNvPr id="238" name="TextBox 237"/>
            <p:cNvSpPr txBox="1"/>
            <p:nvPr/>
          </p:nvSpPr>
          <p:spPr>
            <a:xfrm>
              <a:off x="2162743" y="4450212"/>
              <a:ext cx="482824" cy="276999"/>
            </a:xfrm>
            <a:prstGeom prst="rect">
              <a:avLst/>
            </a:prstGeom>
            <a:noFill/>
          </p:spPr>
          <p:txBody>
            <a:bodyPr wrap="none" rtlCol="0">
              <a:spAutoFit/>
            </a:bodyPr>
            <a:lstStyle/>
            <a:p>
              <a:pPr algn="r" fontAlgn="base">
                <a:spcBef>
                  <a:spcPct val="0"/>
                </a:spcBef>
                <a:spcAft>
                  <a:spcPct val="0"/>
                </a:spcAft>
              </a:pPr>
              <a:r>
                <a:rPr lang="ja-JP" sz="1200" b="0" i="0" dirty="0" smtClean="0">
                  <a:solidFill>
                    <a:srgbClr val="363636"/>
                  </a:solidFill>
                  <a:ea typeface="MS UI Gothic" pitchFamily="18" charset="0"/>
                </a:rPr>
                <a:t>0.00</a:t>
              </a:r>
            </a:p>
          </p:txBody>
        </p:sp>
        <p:sp>
          <p:nvSpPr>
            <p:cNvPr id="239" name="TextBox 238"/>
            <p:cNvSpPr txBox="1"/>
            <p:nvPr/>
          </p:nvSpPr>
          <p:spPr>
            <a:xfrm>
              <a:off x="646624" y="5036421"/>
              <a:ext cx="1842171" cy="646331"/>
            </a:xfrm>
            <a:prstGeom prst="rect">
              <a:avLst/>
            </a:prstGeom>
            <a:noFill/>
          </p:spPr>
          <p:txBody>
            <a:bodyPr wrap="none" rtlCol="0">
              <a:spAutoFit/>
            </a:bodyPr>
            <a:lstStyle/>
            <a:p>
              <a:pPr algn="r" fontAlgn="base">
                <a:spcBef>
                  <a:spcPct val="0"/>
                </a:spcBef>
                <a:spcAft>
                  <a:spcPct val="0"/>
                </a:spcAft>
              </a:pPr>
              <a:r>
                <a:rPr lang="ja-JP" altLang="es-ES" sz="1200" b="0" i="0" dirty="0" smtClean="0">
                  <a:solidFill>
                    <a:srgbClr val="363636"/>
                  </a:solidFill>
                  <a:ea typeface="MS UI Gothic" pitchFamily="18" charset="0"/>
                </a:rPr>
                <a:t>リスクに晒されていた</a:t>
              </a:r>
              <a:r>
                <a:rPr lang="ja-JP" sz="1200" b="0" i="0" dirty="0" smtClean="0">
                  <a:solidFill>
                    <a:srgbClr val="363636"/>
                  </a:solidFill>
                  <a:ea typeface="MS UI Gothic" pitchFamily="18" charset="0"/>
                </a:rPr>
                <a:t>患者数</a:t>
              </a:r>
            </a:p>
            <a:p>
              <a:pPr algn="r" fontAlgn="base">
                <a:spcBef>
                  <a:spcPct val="0"/>
                </a:spcBef>
                <a:spcAft>
                  <a:spcPct val="0"/>
                </a:spcAft>
              </a:pPr>
              <a:r>
                <a:rPr lang="ja-JP" sz="1200" b="0" i="0" dirty="0" smtClean="0">
                  <a:solidFill>
                    <a:srgbClr val="363636"/>
                  </a:solidFill>
                  <a:ea typeface="MS UI Gothic" pitchFamily="18" charset="0"/>
                </a:rPr>
                <a:t>RT45-Cap</a:t>
              </a:r>
            </a:p>
            <a:p>
              <a:pPr algn="r" fontAlgn="base">
                <a:spcBef>
                  <a:spcPct val="0"/>
                </a:spcBef>
                <a:spcAft>
                  <a:spcPct val="0"/>
                </a:spcAft>
              </a:pPr>
              <a:r>
                <a:rPr lang="ja-JP" sz="1200" b="0" i="0" dirty="0" smtClean="0">
                  <a:solidFill>
                    <a:srgbClr val="363636"/>
                  </a:solidFill>
                  <a:ea typeface="MS UI Gothic" pitchFamily="18" charset="0"/>
                </a:rPr>
                <a:t>RT50-Capox</a:t>
              </a:r>
            </a:p>
          </p:txBody>
        </p:sp>
        <p:sp>
          <p:nvSpPr>
            <p:cNvPr id="240" name="TextBox 239"/>
            <p:cNvSpPr txBox="1"/>
            <p:nvPr/>
          </p:nvSpPr>
          <p:spPr>
            <a:xfrm>
              <a:off x="2555491" y="4667089"/>
              <a:ext cx="439543"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0</a:t>
              </a:r>
              <a:r>
                <a:rPr lang="en" sz="1200" dirty="0" smtClean="0"/>
                <a:t/>
              </a:r>
              <a:br>
                <a:rPr lang="en" sz="1200" dirty="0" smtClean="0"/>
              </a:br>
              <a:endParaRPr lang="en" sz="1200" dirty="0" smtClean="0"/>
            </a:p>
            <a:p>
              <a:pPr algn="ctr" fontAlgn="base">
                <a:spcBef>
                  <a:spcPct val="0"/>
                </a:spcBef>
                <a:spcAft>
                  <a:spcPct val="0"/>
                </a:spcAft>
              </a:pPr>
              <a:r>
                <a:rPr lang="en" sz="1200" dirty="0" smtClean="0"/>
                <a:t/>
              </a:r>
              <a:br>
                <a:rPr lang="en" sz="1200" dirty="0" smtClean="0"/>
              </a:br>
              <a:r>
                <a:rPr lang="ja-JP" sz="1200" b="0" i="0" dirty="0" smtClean="0">
                  <a:solidFill>
                    <a:srgbClr val="363636"/>
                  </a:solidFill>
                  <a:ea typeface="MS UI Gothic" pitchFamily="18" charset="0"/>
                </a:rPr>
                <a:t>299</a:t>
              </a:r>
            </a:p>
            <a:p>
              <a:pPr algn="ctr" fontAlgn="base">
                <a:spcBef>
                  <a:spcPct val="0"/>
                </a:spcBef>
                <a:spcAft>
                  <a:spcPct val="0"/>
                </a:spcAft>
              </a:pPr>
              <a:r>
                <a:rPr lang="ja-JP" sz="1200" b="0" i="0" dirty="0" smtClean="0">
                  <a:solidFill>
                    <a:srgbClr val="363636"/>
                  </a:solidFill>
                  <a:ea typeface="MS UI Gothic" pitchFamily="18" charset="0"/>
                </a:rPr>
                <a:t>299</a:t>
              </a:r>
            </a:p>
          </p:txBody>
        </p:sp>
        <p:sp>
          <p:nvSpPr>
            <p:cNvPr id="241" name="TextBox 240"/>
            <p:cNvSpPr txBox="1"/>
            <p:nvPr/>
          </p:nvSpPr>
          <p:spPr>
            <a:xfrm>
              <a:off x="3186241" y="4667089"/>
              <a:ext cx="439543" cy="120032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12</a:t>
              </a:r>
              <a:r>
                <a:rPr lang="en" sz="1200" dirty="0" smtClean="0"/>
                <a:t/>
              </a:r>
              <a:br>
                <a:rPr lang="en" sz="1200" dirty="0" smtClean="0"/>
              </a:br>
              <a:endParaRPr lang="en" sz="1200" dirty="0" smtClean="0"/>
            </a:p>
            <a:p>
              <a:pPr algn="ctr" fontAlgn="base">
                <a:spcBef>
                  <a:spcPct val="0"/>
                </a:spcBef>
                <a:spcAft>
                  <a:spcPct val="0"/>
                </a:spcAft>
              </a:pPr>
              <a:r>
                <a:rPr lang="en" sz="1200" dirty="0" smtClean="0"/>
                <a:t/>
              </a:r>
              <a:br>
                <a:rPr lang="en" sz="1200" dirty="0" smtClean="0"/>
              </a:br>
              <a:r>
                <a:rPr lang="ja-JP" sz="1200" b="0" i="0" dirty="0" smtClean="0">
                  <a:solidFill>
                    <a:srgbClr val="363636"/>
                  </a:solidFill>
                  <a:ea typeface="MS UI Gothic" pitchFamily="18" charset="0"/>
                </a:rPr>
                <a:t>246</a:t>
              </a:r>
            </a:p>
            <a:p>
              <a:pPr algn="ctr" fontAlgn="base">
                <a:spcBef>
                  <a:spcPct val="0"/>
                </a:spcBef>
                <a:spcAft>
                  <a:spcPct val="0"/>
                </a:spcAft>
              </a:pPr>
              <a:r>
                <a:rPr lang="ja-JP" sz="1200" b="0" i="0" dirty="0" smtClean="0">
                  <a:solidFill>
                    <a:srgbClr val="363636"/>
                  </a:solidFill>
                  <a:ea typeface="MS UI Gothic" pitchFamily="18" charset="0"/>
                </a:rPr>
                <a:t>256</a:t>
              </a:r>
            </a:p>
            <a:p>
              <a:pPr algn="ctr" fontAlgn="base">
                <a:spcBef>
                  <a:spcPct val="0"/>
                </a:spcBef>
                <a:spcAft>
                  <a:spcPct val="0"/>
                </a:spcAft>
              </a:pPr>
              <a:endParaRPr lang="en-GB" sz="1200" dirty="0">
                <a:solidFill>
                  <a:srgbClr val="363636"/>
                </a:solidFill>
              </a:endParaRPr>
            </a:p>
          </p:txBody>
        </p:sp>
        <p:sp>
          <p:nvSpPr>
            <p:cNvPr id="242" name="TextBox 241"/>
            <p:cNvSpPr txBox="1"/>
            <p:nvPr/>
          </p:nvSpPr>
          <p:spPr>
            <a:xfrm>
              <a:off x="3804549" y="4667089"/>
              <a:ext cx="439543"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24</a:t>
              </a:r>
              <a:r>
                <a:rPr lang="en" sz="1200" dirty="0" smtClean="0"/>
                <a:t/>
              </a:r>
              <a:br>
                <a:rPr lang="en" sz="1200" dirty="0" smtClean="0"/>
              </a:br>
              <a:endParaRPr lang="en" sz="1200" dirty="0" smtClean="0"/>
            </a:p>
            <a:p>
              <a:pPr algn="ctr" fontAlgn="base">
                <a:spcBef>
                  <a:spcPct val="0"/>
                </a:spcBef>
                <a:spcAft>
                  <a:spcPct val="0"/>
                </a:spcAft>
              </a:pPr>
              <a:endParaRPr lang="en-GB" sz="1200" dirty="0">
                <a:solidFill>
                  <a:srgbClr val="363636"/>
                </a:solidFill>
              </a:endParaRPr>
            </a:p>
            <a:p>
              <a:pPr algn="ctr" fontAlgn="base">
                <a:spcBef>
                  <a:spcPct val="0"/>
                </a:spcBef>
                <a:spcAft>
                  <a:spcPct val="0"/>
                </a:spcAft>
              </a:pPr>
              <a:r>
                <a:rPr lang="ja-JP" sz="1200" b="0" i="0" dirty="0" smtClean="0">
                  <a:solidFill>
                    <a:srgbClr val="363636"/>
                  </a:solidFill>
                  <a:ea typeface="MS UI Gothic" pitchFamily="18" charset="0"/>
                </a:rPr>
                <a:t>212</a:t>
              </a:r>
            </a:p>
            <a:p>
              <a:pPr algn="ctr" fontAlgn="base">
                <a:spcBef>
                  <a:spcPct val="0"/>
                </a:spcBef>
                <a:spcAft>
                  <a:spcPct val="0"/>
                </a:spcAft>
              </a:pPr>
              <a:r>
                <a:rPr lang="ja-JP" sz="1200" b="0" i="0" dirty="0" smtClean="0">
                  <a:solidFill>
                    <a:srgbClr val="363636"/>
                  </a:solidFill>
                  <a:ea typeface="MS UI Gothic" pitchFamily="18" charset="0"/>
                </a:rPr>
                <a:t>216</a:t>
              </a:r>
            </a:p>
          </p:txBody>
        </p:sp>
        <p:sp>
          <p:nvSpPr>
            <p:cNvPr id="243" name="TextBox 242"/>
            <p:cNvSpPr txBox="1"/>
            <p:nvPr/>
          </p:nvSpPr>
          <p:spPr>
            <a:xfrm>
              <a:off x="4413346" y="4667089"/>
              <a:ext cx="439543"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36</a:t>
              </a:r>
              <a:r>
                <a:rPr lang="en" sz="1200" dirty="0" smtClean="0"/>
                <a:t/>
              </a:r>
              <a:br>
                <a:rPr lang="en" sz="1200" dirty="0" smtClean="0"/>
              </a:br>
              <a:endParaRPr lang="en" sz="1200" dirty="0" smtClean="0"/>
            </a:p>
            <a:p>
              <a:pPr algn="ctr" fontAlgn="base">
                <a:spcBef>
                  <a:spcPct val="0"/>
                </a:spcBef>
                <a:spcAft>
                  <a:spcPct val="0"/>
                </a:spcAft>
              </a:pPr>
              <a:endParaRPr lang="en-GB" sz="1200" dirty="0">
                <a:solidFill>
                  <a:srgbClr val="363636"/>
                </a:solidFill>
              </a:endParaRPr>
            </a:p>
            <a:p>
              <a:pPr algn="ctr" fontAlgn="base">
                <a:spcBef>
                  <a:spcPct val="0"/>
                </a:spcBef>
                <a:spcAft>
                  <a:spcPct val="0"/>
                </a:spcAft>
              </a:pPr>
              <a:r>
                <a:rPr lang="ja-JP" sz="1200" b="0" i="0" dirty="0" smtClean="0">
                  <a:solidFill>
                    <a:srgbClr val="363636"/>
                  </a:solidFill>
                  <a:ea typeface="MS UI Gothic" pitchFamily="18" charset="0"/>
                </a:rPr>
                <a:t>189</a:t>
              </a:r>
            </a:p>
            <a:p>
              <a:pPr algn="ctr" fontAlgn="base">
                <a:spcBef>
                  <a:spcPct val="0"/>
                </a:spcBef>
                <a:spcAft>
                  <a:spcPct val="0"/>
                </a:spcAft>
              </a:pPr>
              <a:r>
                <a:rPr lang="ja-JP" sz="1200" b="0" i="0" dirty="0" smtClean="0">
                  <a:solidFill>
                    <a:srgbClr val="363636"/>
                  </a:solidFill>
                  <a:ea typeface="MS UI Gothic" pitchFamily="18" charset="0"/>
                </a:rPr>
                <a:t>196</a:t>
              </a:r>
            </a:p>
          </p:txBody>
        </p:sp>
        <p:sp>
          <p:nvSpPr>
            <p:cNvPr id="244" name="TextBox 243"/>
            <p:cNvSpPr txBox="1"/>
            <p:nvPr/>
          </p:nvSpPr>
          <p:spPr>
            <a:xfrm>
              <a:off x="5025397" y="4667089"/>
              <a:ext cx="439543"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48</a:t>
              </a:r>
              <a:r>
                <a:rPr lang="en" sz="1200" dirty="0" smtClean="0"/>
                <a:t/>
              </a:r>
              <a:br>
                <a:rPr lang="en" sz="1200" dirty="0" smtClean="0"/>
              </a:br>
              <a:endParaRPr lang="en" sz="1200" dirty="0" smtClean="0"/>
            </a:p>
            <a:p>
              <a:pPr algn="ctr" fontAlgn="base">
                <a:spcBef>
                  <a:spcPct val="0"/>
                </a:spcBef>
                <a:spcAft>
                  <a:spcPct val="0"/>
                </a:spcAft>
              </a:pPr>
              <a:endParaRPr lang="en-GB" sz="1200" dirty="0">
                <a:solidFill>
                  <a:srgbClr val="363636"/>
                </a:solidFill>
              </a:endParaRPr>
            </a:p>
            <a:p>
              <a:pPr algn="ctr" fontAlgn="base">
                <a:spcBef>
                  <a:spcPct val="0"/>
                </a:spcBef>
                <a:spcAft>
                  <a:spcPct val="0"/>
                </a:spcAft>
              </a:pPr>
              <a:r>
                <a:rPr lang="ja-JP" sz="1200" b="0" i="0" dirty="0" smtClean="0">
                  <a:solidFill>
                    <a:srgbClr val="363636"/>
                  </a:solidFill>
                  <a:ea typeface="MS UI Gothic" pitchFamily="18" charset="0"/>
                </a:rPr>
                <a:t>159</a:t>
              </a:r>
            </a:p>
            <a:p>
              <a:pPr algn="ctr" fontAlgn="base">
                <a:spcBef>
                  <a:spcPct val="0"/>
                </a:spcBef>
                <a:spcAft>
                  <a:spcPct val="0"/>
                </a:spcAft>
              </a:pPr>
              <a:r>
                <a:rPr lang="ja-JP" sz="1200" b="0" i="0" dirty="0" smtClean="0">
                  <a:solidFill>
                    <a:srgbClr val="363636"/>
                  </a:solidFill>
                  <a:ea typeface="MS UI Gothic" pitchFamily="18" charset="0"/>
                </a:rPr>
                <a:t>173</a:t>
              </a:r>
            </a:p>
          </p:txBody>
        </p:sp>
        <p:sp>
          <p:nvSpPr>
            <p:cNvPr id="245" name="TextBox 244"/>
            <p:cNvSpPr txBox="1"/>
            <p:nvPr/>
          </p:nvSpPr>
          <p:spPr>
            <a:xfrm>
              <a:off x="5689603" y="4667089"/>
              <a:ext cx="354584"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60</a:t>
              </a:r>
              <a:r>
                <a:rPr lang="en" sz="1200" dirty="0" smtClean="0"/>
                <a:t/>
              </a:r>
              <a:br>
                <a:rPr lang="en" sz="1200" dirty="0" smtClean="0"/>
              </a:br>
              <a:endParaRPr lang="en" sz="1200" dirty="0" smtClean="0"/>
            </a:p>
            <a:p>
              <a:pPr algn="ctr" fontAlgn="base">
                <a:spcBef>
                  <a:spcPct val="0"/>
                </a:spcBef>
                <a:spcAft>
                  <a:spcPct val="0"/>
                </a:spcAft>
              </a:pPr>
              <a:endParaRPr lang="en-GB" sz="1200" dirty="0" smtClean="0">
                <a:solidFill>
                  <a:srgbClr val="363636"/>
                </a:solidFill>
              </a:endParaRPr>
            </a:p>
            <a:p>
              <a:pPr algn="ctr" fontAlgn="base">
                <a:spcBef>
                  <a:spcPct val="0"/>
                </a:spcBef>
                <a:spcAft>
                  <a:spcPct val="0"/>
                </a:spcAft>
              </a:pPr>
              <a:r>
                <a:rPr lang="ja-JP" sz="1200" b="0" i="0" dirty="0" smtClean="0">
                  <a:solidFill>
                    <a:srgbClr val="363636"/>
                  </a:solidFill>
                  <a:ea typeface="MS UI Gothic" pitchFamily="18" charset="0"/>
                </a:rPr>
                <a:t>91</a:t>
              </a:r>
            </a:p>
            <a:p>
              <a:pPr algn="ctr" fontAlgn="base">
                <a:spcBef>
                  <a:spcPct val="0"/>
                </a:spcBef>
                <a:spcAft>
                  <a:spcPct val="0"/>
                </a:spcAft>
              </a:pPr>
              <a:r>
                <a:rPr lang="ja-JP" sz="1200" b="0" i="0" dirty="0" smtClean="0">
                  <a:solidFill>
                    <a:srgbClr val="363636"/>
                  </a:solidFill>
                  <a:ea typeface="MS UI Gothic" pitchFamily="18" charset="0"/>
                </a:rPr>
                <a:t>95</a:t>
              </a:r>
            </a:p>
          </p:txBody>
        </p:sp>
        <p:sp>
          <p:nvSpPr>
            <p:cNvPr id="246" name="TextBox 245"/>
            <p:cNvSpPr txBox="1"/>
            <p:nvPr/>
          </p:nvSpPr>
          <p:spPr>
            <a:xfrm>
              <a:off x="6296984" y="4667089"/>
              <a:ext cx="354584"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72</a:t>
              </a:r>
              <a:r>
                <a:rPr lang="en" sz="1200" dirty="0" smtClean="0"/>
                <a:t/>
              </a:r>
              <a:br>
                <a:rPr lang="en" sz="1200" dirty="0" smtClean="0"/>
              </a:br>
              <a:endParaRPr lang="en" sz="1200" dirty="0" smtClean="0"/>
            </a:p>
            <a:p>
              <a:pPr algn="ctr" fontAlgn="base">
                <a:spcBef>
                  <a:spcPct val="0"/>
                </a:spcBef>
                <a:spcAft>
                  <a:spcPct val="0"/>
                </a:spcAft>
              </a:pPr>
              <a:endParaRPr lang="en-GB" sz="1200" dirty="0">
                <a:solidFill>
                  <a:srgbClr val="363636"/>
                </a:solidFill>
              </a:endParaRPr>
            </a:p>
            <a:p>
              <a:pPr algn="ctr" fontAlgn="base">
                <a:spcBef>
                  <a:spcPct val="0"/>
                </a:spcBef>
                <a:spcAft>
                  <a:spcPct val="0"/>
                </a:spcAft>
              </a:pPr>
              <a:r>
                <a:rPr lang="ja-JP" sz="1200" b="0" i="0" dirty="0" smtClean="0">
                  <a:solidFill>
                    <a:srgbClr val="363636"/>
                  </a:solidFill>
                  <a:ea typeface="MS UI Gothic" pitchFamily="18" charset="0"/>
                </a:rPr>
                <a:t>17</a:t>
              </a:r>
            </a:p>
            <a:p>
              <a:pPr algn="ctr" fontAlgn="base">
                <a:spcBef>
                  <a:spcPct val="0"/>
                </a:spcBef>
                <a:spcAft>
                  <a:spcPct val="0"/>
                </a:spcAft>
              </a:pPr>
              <a:r>
                <a:rPr lang="ja-JP" sz="1200" b="0" i="0" dirty="0" smtClean="0">
                  <a:solidFill>
                    <a:srgbClr val="363636"/>
                  </a:solidFill>
                  <a:ea typeface="MS UI Gothic" pitchFamily="18" charset="0"/>
                </a:rPr>
                <a:t>18</a:t>
              </a:r>
            </a:p>
          </p:txBody>
        </p:sp>
        <p:sp>
          <p:nvSpPr>
            <p:cNvPr id="247" name="TextBox 246"/>
            <p:cNvSpPr txBox="1"/>
            <p:nvPr/>
          </p:nvSpPr>
          <p:spPr>
            <a:xfrm>
              <a:off x="6916125" y="4667089"/>
              <a:ext cx="354584"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84</a:t>
              </a:r>
              <a:r>
                <a:rPr lang="en" sz="1200" dirty="0" smtClean="0"/>
                <a:t/>
              </a:r>
              <a:br>
                <a:rPr lang="en" sz="1200" dirty="0" smtClean="0"/>
              </a:br>
              <a:endParaRPr lang="en" sz="1200" dirty="0" smtClean="0"/>
            </a:p>
            <a:p>
              <a:pPr algn="ctr" fontAlgn="base">
                <a:spcBef>
                  <a:spcPct val="0"/>
                </a:spcBef>
                <a:spcAft>
                  <a:spcPct val="0"/>
                </a:spcAft>
              </a:pPr>
              <a:endParaRPr lang="en-GB" sz="1200" dirty="0">
                <a:solidFill>
                  <a:srgbClr val="363636"/>
                </a:solidFill>
              </a:endParaRPr>
            </a:p>
            <a:p>
              <a:pPr algn="ctr" fontAlgn="base">
                <a:spcBef>
                  <a:spcPct val="0"/>
                </a:spcBef>
                <a:spcAft>
                  <a:spcPct val="0"/>
                </a:spcAft>
              </a:pPr>
              <a:r>
                <a:rPr lang="ja-JP" sz="1200" b="0" i="0" dirty="0" smtClean="0">
                  <a:solidFill>
                    <a:srgbClr val="363636"/>
                  </a:solidFill>
                  <a:ea typeface="MS UI Gothic" pitchFamily="18" charset="0"/>
                </a:rPr>
                <a:t>6</a:t>
              </a:r>
            </a:p>
            <a:p>
              <a:pPr algn="ctr" fontAlgn="base">
                <a:spcBef>
                  <a:spcPct val="0"/>
                </a:spcBef>
                <a:spcAft>
                  <a:spcPct val="0"/>
                </a:spcAft>
              </a:pPr>
              <a:r>
                <a:rPr lang="ja-JP" sz="1200" b="0" i="0" dirty="0" smtClean="0">
                  <a:solidFill>
                    <a:srgbClr val="363636"/>
                  </a:solidFill>
                  <a:ea typeface="MS UI Gothic" pitchFamily="18" charset="0"/>
                </a:rPr>
                <a:t>4</a:t>
              </a:r>
            </a:p>
          </p:txBody>
        </p:sp>
        <p:sp>
          <p:nvSpPr>
            <p:cNvPr id="248" name="TextBox 247"/>
            <p:cNvSpPr txBox="1"/>
            <p:nvPr/>
          </p:nvSpPr>
          <p:spPr>
            <a:xfrm>
              <a:off x="4500991" y="4874225"/>
              <a:ext cx="1320384" cy="309925"/>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ベースラインからの経過時間(ヶ月)</a:t>
              </a:r>
            </a:p>
          </p:txBody>
        </p:sp>
        <p:sp>
          <p:nvSpPr>
            <p:cNvPr id="249" name="Line 16"/>
            <p:cNvSpPr>
              <a:spLocks noChangeShapeType="1"/>
            </p:cNvSpPr>
            <p:nvPr/>
          </p:nvSpPr>
          <p:spPr bwMode="auto">
            <a:xfrm flipV="1">
              <a:off x="7682155" y="4590459"/>
              <a:ext cx="0" cy="7088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50" name="TextBox 249"/>
            <p:cNvSpPr txBox="1"/>
            <p:nvPr/>
          </p:nvSpPr>
          <p:spPr>
            <a:xfrm>
              <a:off x="7506364" y="4657416"/>
              <a:ext cx="354584" cy="101566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363636"/>
                  </a:solidFill>
                  <a:ea typeface="MS UI Gothic" pitchFamily="18" charset="0"/>
                </a:rPr>
                <a:t>96</a:t>
              </a:r>
              <a:r>
                <a:rPr lang="en" sz="1200" dirty="0" smtClean="0"/>
                <a:t/>
              </a:r>
              <a:br>
                <a:rPr lang="en" sz="1200" dirty="0" smtClean="0"/>
              </a:br>
              <a:endParaRPr lang="en" sz="1200" dirty="0" smtClean="0"/>
            </a:p>
            <a:p>
              <a:pPr algn="ctr" fontAlgn="base">
                <a:spcBef>
                  <a:spcPct val="0"/>
                </a:spcBef>
                <a:spcAft>
                  <a:spcPct val="0"/>
                </a:spcAft>
              </a:pPr>
              <a:endParaRPr lang="en-GB" sz="1200" dirty="0">
                <a:solidFill>
                  <a:srgbClr val="363636"/>
                </a:solidFill>
              </a:endParaRPr>
            </a:p>
            <a:p>
              <a:pPr algn="ctr" fontAlgn="base">
                <a:spcBef>
                  <a:spcPct val="0"/>
                </a:spcBef>
                <a:spcAft>
                  <a:spcPct val="0"/>
                </a:spcAft>
              </a:pPr>
              <a:r>
                <a:rPr lang="ja-JP" sz="1200" b="0" i="0" dirty="0" smtClean="0">
                  <a:solidFill>
                    <a:srgbClr val="363636"/>
                  </a:solidFill>
                  <a:ea typeface="MS UI Gothic" pitchFamily="18" charset="0"/>
                </a:rPr>
                <a:t>0</a:t>
              </a:r>
            </a:p>
            <a:p>
              <a:pPr algn="ctr" fontAlgn="base">
                <a:spcBef>
                  <a:spcPct val="0"/>
                </a:spcBef>
                <a:spcAft>
                  <a:spcPct val="0"/>
                </a:spcAft>
              </a:pPr>
              <a:r>
                <a:rPr lang="ja-JP" sz="1200" b="0" i="0" dirty="0" smtClean="0">
                  <a:solidFill>
                    <a:srgbClr val="363636"/>
                  </a:solidFill>
                  <a:ea typeface="MS UI Gothic" pitchFamily="18" charset="0"/>
                </a:rPr>
                <a:t>0</a:t>
              </a:r>
            </a:p>
          </p:txBody>
        </p:sp>
        <p:sp>
          <p:nvSpPr>
            <p:cNvPr id="251" name="TextBox 250"/>
            <p:cNvSpPr txBox="1"/>
            <p:nvPr/>
          </p:nvSpPr>
          <p:spPr>
            <a:xfrm>
              <a:off x="3687306" y="3828813"/>
              <a:ext cx="2021707" cy="430887"/>
            </a:xfrm>
            <a:prstGeom prst="rect">
              <a:avLst/>
            </a:prstGeom>
            <a:noFill/>
          </p:spPr>
          <p:txBody>
            <a:bodyPr wrap="none" rtlCol="0">
              <a:spAutoFit/>
            </a:bodyPr>
            <a:lstStyle/>
            <a:p>
              <a:r>
                <a:rPr lang="ja-JP" sz="1100" b="0" i="0" dirty="0" smtClean="0">
                  <a:solidFill>
                    <a:srgbClr val="4D4D4D"/>
                  </a:solidFill>
                  <a:ea typeface="MS UI Gothic" pitchFamily="18" charset="0"/>
                </a:rPr>
                <a:t>HR: 0.86 (95% CI: 0.66, 1.11)</a:t>
              </a:r>
            </a:p>
            <a:p>
              <a:r>
                <a:rPr lang="ja-JP" sz="1100" b="0" i="0" dirty="0" smtClean="0">
                  <a:solidFill>
                    <a:srgbClr val="4D4D4D"/>
                  </a:solidFill>
                  <a:ea typeface="MS UI Gothic" pitchFamily="18" charset="0"/>
                </a:rPr>
                <a:t>*p=0.25</a:t>
              </a:r>
            </a:p>
          </p:txBody>
        </p:sp>
        <p:sp>
          <p:nvSpPr>
            <p:cNvPr id="252" name="TextBox 251"/>
            <p:cNvSpPr txBox="1"/>
            <p:nvPr/>
          </p:nvSpPr>
          <p:spPr>
            <a:xfrm>
              <a:off x="3689088" y="3318829"/>
              <a:ext cx="1463862" cy="430887"/>
            </a:xfrm>
            <a:prstGeom prst="rect">
              <a:avLst/>
            </a:prstGeom>
            <a:noFill/>
          </p:spPr>
          <p:txBody>
            <a:bodyPr wrap="none" rtlCol="0">
              <a:spAutoFit/>
            </a:bodyPr>
            <a:lstStyle/>
            <a:p>
              <a:r>
                <a:rPr lang="ja-JP" sz="1100" b="0" i="0" dirty="0" smtClean="0">
                  <a:solidFill>
                    <a:srgbClr val="4D4D4D"/>
                  </a:solidFill>
                  <a:ea typeface="MS UI Gothic" pitchFamily="18" charset="0"/>
                </a:rPr>
                <a:t>CAPOX-50:   64.7%</a:t>
              </a:r>
            </a:p>
            <a:p>
              <a:r>
                <a:rPr lang="ja-JP" sz="1100" b="0" i="0" dirty="0" smtClean="0">
                  <a:solidFill>
                    <a:srgbClr val="4D4D4D"/>
                  </a:solidFill>
                  <a:ea typeface="MS UI Gothic" pitchFamily="18" charset="0"/>
                </a:rPr>
                <a:t>CAP-45:        60.4%</a:t>
              </a:r>
            </a:p>
          </p:txBody>
        </p:sp>
        <p:cxnSp>
          <p:nvCxnSpPr>
            <p:cNvPr id="253" name="Straight Connector 252"/>
            <p:cNvCxnSpPr/>
            <p:nvPr/>
          </p:nvCxnSpPr>
          <p:spPr>
            <a:xfrm>
              <a:off x="3314700" y="3431652"/>
              <a:ext cx="390525"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3324225" y="3622152"/>
              <a:ext cx="390525"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55" name="Group 254"/>
          <p:cNvGrpSpPr/>
          <p:nvPr/>
        </p:nvGrpSpPr>
        <p:grpSpPr>
          <a:xfrm>
            <a:off x="2774950" y="2186383"/>
            <a:ext cx="4806531" cy="1143102"/>
            <a:chOff x="2774950" y="2069420"/>
            <a:chExt cx="4806531" cy="1143102"/>
          </a:xfrm>
        </p:grpSpPr>
        <p:sp>
          <p:nvSpPr>
            <p:cNvPr id="256" name="Line 2"/>
            <p:cNvSpPr>
              <a:spLocks noChangeShapeType="1"/>
            </p:cNvSpPr>
            <p:nvPr/>
          </p:nvSpPr>
          <p:spPr bwMode="auto">
            <a:xfrm>
              <a:off x="5235588" y="2920396"/>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3"/>
            <p:cNvSpPr>
              <a:spLocks noChangeShapeType="1"/>
            </p:cNvSpPr>
            <p:nvPr/>
          </p:nvSpPr>
          <p:spPr bwMode="auto">
            <a:xfrm>
              <a:off x="5261087" y="2920396"/>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4"/>
            <p:cNvSpPr>
              <a:spLocks noChangeShapeType="1"/>
            </p:cNvSpPr>
            <p:nvPr/>
          </p:nvSpPr>
          <p:spPr bwMode="auto">
            <a:xfrm>
              <a:off x="5758314" y="295849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5"/>
            <p:cNvSpPr>
              <a:spLocks noChangeShapeType="1"/>
            </p:cNvSpPr>
            <p:nvPr/>
          </p:nvSpPr>
          <p:spPr bwMode="auto">
            <a:xfrm>
              <a:off x="5783813" y="295849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6"/>
            <p:cNvSpPr>
              <a:spLocks noChangeShapeType="1"/>
            </p:cNvSpPr>
            <p:nvPr/>
          </p:nvSpPr>
          <p:spPr bwMode="auto">
            <a:xfrm>
              <a:off x="7249996"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7"/>
            <p:cNvSpPr>
              <a:spLocks noChangeShapeType="1"/>
            </p:cNvSpPr>
            <p:nvPr/>
          </p:nvSpPr>
          <p:spPr bwMode="auto">
            <a:xfrm>
              <a:off x="7275495"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8"/>
            <p:cNvSpPr>
              <a:spLocks noChangeShapeType="1"/>
            </p:cNvSpPr>
            <p:nvPr/>
          </p:nvSpPr>
          <p:spPr bwMode="auto">
            <a:xfrm>
              <a:off x="5414080" y="2945798"/>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9"/>
            <p:cNvSpPr>
              <a:spLocks noChangeShapeType="1"/>
            </p:cNvSpPr>
            <p:nvPr/>
          </p:nvSpPr>
          <p:spPr bwMode="auto">
            <a:xfrm>
              <a:off x="5439579" y="2945798"/>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10"/>
            <p:cNvSpPr>
              <a:spLocks noChangeShapeType="1"/>
            </p:cNvSpPr>
            <p:nvPr/>
          </p:nvSpPr>
          <p:spPr bwMode="auto">
            <a:xfrm>
              <a:off x="5146342" y="2894994"/>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Line 11"/>
            <p:cNvSpPr>
              <a:spLocks noChangeShapeType="1"/>
            </p:cNvSpPr>
            <p:nvPr/>
          </p:nvSpPr>
          <p:spPr bwMode="auto">
            <a:xfrm>
              <a:off x="5171841" y="2894994"/>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Line 12"/>
            <p:cNvSpPr>
              <a:spLocks noChangeShapeType="1"/>
            </p:cNvSpPr>
            <p:nvPr/>
          </p:nvSpPr>
          <p:spPr bwMode="auto">
            <a:xfrm>
              <a:off x="7084254"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13"/>
            <p:cNvSpPr>
              <a:spLocks noChangeShapeType="1"/>
            </p:cNvSpPr>
            <p:nvPr/>
          </p:nvSpPr>
          <p:spPr bwMode="auto">
            <a:xfrm>
              <a:off x="7109752"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14"/>
            <p:cNvSpPr>
              <a:spLocks noChangeShapeType="1"/>
            </p:cNvSpPr>
            <p:nvPr/>
          </p:nvSpPr>
          <p:spPr bwMode="auto">
            <a:xfrm>
              <a:off x="6893012"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15"/>
            <p:cNvSpPr>
              <a:spLocks noChangeShapeType="1"/>
            </p:cNvSpPr>
            <p:nvPr/>
          </p:nvSpPr>
          <p:spPr bwMode="auto">
            <a:xfrm>
              <a:off x="6918511"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16"/>
            <p:cNvSpPr>
              <a:spLocks noChangeShapeType="1"/>
            </p:cNvSpPr>
            <p:nvPr/>
          </p:nvSpPr>
          <p:spPr bwMode="auto">
            <a:xfrm>
              <a:off x="5312084" y="2920396"/>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Line 17"/>
            <p:cNvSpPr>
              <a:spLocks noChangeShapeType="1"/>
            </p:cNvSpPr>
            <p:nvPr/>
          </p:nvSpPr>
          <p:spPr bwMode="auto">
            <a:xfrm>
              <a:off x="5363082" y="2920396"/>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 name="Line 18"/>
            <p:cNvSpPr>
              <a:spLocks noChangeShapeType="1"/>
            </p:cNvSpPr>
            <p:nvPr/>
          </p:nvSpPr>
          <p:spPr bwMode="auto">
            <a:xfrm>
              <a:off x="7581481"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 name="Line 19"/>
            <p:cNvSpPr>
              <a:spLocks noChangeShapeType="1"/>
            </p:cNvSpPr>
            <p:nvPr/>
          </p:nvSpPr>
          <p:spPr bwMode="auto">
            <a:xfrm>
              <a:off x="7351991"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Line 20"/>
            <p:cNvSpPr>
              <a:spLocks noChangeShapeType="1"/>
            </p:cNvSpPr>
            <p:nvPr/>
          </p:nvSpPr>
          <p:spPr bwMode="auto">
            <a:xfrm>
              <a:off x="4037142" y="2691776"/>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Line 21"/>
            <p:cNvSpPr>
              <a:spLocks noChangeShapeType="1"/>
            </p:cNvSpPr>
            <p:nvPr/>
          </p:nvSpPr>
          <p:spPr bwMode="auto">
            <a:xfrm>
              <a:off x="5847560" y="3022005"/>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22"/>
            <p:cNvSpPr>
              <a:spLocks noChangeShapeType="1"/>
            </p:cNvSpPr>
            <p:nvPr/>
          </p:nvSpPr>
          <p:spPr bwMode="auto">
            <a:xfrm>
              <a:off x="4623616" y="2818787"/>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Line 23"/>
            <p:cNvSpPr>
              <a:spLocks noChangeShapeType="1"/>
            </p:cNvSpPr>
            <p:nvPr/>
          </p:nvSpPr>
          <p:spPr bwMode="auto">
            <a:xfrm>
              <a:off x="4343129" y="2742580"/>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24"/>
            <p:cNvSpPr>
              <a:spLocks noChangeShapeType="1"/>
            </p:cNvSpPr>
            <p:nvPr/>
          </p:nvSpPr>
          <p:spPr bwMode="auto">
            <a:xfrm>
              <a:off x="7466736"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Line 25"/>
            <p:cNvSpPr>
              <a:spLocks noChangeShapeType="1"/>
            </p:cNvSpPr>
            <p:nvPr/>
          </p:nvSpPr>
          <p:spPr bwMode="auto">
            <a:xfrm>
              <a:off x="5745565" y="2971200"/>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Line 26"/>
            <p:cNvSpPr>
              <a:spLocks noChangeShapeType="1"/>
            </p:cNvSpPr>
            <p:nvPr/>
          </p:nvSpPr>
          <p:spPr bwMode="auto">
            <a:xfrm>
              <a:off x="4942351" y="2869591"/>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 name="Line 27"/>
            <p:cNvSpPr>
              <a:spLocks noChangeShapeType="1"/>
            </p:cNvSpPr>
            <p:nvPr/>
          </p:nvSpPr>
          <p:spPr bwMode="auto">
            <a:xfrm>
              <a:off x="4967850" y="2869591"/>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 name="Line 28"/>
            <p:cNvSpPr>
              <a:spLocks noChangeShapeType="1"/>
            </p:cNvSpPr>
            <p:nvPr/>
          </p:nvSpPr>
          <p:spPr bwMode="auto">
            <a:xfrm>
              <a:off x="4993349" y="2869591"/>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 name="Line 29"/>
            <p:cNvSpPr>
              <a:spLocks noChangeShapeType="1"/>
            </p:cNvSpPr>
            <p:nvPr/>
          </p:nvSpPr>
          <p:spPr bwMode="auto">
            <a:xfrm>
              <a:off x="5018848" y="2869591"/>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 name="Line 30"/>
            <p:cNvSpPr>
              <a:spLocks noChangeShapeType="1"/>
            </p:cNvSpPr>
            <p:nvPr/>
          </p:nvSpPr>
          <p:spPr bwMode="auto">
            <a:xfrm>
              <a:off x="4827606" y="2818787"/>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 name="Line 31"/>
            <p:cNvSpPr>
              <a:spLocks noChangeShapeType="1"/>
            </p:cNvSpPr>
            <p:nvPr/>
          </p:nvSpPr>
          <p:spPr bwMode="auto">
            <a:xfrm>
              <a:off x="4712862" y="2831488"/>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 name="Line 32"/>
            <p:cNvSpPr>
              <a:spLocks noChangeShapeType="1"/>
            </p:cNvSpPr>
            <p:nvPr/>
          </p:nvSpPr>
          <p:spPr bwMode="auto">
            <a:xfrm>
              <a:off x="6293790"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 name="Line 33"/>
            <p:cNvSpPr>
              <a:spLocks noChangeShapeType="1"/>
            </p:cNvSpPr>
            <p:nvPr/>
          </p:nvSpPr>
          <p:spPr bwMode="auto">
            <a:xfrm>
              <a:off x="6306539"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 name="Line 34"/>
            <p:cNvSpPr>
              <a:spLocks noChangeShapeType="1"/>
            </p:cNvSpPr>
            <p:nvPr/>
          </p:nvSpPr>
          <p:spPr bwMode="auto">
            <a:xfrm>
              <a:off x="6319289"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 name="Line 35"/>
            <p:cNvSpPr>
              <a:spLocks noChangeShapeType="1"/>
            </p:cNvSpPr>
            <p:nvPr/>
          </p:nvSpPr>
          <p:spPr bwMode="auto">
            <a:xfrm>
              <a:off x="6344787"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 name="Line 36"/>
            <p:cNvSpPr>
              <a:spLocks noChangeShapeType="1"/>
            </p:cNvSpPr>
            <p:nvPr/>
          </p:nvSpPr>
          <p:spPr bwMode="auto">
            <a:xfrm>
              <a:off x="5847560" y="3009304"/>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 name="Line 37"/>
            <p:cNvSpPr>
              <a:spLocks noChangeShapeType="1"/>
            </p:cNvSpPr>
            <p:nvPr/>
          </p:nvSpPr>
          <p:spPr bwMode="auto">
            <a:xfrm>
              <a:off x="5873059" y="3009304"/>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 name="Line 38"/>
            <p:cNvSpPr>
              <a:spLocks noChangeShapeType="1"/>
            </p:cNvSpPr>
            <p:nvPr/>
          </p:nvSpPr>
          <p:spPr bwMode="auto">
            <a:xfrm>
              <a:off x="5885808" y="3009304"/>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 name="Line 39"/>
            <p:cNvSpPr>
              <a:spLocks noChangeShapeType="1"/>
            </p:cNvSpPr>
            <p:nvPr/>
          </p:nvSpPr>
          <p:spPr bwMode="auto">
            <a:xfrm>
              <a:off x="5898558" y="3009304"/>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 name="Line 40"/>
            <p:cNvSpPr>
              <a:spLocks noChangeShapeType="1"/>
            </p:cNvSpPr>
            <p:nvPr/>
          </p:nvSpPr>
          <p:spPr bwMode="auto">
            <a:xfrm>
              <a:off x="6038801" y="3098212"/>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 name="Line 41"/>
            <p:cNvSpPr>
              <a:spLocks noChangeShapeType="1"/>
            </p:cNvSpPr>
            <p:nvPr/>
          </p:nvSpPr>
          <p:spPr bwMode="auto">
            <a:xfrm>
              <a:off x="6064300" y="3098212"/>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 name="Line 42"/>
            <p:cNvSpPr>
              <a:spLocks noChangeShapeType="1"/>
            </p:cNvSpPr>
            <p:nvPr/>
          </p:nvSpPr>
          <p:spPr bwMode="auto">
            <a:xfrm>
              <a:off x="6077050" y="3098212"/>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 name="Line 43"/>
            <p:cNvSpPr>
              <a:spLocks noChangeShapeType="1"/>
            </p:cNvSpPr>
            <p:nvPr/>
          </p:nvSpPr>
          <p:spPr bwMode="auto">
            <a:xfrm>
              <a:off x="6089799" y="3098212"/>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 name="Line 44"/>
            <p:cNvSpPr>
              <a:spLocks noChangeShapeType="1"/>
            </p:cNvSpPr>
            <p:nvPr/>
          </p:nvSpPr>
          <p:spPr bwMode="auto">
            <a:xfrm>
              <a:off x="6421284" y="3127948"/>
              <a:ext cx="0" cy="7620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 name="Line 45"/>
            <p:cNvSpPr>
              <a:spLocks noChangeShapeType="1"/>
            </p:cNvSpPr>
            <p:nvPr/>
          </p:nvSpPr>
          <p:spPr bwMode="auto">
            <a:xfrm>
              <a:off x="6434033" y="3127948"/>
              <a:ext cx="0" cy="7620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 name="Line 46"/>
            <p:cNvSpPr>
              <a:spLocks noChangeShapeType="1"/>
            </p:cNvSpPr>
            <p:nvPr/>
          </p:nvSpPr>
          <p:spPr bwMode="auto">
            <a:xfrm>
              <a:off x="6459532" y="3127948"/>
              <a:ext cx="0" cy="7620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 name="Line 47"/>
            <p:cNvSpPr>
              <a:spLocks noChangeShapeType="1"/>
            </p:cNvSpPr>
            <p:nvPr/>
          </p:nvSpPr>
          <p:spPr bwMode="auto">
            <a:xfrm>
              <a:off x="6472282" y="3127948"/>
              <a:ext cx="0" cy="7620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 name="Line 48"/>
            <p:cNvSpPr>
              <a:spLocks noChangeShapeType="1"/>
            </p:cNvSpPr>
            <p:nvPr/>
          </p:nvSpPr>
          <p:spPr bwMode="auto">
            <a:xfrm>
              <a:off x="5860309" y="3009304"/>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 name="Line 49"/>
            <p:cNvSpPr>
              <a:spLocks noChangeShapeType="1"/>
            </p:cNvSpPr>
            <p:nvPr/>
          </p:nvSpPr>
          <p:spPr bwMode="auto">
            <a:xfrm>
              <a:off x="5873059" y="3009304"/>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 name="Line 50"/>
            <p:cNvSpPr>
              <a:spLocks noChangeShapeType="1"/>
            </p:cNvSpPr>
            <p:nvPr/>
          </p:nvSpPr>
          <p:spPr bwMode="auto">
            <a:xfrm>
              <a:off x="5898558" y="3009304"/>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 name="Line 51"/>
            <p:cNvSpPr>
              <a:spLocks noChangeShapeType="1"/>
            </p:cNvSpPr>
            <p:nvPr/>
          </p:nvSpPr>
          <p:spPr bwMode="auto">
            <a:xfrm>
              <a:off x="5911307" y="3009304"/>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6" name="Line 52"/>
            <p:cNvSpPr>
              <a:spLocks noChangeShapeType="1"/>
            </p:cNvSpPr>
            <p:nvPr/>
          </p:nvSpPr>
          <p:spPr bwMode="auto">
            <a:xfrm>
              <a:off x="5962305" y="3060108"/>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 name="Line 53"/>
            <p:cNvSpPr>
              <a:spLocks noChangeShapeType="1"/>
            </p:cNvSpPr>
            <p:nvPr/>
          </p:nvSpPr>
          <p:spPr bwMode="auto">
            <a:xfrm>
              <a:off x="5987804" y="3060108"/>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 name="Line 54"/>
            <p:cNvSpPr>
              <a:spLocks noChangeShapeType="1"/>
            </p:cNvSpPr>
            <p:nvPr/>
          </p:nvSpPr>
          <p:spPr bwMode="auto">
            <a:xfrm>
              <a:off x="6000553" y="3060108"/>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 name="Line 55"/>
            <p:cNvSpPr>
              <a:spLocks noChangeShapeType="1"/>
            </p:cNvSpPr>
            <p:nvPr/>
          </p:nvSpPr>
          <p:spPr bwMode="auto">
            <a:xfrm>
              <a:off x="6013302" y="3060108"/>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 name="Line 56"/>
            <p:cNvSpPr>
              <a:spLocks noChangeShapeType="1"/>
            </p:cNvSpPr>
            <p:nvPr/>
          </p:nvSpPr>
          <p:spPr bwMode="auto">
            <a:xfrm>
              <a:off x="6587026"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1" name="Line 57"/>
            <p:cNvSpPr>
              <a:spLocks noChangeShapeType="1"/>
            </p:cNvSpPr>
            <p:nvPr/>
          </p:nvSpPr>
          <p:spPr bwMode="auto">
            <a:xfrm>
              <a:off x="6599776"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2" name="Line 58"/>
            <p:cNvSpPr>
              <a:spLocks noChangeShapeType="1"/>
            </p:cNvSpPr>
            <p:nvPr/>
          </p:nvSpPr>
          <p:spPr bwMode="auto">
            <a:xfrm>
              <a:off x="6625275"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3" name="Line 59"/>
            <p:cNvSpPr>
              <a:spLocks noChangeShapeType="1"/>
            </p:cNvSpPr>
            <p:nvPr/>
          </p:nvSpPr>
          <p:spPr bwMode="auto">
            <a:xfrm>
              <a:off x="6638024"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 name="Line 60"/>
            <p:cNvSpPr>
              <a:spLocks noChangeShapeType="1"/>
            </p:cNvSpPr>
            <p:nvPr/>
          </p:nvSpPr>
          <p:spPr bwMode="auto">
            <a:xfrm>
              <a:off x="6689022"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5" name="Line 61"/>
            <p:cNvSpPr>
              <a:spLocks noChangeShapeType="1"/>
            </p:cNvSpPr>
            <p:nvPr/>
          </p:nvSpPr>
          <p:spPr bwMode="auto">
            <a:xfrm>
              <a:off x="6714521"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6" name="Line 62"/>
            <p:cNvSpPr>
              <a:spLocks noChangeShapeType="1"/>
            </p:cNvSpPr>
            <p:nvPr/>
          </p:nvSpPr>
          <p:spPr bwMode="auto">
            <a:xfrm>
              <a:off x="6727270"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7" name="Line 63"/>
            <p:cNvSpPr>
              <a:spLocks noChangeShapeType="1"/>
            </p:cNvSpPr>
            <p:nvPr/>
          </p:nvSpPr>
          <p:spPr bwMode="auto">
            <a:xfrm>
              <a:off x="6740019"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8" name="Line 64"/>
            <p:cNvSpPr>
              <a:spLocks noChangeShapeType="1"/>
            </p:cNvSpPr>
            <p:nvPr/>
          </p:nvSpPr>
          <p:spPr bwMode="auto">
            <a:xfrm>
              <a:off x="4955101" y="2882293"/>
              <a:ext cx="0" cy="5080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 name="Line 65"/>
            <p:cNvSpPr>
              <a:spLocks noChangeShapeType="1"/>
            </p:cNvSpPr>
            <p:nvPr/>
          </p:nvSpPr>
          <p:spPr bwMode="auto">
            <a:xfrm>
              <a:off x="4980600" y="2882293"/>
              <a:ext cx="0" cy="5080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Freeform 66"/>
            <p:cNvSpPr>
              <a:spLocks/>
            </p:cNvSpPr>
            <p:nvPr/>
          </p:nvSpPr>
          <p:spPr bwMode="auto">
            <a:xfrm>
              <a:off x="2774950" y="2069420"/>
              <a:ext cx="4806531" cy="1143102"/>
            </a:xfrm>
            <a:custGeom>
              <a:avLst/>
              <a:gdLst>
                <a:gd name="T0" fmla="*/ 268 w 377"/>
                <a:gd name="T1" fmla="*/ 90 h 90"/>
                <a:gd name="T2" fmla="*/ 255 w 377"/>
                <a:gd name="T3" fmla="*/ 86 h 90"/>
                <a:gd name="T4" fmla="*/ 248 w 377"/>
                <a:gd name="T5" fmla="*/ 83 h 90"/>
                <a:gd name="T6" fmla="*/ 240 w 377"/>
                <a:gd name="T7" fmla="*/ 80 h 90"/>
                <a:gd name="T8" fmla="*/ 239 w 377"/>
                <a:gd name="T9" fmla="*/ 78 h 90"/>
                <a:gd name="T10" fmla="*/ 230 w 377"/>
                <a:gd name="T11" fmla="*/ 75 h 90"/>
                <a:gd name="T12" fmla="*/ 215 w 377"/>
                <a:gd name="T13" fmla="*/ 74 h 90"/>
                <a:gd name="T14" fmla="*/ 191 w 377"/>
                <a:gd name="T15" fmla="*/ 72 h 90"/>
                <a:gd name="T16" fmla="*/ 178 w 377"/>
                <a:gd name="T17" fmla="*/ 70 h 90"/>
                <a:gd name="T18" fmla="*/ 165 w 377"/>
                <a:gd name="T19" fmla="*/ 68 h 90"/>
                <a:gd name="T20" fmla="*/ 146 w 377"/>
                <a:gd name="T21" fmla="*/ 66 h 90"/>
                <a:gd name="T22" fmla="*/ 140 w 377"/>
                <a:gd name="T23" fmla="*/ 64 h 90"/>
                <a:gd name="T24" fmla="*/ 133 w 377"/>
                <a:gd name="T25" fmla="*/ 62 h 90"/>
                <a:gd name="T26" fmla="*/ 126 w 377"/>
                <a:gd name="T27" fmla="*/ 60 h 90"/>
                <a:gd name="T28" fmla="*/ 120 w 377"/>
                <a:gd name="T29" fmla="*/ 59 h 90"/>
                <a:gd name="T30" fmla="*/ 113 w 377"/>
                <a:gd name="T31" fmla="*/ 57 h 90"/>
                <a:gd name="T32" fmla="*/ 106 w 377"/>
                <a:gd name="T33" fmla="*/ 55 h 90"/>
                <a:gd name="T34" fmla="*/ 97 w 377"/>
                <a:gd name="T35" fmla="*/ 53 h 90"/>
                <a:gd name="T36" fmla="*/ 90 w 377"/>
                <a:gd name="T37" fmla="*/ 51 h 90"/>
                <a:gd name="T38" fmla="*/ 85 w 377"/>
                <a:gd name="T39" fmla="*/ 50 h 90"/>
                <a:gd name="T40" fmla="*/ 81 w 377"/>
                <a:gd name="T41" fmla="*/ 47 h 90"/>
                <a:gd name="T42" fmla="*/ 74 w 377"/>
                <a:gd name="T43" fmla="*/ 45 h 90"/>
                <a:gd name="T44" fmla="*/ 68 w 377"/>
                <a:gd name="T45" fmla="*/ 43 h 90"/>
                <a:gd name="T46" fmla="*/ 65 w 377"/>
                <a:gd name="T47" fmla="*/ 41 h 90"/>
                <a:gd name="T48" fmla="*/ 61 w 377"/>
                <a:gd name="T49" fmla="*/ 38 h 90"/>
                <a:gd name="T50" fmla="*/ 57 w 377"/>
                <a:gd name="T51" fmla="*/ 36 h 90"/>
                <a:gd name="T52" fmla="*/ 52 w 377"/>
                <a:gd name="T53" fmla="*/ 33 h 90"/>
                <a:gd name="T54" fmla="*/ 49 w 377"/>
                <a:gd name="T55" fmla="*/ 31 h 90"/>
                <a:gd name="T56" fmla="*/ 46 w 377"/>
                <a:gd name="T57" fmla="*/ 29 h 90"/>
                <a:gd name="T58" fmla="*/ 43 w 377"/>
                <a:gd name="T59" fmla="*/ 26 h 90"/>
                <a:gd name="T60" fmla="*/ 40 w 377"/>
                <a:gd name="T61" fmla="*/ 23 h 90"/>
                <a:gd name="T62" fmla="*/ 37 w 377"/>
                <a:gd name="T63" fmla="*/ 20 h 90"/>
                <a:gd name="T64" fmla="*/ 31 w 377"/>
                <a:gd name="T65" fmla="*/ 17 h 90"/>
                <a:gd name="T66" fmla="*/ 24 w 377"/>
                <a:gd name="T67" fmla="*/ 15 h 90"/>
                <a:gd name="T68" fmla="*/ 19 w 377"/>
                <a:gd name="T69" fmla="*/ 13 h 90"/>
                <a:gd name="T70" fmla="*/ 16 w 377"/>
                <a:gd name="T71" fmla="*/ 11 h 90"/>
                <a:gd name="T72" fmla="*/ 13 w 377"/>
                <a:gd name="T73" fmla="*/ 8 h 90"/>
                <a:gd name="T74" fmla="*/ 11 w 377"/>
                <a:gd name="T75" fmla="*/ 3 h 90"/>
                <a:gd name="T76" fmla="*/ 9 w 377"/>
                <a:gd name="T7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7" h="90">
                  <a:moveTo>
                    <a:pt x="377" y="90"/>
                  </a:moveTo>
                  <a:lnTo>
                    <a:pt x="268" y="90"/>
                  </a:lnTo>
                  <a:lnTo>
                    <a:pt x="268" y="86"/>
                  </a:lnTo>
                  <a:lnTo>
                    <a:pt x="255" y="86"/>
                  </a:lnTo>
                  <a:lnTo>
                    <a:pt x="255" y="83"/>
                  </a:lnTo>
                  <a:lnTo>
                    <a:pt x="248" y="83"/>
                  </a:lnTo>
                  <a:lnTo>
                    <a:pt x="248" y="80"/>
                  </a:lnTo>
                  <a:lnTo>
                    <a:pt x="240" y="80"/>
                  </a:lnTo>
                  <a:lnTo>
                    <a:pt x="240" y="78"/>
                  </a:lnTo>
                  <a:lnTo>
                    <a:pt x="239" y="78"/>
                  </a:lnTo>
                  <a:lnTo>
                    <a:pt x="239" y="75"/>
                  </a:lnTo>
                  <a:lnTo>
                    <a:pt x="230" y="75"/>
                  </a:lnTo>
                  <a:lnTo>
                    <a:pt x="230" y="74"/>
                  </a:lnTo>
                  <a:lnTo>
                    <a:pt x="215" y="74"/>
                  </a:lnTo>
                  <a:lnTo>
                    <a:pt x="215" y="72"/>
                  </a:lnTo>
                  <a:lnTo>
                    <a:pt x="191" y="72"/>
                  </a:lnTo>
                  <a:lnTo>
                    <a:pt x="191" y="70"/>
                  </a:lnTo>
                  <a:lnTo>
                    <a:pt x="178" y="70"/>
                  </a:lnTo>
                  <a:lnTo>
                    <a:pt x="178" y="68"/>
                  </a:lnTo>
                  <a:lnTo>
                    <a:pt x="165" y="68"/>
                  </a:lnTo>
                  <a:lnTo>
                    <a:pt x="165" y="66"/>
                  </a:lnTo>
                  <a:lnTo>
                    <a:pt x="146" y="66"/>
                  </a:lnTo>
                  <a:lnTo>
                    <a:pt x="146" y="64"/>
                  </a:lnTo>
                  <a:lnTo>
                    <a:pt x="140" y="64"/>
                  </a:lnTo>
                  <a:lnTo>
                    <a:pt x="140" y="62"/>
                  </a:lnTo>
                  <a:lnTo>
                    <a:pt x="133" y="62"/>
                  </a:lnTo>
                  <a:lnTo>
                    <a:pt x="133" y="60"/>
                  </a:lnTo>
                  <a:lnTo>
                    <a:pt x="126" y="60"/>
                  </a:lnTo>
                  <a:lnTo>
                    <a:pt x="126" y="59"/>
                  </a:lnTo>
                  <a:lnTo>
                    <a:pt x="120" y="59"/>
                  </a:lnTo>
                  <a:lnTo>
                    <a:pt x="120" y="57"/>
                  </a:lnTo>
                  <a:lnTo>
                    <a:pt x="113" y="57"/>
                  </a:lnTo>
                  <a:lnTo>
                    <a:pt x="106" y="57"/>
                  </a:lnTo>
                  <a:lnTo>
                    <a:pt x="106" y="55"/>
                  </a:lnTo>
                  <a:lnTo>
                    <a:pt x="97" y="55"/>
                  </a:lnTo>
                  <a:lnTo>
                    <a:pt x="97" y="53"/>
                  </a:lnTo>
                  <a:lnTo>
                    <a:pt x="90" y="53"/>
                  </a:lnTo>
                  <a:lnTo>
                    <a:pt x="90" y="51"/>
                  </a:lnTo>
                  <a:lnTo>
                    <a:pt x="85" y="51"/>
                  </a:lnTo>
                  <a:lnTo>
                    <a:pt x="85" y="50"/>
                  </a:lnTo>
                  <a:lnTo>
                    <a:pt x="81" y="50"/>
                  </a:lnTo>
                  <a:lnTo>
                    <a:pt x="81" y="47"/>
                  </a:lnTo>
                  <a:lnTo>
                    <a:pt x="74" y="47"/>
                  </a:lnTo>
                  <a:lnTo>
                    <a:pt x="74" y="45"/>
                  </a:lnTo>
                  <a:lnTo>
                    <a:pt x="68" y="45"/>
                  </a:lnTo>
                  <a:lnTo>
                    <a:pt x="68" y="43"/>
                  </a:lnTo>
                  <a:lnTo>
                    <a:pt x="65" y="43"/>
                  </a:lnTo>
                  <a:lnTo>
                    <a:pt x="65" y="41"/>
                  </a:lnTo>
                  <a:lnTo>
                    <a:pt x="61" y="41"/>
                  </a:lnTo>
                  <a:lnTo>
                    <a:pt x="61" y="38"/>
                  </a:lnTo>
                  <a:lnTo>
                    <a:pt x="57" y="38"/>
                  </a:lnTo>
                  <a:lnTo>
                    <a:pt x="57" y="36"/>
                  </a:lnTo>
                  <a:lnTo>
                    <a:pt x="52" y="36"/>
                  </a:lnTo>
                  <a:lnTo>
                    <a:pt x="52" y="33"/>
                  </a:lnTo>
                  <a:lnTo>
                    <a:pt x="49" y="33"/>
                  </a:lnTo>
                  <a:lnTo>
                    <a:pt x="49" y="31"/>
                  </a:lnTo>
                  <a:lnTo>
                    <a:pt x="46" y="31"/>
                  </a:lnTo>
                  <a:lnTo>
                    <a:pt x="46" y="29"/>
                  </a:lnTo>
                  <a:lnTo>
                    <a:pt x="43" y="29"/>
                  </a:lnTo>
                  <a:lnTo>
                    <a:pt x="43" y="26"/>
                  </a:lnTo>
                  <a:lnTo>
                    <a:pt x="40" y="26"/>
                  </a:lnTo>
                  <a:lnTo>
                    <a:pt x="40" y="23"/>
                  </a:lnTo>
                  <a:lnTo>
                    <a:pt x="37" y="23"/>
                  </a:lnTo>
                  <a:lnTo>
                    <a:pt x="37" y="20"/>
                  </a:lnTo>
                  <a:lnTo>
                    <a:pt x="31" y="20"/>
                  </a:lnTo>
                  <a:lnTo>
                    <a:pt x="31" y="17"/>
                  </a:lnTo>
                  <a:lnTo>
                    <a:pt x="24" y="17"/>
                  </a:lnTo>
                  <a:lnTo>
                    <a:pt x="24" y="15"/>
                  </a:lnTo>
                  <a:lnTo>
                    <a:pt x="19" y="15"/>
                  </a:lnTo>
                  <a:lnTo>
                    <a:pt x="19" y="13"/>
                  </a:lnTo>
                  <a:lnTo>
                    <a:pt x="16" y="13"/>
                  </a:lnTo>
                  <a:lnTo>
                    <a:pt x="16" y="11"/>
                  </a:lnTo>
                  <a:lnTo>
                    <a:pt x="13" y="11"/>
                  </a:lnTo>
                  <a:lnTo>
                    <a:pt x="13" y="8"/>
                  </a:lnTo>
                  <a:lnTo>
                    <a:pt x="11" y="8"/>
                  </a:lnTo>
                  <a:lnTo>
                    <a:pt x="11" y="3"/>
                  </a:lnTo>
                  <a:lnTo>
                    <a:pt x="9" y="3"/>
                  </a:lnTo>
                  <a:lnTo>
                    <a:pt x="9"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67"/>
            <p:cNvSpPr>
              <a:spLocks noChangeShapeType="1"/>
            </p:cNvSpPr>
            <p:nvPr/>
          </p:nvSpPr>
          <p:spPr bwMode="auto">
            <a:xfrm>
              <a:off x="3616412" y="2552063"/>
              <a:ext cx="0" cy="7620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68"/>
            <p:cNvSpPr>
              <a:spLocks noChangeShapeType="1"/>
            </p:cNvSpPr>
            <p:nvPr/>
          </p:nvSpPr>
          <p:spPr bwMode="auto">
            <a:xfrm>
              <a:off x="3718407" y="2602868"/>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69"/>
            <p:cNvSpPr>
              <a:spLocks noChangeShapeType="1"/>
            </p:cNvSpPr>
            <p:nvPr/>
          </p:nvSpPr>
          <p:spPr bwMode="auto">
            <a:xfrm>
              <a:off x="3501667" y="2450454"/>
              <a:ext cx="0" cy="7620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Line 70"/>
            <p:cNvSpPr>
              <a:spLocks noChangeShapeType="1"/>
            </p:cNvSpPr>
            <p:nvPr/>
          </p:nvSpPr>
          <p:spPr bwMode="auto">
            <a:xfrm>
              <a:off x="2953442" y="2145627"/>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Line 71"/>
            <p:cNvSpPr>
              <a:spLocks noChangeShapeType="1"/>
            </p:cNvSpPr>
            <p:nvPr/>
          </p:nvSpPr>
          <p:spPr bwMode="auto">
            <a:xfrm>
              <a:off x="3501667" y="2463155"/>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26" name="Group 325"/>
          <p:cNvGrpSpPr/>
          <p:nvPr/>
        </p:nvGrpSpPr>
        <p:grpSpPr>
          <a:xfrm>
            <a:off x="2774950" y="2121108"/>
            <a:ext cx="4540250" cy="1036911"/>
            <a:chOff x="2774950" y="2069458"/>
            <a:chExt cx="4540250" cy="976292"/>
          </a:xfrm>
        </p:grpSpPr>
        <p:sp>
          <p:nvSpPr>
            <p:cNvPr id="327" name="Line 72"/>
            <p:cNvSpPr>
              <a:spLocks noChangeShapeType="1"/>
            </p:cNvSpPr>
            <p:nvPr/>
          </p:nvSpPr>
          <p:spPr bwMode="auto">
            <a:xfrm>
              <a:off x="4514313" y="2721173"/>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28" name="Line 73"/>
            <p:cNvSpPr>
              <a:spLocks noChangeShapeType="1"/>
            </p:cNvSpPr>
            <p:nvPr/>
          </p:nvSpPr>
          <p:spPr bwMode="auto">
            <a:xfrm>
              <a:off x="4539892" y="2721173"/>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29" name="Line 74"/>
            <p:cNvSpPr>
              <a:spLocks noChangeShapeType="1"/>
            </p:cNvSpPr>
            <p:nvPr/>
          </p:nvSpPr>
          <p:spPr bwMode="auto">
            <a:xfrm>
              <a:off x="4654997" y="2744872"/>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0" name="Line 75"/>
            <p:cNvSpPr>
              <a:spLocks noChangeShapeType="1"/>
            </p:cNvSpPr>
            <p:nvPr/>
          </p:nvSpPr>
          <p:spPr bwMode="auto">
            <a:xfrm>
              <a:off x="4680576" y="2744872"/>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1" name="Line 76"/>
            <p:cNvSpPr>
              <a:spLocks noChangeShapeType="1"/>
            </p:cNvSpPr>
            <p:nvPr/>
          </p:nvSpPr>
          <p:spPr bwMode="auto">
            <a:xfrm>
              <a:off x="5383995" y="2863366"/>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2" name="Line 77"/>
            <p:cNvSpPr>
              <a:spLocks noChangeShapeType="1"/>
            </p:cNvSpPr>
            <p:nvPr/>
          </p:nvSpPr>
          <p:spPr bwMode="auto">
            <a:xfrm>
              <a:off x="5409574" y="2863366"/>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3" name="Line 78"/>
            <p:cNvSpPr>
              <a:spLocks noChangeShapeType="1"/>
            </p:cNvSpPr>
            <p:nvPr/>
          </p:nvSpPr>
          <p:spPr bwMode="auto">
            <a:xfrm>
              <a:off x="4424787" y="2733022"/>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4" name="Line 79"/>
            <p:cNvSpPr>
              <a:spLocks noChangeShapeType="1"/>
            </p:cNvSpPr>
            <p:nvPr/>
          </p:nvSpPr>
          <p:spPr bwMode="auto">
            <a:xfrm>
              <a:off x="4437577" y="2733022"/>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5" name="Line 80"/>
            <p:cNvSpPr>
              <a:spLocks noChangeShapeType="1"/>
            </p:cNvSpPr>
            <p:nvPr/>
          </p:nvSpPr>
          <p:spPr bwMode="auto">
            <a:xfrm>
              <a:off x="2800529" y="2069458"/>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6" name="Line 81"/>
            <p:cNvSpPr>
              <a:spLocks noChangeShapeType="1"/>
            </p:cNvSpPr>
            <p:nvPr/>
          </p:nvSpPr>
          <p:spPr bwMode="auto">
            <a:xfrm>
              <a:off x="2826108" y="2069458"/>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7" name="Line 82"/>
            <p:cNvSpPr>
              <a:spLocks noChangeShapeType="1"/>
            </p:cNvSpPr>
            <p:nvPr/>
          </p:nvSpPr>
          <p:spPr bwMode="auto">
            <a:xfrm>
              <a:off x="5268890" y="2863366"/>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8" name="Line 83"/>
            <p:cNvSpPr>
              <a:spLocks noChangeShapeType="1"/>
            </p:cNvSpPr>
            <p:nvPr/>
          </p:nvSpPr>
          <p:spPr bwMode="auto">
            <a:xfrm>
              <a:off x="5294469" y="2863366"/>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9" name="Line 84"/>
            <p:cNvSpPr>
              <a:spLocks noChangeShapeType="1"/>
            </p:cNvSpPr>
            <p:nvPr/>
          </p:nvSpPr>
          <p:spPr bwMode="auto">
            <a:xfrm>
              <a:off x="5166575" y="2815968"/>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0" name="Line 85"/>
            <p:cNvSpPr>
              <a:spLocks noChangeShapeType="1"/>
            </p:cNvSpPr>
            <p:nvPr/>
          </p:nvSpPr>
          <p:spPr bwMode="auto">
            <a:xfrm>
              <a:off x="5192154" y="2815968"/>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1" name="Line 86"/>
            <p:cNvSpPr>
              <a:spLocks noChangeShapeType="1"/>
            </p:cNvSpPr>
            <p:nvPr/>
          </p:nvSpPr>
          <p:spPr bwMode="auto">
            <a:xfrm>
              <a:off x="4386419" y="2721173"/>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2" name="Line 87"/>
            <p:cNvSpPr>
              <a:spLocks noChangeShapeType="1"/>
            </p:cNvSpPr>
            <p:nvPr/>
          </p:nvSpPr>
          <p:spPr bwMode="auto">
            <a:xfrm>
              <a:off x="4591050" y="2721173"/>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3" name="Line 88"/>
            <p:cNvSpPr>
              <a:spLocks noChangeShapeType="1"/>
            </p:cNvSpPr>
            <p:nvPr/>
          </p:nvSpPr>
          <p:spPr bwMode="auto">
            <a:xfrm>
              <a:off x="7315200"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4" name="Line 89"/>
            <p:cNvSpPr>
              <a:spLocks noChangeShapeType="1"/>
            </p:cNvSpPr>
            <p:nvPr/>
          </p:nvSpPr>
          <p:spPr bwMode="auto">
            <a:xfrm>
              <a:off x="3337685" y="2341993"/>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5" name="Line 90"/>
            <p:cNvSpPr>
              <a:spLocks noChangeShapeType="1"/>
            </p:cNvSpPr>
            <p:nvPr/>
          </p:nvSpPr>
          <p:spPr bwMode="auto">
            <a:xfrm>
              <a:off x="3529527" y="2436788"/>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6" name="Line 91"/>
            <p:cNvSpPr>
              <a:spLocks noChangeShapeType="1"/>
            </p:cNvSpPr>
            <p:nvPr/>
          </p:nvSpPr>
          <p:spPr bwMode="auto">
            <a:xfrm>
              <a:off x="3414422" y="2365692"/>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7" name="Line 92"/>
            <p:cNvSpPr>
              <a:spLocks noChangeShapeType="1"/>
            </p:cNvSpPr>
            <p:nvPr/>
          </p:nvSpPr>
          <p:spPr bwMode="auto">
            <a:xfrm>
              <a:off x="6931517" y="297465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8" name="Line 93"/>
            <p:cNvSpPr>
              <a:spLocks noChangeShapeType="1"/>
            </p:cNvSpPr>
            <p:nvPr/>
          </p:nvSpPr>
          <p:spPr bwMode="auto">
            <a:xfrm>
              <a:off x="5358416" y="2851516"/>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9" name="Line 94"/>
            <p:cNvSpPr>
              <a:spLocks noChangeShapeType="1"/>
            </p:cNvSpPr>
            <p:nvPr/>
          </p:nvSpPr>
          <p:spPr bwMode="auto">
            <a:xfrm>
              <a:off x="4245735" y="2721173"/>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0" name="Line 95"/>
            <p:cNvSpPr>
              <a:spLocks noChangeShapeType="1"/>
            </p:cNvSpPr>
            <p:nvPr/>
          </p:nvSpPr>
          <p:spPr bwMode="auto">
            <a:xfrm>
              <a:off x="4271314" y="2721173"/>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1" name="Line 96"/>
            <p:cNvSpPr>
              <a:spLocks noChangeShapeType="1"/>
            </p:cNvSpPr>
            <p:nvPr/>
          </p:nvSpPr>
          <p:spPr bwMode="auto">
            <a:xfrm>
              <a:off x="4296893" y="2721173"/>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2" name="Line 97"/>
            <p:cNvSpPr>
              <a:spLocks noChangeShapeType="1"/>
            </p:cNvSpPr>
            <p:nvPr/>
          </p:nvSpPr>
          <p:spPr bwMode="auto">
            <a:xfrm>
              <a:off x="4322472" y="2721173"/>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3" name="Line 98"/>
            <p:cNvSpPr>
              <a:spLocks noChangeShapeType="1"/>
            </p:cNvSpPr>
            <p:nvPr/>
          </p:nvSpPr>
          <p:spPr bwMode="auto">
            <a:xfrm>
              <a:off x="4360840" y="2733022"/>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4" name="Line 99"/>
            <p:cNvSpPr>
              <a:spLocks noChangeShapeType="1"/>
            </p:cNvSpPr>
            <p:nvPr/>
          </p:nvSpPr>
          <p:spPr bwMode="auto">
            <a:xfrm>
              <a:off x="4053894" y="269747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5" name="Line 100"/>
            <p:cNvSpPr>
              <a:spLocks noChangeShapeType="1"/>
            </p:cNvSpPr>
            <p:nvPr/>
          </p:nvSpPr>
          <p:spPr bwMode="auto">
            <a:xfrm>
              <a:off x="5703731" y="289891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6" name="Line 101"/>
            <p:cNvSpPr>
              <a:spLocks noChangeShapeType="1"/>
            </p:cNvSpPr>
            <p:nvPr/>
          </p:nvSpPr>
          <p:spPr bwMode="auto">
            <a:xfrm>
              <a:off x="5716520" y="289891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7" name="Line 102"/>
            <p:cNvSpPr>
              <a:spLocks noChangeShapeType="1"/>
            </p:cNvSpPr>
            <p:nvPr/>
          </p:nvSpPr>
          <p:spPr bwMode="auto">
            <a:xfrm>
              <a:off x="5742099" y="289891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8" name="Line 103"/>
            <p:cNvSpPr>
              <a:spLocks noChangeShapeType="1"/>
            </p:cNvSpPr>
            <p:nvPr/>
          </p:nvSpPr>
          <p:spPr bwMode="auto">
            <a:xfrm>
              <a:off x="5754889" y="289891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9" name="Line 104"/>
            <p:cNvSpPr>
              <a:spLocks noChangeShapeType="1"/>
            </p:cNvSpPr>
            <p:nvPr/>
          </p:nvSpPr>
          <p:spPr bwMode="auto">
            <a:xfrm>
              <a:off x="6100204" y="297465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0" name="Line 105"/>
            <p:cNvSpPr>
              <a:spLocks noChangeShapeType="1"/>
            </p:cNvSpPr>
            <p:nvPr/>
          </p:nvSpPr>
          <p:spPr bwMode="auto">
            <a:xfrm>
              <a:off x="6112993" y="297465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1" name="Line 106"/>
            <p:cNvSpPr>
              <a:spLocks noChangeShapeType="1"/>
            </p:cNvSpPr>
            <p:nvPr/>
          </p:nvSpPr>
          <p:spPr bwMode="auto">
            <a:xfrm>
              <a:off x="6138572" y="297465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2" name="Line 107"/>
            <p:cNvSpPr>
              <a:spLocks noChangeShapeType="1"/>
            </p:cNvSpPr>
            <p:nvPr/>
          </p:nvSpPr>
          <p:spPr bwMode="auto">
            <a:xfrm>
              <a:off x="6151361" y="297465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3" name="Line 108"/>
            <p:cNvSpPr>
              <a:spLocks noChangeShapeType="1"/>
            </p:cNvSpPr>
            <p:nvPr/>
          </p:nvSpPr>
          <p:spPr bwMode="auto">
            <a:xfrm>
              <a:off x="6189730"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4" name="Line 109"/>
            <p:cNvSpPr>
              <a:spLocks noChangeShapeType="1"/>
            </p:cNvSpPr>
            <p:nvPr/>
          </p:nvSpPr>
          <p:spPr bwMode="auto">
            <a:xfrm>
              <a:off x="6215308"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5" name="Line 110"/>
            <p:cNvSpPr>
              <a:spLocks noChangeShapeType="1"/>
            </p:cNvSpPr>
            <p:nvPr/>
          </p:nvSpPr>
          <p:spPr bwMode="auto">
            <a:xfrm>
              <a:off x="6228098"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6" name="Line 111"/>
            <p:cNvSpPr>
              <a:spLocks noChangeShapeType="1"/>
            </p:cNvSpPr>
            <p:nvPr/>
          </p:nvSpPr>
          <p:spPr bwMode="auto">
            <a:xfrm>
              <a:off x="6240887"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7" name="Line 112"/>
            <p:cNvSpPr>
              <a:spLocks noChangeShapeType="1"/>
            </p:cNvSpPr>
            <p:nvPr/>
          </p:nvSpPr>
          <p:spPr bwMode="auto">
            <a:xfrm>
              <a:off x="6292045"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8" name="Line 113"/>
            <p:cNvSpPr>
              <a:spLocks noChangeShapeType="1"/>
            </p:cNvSpPr>
            <p:nvPr/>
          </p:nvSpPr>
          <p:spPr bwMode="auto">
            <a:xfrm>
              <a:off x="6304835"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9" name="Line 114"/>
            <p:cNvSpPr>
              <a:spLocks noChangeShapeType="1"/>
            </p:cNvSpPr>
            <p:nvPr/>
          </p:nvSpPr>
          <p:spPr bwMode="auto">
            <a:xfrm>
              <a:off x="6317624"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0" name="Line 115"/>
            <p:cNvSpPr>
              <a:spLocks noChangeShapeType="1"/>
            </p:cNvSpPr>
            <p:nvPr/>
          </p:nvSpPr>
          <p:spPr bwMode="auto">
            <a:xfrm>
              <a:off x="6343203"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1" name="Line 116"/>
            <p:cNvSpPr>
              <a:spLocks noChangeShapeType="1"/>
            </p:cNvSpPr>
            <p:nvPr/>
          </p:nvSpPr>
          <p:spPr bwMode="auto">
            <a:xfrm>
              <a:off x="6394361"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2" name="Line 117"/>
            <p:cNvSpPr>
              <a:spLocks noChangeShapeType="1"/>
            </p:cNvSpPr>
            <p:nvPr/>
          </p:nvSpPr>
          <p:spPr bwMode="auto">
            <a:xfrm>
              <a:off x="6407150"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3" name="Line 118"/>
            <p:cNvSpPr>
              <a:spLocks noChangeShapeType="1"/>
            </p:cNvSpPr>
            <p:nvPr/>
          </p:nvSpPr>
          <p:spPr bwMode="auto">
            <a:xfrm>
              <a:off x="6432729"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4" name="Line 119"/>
            <p:cNvSpPr>
              <a:spLocks noChangeShapeType="1"/>
            </p:cNvSpPr>
            <p:nvPr/>
          </p:nvSpPr>
          <p:spPr bwMode="auto">
            <a:xfrm>
              <a:off x="6445518"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5" name="Line 120"/>
            <p:cNvSpPr>
              <a:spLocks noChangeShapeType="1"/>
            </p:cNvSpPr>
            <p:nvPr/>
          </p:nvSpPr>
          <p:spPr bwMode="auto">
            <a:xfrm>
              <a:off x="6509465" y="297465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6" name="Line 121"/>
            <p:cNvSpPr>
              <a:spLocks noChangeShapeType="1"/>
            </p:cNvSpPr>
            <p:nvPr/>
          </p:nvSpPr>
          <p:spPr bwMode="auto">
            <a:xfrm>
              <a:off x="6522255" y="297465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7" name="Line 122"/>
            <p:cNvSpPr>
              <a:spLocks noChangeShapeType="1"/>
            </p:cNvSpPr>
            <p:nvPr/>
          </p:nvSpPr>
          <p:spPr bwMode="auto">
            <a:xfrm>
              <a:off x="6547834" y="297465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8" name="Line 123"/>
            <p:cNvSpPr>
              <a:spLocks noChangeShapeType="1"/>
            </p:cNvSpPr>
            <p:nvPr/>
          </p:nvSpPr>
          <p:spPr bwMode="auto">
            <a:xfrm>
              <a:off x="6560623" y="297465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9" name="Line 124"/>
            <p:cNvSpPr>
              <a:spLocks noChangeShapeType="1"/>
            </p:cNvSpPr>
            <p:nvPr/>
          </p:nvSpPr>
          <p:spPr bwMode="auto">
            <a:xfrm>
              <a:off x="6624570" y="297465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0" name="Line 125"/>
            <p:cNvSpPr>
              <a:spLocks noChangeShapeType="1"/>
            </p:cNvSpPr>
            <p:nvPr/>
          </p:nvSpPr>
          <p:spPr bwMode="auto">
            <a:xfrm>
              <a:off x="6637360" y="297465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1" name="Line 126"/>
            <p:cNvSpPr>
              <a:spLocks noChangeShapeType="1"/>
            </p:cNvSpPr>
            <p:nvPr/>
          </p:nvSpPr>
          <p:spPr bwMode="auto">
            <a:xfrm>
              <a:off x="6650149" y="297465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2" name="Line 127"/>
            <p:cNvSpPr>
              <a:spLocks noChangeShapeType="1"/>
            </p:cNvSpPr>
            <p:nvPr/>
          </p:nvSpPr>
          <p:spPr bwMode="auto">
            <a:xfrm>
              <a:off x="6675728" y="297465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3" name="Line 128"/>
            <p:cNvSpPr>
              <a:spLocks noChangeShapeType="1"/>
            </p:cNvSpPr>
            <p:nvPr/>
          </p:nvSpPr>
          <p:spPr bwMode="auto">
            <a:xfrm>
              <a:off x="6726886"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4" name="Line 129"/>
            <p:cNvSpPr>
              <a:spLocks noChangeShapeType="1"/>
            </p:cNvSpPr>
            <p:nvPr/>
          </p:nvSpPr>
          <p:spPr bwMode="auto">
            <a:xfrm>
              <a:off x="6752465"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5" name="Line 130"/>
            <p:cNvSpPr>
              <a:spLocks noChangeShapeType="1"/>
            </p:cNvSpPr>
            <p:nvPr/>
          </p:nvSpPr>
          <p:spPr bwMode="auto">
            <a:xfrm>
              <a:off x="6765254"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6" name="Line 131"/>
            <p:cNvSpPr>
              <a:spLocks noChangeShapeType="1"/>
            </p:cNvSpPr>
            <p:nvPr/>
          </p:nvSpPr>
          <p:spPr bwMode="auto">
            <a:xfrm>
              <a:off x="6778044"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7" name="Line 132"/>
            <p:cNvSpPr>
              <a:spLocks noChangeShapeType="1"/>
            </p:cNvSpPr>
            <p:nvPr/>
          </p:nvSpPr>
          <p:spPr bwMode="auto">
            <a:xfrm>
              <a:off x="5563047" y="288706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8" name="Line 133"/>
            <p:cNvSpPr>
              <a:spLocks noChangeShapeType="1"/>
            </p:cNvSpPr>
            <p:nvPr/>
          </p:nvSpPr>
          <p:spPr bwMode="auto">
            <a:xfrm>
              <a:off x="5588626" y="288706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9" name="Line 134"/>
            <p:cNvSpPr>
              <a:spLocks noChangeShapeType="1"/>
            </p:cNvSpPr>
            <p:nvPr/>
          </p:nvSpPr>
          <p:spPr bwMode="auto">
            <a:xfrm>
              <a:off x="5601415" y="288706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0" name="Line 135"/>
            <p:cNvSpPr>
              <a:spLocks noChangeShapeType="1"/>
            </p:cNvSpPr>
            <p:nvPr/>
          </p:nvSpPr>
          <p:spPr bwMode="auto">
            <a:xfrm>
              <a:off x="5614205" y="288706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1" name="Line 136"/>
            <p:cNvSpPr>
              <a:spLocks noChangeShapeType="1"/>
            </p:cNvSpPr>
            <p:nvPr/>
          </p:nvSpPr>
          <p:spPr bwMode="auto">
            <a:xfrm>
              <a:off x="5767678" y="289891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2" name="Line 137"/>
            <p:cNvSpPr>
              <a:spLocks noChangeShapeType="1"/>
            </p:cNvSpPr>
            <p:nvPr/>
          </p:nvSpPr>
          <p:spPr bwMode="auto">
            <a:xfrm>
              <a:off x="5780468" y="289891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3" name="Line 138"/>
            <p:cNvSpPr>
              <a:spLocks noChangeShapeType="1"/>
            </p:cNvSpPr>
            <p:nvPr/>
          </p:nvSpPr>
          <p:spPr bwMode="auto">
            <a:xfrm>
              <a:off x="5793257" y="289891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4" name="Line 139"/>
            <p:cNvSpPr>
              <a:spLocks noChangeShapeType="1"/>
            </p:cNvSpPr>
            <p:nvPr/>
          </p:nvSpPr>
          <p:spPr bwMode="auto">
            <a:xfrm>
              <a:off x="5818836" y="289891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5" name="Line 140"/>
            <p:cNvSpPr>
              <a:spLocks noChangeShapeType="1"/>
            </p:cNvSpPr>
            <p:nvPr/>
          </p:nvSpPr>
          <p:spPr bwMode="auto">
            <a:xfrm>
              <a:off x="4821260" y="2780420"/>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6" name="Line 141"/>
            <p:cNvSpPr>
              <a:spLocks noChangeShapeType="1"/>
            </p:cNvSpPr>
            <p:nvPr/>
          </p:nvSpPr>
          <p:spPr bwMode="auto">
            <a:xfrm>
              <a:off x="4859628" y="2780420"/>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7" name="Line 142"/>
            <p:cNvSpPr>
              <a:spLocks noChangeShapeType="1"/>
            </p:cNvSpPr>
            <p:nvPr/>
          </p:nvSpPr>
          <p:spPr bwMode="auto">
            <a:xfrm>
              <a:off x="4897996" y="2780420"/>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8" name="Line 143"/>
            <p:cNvSpPr>
              <a:spLocks noChangeShapeType="1"/>
            </p:cNvSpPr>
            <p:nvPr/>
          </p:nvSpPr>
          <p:spPr bwMode="auto">
            <a:xfrm>
              <a:off x="4923575" y="2780420"/>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9" name="Line 144"/>
            <p:cNvSpPr>
              <a:spLocks noChangeShapeType="1"/>
            </p:cNvSpPr>
            <p:nvPr/>
          </p:nvSpPr>
          <p:spPr bwMode="auto">
            <a:xfrm>
              <a:off x="5460732" y="2875215"/>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0" name="Line 145"/>
            <p:cNvSpPr>
              <a:spLocks noChangeShapeType="1"/>
            </p:cNvSpPr>
            <p:nvPr/>
          </p:nvSpPr>
          <p:spPr bwMode="auto">
            <a:xfrm>
              <a:off x="5486311" y="2875215"/>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1" name="Line 146"/>
            <p:cNvSpPr>
              <a:spLocks noChangeShapeType="1"/>
            </p:cNvSpPr>
            <p:nvPr/>
          </p:nvSpPr>
          <p:spPr bwMode="auto">
            <a:xfrm>
              <a:off x="5499100" y="2875215"/>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2" name="Line 147"/>
            <p:cNvSpPr>
              <a:spLocks noChangeShapeType="1"/>
            </p:cNvSpPr>
            <p:nvPr/>
          </p:nvSpPr>
          <p:spPr bwMode="auto">
            <a:xfrm>
              <a:off x="5511889" y="2875215"/>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3" name="Line 148"/>
            <p:cNvSpPr>
              <a:spLocks noChangeShapeType="1"/>
            </p:cNvSpPr>
            <p:nvPr/>
          </p:nvSpPr>
          <p:spPr bwMode="auto">
            <a:xfrm>
              <a:off x="5869994" y="2934462"/>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4" name="Line 149"/>
            <p:cNvSpPr>
              <a:spLocks noChangeShapeType="1"/>
            </p:cNvSpPr>
            <p:nvPr/>
          </p:nvSpPr>
          <p:spPr bwMode="auto">
            <a:xfrm>
              <a:off x="5895573" y="2934462"/>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5" name="Line 150"/>
            <p:cNvSpPr>
              <a:spLocks noChangeShapeType="1"/>
            </p:cNvSpPr>
            <p:nvPr/>
          </p:nvSpPr>
          <p:spPr bwMode="auto">
            <a:xfrm>
              <a:off x="5908362" y="2934462"/>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6" name="Line 151"/>
            <p:cNvSpPr>
              <a:spLocks noChangeShapeType="1"/>
            </p:cNvSpPr>
            <p:nvPr/>
          </p:nvSpPr>
          <p:spPr bwMode="auto">
            <a:xfrm>
              <a:off x="5921151" y="2934462"/>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7" name="Line 152"/>
            <p:cNvSpPr>
              <a:spLocks noChangeShapeType="1"/>
            </p:cNvSpPr>
            <p:nvPr/>
          </p:nvSpPr>
          <p:spPr bwMode="auto">
            <a:xfrm>
              <a:off x="6010677" y="2934462"/>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8" name="Line 153"/>
            <p:cNvSpPr>
              <a:spLocks noChangeShapeType="1"/>
            </p:cNvSpPr>
            <p:nvPr/>
          </p:nvSpPr>
          <p:spPr bwMode="auto">
            <a:xfrm>
              <a:off x="6036256" y="2934462"/>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9" name="Line 154"/>
            <p:cNvSpPr>
              <a:spLocks noChangeShapeType="1"/>
            </p:cNvSpPr>
            <p:nvPr/>
          </p:nvSpPr>
          <p:spPr bwMode="auto">
            <a:xfrm>
              <a:off x="6049046" y="2944510"/>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0" name="Line 155"/>
            <p:cNvSpPr>
              <a:spLocks noChangeShapeType="1"/>
            </p:cNvSpPr>
            <p:nvPr/>
          </p:nvSpPr>
          <p:spPr bwMode="auto">
            <a:xfrm>
              <a:off x="6061835" y="297465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1" name="Line 156"/>
            <p:cNvSpPr>
              <a:spLocks noChangeShapeType="1"/>
            </p:cNvSpPr>
            <p:nvPr/>
          </p:nvSpPr>
          <p:spPr bwMode="auto">
            <a:xfrm>
              <a:off x="3043528" y="2199801"/>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2" name="Line 157"/>
            <p:cNvSpPr>
              <a:spLocks noChangeShapeType="1"/>
            </p:cNvSpPr>
            <p:nvPr/>
          </p:nvSpPr>
          <p:spPr bwMode="auto">
            <a:xfrm>
              <a:off x="3120265" y="2259048"/>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3" name="Line 158"/>
            <p:cNvSpPr>
              <a:spLocks noChangeShapeType="1"/>
            </p:cNvSpPr>
            <p:nvPr/>
          </p:nvSpPr>
          <p:spPr bwMode="auto">
            <a:xfrm>
              <a:off x="2992370" y="2176102"/>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4" name="Line 159"/>
            <p:cNvSpPr>
              <a:spLocks noChangeShapeType="1"/>
            </p:cNvSpPr>
            <p:nvPr/>
          </p:nvSpPr>
          <p:spPr bwMode="auto">
            <a:xfrm>
              <a:off x="2787739" y="2069458"/>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5" name="Line 160"/>
            <p:cNvSpPr>
              <a:spLocks noChangeShapeType="1"/>
            </p:cNvSpPr>
            <p:nvPr/>
          </p:nvSpPr>
          <p:spPr bwMode="auto">
            <a:xfrm>
              <a:off x="2851687" y="2069458"/>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6" name="Freeform 161"/>
            <p:cNvSpPr>
              <a:spLocks/>
            </p:cNvSpPr>
            <p:nvPr/>
          </p:nvSpPr>
          <p:spPr bwMode="auto">
            <a:xfrm>
              <a:off x="2774950" y="2140554"/>
              <a:ext cx="4540250" cy="900552"/>
            </a:xfrm>
            <a:custGeom>
              <a:avLst/>
              <a:gdLst>
                <a:gd name="T0" fmla="*/ 258 w 355"/>
                <a:gd name="T1" fmla="*/ 76 h 76"/>
                <a:gd name="T2" fmla="*/ 240 w 355"/>
                <a:gd name="T3" fmla="*/ 73 h 76"/>
                <a:gd name="T4" fmla="*/ 227 w 355"/>
                <a:gd name="T5" fmla="*/ 70 h 76"/>
                <a:gd name="T6" fmla="*/ 208 w 355"/>
                <a:gd name="T7" fmla="*/ 69 h 76"/>
                <a:gd name="T8" fmla="*/ 198 w 355"/>
                <a:gd name="T9" fmla="*/ 67 h 76"/>
                <a:gd name="T10" fmla="*/ 193 w 355"/>
                <a:gd name="T11" fmla="*/ 64 h 76"/>
                <a:gd name="T12" fmla="*/ 183 w 355"/>
                <a:gd name="T13" fmla="*/ 63 h 76"/>
                <a:gd name="T14" fmla="*/ 175 w 355"/>
                <a:gd name="T15" fmla="*/ 60 h 76"/>
                <a:gd name="T16" fmla="*/ 152 w 355"/>
                <a:gd name="T17" fmla="*/ 59 h 76"/>
                <a:gd name="T18" fmla="*/ 145 w 355"/>
                <a:gd name="T19" fmla="*/ 57 h 76"/>
                <a:gd name="T20" fmla="*/ 113 w 355"/>
                <a:gd name="T21" fmla="*/ 55 h 76"/>
                <a:gd name="T22" fmla="*/ 101 w 355"/>
                <a:gd name="T23" fmla="*/ 53 h 76"/>
                <a:gd name="T24" fmla="*/ 98 w 355"/>
                <a:gd name="T25" fmla="*/ 50 h 76"/>
                <a:gd name="T26" fmla="*/ 95 w 355"/>
                <a:gd name="T27" fmla="*/ 48 h 76"/>
                <a:gd name="T28" fmla="*/ 90 w 355"/>
                <a:gd name="T29" fmla="*/ 46 h 76"/>
                <a:gd name="T30" fmla="*/ 84 w 355"/>
                <a:gd name="T31" fmla="*/ 44 h 76"/>
                <a:gd name="T32" fmla="*/ 77 w 355"/>
                <a:gd name="T33" fmla="*/ 41 h 76"/>
                <a:gd name="T34" fmla="*/ 73 w 355"/>
                <a:gd name="T35" fmla="*/ 39 h 76"/>
                <a:gd name="T36" fmla="*/ 69 w 355"/>
                <a:gd name="T37" fmla="*/ 36 h 76"/>
                <a:gd name="T38" fmla="*/ 67 w 355"/>
                <a:gd name="T39" fmla="*/ 34 h 76"/>
                <a:gd name="T40" fmla="*/ 65 w 355"/>
                <a:gd name="T41" fmla="*/ 32 h 76"/>
                <a:gd name="T42" fmla="*/ 60 w 355"/>
                <a:gd name="T43" fmla="*/ 30 h 76"/>
                <a:gd name="T44" fmla="*/ 54 w 355"/>
                <a:gd name="T45" fmla="*/ 26 h 76"/>
                <a:gd name="T46" fmla="*/ 52 w 355"/>
                <a:gd name="T47" fmla="*/ 25 h 76"/>
                <a:gd name="T48" fmla="*/ 46 w 355"/>
                <a:gd name="T49" fmla="*/ 22 h 76"/>
                <a:gd name="T50" fmla="*/ 40 w 355"/>
                <a:gd name="T51" fmla="*/ 20 h 76"/>
                <a:gd name="T52" fmla="*/ 32 w 355"/>
                <a:gd name="T53" fmla="*/ 20 h 76"/>
                <a:gd name="T54" fmla="*/ 30 w 355"/>
                <a:gd name="T55" fmla="*/ 17 h 76"/>
                <a:gd name="T56" fmla="*/ 26 w 355"/>
                <a:gd name="T57" fmla="*/ 15 h 76"/>
                <a:gd name="T58" fmla="*/ 20 w 355"/>
                <a:gd name="T59" fmla="*/ 13 h 76"/>
                <a:gd name="T60" fmla="*/ 18 w 355"/>
                <a:gd name="T61" fmla="*/ 10 h 76"/>
                <a:gd name="T62" fmla="*/ 13 w 355"/>
                <a:gd name="T63" fmla="*/ 7 h 76"/>
                <a:gd name="T64" fmla="*/ 9 w 355"/>
                <a:gd name="T65" fmla="*/ 4 h 76"/>
                <a:gd name="T66" fmla="*/ 0 w 355"/>
                <a:gd name="T6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5" h="76">
                  <a:moveTo>
                    <a:pt x="355" y="76"/>
                  </a:moveTo>
                  <a:lnTo>
                    <a:pt x="258" y="76"/>
                  </a:lnTo>
                  <a:lnTo>
                    <a:pt x="258" y="73"/>
                  </a:lnTo>
                  <a:lnTo>
                    <a:pt x="240" y="73"/>
                  </a:lnTo>
                  <a:lnTo>
                    <a:pt x="240" y="70"/>
                  </a:lnTo>
                  <a:lnTo>
                    <a:pt x="227" y="70"/>
                  </a:lnTo>
                  <a:lnTo>
                    <a:pt x="227" y="69"/>
                  </a:lnTo>
                  <a:lnTo>
                    <a:pt x="208" y="69"/>
                  </a:lnTo>
                  <a:lnTo>
                    <a:pt x="208" y="67"/>
                  </a:lnTo>
                  <a:lnTo>
                    <a:pt x="198" y="67"/>
                  </a:lnTo>
                  <a:lnTo>
                    <a:pt x="198" y="64"/>
                  </a:lnTo>
                  <a:lnTo>
                    <a:pt x="193" y="64"/>
                  </a:lnTo>
                  <a:lnTo>
                    <a:pt x="193" y="63"/>
                  </a:lnTo>
                  <a:lnTo>
                    <a:pt x="183" y="63"/>
                  </a:lnTo>
                  <a:lnTo>
                    <a:pt x="183" y="60"/>
                  </a:lnTo>
                  <a:lnTo>
                    <a:pt x="175" y="60"/>
                  </a:lnTo>
                  <a:lnTo>
                    <a:pt x="175" y="59"/>
                  </a:lnTo>
                  <a:lnTo>
                    <a:pt x="152" y="59"/>
                  </a:lnTo>
                  <a:lnTo>
                    <a:pt x="152" y="57"/>
                  </a:lnTo>
                  <a:lnTo>
                    <a:pt x="145" y="57"/>
                  </a:lnTo>
                  <a:lnTo>
                    <a:pt x="145" y="55"/>
                  </a:lnTo>
                  <a:lnTo>
                    <a:pt x="113" y="55"/>
                  </a:lnTo>
                  <a:lnTo>
                    <a:pt x="113" y="53"/>
                  </a:lnTo>
                  <a:lnTo>
                    <a:pt x="101" y="53"/>
                  </a:lnTo>
                  <a:lnTo>
                    <a:pt x="98" y="53"/>
                  </a:lnTo>
                  <a:lnTo>
                    <a:pt x="98" y="50"/>
                  </a:lnTo>
                  <a:lnTo>
                    <a:pt x="95" y="50"/>
                  </a:lnTo>
                  <a:lnTo>
                    <a:pt x="95" y="48"/>
                  </a:lnTo>
                  <a:lnTo>
                    <a:pt x="90" y="48"/>
                  </a:lnTo>
                  <a:lnTo>
                    <a:pt x="90" y="46"/>
                  </a:lnTo>
                  <a:lnTo>
                    <a:pt x="84" y="46"/>
                  </a:lnTo>
                  <a:lnTo>
                    <a:pt x="84" y="44"/>
                  </a:lnTo>
                  <a:lnTo>
                    <a:pt x="77" y="44"/>
                  </a:lnTo>
                  <a:lnTo>
                    <a:pt x="77" y="41"/>
                  </a:lnTo>
                  <a:lnTo>
                    <a:pt x="73" y="41"/>
                  </a:lnTo>
                  <a:lnTo>
                    <a:pt x="73" y="39"/>
                  </a:lnTo>
                  <a:lnTo>
                    <a:pt x="69" y="39"/>
                  </a:lnTo>
                  <a:lnTo>
                    <a:pt x="69" y="36"/>
                  </a:lnTo>
                  <a:lnTo>
                    <a:pt x="67" y="36"/>
                  </a:lnTo>
                  <a:lnTo>
                    <a:pt x="67" y="34"/>
                  </a:lnTo>
                  <a:lnTo>
                    <a:pt x="65" y="34"/>
                  </a:lnTo>
                  <a:lnTo>
                    <a:pt x="65" y="32"/>
                  </a:lnTo>
                  <a:lnTo>
                    <a:pt x="60" y="32"/>
                  </a:lnTo>
                  <a:lnTo>
                    <a:pt x="60" y="30"/>
                  </a:lnTo>
                  <a:lnTo>
                    <a:pt x="54" y="30"/>
                  </a:lnTo>
                  <a:lnTo>
                    <a:pt x="54" y="26"/>
                  </a:lnTo>
                  <a:lnTo>
                    <a:pt x="52" y="26"/>
                  </a:lnTo>
                  <a:lnTo>
                    <a:pt x="52" y="25"/>
                  </a:lnTo>
                  <a:lnTo>
                    <a:pt x="46" y="25"/>
                  </a:lnTo>
                  <a:lnTo>
                    <a:pt x="46" y="22"/>
                  </a:lnTo>
                  <a:lnTo>
                    <a:pt x="40" y="22"/>
                  </a:lnTo>
                  <a:lnTo>
                    <a:pt x="40" y="20"/>
                  </a:lnTo>
                  <a:lnTo>
                    <a:pt x="35" y="20"/>
                  </a:lnTo>
                  <a:lnTo>
                    <a:pt x="32" y="20"/>
                  </a:lnTo>
                  <a:lnTo>
                    <a:pt x="32" y="17"/>
                  </a:lnTo>
                  <a:lnTo>
                    <a:pt x="30" y="17"/>
                  </a:lnTo>
                  <a:lnTo>
                    <a:pt x="30" y="15"/>
                  </a:lnTo>
                  <a:lnTo>
                    <a:pt x="26" y="15"/>
                  </a:lnTo>
                  <a:lnTo>
                    <a:pt x="26" y="13"/>
                  </a:lnTo>
                  <a:lnTo>
                    <a:pt x="20" y="13"/>
                  </a:lnTo>
                  <a:lnTo>
                    <a:pt x="20" y="10"/>
                  </a:lnTo>
                  <a:lnTo>
                    <a:pt x="18" y="10"/>
                  </a:lnTo>
                  <a:lnTo>
                    <a:pt x="18" y="7"/>
                  </a:lnTo>
                  <a:lnTo>
                    <a:pt x="13" y="7"/>
                  </a:lnTo>
                  <a:lnTo>
                    <a:pt x="13" y="4"/>
                  </a:lnTo>
                  <a:lnTo>
                    <a:pt x="9" y="4"/>
                  </a:lnTo>
                  <a:lnTo>
                    <a:pt x="9" y="0"/>
                  </a:lnTo>
                  <a:lnTo>
                    <a:pt x="0" y="0"/>
                  </a:lnTo>
                </a:path>
              </a:pathLst>
            </a:cu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7" name="Line 128"/>
            <p:cNvSpPr>
              <a:spLocks noChangeShapeType="1"/>
            </p:cNvSpPr>
            <p:nvPr/>
          </p:nvSpPr>
          <p:spPr bwMode="auto">
            <a:xfrm>
              <a:off x="7150592"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8" name="Line 129"/>
            <p:cNvSpPr>
              <a:spLocks noChangeShapeType="1"/>
            </p:cNvSpPr>
            <p:nvPr/>
          </p:nvSpPr>
          <p:spPr bwMode="auto">
            <a:xfrm>
              <a:off x="7176174"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9" name="Line 131"/>
            <p:cNvSpPr>
              <a:spLocks noChangeShapeType="1"/>
            </p:cNvSpPr>
            <p:nvPr/>
          </p:nvSpPr>
          <p:spPr bwMode="auto">
            <a:xfrm>
              <a:off x="7201752"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Tree>
    <p:custDataLst>
      <p:tags r:id="rId1"/>
    </p:custDataLst>
    <p:extLst>
      <p:ext uri="{BB962C8B-B14F-4D97-AF65-F5344CB8AC3E}">
        <p14:creationId xmlns:p14="http://schemas.microsoft.com/office/powerpoint/2010/main" val="98046391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490：直腸癌におけるネオアジュバント療法を検討する第III相試験（ACCORD12/0405-Prodige 2）：5年追跡調査後の結果– Francois E, et al</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Francois et al. J Clin Oncol 2016; 34 (suppl): abstr 490</a:t>
            </a:r>
          </a:p>
        </p:txBody>
      </p:sp>
      <p:sp>
        <p:nvSpPr>
          <p:cNvPr id="2" name="Content Placeholder 1"/>
          <p:cNvSpPr>
            <a:spLocks noGrp="1"/>
          </p:cNvSpPr>
          <p:nvPr>
            <p:ph idx="1"/>
          </p:nvPr>
        </p:nvSpPr>
        <p:spPr>
          <a:xfrm>
            <a:off x="365124" y="1254035"/>
            <a:ext cx="8474076" cy="4746172"/>
          </a:xfrm>
        </p:spPr>
        <p:txBody>
          <a:bodyPr/>
          <a:lstStyle/>
          <a:p>
            <a:pPr marL="0" indent="0">
              <a:buNone/>
            </a:pPr>
            <a:r>
              <a:rPr lang="ja-JP" sz="1600" b="1" i="0" dirty="0" smtClean="0">
                <a:solidFill>
                  <a:srgbClr val="4D4D4D"/>
                </a:solidFill>
                <a:ea typeface="MS UI Gothic" pitchFamily="18" charset="0"/>
              </a:rPr>
              <a:t>結果（続き）</a:t>
            </a:r>
          </a:p>
          <a:p>
            <a:r>
              <a:rPr lang="ja-JP" sz="1600" b="0" i="0" dirty="0" smtClean="0">
                <a:solidFill>
                  <a:srgbClr val="4D4D4D"/>
                </a:solidFill>
                <a:ea typeface="MS UI Gothic" pitchFamily="18" charset="0"/>
              </a:rPr>
              <a:t>局所再発：CAPOX-50 7.8% vs CAP-45 8.8%；HR 0.92 (95% CI 0.51, 1.66)；p=0.78</a:t>
            </a:r>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Clr>
                <a:srgbClr val="043882"/>
              </a:buClr>
              <a:buNone/>
            </a:pPr>
            <a:endParaRPr lang="en-GB" b="1" dirty="0"/>
          </a:p>
          <a:p>
            <a:endParaRPr lang="en-GB" dirty="0"/>
          </a:p>
          <a:p>
            <a:endParaRPr lang="en-GB" dirty="0" smtClean="0"/>
          </a:p>
          <a:p>
            <a:endParaRPr lang="en-GB" dirty="0" smtClean="0"/>
          </a:p>
          <a:p>
            <a:endParaRPr lang="en-GB" dirty="0"/>
          </a:p>
          <a:p>
            <a:endParaRPr lang="en-GB" dirty="0" smtClean="0"/>
          </a:p>
        </p:txBody>
      </p:sp>
      <p:graphicFrame>
        <p:nvGraphicFramePr>
          <p:cNvPr id="8" name="Group 88"/>
          <p:cNvGraphicFramePr>
            <a:graphicFrameLocks noGrp="1"/>
          </p:cNvGraphicFramePr>
          <p:nvPr>
            <p:extLst>
              <p:ext uri="{D42A27DB-BD31-4B8C-83A1-F6EECF244321}">
                <p14:modId xmlns:p14="http://schemas.microsoft.com/office/powerpoint/2010/main" val="688884318"/>
              </p:ext>
            </p:extLst>
          </p:nvPr>
        </p:nvGraphicFramePr>
        <p:xfrm>
          <a:off x="369888" y="2057400"/>
          <a:ext cx="8393112" cy="4114800"/>
        </p:xfrm>
        <a:graphic>
          <a:graphicData uri="http://schemas.openxmlformats.org/drawingml/2006/table">
            <a:tbl>
              <a:tblPr firstRow="1" bandRow="1">
                <a:tableStyleId>{69012ECD-51FC-41F1-AA8D-1B2483CD663E}</a:tableStyleId>
              </a:tblPr>
              <a:tblGrid>
                <a:gridCol w="1773466">
                  <a:extLst>
                    <a:ext uri="{9D8B030D-6E8A-4147-A177-3AD203B41FA5}">
                      <a16:colId xmlns:a16="http://schemas.microsoft.com/office/drawing/2014/main" xmlns="" val="20000"/>
                    </a:ext>
                  </a:extLst>
                </a:gridCol>
                <a:gridCol w="1971446">
                  <a:extLst>
                    <a:ext uri="{9D8B030D-6E8A-4147-A177-3AD203B41FA5}">
                      <a16:colId xmlns:a16="http://schemas.microsoft.com/office/drawing/2014/main" xmlns="" val="20001"/>
                    </a:ext>
                  </a:extLst>
                </a:gridCol>
                <a:gridCol w="1089830">
                  <a:extLst>
                    <a:ext uri="{9D8B030D-6E8A-4147-A177-3AD203B41FA5}">
                      <a16:colId xmlns:a16="http://schemas.microsoft.com/office/drawing/2014/main" xmlns="" val="20002"/>
                    </a:ext>
                  </a:extLst>
                </a:gridCol>
                <a:gridCol w="2262970"/>
                <a:gridCol w="1295400"/>
              </a:tblGrid>
              <a:tr h="34290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予測因子</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DFS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29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ja-JP" sz="1400" b="1" i="0" u="none" dirty="0" smtClean="0">
                          <a:solidFill>
                            <a:srgbClr val="FFFFFF"/>
                          </a:solidFill>
                          <a:ea typeface="MS UI Gothic" pitchFamily="18" charset="0"/>
                        </a:rPr>
                        <a:t>p</a:t>
                      </a:r>
                      <a:r>
                        <a:rPr lang="ja-JP" sz="1400" b="1" i="0" u="none" dirty="0" smtClean="0">
                          <a:solidFill>
                            <a:srgbClr val="FFFFFF"/>
                          </a:solidFill>
                          <a:ea typeface="MS UI Gothic" pitchFamily="18" charset="0"/>
                        </a:rPr>
                        <a:t>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ja-JP" sz="1400" b="1" i="0" u="none" dirty="0" smtClean="0">
                          <a:solidFill>
                            <a:srgbClr val="FFFFFF"/>
                          </a:solidFill>
                          <a:ea typeface="MS UI Gothic" pitchFamily="18" charset="0"/>
                        </a:rPr>
                        <a:t>p</a:t>
                      </a:r>
                      <a:r>
                        <a:rPr lang="ja-JP" sz="1400" b="1" i="0" u="none" dirty="0" smtClean="0">
                          <a:solidFill>
                            <a:srgbClr val="FFFFFF"/>
                          </a:solidFill>
                          <a:ea typeface="MS UI Gothic" pitchFamily="18" charset="0"/>
                        </a:rPr>
                        <a:t>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429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Dworakスコア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429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その他の反応</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429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TRG3 + TRG4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0.71 (0.59, 0.85)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0.37 (0.25, 0.54)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429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ypN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3429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ypN0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3429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ypN1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1.39 (0.89, 2.17)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0.152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1.42 (1.01, 1.99)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r h="3429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ypN2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3.51 (2.41, 5.77)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2.73 (1.82, 4.09)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429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年齢、歳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r h="3429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&lt;75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429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2.70 (1.62, 4.52)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2.44 (1.61, 3.68)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bl>
          </a:graphicData>
        </a:graphic>
      </p:graphicFrame>
    </p:spTree>
    <p:custDataLst>
      <p:tags r:id="rId1"/>
    </p:custDataLst>
    <p:extLst>
      <p:ext uri="{BB962C8B-B14F-4D97-AF65-F5344CB8AC3E}">
        <p14:creationId xmlns:p14="http://schemas.microsoft.com/office/powerpoint/2010/main" val="322698551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490：直腸癌におけるネオアジュバント療法を検討する第III相試験（ACCORD12/0405-Prodige 2）：5年追跡調査後の結果– Francois E, et al</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Francois et al. J Clin Oncol 2016; 34 (suppl): abstr 490</a:t>
            </a:r>
          </a:p>
        </p:txBody>
      </p:sp>
      <p:sp>
        <p:nvSpPr>
          <p:cNvPr id="2" name="Content Placeholder 1"/>
          <p:cNvSpPr>
            <a:spLocks noGrp="1"/>
          </p:cNvSpPr>
          <p:nvPr>
            <p:ph idx="1"/>
          </p:nvPr>
        </p:nvSpPr>
        <p:spPr/>
        <p:txBody>
          <a:bodyPr/>
          <a:lstStyle/>
          <a:p>
            <a:pPr marL="0" indent="0">
              <a:buNone/>
            </a:pPr>
            <a:r>
              <a:rPr lang="ja-JP" sz="1600" b="1" i="0" dirty="0" smtClean="0">
                <a:solidFill>
                  <a:srgbClr val="4D4D4D"/>
                </a:solidFill>
                <a:ea typeface="MS UI Gothic" pitchFamily="18" charset="0"/>
              </a:rPr>
              <a:t>結果（続き）</a:t>
            </a:r>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Clr>
                <a:srgbClr val="043882"/>
              </a:buClr>
              <a:buNone/>
            </a:pPr>
            <a:r>
              <a:rPr lang="ja-JP" sz="1600" b="1" i="0" dirty="0" smtClean="0">
                <a:solidFill>
                  <a:srgbClr val="4D4D4D"/>
                </a:solidFill>
                <a:ea typeface="MS UI Gothic" pitchFamily="18" charset="0"/>
              </a:rPr>
              <a:t>結論</a:t>
            </a:r>
          </a:p>
          <a:p>
            <a:pPr>
              <a:buClr>
                <a:srgbClr val="043882"/>
              </a:buClr>
            </a:pPr>
            <a:r>
              <a:rPr lang="ja-JP" sz="1600" b="1" i="0" dirty="0" smtClean="0">
                <a:solidFill>
                  <a:srgbClr val="4D4D4D"/>
                </a:solidFill>
                <a:ea typeface="MS UI Gothic" pitchFamily="18" charset="0"/>
              </a:rPr>
              <a:t>直腸癌患者におけるOS、DFS、pCR、再発に関し、CAPOX＋RT群とカペシタビン＋RT群で有意差を認めなかった</a:t>
            </a:r>
          </a:p>
          <a:p>
            <a:pPr>
              <a:buClr>
                <a:srgbClr val="043882"/>
              </a:buClr>
            </a:pPr>
            <a:r>
              <a:rPr lang="ja-JP" sz="1600" b="1" i="0" dirty="0" smtClean="0">
                <a:solidFill>
                  <a:srgbClr val="4D4D4D"/>
                </a:solidFill>
                <a:ea typeface="MS UI Gothic" pitchFamily="18" charset="0"/>
              </a:rPr>
              <a:t>オキサリプラチンの投与により、毒性の発現頻度が上昇した</a:t>
            </a:r>
          </a:p>
          <a:p>
            <a:pPr>
              <a:buClr>
                <a:srgbClr val="043882"/>
              </a:buClr>
            </a:pPr>
            <a:r>
              <a:rPr lang="ja-JP" sz="1600" b="1" i="0" dirty="0" smtClean="0">
                <a:solidFill>
                  <a:srgbClr val="4D4D4D"/>
                </a:solidFill>
                <a:ea typeface="MS UI Gothic" pitchFamily="18" charset="0"/>
              </a:rPr>
              <a:t>本試験の結果から、直腸がん患者に対する標準ネオアジュバント療法は50 Gy照射＋カペシタビンとすることが示唆される</a:t>
            </a:r>
          </a:p>
        </p:txBody>
      </p:sp>
      <p:graphicFrame>
        <p:nvGraphicFramePr>
          <p:cNvPr id="7" name="Group 88"/>
          <p:cNvGraphicFramePr>
            <a:graphicFrameLocks noGrp="1"/>
          </p:cNvGraphicFramePr>
          <p:nvPr>
            <p:extLst>
              <p:ext uri="{D42A27DB-BD31-4B8C-83A1-F6EECF244321}">
                <p14:modId xmlns:p14="http://schemas.microsoft.com/office/powerpoint/2010/main" val="558308258"/>
              </p:ext>
            </p:extLst>
          </p:nvPr>
        </p:nvGraphicFramePr>
        <p:xfrm>
          <a:off x="369888" y="1676400"/>
          <a:ext cx="8408988" cy="2057400"/>
        </p:xfrm>
        <a:graphic>
          <a:graphicData uri="http://schemas.openxmlformats.org/drawingml/2006/table">
            <a:tbl>
              <a:tblPr firstRow="1" bandRow="1">
                <a:tableStyleId>{69012ECD-51FC-41F1-AA8D-1B2483CD663E}</a:tableStyleId>
              </a:tblPr>
              <a:tblGrid>
                <a:gridCol w="2068512">
                  <a:extLst>
                    <a:ext uri="{9D8B030D-6E8A-4147-A177-3AD203B41FA5}">
                      <a16:colId xmlns:a16="http://schemas.microsoft.com/office/drawing/2014/main" xmlns="" val="20000"/>
                    </a:ext>
                  </a:extLst>
                </a:gridCol>
                <a:gridCol w="1816342">
                  <a:extLst>
                    <a:ext uri="{9D8B030D-6E8A-4147-A177-3AD203B41FA5}">
                      <a16:colId xmlns:a16="http://schemas.microsoft.com/office/drawing/2014/main" xmlns="" val="20001"/>
                    </a:ext>
                  </a:extLst>
                </a:gridCol>
                <a:gridCol w="2262067">
                  <a:extLst>
                    <a:ext uri="{9D8B030D-6E8A-4147-A177-3AD203B41FA5}">
                      <a16:colId xmlns:a16="http://schemas.microsoft.com/office/drawing/2014/main" xmlns="" val="20002"/>
                    </a:ext>
                  </a:extLst>
                </a:gridCol>
                <a:gridCol w="2262067">
                  <a:extLst>
                    <a:ext uri="{9D8B030D-6E8A-4147-A177-3AD203B41FA5}">
                      <a16:colId xmlns:a16="http://schemas.microsoft.com/office/drawing/2014/main" xmlns="" val="20003"/>
                    </a:ext>
                  </a:extLst>
                </a:gridCol>
              </a:tblGrid>
              <a:tr h="4114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グレード3/4のAE、%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CAPOX-50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CAP-45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ja-JP" sz="1400" b="1" i="0" u="none" dirty="0" smtClean="0">
                          <a:solidFill>
                            <a:srgbClr val="FFFFFF"/>
                          </a:solidFill>
                          <a:ea typeface="MS UI Gothic" pitchFamily="18" charset="0"/>
                        </a:rPr>
                        <a:t>p</a:t>
                      </a:r>
                      <a:r>
                        <a:rPr lang="ja-JP" sz="1400" b="1" i="0" u="none" dirty="0" smtClean="0">
                          <a:solidFill>
                            <a:srgbClr val="FFFFFF"/>
                          </a:solidFill>
                          <a:ea typeface="MS UI Gothic" pitchFamily="18" charset="0"/>
                        </a:rPr>
                        <a:t>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114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全体(5年時点)</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4114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全体(5年追跡中)</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41148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41148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便失禁</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bl>
          </a:graphicData>
        </a:graphic>
      </p:graphicFrame>
    </p:spTree>
    <p:custDataLst>
      <p:tags r:id="rId1"/>
    </p:custDataLst>
    <p:extLst>
      <p:ext uri="{BB962C8B-B14F-4D97-AF65-F5344CB8AC3E}">
        <p14:creationId xmlns:p14="http://schemas.microsoft.com/office/powerpoint/2010/main" val="27155211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DELIMITERS" val="3.1"/>
</p:tagLst>
</file>

<file path=ppt/tags/tag71.xml><?xml version="1.0" encoding="utf-8"?>
<p:tagLst xmlns:a="http://schemas.openxmlformats.org/drawingml/2006/main" xmlns:r="http://schemas.openxmlformats.org/officeDocument/2006/relationships" xmlns:p="http://schemas.openxmlformats.org/presentationml/2006/main">
  <p:tag name="DELIMITERS" val="3.1"/>
</p:tagLst>
</file>

<file path=ppt/tags/tag72.xml><?xml version="1.0" encoding="utf-8"?>
<p:tagLst xmlns:a="http://schemas.openxmlformats.org/drawingml/2006/main" xmlns:r="http://schemas.openxmlformats.org/officeDocument/2006/relationships" xmlns:p="http://schemas.openxmlformats.org/presentationml/2006/main">
  <p:tag name="DELIMITERS" val="3.1"/>
</p:tagLst>
</file>

<file path=ppt/tags/tag73.xml><?xml version="1.0" encoding="utf-8"?>
<p:tagLst xmlns:a="http://schemas.openxmlformats.org/drawingml/2006/main" xmlns:r="http://schemas.openxmlformats.org/officeDocument/2006/relationships" xmlns:p="http://schemas.openxmlformats.org/presentationml/2006/main">
  <p:tag name="DELIMITERS" val="3.1"/>
</p:tagLst>
</file>

<file path=ppt/tags/tag74.xml><?xml version="1.0" encoding="utf-8"?>
<p:tagLst xmlns:a="http://schemas.openxmlformats.org/drawingml/2006/main" xmlns:r="http://schemas.openxmlformats.org/officeDocument/2006/relationships" xmlns:p="http://schemas.openxmlformats.org/presentationml/2006/main">
  <p:tag name="DELIMITERS" val="3.1"/>
</p:tagLst>
</file>

<file path=ppt/tags/tag75.xml><?xml version="1.0" encoding="utf-8"?>
<p:tagLst xmlns:a="http://schemas.openxmlformats.org/drawingml/2006/main" xmlns:r="http://schemas.openxmlformats.org/officeDocument/2006/relationships" xmlns:p="http://schemas.openxmlformats.org/presentationml/2006/main">
  <p:tag name="DELIMITERS" val="3.1"/>
</p:tagLst>
</file>

<file path=ppt/tags/tag76.xml><?xml version="1.0" encoding="utf-8"?>
<p:tagLst xmlns:a="http://schemas.openxmlformats.org/drawingml/2006/main" xmlns:r="http://schemas.openxmlformats.org/officeDocument/2006/relationships" xmlns:p="http://schemas.openxmlformats.org/presentationml/2006/main">
  <p:tag name="DELIMITERS" val="3.1"/>
</p:tagLst>
</file>

<file path=ppt/tags/tag77.xml><?xml version="1.0" encoding="utf-8"?>
<p:tagLst xmlns:a="http://schemas.openxmlformats.org/drawingml/2006/main" xmlns:r="http://schemas.openxmlformats.org/officeDocument/2006/relationships" xmlns:p="http://schemas.openxmlformats.org/presentationml/2006/main">
  <p:tag name="DELIMITERS" val="3.1"/>
</p:tagLst>
</file>

<file path=ppt/tags/tag78.xml><?xml version="1.0" encoding="utf-8"?>
<p:tagLst xmlns:a="http://schemas.openxmlformats.org/drawingml/2006/main" xmlns:r="http://schemas.openxmlformats.org/officeDocument/2006/relationships" xmlns:p="http://schemas.openxmlformats.org/presentationml/2006/main">
  <p:tag name="DELIMITERS" val="3.1"/>
</p:tagLst>
</file>

<file path=ppt/tags/tag79.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80.xml><?xml version="1.0" encoding="utf-8"?>
<p:tagLst xmlns:a="http://schemas.openxmlformats.org/drawingml/2006/main" xmlns:r="http://schemas.openxmlformats.org/officeDocument/2006/relationships" xmlns:p="http://schemas.openxmlformats.org/presentationml/2006/main">
  <p:tag name="DELIMITERS" val="3.1"/>
</p:tagLst>
</file>

<file path=ppt/tags/tag81.xml><?xml version="1.0" encoding="utf-8"?>
<p:tagLst xmlns:a="http://schemas.openxmlformats.org/drawingml/2006/main" xmlns:r="http://schemas.openxmlformats.org/officeDocument/2006/relationships" xmlns:p="http://schemas.openxmlformats.org/presentationml/2006/main">
  <p:tag name="DELIMITERS" val="3.1"/>
</p:tagLst>
</file>

<file path=ppt/tags/tag82.xml><?xml version="1.0" encoding="utf-8"?>
<p:tagLst xmlns:a="http://schemas.openxmlformats.org/drawingml/2006/main" xmlns:r="http://schemas.openxmlformats.org/officeDocument/2006/relationships" xmlns:p="http://schemas.openxmlformats.org/presentationml/2006/main">
  <p:tag name="DELIMITERS" val="3.1"/>
</p:tagLst>
</file>

<file path=ppt/tags/tag83.xml><?xml version="1.0" encoding="utf-8"?>
<p:tagLst xmlns:a="http://schemas.openxmlformats.org/drawingml/2006/main" xmlns:r="http://schemas.openxmlformats.org/officeDocument/2006/relationships" xmlns:p="http://schemas.openxmlformats.org/presentationml/2006/main">
  <p:tag name="DELIMITERS" val="3.1"/>
</p:tagLst>
</file>

<file path=ppt/tags/tag84.xml><?xml version="1.0" encoding="utf-8"?>
<p:tagLst xmlns:a="http://schemas.openxmlformats.org/drawingml/2006/main" xmlns:r="http://schemas.openxmlformats.org/officeDocument/2006/relationships" xmlns:p="http://schemas.openxmlformats.org/presentationml/2006/main">
  <p:tag name="DELIMITERS" val="3.1"/>
</p:tagLst>
</file>

<file path=ppt/tags/tag85.xml><?xml version="1.0" encoding="utf-8"?>
<p:tagLst xmlns:a="http://schemas.openxmlformats.org/drawingml/2006/main" xmlns:r="http://schemas.openxmlformats.org/officeDocument/2006/relationships" xmlns:p="http://schemas.openxmlformats.org/presentationml/2006/main">
  <p:tag name="DELIMITERS" val="3.1"/>
</p:tagLst>
</file>

<file path=ppt/tags/tag86.xml><?xml version="1.0" encoding="utf-8"?>
<p:tagLst xmlns:a="http://schemas.openxmlformats.org/drawingml/2006/main" xmlns:r="http://schemas.openxmlformats.org/officeDocument/2006/relationships" xmlns:p="http://schemas.openxmlformats.org/presentationml/2006/main">
  <p:tag name="DELIMITERS" val="3.1"/>
</p:tagLst>
</file>

<file path=ppt/tags/tag87.xml><?xml version="1.0" encoding="utf-8"?>
<p:tagLst xmlns:a="http://schemas.openxmlformats.org/drawingml/2006/main" xmlns:r="http://schemas.openxmlformats.org/officeDocument/2006/relationships" xmlns:p="http://schemas.openxmlformats.org/presentationml/2006/main">
  <p:tag name="DELIMITERS" val="3.1"/>
</p:tagLst>
</file>

<file path=ppt/tags/tag88.xml><?xml version="1.0" encoding="utf-8"?>
<p:tagLst xmlns:a="http://schemas.openxmlformats.org/drawingml/2006/main" xmlns:r="http://schemas.openxmlformats.org/officeDocument/2006/relationships" xmlns:p="http://schemas.openxmlformats.org/presentationml/2006/main">
  <p:tag name="DELIMITERS" val="3.1"/>
</p:tagLst>
</file>

<file path=ppt/tags/tag89.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ags/tag90.xml><?xml version="1.0" encoding="utf-8"?>
<p:tagLst xmlns:a="http://schemas.openxmlformats.org/drawingml/2006/main" xmlns:r="http://schemas.openxmlformats.org/officeDocument/2006/relationships" xmlns:p="http://schemas.openxmlformats.org/presentationml/2006/main">
  <p:tag name="DELIMITERS" val="3.1"/>
</p:tagLst>
</file>

<file path=ppt/tags/tag91.xml><?xml version="1.0" encoding="utf-8"?>
<p:tagLst xmlns:a="http://schemas.openxmlformats.org/drawingml/2006/main" xmlns:r="http://schemas.openxmlformats.org/officeDocument/2006/relationships" xmlns:p="http://schemas.openxmlformats.org/presentationml/2006/main">
  <p:tag name="DELIMITERS" val="3.1"/>
</p:tagLst>
</file>

<file path=ppt/tags/tag92.xml><?xml version="1.0" encoding="utf-8"?>
<p:tagLst xmlns:a="http://schemas.openxmlformats.org/drawingml/2006/main" xmlns:r="http://schemas.openxmlformats.org/officeDocument/2006/relationships" xmlns:p="http://schemas.openxmlformats.org/presentationml/2006/main">
  <p:tag name="DELIMITERS" val="3.1"/>
</p:tagLst>
</file>

<file path=ppt/tags/tag93.xml><?xml version="1.0" encoding="utf-8"?>
<p:tagLst xmlns:a="http://schemas.openxmlformats.org/drawingml/2006/main" xmlns:r="http://schemas.openxmlformats.org/officeDocument/2006/relationships" xmlns:p="http://schemas.openxmlformats.org/presentationml/2006/main">
  <p:tag name="DELIMITERS" val="3.1"/>
</p:tagLst>
</file>

<file path=ppt/tags/tag9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37</TotalTime>
  <Words>23325</Words>
  <Application>Microsoft Office PowerPoint</Application>
  <PresentationFormat>On-screen Show (4:3)</PresentationFormat>
  <Paragraphs>3460</Paragraphs>
  <Slides>104</Slides>
  <Notes>0</Notes>
  <HiddenSlides>0</HiddenSlides>
  <MMClips>0</MMClips>
  <ScaleCrop>false</ScaleCrop>
  <HeadingPairs>
    <vt:vector size="4" baseType="variant">
      <vt:variant>
        <vt:lpstr>Theme</vt:lpstr>
      </vt:variant>
      <vt:variant>
        <vt:i4>3</vt:i4>
      </vt:variant>
      <vt:variant>
        <vt:lpstr>Slide Titles</vt:lpstr>
      </vt:variant>
      <vt:variant>
        <vt:i4>104</vt:i4>
      </vt:variant>
    </vt:vector>
  </HeadingPairs>
  <TitlesOfParts>
    <vt:vector size="107" baseType="lpstr">
      <vt:lpstr>Default Design</vt:lpstr>
      <vt:lpstr>1_Default Design</vt:lpstr>
      <vt:lpstr>2_Default Design</vt:lpstr>
      <vt:lpstr>GIスライドデッキ2016 以下の会議で発表された特定の抄録：</vt:lpstr>
      <vt:lpstr>ESDOからの書簡</vt:lpstr>
      <vt:lpstr>ESDO腫瘍内科研究スライドデッキ 編集者（2016年）</vt:lpstr>
      <vt:lpstr>用語集</vt:lpstr>
      <vt:lpstr>目次</vt:lpstr>
      <vt:lpstr>胃・食道癌</vt:lpstr>
      <vt:lpstr>1：進行胃腺癌を有する患者において、FOLFIRIおよびFOLFOX7の比較検討を行う前向き無作為化第II相試験：Chinese Western Cooperative Gastrointestinal Oncology Groupによる試験 – Bi F, et al</vt:lpstr>
      <vt:lpstr>1：進行胃腺癌を有する患者において、FOLFIRIおよびFOLFOX7の比較検討を行う前向き無作為化第II相試験：Chinese Western Cooperative Gastrointestinal Oncology Groupによる試験 – Bi F, et al</vt:lpstr>
      <vt:lpstr>1：進行胃腺癌を有する患者において、FOLFIRIおよびFOLFOX7の比較検討を行う前向き無作為化第II相試験：Chinese Western Cooperative Gastrointestinal Oncology Groupによる試験 – Bi F, et al</vt:lpstr>
      <vt:lpstr>1：進行胃腺癌を有する患者において、FOLFIRIおよびFOLFOX7の比較検討を行う前向き無作為化第II相試験：Chinese Western Cooperative Gastrointestinal Oncology Groupによる試験 – Bi F, et al</vt:lpstr>
      <vt:lpstr>1: 進行胃腺癌を有する患者において、FOLFIRIおよびFOLFOX7の比較検討を行う前向き無作為化第II相試験：Chinese Western Cooperative Gastrointestinal Oncology Groupによる試験 – Bi F, et al</vt:lpstr>
      <vt:lpstr>2：米国のデータを用いた新規の胃癌予後予測モデルに関する欧米での検証   – Goldner BS, et al</vt:lpstr>
      <vt:lpstr>2：米国のデータを用いた新規の胃癌予後予測モデルに関する欧米での検証   – Goldner BS, et al</vt:lpstr>
      <vt:lpstr>2：米国のデータを用いた新規の胃癌予後予測モデルに関する欧米での検証   – Goldner BS, et al</vt:lpstr>
      <vt:lpstr>2：米国のデータを用いた新規の胃癌予後予測モデルに関する欧米での検証   – Goldner BS, et al</vt:lpstr>
      <vt:lpstr>2：米国のデータを用いた新規の胃癌予後予測モデルに関する欧米での検証   – Goldner BS, et al</vt:lpstr>
      <vt:lpstr>3: NEOSCOPE：切除可能な食道腺癌患者において、導入化学療法後の術前レジメンとしての、オキサリプラチン／カペシタビン併用またはパクリタキセル／カルボプラチン併用をベースとする化学放射線療法について比較検討を行う、無作為化第II相試験  – Mukherjee S, et al</vt:lpstr>
      <vt:lpstr>3: NEOSCOPE：切除可能な食道腺癌患者において、導入化学療法後の術前レジメンとしての、オキサリプラチン／カペシタビン併用またはパクリタキセル／カルボプラチン併用をベースとする化学放射線療法について比較検討を行う、無作為化第II相試験  – Mukherjee S, et al</vt:lpstr>
      <vt:lpstr>3: NEOSCOPE：切除可能な食道腺癌患者において、導入化学療法後の術前レジメンとしての、オキサリプラチン／カペシタビン併用またはパクリタキセル／カルボプラチン併用をベースとする化学放射線療法について比較検討を行う、無作為化第II相試験  – Mukherjee S, et al</vt:lpstr>
      <vt:lpstr>3: NEOSCOPE：切除可能な食道腺癌患者において、導入化学療法後の術前レジメンとしての、オキサリプラチン／カペシタビン併用またはパクリタキセル／カルボプラチン併用をベースとする化学放射線療法について比較検討を行う、無作為化第II相試験  – Mukherjee S, et al</vt:lpstr>
      <vt:lpstr>3: NEOSCOPE：切除可能な食道腺癌患者において、導入化学療法後の術前レジメンとしての、オキサリプラチン／カペシタビン併用またはパクリタキセル／カルボプラチン併用をベースとする化学放射線療法について比較検討を行う、無作為化第II相試験  – Mukherjee S, et al</vt:lpstr>
      <vt:lpstr>4：多施設共同無作為化二重盲検第II相試験：化学療法歴のない転移性胃食道腺癌（MEGA）患者に対するFOLFOX＋ziv-アフリベルセプト／プラセボ併用 – Enzinger PC, et al</vt:lpstr>
      <vt:lpstr>4：多施設共同無作為化二重盲検第II相試験：化学療法歴のない転移性胃食道腺癌（MEGA）患者に対するFOLFOX＋ziv-アフリベルセプト／プラセボ併用 – Enzinger PC, et al</vt:lpstr>
      <vt:lpstr>4：多施設共同無作為化二重盲検第II相試験：化学療法歴のない転移性胃食道腺癌（MEGA）患者に対するFOLFOX＋ziv-アフリベルセプト／プラセボ併用 – Enzinger PC, et al</vt:lpstr>
      <vt:lpstr>4：多施設共同無作為化二重盲検第II相試験：化学療法歴のない転移性胃食道腺癌（MEGA）患者に対するFOLFOX＋ziv-アフリベルセプト／プラセボ併用 – Enzinger PC, et al</vt:lpstr>
      <vt:lpstr>4：多施設共同無作為化二重盲検第II相試験：化学療法歴のない転移性胃食道腺癌（MEGA）患者に対するFOLFOX＋ziv-アフリベルセプト／プラセボ併用 – Enzinger PC, et al</vt:lpstr>
      <vt:lpstr>5: 治療歴のある局所進行または転移性のHER2陽性胃／胃食道接合部腺癌（GC/GEJC）患者に おいて、トラスツズマブ エムタンシン（T-DM1）とタキサン（TAX）を比較検討する、多施設共同無作為化 非盲検アダプティブ第II/III相試験 – Kang Y-K, et al</vt:lpstr>
      <vt:lpstr>5: 治療歴のある局所進行または転移性のHER2陽性胃／胃食道接合部腺癌（GC/GEJC）患者に おいて、トラスツズマブ エムタンシン（T-DM1）とタキサン（TAX）を比較検討する、多施設共同無作為化 非盲検アダプティブ第II/III相試験 – Kang Y-K, et al</vt:lpstr>
      <vt:lpstr>5: 治療歴のある局所進行または転移性のHER2陽性胃／胃食道接合部腺癌（GC/GEJC）患者に おいて、トラスツズマブ エムタンシン（T-DM1）とタキサン（TAX）を比較検討する、多施設共同無作為化 非盲検アダプティブ第II/III相試験 – Kang Y-K, et al</vt:lpstr>
      <vt:lpstr>5: 治療歴のある局所進行または転移性のHER2陽性胃／胃食道接合部腺癌（GC/GEJC）患者に おいて、トラスツズマブ エムタンシン（T-DM1）とタキサン（TAX）を比較検討する、多施設共同無作為化 非盲検アダプティブ第II/III相試験 – Kang Y-K, et al</vt:lpstr>
      <vt:lpstr>5: 治療歴のある局所進行または転移性のHER2陽性胃／胃食道接合部腺癌（GC/GEJC）患者に おいて、トラスツズマブ エムタンシン（T-DM1）とタキサン（TAX）を比較検討する、多施設共同無作為化 非盲検アダプティブ第II/III相試験 – Kang Y-K, et al</vt:lpstr>
      <vt:lpstr>6: 進行または転移性の胃／胃食道接合部癌（GC/GEC）におけるニボルマブ単独療法の安全性および有効性：CheckMate032試験の結果 – Le DT, et al</vt:lpstr>
      <vt:lpstr>6: 進行または転移性の胃／胃食道接合部癌（GC/GEC）におけるニボルマブ単独療法の安全性および有効性：CheckMate032試験の結果 – Le DT, et al</vt:lpstr>
      <vt:lpstr>6: 進行または転移性の胃／胃食道接合部癌（GC/GEC）におけるニボルマブ単独療法の安全性および有効性：CheckMate032試験の結果 – Le DT, et al</vt:lpstr>
      <vt:lpstr>6: 進行または転移性の胃／胃食道接合部癌（GC/GEC）におけるニボルマブ単独療法の安全性および有効性：CheckMate032試験の結果 – Le DT, et al</vt:lpstr>
      <vt:lpstr>6: 進行または転移性の胃／胃食道接合部癌（GC/GEC）におけるニボルマブ単独療法の安全性および有効性：CheckMate032試験の結果 – Le DT, et al</vt:lpstr>
      <vt:lpstr>7：進行食道癌患者を対象としたペムブロリズマブ（MK-3475）の第Ib相KEYNOTE-028 試験から得られた最新の結果– Doi T, et al</vt:lpstr>
      <vt:lpstr>7：進行食道癌患者を対象としたペムブロリズマブ（MK-3475）の第Ib相KEYNOTE-028 試験から得られた最新の結果– Doi T, et al</vt:lpstr>
      <vt:lpstr>7：進行食道癌患者を対象としたペムブロリズマブ（MK-3475）の第Ib相KEYNOTE-028 試験から得られた最新の結果– Doi T, et al</vt:lpstr>
      <vt:lpstr>7：進行食道癌患者を対象としたペムブロリズマブ（MK-3475）の第Ib相KEYNOTE-028 試験から得られた最新の結果– Doi T, et al</vt:lpstr>
      <vt:lpstr>7：進行食道癌患者を対象としたペムブロリズマブ（MK-3475）の第Ib相KEYNOTE-028 試験から得られた最新の結果– Doi T, et al</vt:lpstr>
      <vt:lpstr>膵・小腸・肝胆道癌</vt:lpstr>
      <vt:lpstr>膵癌</vt:lpstr>
      <vt:lpstr>191：切除後膵癌（PC）：手術症例の多い施設（HVC）でのアジュバント療法（Rx）の実施が全生存（OS）に与える影響 – Mandelson MT, et al</vt:lpstr>
      <vt:lpstr>191：切除後膵癌（PC）：手術症例の多い施設（HVC）でのアジュバント療法（Rx）の実施が全生存（OS）に与える影響 – Mandelson MT, et al</vt:lpstr>
      <vt:lpstr>191：切除後膵癌（PC）：手術症例の多い施設（HVC）でのアジュバント療法（Rx）の実施が全生存（OS）に与える影響 – Mandelson MT, et al</vt:lpstr>
      <vt:lpstr>191：切除後膵癌（PC）：手術症例の多い施設（HVC）でのアジュバント療法（Rx）の実施が全生存（OS）に与える影響 – Mandelson MT, et al</vt:lpstr>
      <vt:lpstr>193: 治療歴のない転移性または局所進行切除不能膵管腺癌患者における、ゲムシタビンの併用下での、エボホスファミド（TH-302）投与：無作為化二重盲検第III相MAESTRO 試験の主要解析結果 – Van Cutsem E, et al</vt:lpstr>
      <vt:lpstr>193: 治療歴のない転移性または局所進行切除不能膵管腺癌患者における、ゲムシタビンの併用下での、エボホスファミド（TH-302）投与：無作為化二重盲検第III相MAESTRO 試験の主要解析結果 – Van Cutsem E, et al</vt:lpstr>
      <vt:lpstr>193: 治療歴のない転移性または局所進行切除不能膵管腺癌患者における、ゲムシタビンの併用下での、エボホスファミド（TH-302）投与：無作為化二重盲検第III相MAESTRO 試験の主要解析結果 – Van Cutsem E, et al</vt:lpstr>
      <vt:lpstr>193: 治療歴のない転移性または局所進行切除不能膵管腺癌患者における、ゲムシタビンの併用下での、エボホスファミド（TH-302）投与：無作為化二重盲検第III相MAESTRO 試験の主要解析結果 – Van Cutsem E, et al</vt:lpstr>
      <vt:lpstr>193: 治療歴のない転移性または局所進行切除不能膵管腺癌患者における、ゲムシタビンの併用下での、エボホスファミド（TH-302）投与：無作為化二重盲検第III相MAESTRO 試験の主要解析結果 – Van Cutsem E, et al</vt:lpstr>
      <vt:lpstr>肝細胞癌</vt:lpstr>
      <vt:lpstr>192：進行肝細胞癌（HCC）患者におけるソラフェニブ＋ドキソルビシン併用療法とソラフェニブ単独療法を比較する無作為化第III相試験：CALGB 80802（Alliance）試験 – Abou-Alfa GK, et al</vt:lpstr>
      <vt:lpstr>192：進行肝細胞癌（HCC）患者におけるソラフェニブ＋ドキソルビシン併用療法とソラフェニブ単独療法を比較する無作為化第III相試験：CALGB 80802（Alliance）試験 – Abou-Alfa GK, et al</vt:lpstr>
      <vt:lpstr>197：肝細胞癌（HCC）に対する第2選択治療としてのチバンチニブを評価する無作為化比較対照第II相試験（RCT）からの、腫瘍および血漿バイオマーカーの解析 – Rimassa L, et al</vt:lpstr>
      <vt:lpstr>197：肝細胞癌（HCC）に対する第2選択治療としてのチバンチニブを評価する無作為化比較対照第II相試験（RCT）からの、腫瘍および血漿バイオマーカーの解析 – Rimassa L, et al</vt:lpstr>
      <vt:lpstr>197：肝細胞癌（HCC）に対する第2選択治療としてのチバンチニブを評価する無作為化比較対照第II相試験（RCT）からの、腫瘍および血漿バイオマーカーの解析 – Rimassa L, et al</vt:lpstr>
      <vt:lpstr>197：肝細胞癌（HCC）に対する第2選択治療としてのチバンチニブを評価する無作為化比較対照第II相試験（RCT）からの、腫瘍および血漿バイオマーカーの解析 – Rimassa L, et al</vt:lpstr>
      <vt:lpstr>197：肝細胞癌（HCC）に対する第2選択治療としてのチバンチニブを評価する無作為化比較対照第II相試験（RCT）からの、腫瘍および血漿バイオマーカーの解析 – Rimassa L, et al</vt:lpstr>
      <vt:lpstr>神経内分泌腫瘍</vt:lpstr>
      <vt:lpstr>194：第III相試験（NETTER-1）：177 Lu-Dotatate治療を受けた中腸神経内分泌腫瘍患者における無増悪生存期間、放射線学的奏効、および予備調査としての全生存期間の結果– Strosberg JR, et al</vt:lpstr>
      <vt:lpstr>194：第III相試験（NETTER-1）：177 Lu-Dotatate治療を受けた中腸神経内分泌腫瘍患者における無増悪生存期間、放射線学的奏効、および予備調査としての全生存期間の結果– Strosberg JR, et al</vt:lpstr>
      <vt:lpstr>194：第III相試験（NETTER-1）：177 Lu-Dotatate治療を受けた中腸神経内分泌腫瘍患者における無増悪生存期間、放射線学的奏効、および予備調査としての全生存期間の結果– Strosberg JR, et al</vt:lpstr>
      <vt:lpstr>194：第III相試験（NETTER-1）：177 Lu-Dotatate治療を受けた中腸神経内分泌腫瘍患者における無増悪生存期間、放射線学的奏効、および予備調査としての全生存期間の結果– Strosberg JR, et al</vt:lpstr>
      <vt:lpstr>194：第III相試験（NETTER-1）：177 Lu-Dotatate治療を受けた中腸神経内分泌腫瘍患者における無増悪生存期間、放射線学的奏効、および予備調査としての全生存期間の結果– Strosberg JR, et al</vt:lpstr>
      <vt:lpstr>全般</vt:lpstr>
      <vt:lpstr>195：ミスマッチ修復機構の欠損を呈する非結腸直腸消化器癌における抗PD-1抗体 – Le DT, et al</vt:lpstr>
      <vt:lpstr>195：ミスマッチ修復機構の欠損を呈する非結腸直腸消化器癌における抗PD-1抗体 – Le DT, et al</vt:lpstr>
      <vt:lpstr>195：ミスマッチ修復機構の欠損を呈する非結腸直腸消化器癌における抗PD-1抗体 – Le DT, et al</vt:lpstr>
      <vt:lpstr>195：ミスマッチ修復機構の欠損を呈する非結腸直腸消化器癌における抗PD-1抗体 – Le DT, et al</vt:lpstr>
      <vt:lpstr>195：ミスマッチ修復機構の欠損を呈する非結腸直腸消化器癌における抗PD-1抗体 – Le DT, et al</vt:lpstr>
      <vt:lpstr>結腸・直腸・肛門癌</vt:lpstr>
      <vt:lpstr>結腸直腸癌</vt:lpstr>
      <vt:lpstr>488：結腸直腸腫瘍の早期発見：血液を利用した癌関連の8つのタンパク質バイオマーカーの併用– Christensen IJ, et al</vt:lpstr>
      <vt:lpstr>488：結腸直腸腫瘍の早期発見：血液を利用した癌関連の8つのタンパク質バイオマーカーの併用– Christensen IJ, et al</vt:lpstr>
      <vt:lpstr>488：結腸直腸腫瘍の早期発見：血液を利用した癌関連の8つのタンパク質バイオマーカーの併用– Christensen IJ, et al</vt:lpstr>
      <vt:lpstr>488：結腸直腸腫瘍の早期発見：血液を利用した癌関連の8つのタンパク質バイオマーカーの併用– Christensen IJ, et al</vt:lpstr>
      <vt:lpstr>492：転移性結腸直腸癌（mCRC）患者の第一選択（1L）治療について、FOLFOXIRIとベバシズマブ（BEV）の逐次投与と併用投与を、FOLFOXとBEVの併用投与と比較評価する、無作為化非盲検第II相試験（STEAM試験）における全奏効率（ORR） – Bendell JC, et al</vt:lpstr>
      <vt:lpstr>492：転移性結腸直腸癌（mCRC）患者の第一選択（1L）治療について、FOLFOXIRIとベバシズマブ（BEV）の逐次投与と併用投与を、FOLFOXとBEVの併用投与と比較評価する、無作為化非盲検第II相試験（STEAM試験）における全奏効率（ORR） – Bendell JC, et al</vt:lpstr>
      <vt:lpstr>492：転移性結腸直腸癌（mCRC）患者の第一選択（1L）治療について、FOLFOXIRIとベバシズマブ（BEV）の逐次投与と併用投与を、FOLFOXとBEVの併用投与と比較評価する、無作為化非盲検第II相試験（STEAM試験）における全奏効率（ORR） – Bendell JC, et al</vt:lpstr>
      <vt:lpstr>492：転移性結腸直腸癌（mCRC）患者の第一選択（1L）治療について、FOLFOXIRIとベバシズマブ（BEV）の逐次投与と併用投与を、FOLFOXとBEVの併用投与と比較評価する、無作為化非盲検第II相試験（STEAM試験）における全奏効率（ORR） – Bendell JC, et al</vt:lpstr>
      <vt:lpstr>492：転移性結腸直腸癌（mCRC）患者の第一選択（1L）治療について、FOLFOXIRIとベバシズマブ（BEV）の逐次投与と併用投与を、FOLFOXとBEVの併用投与と比較評価する、無作為化非盲検第II相試験（STEAM試験）における全奏効率（ORR） – Bendell JC, et al</vt:lpstr>
      <vt:lpstr>493：MAVERICC：バイオマーカーに基づいて層別化した転移性結腸直腸癌（mCRC）患者において、mFOLFOX6＋ベバシズマブ（BV）併用療法について、FOLFIRI＋BV併用療法との比較検討を行う第II相試験– Lenz H-J, et al</vt:lpstr>
      <vt:lpstr>493：MAVERICC：バイオマーカーに基づいて層別化した転移性結腸直腸癌（mCRC）患者において、mFOLFOX6＋ベバシズマブ（BV）併用療法について、FOLFIRI＋BV併用療法との比較検討を行う第II相試験– Lenz H-J, et al</vt:lpstr>
      <vt:lpstr>493：MAVERICC：バイオマーカーに基づいて層別化した転移性結腸直腸癌（mCRC）患者において、mFOLFOX6＋ベバシズマブ（BV）併用療法について、FOLFIRI＋BV併用療法との比較検討を行う第II相試験– Lenz H-J, et al</vt:lpstr>
      <vt:lpstr>493：MAVERICC：バイオマーカーに基づいて層別化した転移性結腸直腸癌（mCRC）患者において、mFOLFOX6＋ベバシズマブ（BV）併用療法について、FOLFIRI＋BV併用療法との比較検討を行う第II相試験– Lenz H-J, et al</vt:lpstr>
      <vt:lpstr>493：MAVERICC：バイオマーカーに基づいて層別化した転移性結腸直腸癌（mCRC）患者において、mFOLFOX6＋ベバシズマブ（BV）併用療法について、FOLFIRI＋BV併用療法との比較検討を行う第II相試験– Lenz H-J, et al</vt:lpstr>
      <vt:lpstr>直腸癌</vt:lpstr>
      <vt:lpstr>489：cT3またはcT4直腸癌の確定診断例に対するネオアジュバント化学放射線療法：多施設共同第III相試験（Polish II）の結果 – Bujko K, et al</vt:lpstr>
      <vt:lpstr>489：cT3またはcT4直腸癌の確定診断例に対するネオアジュバント化学放射線療法：多施設共同第III相試験（Polish II）の結果 – Bujko K, et al</vt:lpstr>
      <vt:lpstr>489：cT3またはcT4直腸癌の確定診断例に対するネオアジュバント化学放射線療法：多施設共同第III相試験（Polish II）の結果 – Bujko K, et al</vt:lpstr>
      <vt:lpstr>489：cT3またはcT4直腸癌の確定診断例に対するネオアジュバント化学放射線療法：多施設共同第III相試験（Polish II）の結果 – Bujko K, et al</vt:lpstr>
      <vt:lpstr>489：cT3またはcT4直腸癌の確定診断例に対するネオアジュバント化学放射線療法：多施設共同第III相試験（Polish II）の結果 – Bujko K, et al</vt:lpstr>
      <vt:lpstr>490：直腸癌におけるネオアジュバント療法を検討する第III相試験（ACCORD12/0405-Prodige 2）：5年追跡調査後の結果– Francois E, et al</vt:lpstr>
      <vt:lpstr>490：直腸癌におけるネオアジュバント療法を検討する第III相試験（ACCORD12/0405-Prodige 2）：5年追跡調査後の結果– Francois E, et al</vt:lpstr>
      <vt:lpstr>490：直腸癌におけるネオアジュバント療法を検討する第III相試験（ACCORD12/0405-Prodige 2）：5年追跡調査後の結果– Francois E, et al</vt:lpstr>
      <vt:lpstr>490：直腸癌におけるネオアジュバント療法を検討する第III相試験（ACCORD12/0405-Prodige 2）：5年追跡調査後の結果– Francois E, et al</vt:lpstr>
      <vt:lpstr>490：直腸癌におけるネオアジュバント療法を検討する第III相試験（ACCORD12/0405-Prodige 2）：5年追跡調査後の結果– Francois E, et al</vt:lpstr>
      <vt:lpstr>491：直腸癌に対する（化学）放射線療法後に見られる続発性骨盤腫瘍の発生率 – Rombouts AJM, et al</vt:lpstr>
      <vt:lpstr>491：直腸癌に対する（化学）放射線療法後に見られる続発性骨盤腫瘍の発生率 – Rombouts AJM, et al</vt:lpstr>
      <vt:lpstr>491：直腸癌に対する（化学）放射線療法後に見られる続発性骨盤腫瘍の発生率 – Rombouts AJM, et al</vt:lpstr>
      <vt:lpstr>491：直腸癌に対する（化学）放射線療法後に見られる続発性骨盤腫瘍の発生率 – Rombouts AJM, et al</vt:lpstr>
      <vt:lpstr>491：直腸癌に対する（化学）放射線療法後に見られる続発性骨盤腫瘍の発生率 – Rombouts AJM, et al</vt:lpstr>
    </vt:vector>
  </TitlesOfParts>
  <Company>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UK0066566</dc:title>
  <dc:creator>Brereton , Helen, Springer Healthcare UK</dc:creator>
  <cp:lastModifiedBy>Wheatcroft, Clare, Springer</cp:lastModifiedBy>
  <cp:revision>681</cp:revision>
  <dcterms:created xsi:type="dcterms:W3CDTF">2011-02-23T10:20:57Z</dcterms:created>
  <dcterms:modified xsi:type="dcterms:W3CDTF">2016-02-10T13:29:40Z</dcterms:modified>
</cp:coreProperties>
</file>