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rts/chart1.xml" ContentType="application/vnd.openxmlformats-officedocument.drawingml.chart+xml"/>
  <Override PartName="/ppt/tags/tag70.xml" ContentType="application/vnd.openxmlformats-officedocument.presentationml.tags+xml"/>
  <Override PartName="/ppt/charts/chart2.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83"/>
  </p:notesMasterIdLst>
  <p:handoutMasterIdLst>
    <p:handoutMasterId r:id="rId84"/>
  </p:handoutMasterIdLst>
  <p:sldIdLst>
    <p:sldId id="474" r:id="rId3"/>
    <p:sldId id="510" r:id="rId4"/>
    <p:sldId id="299" r:id="rId5"/>
    <p:sldId id="511" r:id="rId6"/>
    <p:sldId id="401" r:id="rId7"/>
    <p:sldId id="402" r:id="rId8"/>
    <p:sldId id="429" r:id="rId9"/>
    <p:sldId id="475" r:id="rId10"/>
    <p:sldId id="476" r:id="rId11"/>
    <p:sldId id="477" r:id="rId12"/>
    <p:sldId id="433" r:id="rId13"/>
    <p:sldId id="434" r:id="rId14"/>
    <p:sldId id="435" r:id="rId15"/>
    <p:sldId id="437" r:id="rId16"/>
    <p:sldId id="436" r:id="rId17"/>
    <p:sldId id="438" r:id="rId18"/>
    <p:sldId id="505" r:id="rId19"/>
    <p:sldId id="506" r:id="rId20"/>
    <p:sldId id="507" r:id="rId21"/>
    <p:sldId id="508" r:id="rId22"/>
    <p:sldId id="509" r:id="rId23"/>
    <p:sldId id="480" r:id="rId24"/>
    <p:sldId id="481" r:id="rId25"/>
    <p:sldId id="482" r:id="rId26"/>
    <p:sldId id="483" r:id="rId27"/>
    <p:sldId id="484" r:id="rId28"/>
    <p:sldId id="439" r:id="rId29"/>
    <p:sldId id="440" r:id="rId30"/>
    <p:sldId id="441" r:id="rId31"/>
    <p:sldId id="443" r:id="rId32"/>
    <p:sldId id="444" r:id="rId33"/>
    <p:sldId id="445" r:id="rId34"/>
    <p:sldId id="478" r:id="rId35"/>
    <p:sldId id="479" r:id="rId36"/>
    <p:sldId id="448" r:id="rId37"/>
    <p:sldId id="449" r:id="rId38"/>
    <p:sldId id="450" r:id="rId39"/>
    <p:sldId id="451" r:id="rId40"/>
    <p:sldId id="452" r:id="rId41"/>
    <p:sldId id="453" r:id="rId42"/>
    <p:sldId id="403" r:id="rId43"/>
    <p:sldId id="412" r:id="rId44"/>
    <p:sldId id="500" r:id="rId45"/>
    <p:sldId id="502" r:id="rId46"/>
    <p:sldId id="501" r:id="rId47"/>
    <p:sldId id="503" r:id="rId48"/>
    <p:sldId id="504" r:id="rId49"/>
    <p:sldId id="404" r:id="rId50"/>
    <p:sldId id="485" r:id="rId51"/>
    <p:sldId id="486" r:id="rId52"/>
    <p:sldId id="487" r:id="rId53"/>
    <p:sldId id="488" r:id="rId54"/>
    <p:sldId id="489" r:id="rId55"/>
    <p:sldId id="411" r:id="rId56"/>
    <p:sldId id="454" r:id="rId57"/>
    <p:sldId id="455" r:id="rId58"/>
    <p:sldId id="456" r:id="rId59"/>
    <p:sldId id="457" r:id="rId60"/>
    <p:sldId id="458" r:id="rId61"/>
    <p:sldId id="413" r:id="rId62"/>
    <p:sldId id="464" r:id="rId63"/>
    <p:sldId id="465" r:id="rId64"/>
    <p:sldId id="466" r:id="rId65"/>
    <p:sldId id="467" r:id="rId66"/>
    <p:sldId id="468" r:id="rId67"/>
    <p:sldId id="495" r:id="rId68"/>
    <p:sldId id="496" r:id="rId69"/>
    <p:sldId id="497" r:id="rId70"/>
    <p:sldId id="498" r:id="rId71"/>
    <p:sldId id="499" r:id="rId72"/>
    <p:sldId id="490" r:id="rId73"/>
    <p:sldId id="491" r:id="rId74"/>
    <p:sldId id="492" r:id="rId75"/>
    <p:sldId id="493" r:id="rId76"/>
    <p:sldId id="494" r:id="rId77"/>
    <p:sldId id="469" r:id="rId78"/>
    <p:sldId id="470" r:id="rId79"/>
    <p:sldId id="471" r:id="rId80"/>
    <p:sldId id="472" r:id="rId81"/>
    <p:sldId id="473" r:id="rId82"/>
  </p:sldIdLst>
  <p:sldSz cx="9144000" cy="6858000" type="screen4x3"/>
  <p:notesSz cx="7099300" cy="10236200"/>
  <p:custDataLst>
    <p:tags r:id="rId8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0A0A0"/>
    <a:srgbClr val="FF5C00"/>
    <a:srgbClr val="FFC000"/>
    <a:srgbClr val="2894FF"/>
    <a:srgbClr val="4D4D4D"/>
    <a:srgbClr val="04388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28" d="100"/>
          <a:sy n="128" d="100"/>
        </p:scale>
        <p:origin x="1410" y="114"/>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98"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dLbl>
              <c:idx val="0"/>
              <c:tx>
                <c:rich>
                  <a:bodyPr/>
                  <a:lstStyle/>
                  <a:p>
                    <a:r>
                      <a:rPr lang="en-US" dirty="0" smtClean="0"/>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0-42F3-B63C-EAB735612DDB}"/>
                </c:ext>
              </c:extLst>
            </c:dLbl>
            <c:dLbl>
              <c:idx val="1"/>
              <c:tx>
                <c:rich>
                  <a:bodyPr/>
                  <a:lstStyle/>
                  <a:p>
                    <a:r>
                      <a:rPr lang="en-US" smtClean="0"/>
                      <a:t>73%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0-42F3-B63C-EAB735612DDB}"/>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E0-42F3-B63C-EAB735612DDB}"/>
                </c:ext>
              </c:extLst>
            </c:dLbl>
            <c:dLbl>
              <c:idx val="3"/>
              <c:tx>
                <c:rich>
                  <a:bodyPr/>
                  <a:lstStyle/>
                  <a:p>
                    <a:r>
                      <a:rPr lang="en-US" smtClean="0"/>
                      <a:t>70%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0-42F3-B63C-EAB735612DDB}"/>
                </c:ext>
              </c:extLst>
            </c:dLbl>
            <c:dLbl>
              <c:idx val="4"/>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E0-42F3-B63C-EAB735612DDB}"/>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 ans</c:v>
                </c:pt>
                <c:pt idx="1">
                  <c:v>40–54 ans</c:v>
                </c:pt>
                <c:pt idx="2">
                  <c:v>55–64 ans</c:v>
                </c:pt>
                <c:pt idx="3">
                  <c:v>≥65 ans</c:v>
                </c:pt>
                <c:pt idx="4">
                  <c:v>Tous patients</c:v>
                </c:pt>
              </c:strCache>
            </c:strRef>
          </c:cat>
          <c:val>
            <c:numRef>
              <c:f>Sheet1!$B$2:$B$6</c:f>
              <c:numCache>
                <c:formatCode>General</c:formatCode>
                <c:ptCount val="5"/>
                <c:pt idx="0">
                  <c:v>72</c:v>
                </c:pt>
                <c:pt idx="1">
                  <c:v>73</c:v>
                </c:pt>
                <c:pt idx="2">
                  <c:v>72</c:v>
                </c:pt>
                <c:pt idx="3">
                  <c:v>70</c:v>
                </c:pt>
                <c:pt idx="4">
                  <c:v>71</c:v>
                </c:pt>
              </c:numCache>
            </c:numRef>
          </c:val>
          <c:extLst>
            <c:ext xmlns:c16="http://schemas.microsoft.com/office/drawing/2014/chart" uri="{C3380CC4-5D6E-409C-BE32-E72D297353CC}">
              <c16:uniqueId val="{00000005-3AE0-42F3-B63C-EAB735612DDB}"/>
            </c:ext>
          </c:extLst>
        </c:ser>
        <c:ser>
          <c:idx val="1"/>
          <c:order val="1"/>
          <c:tx>
            <c:strRef>
              <c:f>Sheet1!$C$1</c:f>
              <c:strCache>
                <c:ptCount val="1"/>
                <c:pt idx="0">
                  <c:v>Medium</c:v>
                </c:pt>
              </c:strCache>
            </c:strRef>
          </c:tx>
          <c:invertIfNegative val="0"/>
          <c:dLbls>
            <c:dLbl>
              <c:idx val="0"/>
              <c:tx>
                <c:rich>
                  <a:bodyPr/>
                  <a:lstStyle/>
                  <a:p>
                    <a:r>
                      <a:rPr lang="en-US" dirty="0" smtClean="0">
                        <a:solidFill>
                          <a:schemeClr val="tx2"/>
                        </a:solidFill>
                      </a:rPr>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E0-42F3-B63C-EAB735612DDB}"/>
                </c:ext>
              </c:extLst>
            </c:dLbl>
            <c:dLbl>
              <c:idx val="1"/>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0-42F3-B63C-EAB735612DDB}"/>
                </c:ext>
              </c:extLst>
            </c:dLbl>
            <c:dLbl>
              <c:idx val="2"/>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E0-42F3-B63C-EAB735612DDB}"/>
                </c:ext>
              </c:extLst>
            </c:dLbl>
            <c:dLbl>
              <c:idx val="3"/>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E0-42F3-B63C-EAB735612DDB}"/>
                </c:ext>
              </c:extLst>
            </c:dLbl>
            <c:dLbl>
              <c:idx val="4"/>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E0-42F3-B63C-EAB735612DDB}"/>
                </c:ext>
              </c:extLst>
            </c:dLbl>
            <c:spPr>
              <a:noFill/>
              <a:ln>
                <a:noFill/>
              </a:ln>
              <a:effectLst/>
            </c:spPr>
            <c:txPr>
              <a:bodyPr/>
              <a:lstStyle/>
              <a:p>
                <a:pPr>
                  <a:defRPr>
                    <a:solidFill>
                      <a:srgbClr val="FFFF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&lt;40 ans</c:v>
                </c:pt>
                <c:pt idx="1">
                  <c:v>40–54 ans</c:v>
                </c:pt>
                <c:pt idx="2">
                  <c:v>55–64 ans</c:v>
                </c:pt>
                <c:pt idx="3">
                  <c:v>≥65 ans</c:v>
                </c:pt>
                <c:pt idx="4">
                  <c:v>Tous patients</c:v>
                </c:pt>
              </c:strCache>
            </c:strRef>
          </c:cat>
          <c:val>
            <c:numRef>
              <c:f>Sheet1!$C$2:$C$6</c:f>
              <c:numCache>
                <c:formatCode>General</c:formatCode>
                <c:ptCount val="5"/>
                <c:pt idx="0">
                  <c:v>20</c:v>
                </c:pt>
                <c:pt idx="1">
                  <c:v>19</c:v>
                </c:pt>
                <c:pt idx="2">
                  <c:v>20</c:v>
                </c:pt>
                <c:pt idx="3">
                  <c:v>22</c:v>
                </c:pt>
                <c:pt idx="4">
                  <c:v>21</c:v>
                </c:pt>
              </c:numCache>
            </c:numRef>
          </c:val>
          <c:extLst>
            <c:ext xmlns:c16="http://schemas.microsoft.com/office/drawing/2014/chart" uri="{C3380CC4-5D6E-409C-BE32-E72D297353CC}">
              <c16:uniqueId val="{0000000B-3AE0-42F3-B63C-EAB735612DDB}"/>
            </c:ext>
          </c:extLst>
        </c:ser>
        <c:ser>
          <c:idx val="2"/>
          <c:order val="2"/>
          <c:tx>
            <c:strRef>
              <c:f>Sheet1!$D$1</c:f>
              <c:strCache>
                <c:ptCount val="1"/>
                <c:pt idx="0">
                  <c:v>High</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E0-42F3-B63C-EAB735612DDB}"/>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E0-42F3-B63C-EAB735612DDB}"/>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E0-42F3-B63C-EAB735612DDB}"/>
                </c:ext>
              </c:extLst>
            </c:dLbl>
            <c:dLbl>
              <c:idx val="3"/>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E0-42F3-B63C-EAB735612DDB}"/>
                </c:ext>
              </c:extLst>
            </c:dLbl>
            <c:dLbl>
              <c:idx val="4"/>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E0-42F3-B63C-EAB735612DDB}"/>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 ans</c:v>
                </c:pt>
                <c:pt idx="1">
                  <c:v>40–54 ans</c:v>
                </c:pt>
                <c:pt idx="2">
                  <c:v>55–64 ans</c:v>
                </c:pt>
                <c:pt idx="3">
                  <c:v>≥65 ans</c:v>
                </c:pt>
                <c:pt idx="4">
                  <c:v>Tous patients</c:v>
                </c:pt>
              </c:strCache>
            </c:strRef>
          </c:cat>
          <c:val>
            <c:numRef>
              <c:f>Sheet1!$D$2:$D$6</c:f>
              <c:numCache>
                <c:formatCode>General</c:formatCode>
                <c:ptCount val="5"/>
                <c:pt idx="0">
                  <c:v>8</c:v>
                </c:pt>
                <c:pt idx="1">
                  <c:v>8</c:v>
                </c:pt>
                <c:pt idx="2">
                  <c:v>8</c:v>
                </c:pt>
                <c:pt idx="3">
                  <c:v>8</c:v>
                </c:pt>
                <c:pt idx="4">
                  <c:v>8</c:v>
                </c:pt>
              </c:numCache>
            </c:numRef>
          </c:val>
          <c:extLst>
            <c:ext xmlns:c16="http://schemas.microsoft.com/office/drawing/2014/chart" uri="{C3380CC4-5D6E-409C-BE32-E72D297353CC}">
              <c16:uniqueId val="{00000011-3AE0-42F3-B63C-EAB735612DDB}"/>
            </c:ext>
          </c:extLst>
        </c:ser>
        <c:dLbls>
          <c:showLegendKey val="0"/>
          <c:showVal val="0"/>
          <c:showCatName val="0"/>
          <c:showSerName val="0"/>
          <c:showPercent val="0"/>
          <c:showBubbleSize val="0"/>
        </c:dLbls>
        <c:gapWidth val="47"/>
        <c:overlap val="100"/>
        <c:axId val="-2141056152"/>
        <c:axId val="-2141075112"/>
      </c:barChart>
      <c:catAx>
        <c:axId val="-2141056152"/>
        <c:scaling>
          <c:orientation val="minMax"/>
        </c:scaling>
        <c:delete val="0"/>
        <c:axPos val="b"/>
        <c:numFmt formatCode="General" sourceLinked="0"/>
        <c:majorTickMark val="out"/>
        <c:minorTickMark val="none"/>
        <c:tickLblPos val="nextTo"/>
        <c:txPr>
          <a:bodyPr/>
          <a:lstStyle/>
          <a:p>
            <a:pPr>
              <a:defRPr sz="1600">
                <a:solidFill>
                  <a:schemeClr val="tx1"/>
                </a:solidFill>
              </a:defRPr>
            </a:pPr>
            <a:endParaRPr lang="en-US"/>
          </a:p>
        </c:txPr>
        <c:crossAx val="-2141075112"/>
        <c:crosses val="autoZero"/>
        <c:auto val="1"/>
        <c:lblAlgn val="ctr"/>
        <c:lblOffset val="100"/>
        <c:noMultiLvlLbl val="0"/>
      </c:catAx>
      <c:valAx>
        <c:axId val="-2141075112"/>
        <c:scaling>
          <c:orientation val="minMax"/>
          <c:max val="1"/>
        </c:scaling>
        <c:delete val="0"/>
        <c:axPos val="l"/>
        <c:numFmt formatCode="0%" sourceLinked="1"/>
        <c:majorTickMark val="out"/>
        <c:minorTickMark val="none"/>
        <c:tickLblPos val="nextTo"/>
        <c:txPr>
          <a:bodyPr/>
          <a:lstStyle/>
          <a:p>
            <a:pPr>
              <a:defRPr sz="1400"/>
            </a:pPr>
            <a:endParaRPr lang="en-US"/>
          </a:p>
        </c:txPr>
        <c:crossAx val="-21410561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Faible</c:v>
                </c:pt>
              </c:strCache>
            </c:strRef>
          </c:tx>
          <c:invertIfNegative val="0"/>
          <c:dLbls>
            <c:dLbl>
              <c:idx val="0"/>
              <c:tx>
                <c:rich>
                  <a:bodyPr/>
                  <a:lstStyle/>
                  <a:p>
                    <a:r>
                      <a:rPr lang="en-US" dirty="0" smtClean="0"/>
                      <a:t>73%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F8-4181-8F72-33561F9DDB12}"/>
                </c:ext>
              </c:extLst>
            </c:dLbl>
            <c:dLbl>
              <c:idx val="1"/>
              <c:tx>
                <c:rich>
                  <a:bodyPr/>
                  <a:lstStyle/>
                  <a:p>
                    <a:r>
                      <a:rPr lang="en-US" dirty="0" smtClean="0"/>
                      <a:t>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8-4181-8F72-33561F9DDB12}"/>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F8-4181-8F72-33561F9DDB12}"/>
                </c:ext>
              </c:extLst>
            </c:dLbl>
            <c:dLbl>
              <c:idx val="3"/>
              <c:tx>
                <c:rich>
                  <a:bodyPr/>
                  <a:lstStyle/>
                  <a:p>
                    <a:r>
                      <a:rPr lang="en-US" dirty="0" smtClean="0"/>
                      <a:t>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F8-4181-8F72-33561F9DDB12}"/>
                </c:ext>
              </c:extLst>
            </c:dLbl>
            <c:dLbl>
              <c:idx val="4"/>
              <c:tx>
                <c:rich>
                  <a:bodyPr/>
                  <a:lstStyle/>
                  <a:p>
                    <a:r>
                      <a:rPr lang="en-US" dirty="0" smtClean="0"/>
                      <a:t>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F8-4181-8F72-33561F9DDB12}"/>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Stade II, &lt;55 ans</c:v>
                </c:pt>
                <c:pt idx="1">
                  <c:v>Stade II, ≥55 ans</c:v>
                </c:pt>
                <c:pt idx="3">
                  <c:v>Stade III, &lt;55 ans</c:v>
                </c:pt>
                <c:pt idx="4">
                  <c:v>Stade III, ≥55 ans</c:v>
                </c:pt>
              </c:strCache>
            </c:strRef>
          </c:cat>
          <c:val>
            <c:numRef>
              <c:f>Sheet1!$B$2:$B$6</c:f>
              <c:numCache>
                <c:formatCode>General</c:formatCode>
                <c:ptCount val="5"/>
                <c:pt idx="0">
                  <c:v>73</c:v>
                </c:pt>
                <c:pt idx="1">
                  <c:v>71</c:v>
                </c:pt>
                <c:pt idx="2">
                  <c:v>0</c:v>
                </c:pt>
                <c:pt idx="3">
                  <c:v>68</c:v>
                </c:pt>
                <c:pt idx="4">
                  <c:v>67</c:v>
                </c:pt>
              </c:numCache>
            </c:numRef>
          </c:val>
          <c:extLst>
            <c:ext xmlns:c16="http://schemas.microsoft.com/office/drawing/2014/chart" uri="{C3380CC4-5D6E-409C-BE32-E72D297353CC}">
              <c16:uniqueId val="{00000005-56F8-4181-8F72-33561F9DDB12}"/>
            </c:ext>
          </c:extLst>
        </c:ser>
        <c:ser>
          <c:idx val="1"/>
          <c:order val="1"/>
          <c:tx>
            <c:strRef>
              <c:f>Sheet1!$C$1</c:f>
              <c:strCache>
                <c:ptCount val="1"/>
                <c:pt idx="0">
                  <c:v>Intermédiaire</c:v>
                </c:pt>
              </c:strCache>
            </c:strRef>
          </c:tx>
          <c:invertIfNegative val="0"/>
          <c:dLbls>
            <c:dLbl>
              <c:idx val="0"/>
              <c:tx>
                <c:rich>
                  <a:bodyPr/>
                  <a:lstStyle/>
                  <a:p>
                    <a:r>
                      <a:rPr lang="en-US" dirty="0" smtClean="0">
                        <a:solidFill>
                          <a:schemeClr val="tx2"/>
                        </a:solidFill>
                      </a:rPr>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F8-4181-8F72-33561F9DDB12}"/>
                </c:ext>
              </c:extLst>
            </c:dLbl>
            <c:dLbl>
              <c:idx val="1"/>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F8-4181-8F72-33561F9DDB12}"/>
                </c:ext>
              </c:extLst>
            </c:dLbl>
            <c:dLbl>
              <c:idx val="2"/>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F8-4181-8F72-33561F9DDB12}"/>
                </c:ext>
              </c:extLst>
            </c:dLbl>
            <c:dLbl>
              <c:idx val="3"/>
              <c:tx>
                <c:rich>
                  <a:bodyPr/>
                  <a:lstStyle/>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F8-4181-8F72-33561F9DDB12}"/>
                </c:ext>
              </c:extLst>
            </c:dLbl>
            <c:dLbl>
              <c:idx val="4"/>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F8-4181-8F72-33561F9DDB12}"/>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Stade II, &lt;55 ans</c:v>
                </c:pt>
                <c:pt idx="1">
                  <c:v>Stade II, ≥55 ans</c:v>
                </c:pt>
                <c:pt idx="3">
                  <c:v>Stade III, &lt;55 ans</c:v>
                </c:pt>
                <c:pt idx="4">
                  <c:v>Stade III, ≥55 ans</c:v>
                </c:pt>
              </c:strCache>
            </c:strRef>
          </c:cat>
          <c:val>
            <c:numRef>
              <c:f>Sheet1!$C$2:$C$6</c:f>
              <c:numCache>
                <c:formatCode>General</c:formatCode>
                <c:ptCount val="5"/>
                <c:pt idx="0">
                  <c:v>19</c:v>
                </c:pt>
                <c:pt idx="1">
                  <c:v>21</c:v>
                </c:pt>
                <c:pt idx="2">
                  <c:v>0</c:v>
                </c:pt>
                <c:pt idx="3">
                  <c:v>23</c:v>
                </c:pt>
                <c:pt idx="4">
                  <c:v>22</c:v>
                </c:pt>
              </c:numCache>
            </c:numRef>
          </c:val>
          <c:extLst>
            <c:ext xmlns:c16="http://schemas.microsoft.com/office/drawing/2014/chart" uri="{C3380CC4-5D6E-409C-BE32-E72D297353CC}">
              <c16:uniqueId val="{0000000B-56F8-4181-8F72-33561F9DDB12}"/>
            </c:ext>
          </c:extLst>
        </c:ser>
        <c:ser>
          <c:idx val="2"/>
          <c:order val="2"/>
          <c:tx>
            <c:strRef>
              <c:f>Sheet1!$D$1</c:f>
              <c:strCache>
                <c:ptCount val="1"/>
                <c:pt idx="0">
                  <c:v>Elevé</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F8-4181-8F72-33561F9DDB12}"/>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F8-4181-8F72-33561F9DDB12}"/>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F8-4181-8F72-33561F9DDB12}"/>
                </c:ext>
              </c:extLst>
            </c:dLbl>
            <c:dLbl>
              <c:idx val="3"/>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F8-4181-8F72-33561F9DDB12}"/>
                </c:ext>
              </c:extLst>
            </c:dLbl>
            <c:dLbl>
              <c:idx val="4"/>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F8-4181-8F72-33561F9DDB12}"/>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Stade II, &lt;55 ans</c:v>
                </c:pt>
                <c:pt idx="1">
                  <c:v>Stade II, ≥55 ans</c:v>
                </c:pt>
                <c:pt idx="3">
                  <c:v>Stade III, &lt;55 ans</c:v>
                </c:pt>
                <c:pt idx="4">
                  <c:v>Stade III, ≥55 ans</c:v>
                </c:pt>
              </c:strCache>
            </c:strRef>
          </c:cat>
          <c:val>
            <c:numRef>
              <c:f>Sheet1!$D$2:$D$6</c:f>
              <c:numCache>
                <c:formatCode>General</c:formatCode>
                <c:ptCount val="5"/>
                <c:pt idx="0">
                  <c:v>8</c:v>
                </c:pt>
                <c:pt idx="1">
                  <c:v>8</c:v>
                </c:pt>
                <c:pt idx="2">
                  <c:v>0</c:v>
                </c:pt>
                <c:pt idx="3">
                  <c:v>9</c:v>
                </c:pt>
                <c:pt idx="4">
                  <c:v>10</c:v>
                </c:pt>
              </c:numCache>
            </c:numRef>
          </c:val>
          <c:extLst>
            <c:ext xmlns:c16="http://schemas.microsoft.com/office/drawing/2014/chart" uri="{C3380CC4-5D6E-409C-BE32-E72D297353CC}">
              <c16:uniqueId val="{00000011-56F8-4181-8F72-33561F9DDB12}"/>
            </c:ext>
          </c:extLst>
        </c:ser>
        <c:dLbls>
          <c:showLegendKey val="0"/>
          <c:showVal val="0"/>
          <c:showCatName val="0"/>
          <c:showSerName val="0"/>
          <c:showPercent val="0"/>
          <c:showBubbleSize val="0"/>
        </c:dLbls>
        <c:gapWidth val="47"/>
        <c:overlap val="100"/>
        <c:axId val="-2140439160"/>
        <c:axId val="-2140368936"/>
      </c:barChart>
      <c:catAx>
        <c:axId val="-2140439160"/>
        <c:scaling>
          <c:orientation val="minMax"/>
        </c:scaling>
        <c:delete val="0"/>
        <c:axPos val="b"/>
        <c:numFmt formatCode="General" sourceLinked="0"/>
        <c:majorTickMark val="out"/>
        <c:minorTickMark val="none"/>
        <c:tickLblPos val="nextTo"/>
        <c:txPr>
          <a:bodyPr/>
          <a:lstStyle/>
          <a:p>
            <a:pPr>
              <a:defRPr sz="1600">
                <a:solidFill>
                  <a:schemeClr val="tx1"/>
                </a:solidFill>
              </a:defRPr>
            </a:pPr>
            <a:endParaRPr lang="en-US"/>
          </a:p>
        </c:txPr>
        <c:crossAx val="-2140368936"/>
        <c:crosses val="autoZero"/>
        <c:auto val="1"/>
        <c:lblAlgn val="ctr"/>
        <c:lblOffset val="100"/>
        <c:noMultiLvlLbl val="0"/>
      </c:catAx>
      <c:valAx>
        <c:axId val="-2140368936"/>
        <c:scaling>
          <c:orientation val="minMax"/>
          <c:max val="1"/>
        </c:scaling>
        <c:delete val="0"/>
        <c:axPos val="l"/>
        <c:numFmt formatCode="0%" sourceLinked="1"/>
        <c:majorTickMark val="out"/>
        <c:minorTickMark val="none"/>
        <c:tickLblPos val="nextTo"/>
        <c:txPr>
          <a:bodyPr/>
          <a:lstStyle/>
          <a:p>
            <a:pPr>
              <a:defRPr sz="1400"/>
            </a:pPr>
            <a:endParaRPr lang="en-US"/>
          </a:p>
        </c:txPr>
        <c:crossAx val="-214043916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810"/>
          </a:xfrm>
          <a:prstGeom prst="rect">
            <a:avLst/>
          </a:prstGeom>
        </p:spPr>
        <p:txBody>
          <a:bodyPr vert="horz" lIns="99057" tIns="49528" rIns="99057" bIns="49528" rtlCol="0"/>
          <a:lstStyle>
            <a:lvl1pPr algn="r">
              <a:defRPr sz="1300"/>
            </a:lvl1pPr>
          </a:lstStyle>
          <a:p>
            <a:fld id="{2C20DF2A-0D31-4579-832C-AD9542F70C0E}" type="datetimeFigureOut">
              <a:rPr lang="en-GB" smtClean="0"/>
              <a:pPr/>
              <a:t>26/02/2018</a:t>
            </a:fld>
            <a:endParaRPr lang="en-GB"/>
          </a:p>
        </p:txBody>
      </p:sp>
      <p:sp>
        <p:nvSpPr>
          <p:cNvPr id="4" name="Footer Placeholder 3"/>
          <p:cNvSpPr>
            <a:spLocks noGrp="1"/>
          </p:cNvSpPr>
          <p:nvPr>
            <p:ph type="ftr" sz="quarter" idx="2"/>
          </p:nvPr>
        </p:nvSpPr>
        <p:spPr>
          <a:xfrm>
            <a:off x="0" y="9722613"/>
            <a:ext cx="3076363" cy="511810"/>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2613"/>
            <a:ext cx="3076363" cy="511810"/>
          </a:xfrm>
          <a:prstGeom prst="rect">
            <a:avLst/>
          </a:prstGeom>
        </p:spPr>
        <p:txBody>
          <a:bodyPr vert="horz" lIns="99057" tIns="49528" rIns="99057" bIns="49528" rtlCol="0" anchor="b"/>
          <a:lstStyle>
            <a:lvl1pPr algn="r">
              <a:defRPr sz="13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1294" y="0"/>
            <a:ext cx="3076363" cy="511810"/>
          </a:xfrm>
          <a:prstGeom prst="rect">
            <a:avLst/>
          </a:prstGeom>
        </p:spPr>
        <p:txBody>
          <a:bodyPr vert="horz" lIns="99057" tIns="49528" rIns="99057" bIns="49528" rtlCol="0"/>
          <a:lstStyle>
            <a:lvl1pPr algn="r">
              <a:defRPr sz="1300"/>
            </a:lvl1pPr>
          </a:lstStyle>
          <a:p>
            <a:fld id="{93021D49-9666-4DB4-A666-2F4D89BA82DC}" type="datetimeFigureOut">
              <a:rPr lang="en-US" smtClean="0"/>
              <a:t>2/26/2018</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09930" y="4862195"/>
            <a:ext cx="5679440" cy="4606290"/>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2613"/>
            <a:ext cx="3076363" cy="51181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2613"/>
            <a:ext cx="3076363" cy="511810"/>
          </a:xfrm>
          <a:prstGeom prst="rect">
            <a:avLst/>
          </a:prstGeom>
        </p:spPr>
        <p:txBody>
          <a:bodyPr vert="horz" lIns="99057" tIns="49528" rIns="99057" bIns="49528" rtlCol="0" anchor="b"/>
          <a:lstStyle>
            <a:lvl1pPr algn="r">
              <a:defRPr sz="13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a:defRPr/>
            </a:pPr>
            <a:fld id="{7D3026A0-9F7D-4C79-A717-4C80D4FE7B4D}" type="slidenum">
              <a:rPr lang="en-GB" smtClean="0">
                <a:solidFill>
                  <a:prstClr val="black"/>
                </a:solidFill>
              </a:rPr>
              <a:pPr>
                <a:defRPr/>
              </a:pPr>
              <a:t>43</a:t>
            </a:fld>
            <a:endParaRPr lang="en-GB">
              <a:solidFill>
                <a:prstClr val="black"/>
              </a:solidFill>
            </a:endParaRPr>
          </a:p>
        </p:txBody>
      </p:sp>
      <p:sp>
        <p:nvSpPr>
          <p:cNvPr id="60419" name="Rectangle 7"/>
          <p:cNvSpPr txBox="1">
            <a:spLocks noGrp="1" noChangeArrowheads="1"/>
          </p:cNvSpPr>
          <p:nvPr/>
        </p:nvSpPr>
        <p:spPr bwMode="auto">
          <a:xfrm>
            <a:off x="4023153" y="9722638"/>
            <a:ext cx="3074538" cy="511810"/>
          </a:xfrm>
          <a:prstGeom prst="rect">
            <a:avLst/>
          </a:prstGeom>
          <a:noFill/>
          <a:ln w="9525">
            <a:noFill/>
            <a:miter lim="800000"/>
            <a:headEnd/>
            <a:tailEnd/>
          </a:ln>
        </p:spPr>
        <p:txBody>
          <a:bodyPr lIns="95011" tIns="47505" rIns="95011" bIns="47505" anchor="b"/>
          <a:lstStyle/>
          <a:p>
            <a:pPr defTabSz="947259">
              <a:defRPr/>
            </a:pPr>
            <a:fld id="{4897E811-1ECB-48D7-B170-35F9C6E59F6E}" type="slidenum">
              <a:rPr lang="zh-CN" altLang="en-GB" sz="1200">
                <a:solidFill>
                  <a:prstClr val="black"/>
                </a:solidFill>
              </a:rPr>
              <a:pPr defTabSz="947259">
                <a:defRPr/>
              </a:pPr>
              <a:t>43</a:t>
            </a:fld>
            <a:endParaRPr lang="en-GB" altLang="zh-CN" sz="1200">
              <a:solidFill>
                <a:prstClr val="black"/>
              </a:solidFill>
            </a:endParaRPr>
          </a:p>
        </p:txBody>
      </p:sp>
      <p:sp>
        <p:nvSpPr>
          <p:cNvPr id="60420" name="Rectangle 7"/>
          <p:cNvSpPr txBox="1">
            <a:spLocks noGrp="1" noChangeArrowheads="1"/>
          </p:cNvSpPr>
          <p:nvPr/>
        </p:nvSpPr>
        <p:spPr bwMode="auto">
          <a:xfrm>
            <a:off x="4024763" y="9722638"/>
            <a:ext cx="3072928" cy="511810"/>
          </a:xfrm>
          <a:prstGeom prst="rect">
            <a:avLst/>
          </a:prstGeom>
          <a:noFill/>
          <a:ln w="9525">
            <a:noFill/>
            <a:miter lim="800000"/>
            <a:headEnd/>
            <a:tailEnd/>
          </a:ln>
        </p:spPr>
        <p:txBody>
          <a:bodyPr lIns="95251" tIns="47627" rIns="95251" bIns="47627" anchor="b"/>
          <a:lstStyle/>
          <a:p>
            <a:pPr defTabSz="950642">
              <a:defRPr/>
            </a:pPr>
            <a:fld id="{1AF80356-016F-4A9D-886C-6332B64FE360}" type="slidenum">
              <a:rPr lang="zh-CN" altLang="en-GB" sz="1200">
                <a:solidFill>
                  <a:prstClr val="black"/>
                </a:solidFill>
              </a:rPr>
              <a:pPr defTabSz="950642">
                <a:defRPr/>
              </a:pPr>
              <a:t>43</a:t>
            </a:fld>
            <a:endParaRPr lang="en-GB" altLang="zh-CN" sz="12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95251" tIns="47627" rIns="95251" bIns="47627"/>
          <a:lstStyle/>
          <a:p>
            <a:pPr>
              <a:spcBef>
                <a:spcPct val="0"/>
              </a:spcBef>
            </a:pPr>
            <a:endParaRPr lang="en-US" sz="1000" b="1">
              <a:latin typeface="Arial" charset="0"/>
            </a:endParaRPr>
          </a:p>
        </p:txBody>
      </p:sp>
    </p:spTree>
    <p:extLst>
      <p:ext uri="{BB962C8B-B14F-4D97-AF65-F5344CB8AC3E}">
        <p14:creationId xmlns:p14="http://schemas.microsoft.com/office/powerpoint/2010/main" val="35203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E26C11-2D3E-4822-B8EB-95F966E9E4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59" b="26509"/>
          <a:stretch/>
        </p:blipFill>
        <p:spPr>
          <a:xfrm>
            <a:off x="0" y="1460501"/>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04144" y="1648918"/>
            <a:ext cx="6535712" cy="727023"/>
          </a:xfrm>
          <a:prstGeom prst="rect">
            <a:avLst/>
          </a:prstGeom>
          <a:solidFill>
            <a:srgbClr val="2894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660321"/>
            <a:ext cx="6705600" cy="738664"/>
          </a:xfrm>
          <a:prstGeom prst="rect">
            <a:avLst/>
          </a:prstGeom>
        </p:spPr>
        <p:txBody>
          <a:bodyPr wrap="square">
            <a:spAutoFit/>
          </a:bodyPr>
          <a:lstStyle/>
          <a:p>
            <a:pPr algn="ctr">
              <a:spcAft>
                <a:spcPts val="600"/>
              </a:spcAft>
            </a:pPr>
            <a:r>
              <a:rPr lang="en-GB" sz="2400" b="1" kern="0" dirty="0">
                <a:solidFill>
                  <a:schemeClr val="tx2"/>
                </a:solidFill>
                <a:effectLst>
                  <a:outerShdw blurRad="38100" dist="38100" dir="2700000" algn="tl">
                    <a:srgbClr val="000000">
                      <a:alpha val="43137"/>
                    </a:srgbClr>
                  </a:outerShdw>
                </a:effectLst>
                <a:latin typeface="Arial"/>
                <a:cs typeface="Arial"/>
              </a:rPr>
              <a:t>2018 Gastrointestinal Cancers Symposium</a:t>
            </a:r>
            <a:br>
              <a:rPr lang="en-GB" sz="2400" b="1" kern="0" dirty="0">
                <a:solidFill>
                  <a:schemeClr val="tx2"/>
                </a:solidFill>
                <a:effectLst>
                  <a:outerShdw blurRad="38100" dist="38100" dir="2700000" algn="tl">
                    <a:srgbClr val="000000">
                      <a:alpha val="43137"/>
                    </a:srgbClr>
                  </a:outerShdw>
                </a:effectLst>
                <a:latin typeface="Arial"/>
                <a:cs typeface="Arial"/>
              </a:rPr>
            </a:br>
            <a:r>
              <a:rPr lang="en-US" b="0" dirty="0">
                <a:solidFill>
                  <a:schemeClr val="tx2"/>
                </a:solidFill>
                <a:effectLst>
                  <a:outerShdw blurRad="38100" dist="38100" dir="2700000" algn="tl">
                    <a:srgbClr val="000000">
                      <a:alpha val="43137"/>
                    </a:srgbClr>
                  </a:outerShdw>
                </a:effectLst>
                <a:latin typeface="Arial"/>
                <a:cs typeface="Arial"/>
              </a:rPr>
              <a:t>18–20 January 2018 | San Francisco, USA</a:t>
            </a:r>
          </a:p>
        </p:txBody>
      </p:sp>
    </p:spTree>
    <p:extLst>
      <p:ext uri="{BB962C8B-B14F-4D97-AF65-F5344CB8AC3E}">
        <p14:creationId xmlns:p14="http://schemas.microsoft.com/office/powerpoint/2010/main"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AAB62-3A86-422B-91B6-46E1A2D2AC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731" b="19641"/>
          <a:stretch/>
        </p:blipFill>
        <p:spPr>
          <a:xfrm>
            <a:off x="0" y="1413765"/>
            <a:ext cx="9144000" cy="460603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46584" y="3211369"/>
            <a:ext cx="6535712" cy="727023"/>
          </a:xfrm>
          <a:prstGeom prst="rect">
            <a:avLst/>
          </a:prstGeom>
          <a:solidFill>
            <a:srgbClr val="4D4D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322636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2018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0" dirty="0">
                <a:solidFill>
                  <a:srgbClr val="FFFFFF"/>
                </a:solidFill>
                <a:effectLst>
                  <a:outerShdw blurRad="50800" dist="38100" dir="2700000" algn="tl" rotWithShape="0">
                    <a:prstClr val="black">
                      <a:alpha val="40000"/>
                    </a:prstClr>
                  </a:outerShdw>
                </a:effectLst>
                <a:latin typeface="Arial"/>
                <a:cs typeface="Arial"/>
              </a:rPr>
              <a:t>18–20 January 2018 | San Francisco, USA</a:t>
            </a:r>
          </a:p>
        </p:txBody>
      </p:sp>
    </p:spTree>
    <p:extLst>
      <p:ext uri="{BB962C8B-B14F-4D97-AF65-F5344CB8AC3E}">
        <p14:creationId xmlns:p14="http://schemas.microsoft.com/office/powerpoint/2010/main" val="1595751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37697-E8A9-411D-B862-7035732F14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911" b="16290"/>
          <a:stretch/>
        </p:blipFill>
        <p:spPr>
          <a:xfrm>
            <a:off x="0" y="1460500"/>
            <a:ext cx="9144000"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867393"/>
            <a:ext cx="6705600" cy="738664"/>
          </a:xfrm>
          <a:prstGeom prst="rect">
            <a:avLst/>
          </a:prstGeom>
          <a:solidFill>
            <a:schemeClr val="bg1">
              <a:alpha val="40000"/>
            </a:schemeClr>
          </a:solidFill>
        </p:spPr>
        <p:txBody>
          <a:bodyPr wrap="square">
            <a:spAutoFit/>
          </a:bodyPr>
          <a:lstStyle/>
          <a:p>
            <a:pPr algn="ctr">
              <a:spcAft>
                <a:spcPts val="600"/>
              </a:spcAft>
            </a:pPr>
            <a:r>
              <a:rPr lang="en-GB" sz="2400" b="1" kern="0" dirty="0">
                <a:solidFill>
                  <a:srgbClr val="FFFFFF"/>
                </a:solidFill>
                <a:latin typeface="Arial"/>
                <a:cs typeface="Arial"/>
              </a:rPr>
              <a:t>2018 Gastrointestinal Cancers Symposium</a:t>
            </a:r>
            <a:br>
              <a:rPr lang="en-GB" sz="2400" b="1" kern="0" dirty="0">
                <a:solidFill>
                  <a:srgbClr val="FFFFFF"/>
                </a:solidFill>
                <a:latin typeface="Arial"/>
                <a:cs typeface="Arial"/>
              </a:rPr>
            </a:br>
            <a:r>
              <a:rPr lang="en-US" dirty="0">
                <a:solidFill>
                  <a:srgbClr val="FFFFFF"/>
                </a:solidFill>
                <a:latin typeface="Arial"/>
                <a:cs typeface="Arial"/>
              </a:rPr>
              <a:t>18–20 </a:t>
            </a:r>
            <a:r>
              <a:rPr lang="en-US" dirty="0" err="1" smtClean="0">
                <a:solidFill>
                  <a:srgbClr val="FFFFFF"/>
                </a:solidFill>
                <a:latin typeface="Arial"/>
                <a:cs typeface="Arial"/>
              </a:rPr>
              <a:t>janvier</a:t>
            </a:r>
            <a:r>
              <a:rPr lang="en-US" dirty="0" smtClean="0">
                <a:solidFill>
                  <a:srgbClr val="FFFFFF"/>
                </a:solidFill>
                <a:latin typeface="Arial"/>
                <a:cs typeface="Arial"/>
              </a:rPr>
              <a:t> </a:t>
            </a:r>
            <a:r>
              <a:rPr lang="en-US" dirty="0">
                <a:solidFill>
                  <a:srgbClr val="FFFFFF"/>
                </a:solidFill>
                <a:latin typeface="Arial"/>
                <a:cs typeface="Arial"/>
              </a:rPr>
              <a:t>2018 | San Francisco, </a:t>
            </a:r>
            <a:r>
              <a:rPr lang="en-US" dirty="0" err="1" smtClean="0">
                <a:solidFill>
                  <a:srgbClr val="FFFFFF"/>
                </a:solidFill>
                <a:latin typeface="Arial"/>
                <a:cs typeface="Arial"/>
              </a:rPr>
              <a:t>Etats</a:t>
            </a:r>
            <a:r>
              <a:rPr lang="en-US" dirty="0" smtClean="0">
                <a:solidFill>
                  <a:srgbClr val="FFFFFF"/>
                </a:solidFill>
                <a:latin typeface="Arial"/>
                <a:cs typeface="Arial"/>
              </a:rPr>
              <a:t> Unis</a:t>
            </a:r>
            <a:endParaRPr lang="en-US" dirty="0">
              <a:solidFill>
                <a:srgbClr val="FFFFFF"/>
              </a:solidFill>
              <a:latin typeface="Arial"/>
              <a:cs typeface="Arial"/>
            </a:endParaRPr>
          </a:p>
        </p:txBody>
      </p:sp>
    </p:spTree>
    <p:extLst>
      <p:ext uri="{BB962C8B-B14F-4D97-AF65-F5344CB8AC3E}">
        <p14:creationId xmlns:p14="http://schemas.microsoft.com/office/powerpoint/2010/main" val="590461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675886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04217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60598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399699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46403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75638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1C76D-95DC-48A4-8930-8BF7FB3C54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1" b="23628"/>
          <a:stretch/>
        </p:blipFill>
        <p:spPr>
          <a:xfrm>
            <a:off x="0" y="1460499"/>
            <a:ext cx="9144000" cy="455927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83779" y="1634046"/>
            <a:ext cx="3526221" cy="1461939"/>
          </a:xfrm>
          <a:prstGeom prst="rect">
            <a:avLst/>
          </a:prstGeom>
        </p:spPr>
        <p:txBody>
          <a:bodyPr wrap="square">
            <a:spAutoFit/>
          </a:bodyPr>
          <a:lstStyle/>
          <a:p>
            <a:pPr algn="l">
              <a:spcAft>
                <a:spcPts val="600"/>
              </a:spcAft>
            </a:pPr>
            <a:r>
              <a:rPr lang="en-GB" sz="2400" b="1" kern="0" dirty="0">
                <a:solidFill>
                  <a:schemeClr val="bg1"/>
                </a:solidFill>
                <a:effectLst/>
                <a:latin typeface="Arial"/>
                <a:cs typeface="Arial"/>
              </a:rPr>
              <a:t>2018 Gastrointestinal </a:t>
            </a:r>
            <a:br>
              <a:rPr lang="en-GB" sz="2400" b="1" kern="0" dirty="0">
                <a:solidFill>
                  <a:schemeClr val="bg1"/>
                </a:solidFill>
                <a:effectLst/>
                <a:latin typeface="Arial"/>
                <a:cs typeface="Arial"/>
              </a:rPr>
            </a:br>
            <a:r>
              <a:rPr lang="en-GB" sz="2400" b="1" kern="0" dirty="0">
                <a:solidFill>
                  <a:schemeClr val="bg1"/>
                </a:solidFill>
                <a:effectLst/>
                <a:latin typeface="Arial"/>
                <a:cs typeface="Arial"/>
              </a:rPr>
              <a:t>Cancers Symposium</a:t>
            </a:r>
          </a:p>
          <a:p>
            <a:pPr algn="l">
              <a:spcAft>
                <a:spcPts val="600"/>
              </a:spcAft>
            </a:pPr>
            <a:r>
              <a:rPr lang="en-US" b="0" dirty="0">
                <a:solidFill>
                  <a:schemeClr val="bg1"/>
                </a:solidFill>
                <a:effectLst/>
                <a:latin typeface="Arial"/>
                <a:cs typeface="Arial"/>
              </a:rPr>
              <a:t>18–20 January 2018</a:t>
            </a:r>
            <a:br>
              <a:rPr lang="en-US" b="0" dirty="0">
                <a:solidFill>
                  <a:schemeClr val="bg1"/>
                </a:solidFill>
                <a:effectLst/>
                <a:latin typeface="Arial"/>
                <a:cs typeface="Arial"/>
              </a:rPr>
            </a:br>
            <a:r>
              <a:rPr lang="en-US" b="0" dirty="0">
                <a:solidFill>
                  <a:schemeClr val="bg1"/>
                </a:solidFill>
                <a:effectLst/>
                <a:latin typeface="Arial"/>
                <a:cs typeface="Arial"/>
              </a:rPr>
              <a:t>San Francisco, USA</a:t>
            </a:r>
          </a:p>
        </p:txBody>
      </p:sp>
    </p:spTree>
    <p:extLst>
      <p:ext uri="{BB962C8B-B14F-4D97-AF65-F5344CB8AC3E}">
        <p14:creationId xmlns:p14="http://schemas.microsoft.com/office/powerpoint/2010/main" val="3218154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08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05167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7197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72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ESMO 2017 CONGRESS</a:t>
            </a:r>
          </a:p>
          <a:p>
            <a:pPr algn="ctr">
              <a:defRPr/>
            </a:pPr>
            <a:r>
              <a:rPr lang="en-US" sz="2000" dirty="0">
                <a:solidFill>
                  <a:srgbClr val="FFFFFF"/>
                </a:solidFill>
                <a:latin typeface="Arial"/>
                <a:cs typeface="Arial"/>
              </a:rPr>
              <a:t>8–12 September 2017 | Madrid, Spain</a:t>
            </a:r>
          </a:p>
        </p:txBody>
      </p:sp>
    </p:spTree>
    <p:extLst>
      <p:ext uri="{BB962C8B-B14F-4D97-AF65-F5344CB8AC3E}">
        <p14:creationId xmlns:p14="http://schemas.microsoft.com/office/powerpoint/2010/main" val="390336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7431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269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8720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76891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37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E57AA7-BC92-4158-9570-083BF61D58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51" b="26119"/>
          <a:stretch/>
        </p:blipFill>
        <p:spPr>
          <a:xfrm>
            <a:off x="0"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9134" y="1618938"/>
            <a:ext cx="6535712" cy="727023"/>
          </a:xfrm>
          <a:prstGeom prst="rect">
            <a:avLst/>
          </a:prstGeom>
          <a:solidFill>
            <a:srgbClr val="043882">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628791"/>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2018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0" dirty="0">
                <a:solidFill>
                  <a:srgbClr val="FFFFFF"/>
                </a:solidFill>
                <a:effectLst>
                  <a:outerShdw blurRad="50800" dist="38100" dir="2700000" algn="tl" rotWithShape="0">
                    <a:prstClr val="black">
                      <a:alpha val="40000"/>
                    </a:prstClr>
                  </a:outerShdw>
                </a:effectLst>
                <a:latin typeface="Arial"/>
                <a:cs typeface="Arial"/>
              </a:rPr>
              <a:t>18–20 January 2018 | San Francisco, USA</a:t>
            </a:r>
          </a:p>
        </p:txBody>
      </p:sp>
    </p:spTree>
    <p:extLst>
      <p:ext uri="{BB962C8B-B14F-4D97-AF65-F5344CB8AC3E}">
        <p14:creationId xmlns:p14="http://schemas.microsoft.com/office/powerpoint/2010/main" val="2644727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0548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672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1" r:id="rId2"/>
    <p:sldLayoutId id="2147483702" r:id="rId3"/>
    <p:sldLayoutId id="2147483703" r:id="rId4"/>
    <p:sldLayoutId id="2147483656" r:id="rId5"/>
    <p:sldLayoutId id="2147483650" r:id="rId6"/>
    <p:sldLayoutId id="2147483664" r:id="rId7"/>
    <p:sldLayoutId id="2147483651" r:id="rId8"/>
    <p:sldLayoutId id="2147483652" r:id="rId9"/>
    <p:sldLayoutId id="2147483654" r:id="rId10"/>
    <p:sldLayoutId id="2147483655" r:id="rId11"/>
    <p:sldLayoutId id="2147483687" r:id="rId12"/>
    <p:sldLayoutId id="2147483688" r:id="rId13"/>
    <p:sldLayoutId id="2147483690" r:id="rId14"/>
    <p:sldLayoutId id="2147483694" r:id="rId15"/>
    <p:sldLayoutId id="2147483697" r:id="rId16"/>
    <p:sldLayoutId id="2147483698" r:id="rId17"/>
    <p:sldLayoutId id="2147483700" r:id="rId18"/>
    <p:sldLayoutId id="2147483675" r:id="rId19"/>
    <p:sldLayoutId id="2147483678" r:id="rId20"/>
    <p:sldLayoutId id="2147483679" r:id="rId21"/>
    <p:sldLayoutId id="2147483681" r:id="rId2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859852465"/>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slide" Target="slide4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GI 2018</a:t>
            </a:r>
            <a:br>
              <a:rPr lang="fr-FR" dirty="0" smtClean="0"/>
            </a:br>
            <a:r>
              <a:rPr lang="fr-FR" sz="2800" b="0" dirty="0" smtClean="0"/>
              <a:t>Abstracts sélectionnés de:</a:t>
            </a:r>
            <a:endParaRPr lang="fr-FR" sz="2800" b="0" dirty="0"/>
          </a:p>
        </p:txBody>
      </p:sp>
    </p:spTree>
    <p:extLst>
      <p:ext uri="{BB962C8B-B14F-4D97-AF65-F5344CB8AC3E}">
        <p14:creationId xmlns:p14="http://schemas.microsoft.com/office/powerpoint/2010/main" val="19979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 Résultats à long terme d’un essai randomisé de phase III explorant l’effet d’un lavage péritonéal peropératoire extensif en association au traitement standard dans le cancer de l’estomac résécable ≥ T3: CCOG 1102 </a:t>
            </a:r>
            <a:br>
              <a:rPr lang="fr-FR" dirty="0" smtClean="0"/>
            </a:br>
            <a:r>
              <a:rPr lang="fr-FR" dirty="0" smtClean="0"/>
              <a:t>– Morimoto D,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a:p>
            <a:endParaRPr lang="fr-FR" dirty="0"/>
          </a:p>
        </p:txBody>
      </p:sp>
      <p:sp>
        <p:nvSpPr>
          <p:cNvPr id="15" name="Text Placeholder 14"/>
          <p:cNvSpPr>
            <a:spLocks noGrp="1"/>
          </p:cNvSpPr>
          <p:nvPr>
            <p:ph type="body" sz="quarter" idx="11"/>
          </p:nvPr>
        </p:nvSpPr>
        <p:spPr/>
        <p:txBody>
          <a:bodyPr/>
          <a:lstStyle/>
          <a:p>
            <a:r>
              <a:rPr lang="fr-FR" smtClean="0"/>
              <a:t>Morimoto D, et al, J Clin Oncol 2018;36(Suppl 4S):Abstr 1</a:t>
            </a:r>
            <a:endParaRPr lang="fr-FR"/>
          </a:p>
        </p:txBody>
      </p:sp>
      <p:sp>
        <p:nvSpPr>
          <p:cNvPr id="10" name="TextBox 9"/>
          <p:cNvSpPr txBox="1"/>
          <p:nvPr/>
        </p:nvSpPr>
        <p:spPr>
          <a:xfrm>
            <a:off x="2627784" y="1772816"/>
            <a:ext cx="3888432" cy="369332"/>
          </a:xfrm>
          <a:prstGeom prst="rect">
            <a:avLst/>
          </a:prstGeom>
          <a:noFill/>
        </p:spPr>
        <p:txBody>
          <a:bodyPr wrap="square" rtlCol="0">
            <a:spAutoFit/>
          </a:bodyPr>
          <a:lstStyle/>
          <a:p>
            <a:pPr algn="ctr"/>
            <a:r>
              <a:rPr lang="fr-FR" b="1" dirty="0" smtClean="0"/>
              <a:t>SSR péritonéale (SSRP)</a:t>
            </a:r>
            <a:endParaRPr lang="fr-FR" b="1" dirty="0"/>
          </a:p>
        </p:txBody>
      </p:sp>
      <p:grpSp>
        <p:nvGrpSpPr>
          <p:cNvPr id="11" name="Group 10"/>
          <p:cNvGrpSpPr/>
          <p:nvPr/>
        </p:nvGrpSpPr>
        <p:grpSpPr>
          <a:xfrm>
            <a:off x="2305058" y="2315137"/>
            <a:ext cx="3899348" cy="2566084"/>
            <a:chOff x="836615" y="2448719"/>
            <a:chExt cx="3906738" cy="2171700"/>
          </a:xfrm>
        </p:grpSpPr>
        <p:sp>
          <p:nvSpPr>
            <p:cNvPr id="12" name="Freeform 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8"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9"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27" name="TextBox 26"/>
          <p:cNvSpPr txBox="1"/>
          <p:nvPr/>
        </p:nvSpPr>
        <p:spPr>
          <a:xfrm rot="16200000">
            <a:off x="1259314" y="3412352"/>
            <a:ext cx="1142711"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taux de survie</a:t>
            </a:r>
            <a:endParaRPr lang="fr-FR" sz="1200" dirty="0">
              <a:solidFill>
                <a:srgbClr val="363636"/>
              </a:solidFill>
            </a:endParaRPr>
          </a:p>
        </p:txBody>
      </p:sp>
      <p:sp>
        <p:nvSpPr>
          <p:cNvPr id="28" name="TextBox 27"/>
          <p:cNvSpPr txBox="1"/>
          <p:nvPr/>
        </p:nvSpPr>
        <p:spPr>
          <a:xfrm>
            <a:off x="3525594" y="5097553"/>
            <a:ext cx="1570186" cy="276999"/>
          </a:xfrm>
          <a:prstGeom prst="rect">
            <a:avLst/>
          </a:prstGeom>
          <a:noFill/>
        </p:spPr>
        <p:txBody>
          <a:bodyPr wrap="none" rtlCol="0">
            <a:spAutoFit/>
          </a:bodyPr>
          <a:lstStyle/>
          <a:p>
            <a:pPr algn="ctr" fontAlgn="base">
              <a:spcBef>
                <a:spcPct val="0"/>
              </a:spcBef>
              <a:spcAft>
                <a:spcPct val="0"/>
              </a:spcAft>
            </a:pPr>
            <a:r>
              <a:rPr lang="fr-FR" sz="1200" dirty="0" smtClean="0"/>
              <a:t>Mois après chirurgie</a:t>
            </a:r>
            <a:endParaRPr lang="fr-FR" sz="1200" dirty="0"/>
          </a:p>
        </p:txBody>
      </p:sp>
      <p:sp>
        <p:nvSpPr>
          <p:cNvPr id="29" name="TextBox 28"/>
          <p:cNvSpPr txBox="1"/>
          <p:nvPr/>
        </p:nvSpPr>
        <p:spPr>
          <a:xfrm>
            <a:off x="1975185" y="2174006"/>
            <a:ext cx="398592" cy="276999"/>
          </a:xfrm>
          <a:prstGeom prst="rect">
            <a:avLst/>
          </a:prstGeom>
          <a:noFill/>
        </p:spPr>
        <p:txBody>
          <a:bodyPr wrap="none" rtlCol="0" anchor="ctr" anchorCtr="0">
            <a:spAutoFit/>
          </a:bodyPr>
          <a:lstStyle/>
          <a:p>
            <a:pPr algn="r"/>
            <a:r>
              <a:rPr lang="fr-FR" sz="1200" smtClean="0"/>
              <a:t>1,0</a:t>
            </a:r>
            <a:endParaRPr lang="fr-FR" sz="1200"/>
          </a:p>
        </p:txBody>
      </p:sp>
      <p:sp>
        <p:nvSpPr>
          <p:cNvPr id="30" name="TextBox 29"/>
          <p:cNvSpPr txBox="1"/>
          <p:nvPr/>
        </p:nvSpPr>
        <p:spPr>
          <a:xfrm>
            <a:off x="1975185" y="2667300"/>
            <a:ext cx="398592" cy="276999"/>
          </a:xfrm>
          <a:prstGeom prst="rect">
            <a:avLst/>
          </a:prstGeom>
          <a:noFill/>
        </p:spPr>
        <p:txBody>
          <a:bodyPr wrap="none" rtlCol="0" anchor="ctr" anchorCtr="0">
            <a:spAutoFit/>
          </a:bodyPr>
          <a:lstStyle/>
          <a:p>
            <a:pPr algn="r"/>
            <a:r>
              <a:rPr lang="fr-FR" sz="1200" smtClean="0"/>
              <a:t>0,8</a:t>
            </a:r>
            <a:endParaRPr lang="fr-FR" sz="1200"/>
          </a:p>
        </p:txBody>
      </p:sp>
      <p:sp>
        <p:nvSpPr>
          <p:cNvPr id="31" name="TextBox 30"/>
          <p:cNvSpPr txBox="1"/>
          <p:nvPr/>
        </p:nvSpPr>
        <p:spPr>
          <a:xfrm>
            <a:off x="1975185" y="3158539"/>
            <a:ext cx="398592" cy="276999"/>
          </a:xfrm>
          <a:prstGeom prst="rect">
            <a:avLst/>
          </a:prstGeom>
          <a:noFill/>
        </p:spPr>
        <p:txBody>
          <a:bodyPr wrap="none" rtlCol="0" anchor="ctr" anchorCtr="0">
            <a:spAutoFit/>
          </a:bodyPr>
          <a:lstStyle/>
          <a:p>
            <a:pPr algn="r"/>
            <a:r>
              <a:rPr lang="fr-FR" sz="1200" smtClean="0"/>
              <a:t>0,6</a:t>
            </a:r>
            <a:endParaRPr lang="fr-FR" sz="1200"/>
          </a:p>
        </p:txBody>
      </p:sp>
      <p:sp>
        <p:nvSpPr>
          <p:cNvPr id="32" name="TextBox 31"/>
          <p:cNvSpPr txBox="1"/>
          <p:nvPr/>
        </p:nvSpPr>
        <p:spPr>
          <a:xfrm>
            <a:off x="1975185" y="3649778"/>
            <a:ext cx="398592" cy="276999"/>
          </a:xfrm>
          <a:prstGeom prst="rect">
            <a:avLst/>
          </a:prstGeom>
          <a:noFill/>
        </p:spPr>
        <p:txBody>
          <a:bodyPr wrap="none" rtlCol="0" anchor="ctr" anchorCtr="0">
            <a:spAutoFit/>
          </a:bodyPr>
          <a:lstStyle/>
          <a:p>
            <a:pPr algn="r"/>
            <a:r>
              <a:rPr lang="fr-FR" sz="1200" smtClean="0"/>
              <a:t>0,4</a:t>
            </a:r>
            <a:endParaRPr lang="fr-FR" sz="1200"/>
          </a:p>
        </p:txBody>
      </p:sp>
      <p:sp>
        <p:nvSpPr>
          <p:cNvPr id="33" name="TextBox 32"/>
          <p:cNvSpPr txBox="1"/>
          <p:nvPr/>
        </p:nvSpPr>
        <p:spPr>
          <a:xfrm>
            <a:off x="1975185" y="4141017"/>
            <a:ext cx="398592" cy="276999"/>
          </a:xfrm>
          <a:prstGeom prst="rect">
            <a:avLst/>
          </a:prstGeom>
          <a:noFill/>
        </p:spPr>
        <p:txBody>
          <a:bodyPr wrap="none" rtlCol="0" anchor="ctr" anchorCtr="0">
            <a:spAutoFit/>
          </a:bodyPr>
          <a:lstStyle/>
          <a:p>
            <a:pPr algn="r"/>
            <a:r>
              <a:rPr lang="fr-FR" sz="1200" smtClean="0"/>
              <a:t>0,2</a:t>
            </a:r>
            <a:endParaRPr lang="fr-FR" sz="1200"/>
          </a:p>
        </p:txBody>
      </p:sp>
      <p:sp>
        <p:nvSpPr>
          <p:cNvPr id="34" name="TextBox 33"/>
          <p:cNvSpPr txBox="1"/>
          <p:nvPr/>
        </p:nvSpPr>
        <p:spPr>
          <a:xfrm>
            <a:off x="2103527" y="4632256"/>
            <a:ext cx="270251" cy="276999"/>
          </a:xfrm>
          <a:prstGeom prst="rect">
            <a:avLst/>
          </a:prstGeom>
          <a:noFill/>
        </p:spPr>
        <p:txBody>
          <a:bodyPr wrap="none" rtlCol="0" anchor="ctr" anchorCtr="0">
            <a:spAutoFit/>
          </a:bodyPr>
          <a:lstStyle/>
          <a:p>
            <a:pPr algn="r"/>
            <a:r>
              <a:rPr lang="fr-FR" sz="1200" smtClean="0"/>
              <a:t>0</a:t>
            </a:r>
            <a:endParaRPr lang="fr-FR" sz="1200"/>
          </a:p>
        </p:txBody>
      </p:sp>
      <p:sp>
        <p:nvSpPr>
          <p:cNvPr id="35" name="TextBox 34"/>
          <p:cNvSpPr txBox="1"/>
          <p:nvPr/>
        </p:nvSpPr>
        <p:spPr>
          <a:xfrm>
            <a:off x="2178861" y="4827557"/>
            <a:ext cx="439543" cy="1015663"/>
          </a:xfrm>
          <a:prstGeom prst="rect">
            <a:avLst/>
          </a:prstGeom>
          <a:noFill/>
        </p:spPr>
        <p:txBody>
          <a:bodyPr wrap="none" rtlCol="0" anchor="t" anchorCtr="0">
            <a:spAutoFit/>
          </a:bodyPr>
          <a:lstStyle/>
          <a:p>
            <a:pPr algn="ctr"/>
            <a:r>
              <a:rPr lang="fr-FR" sz="1200" smtClean="0"/>
              <a:t>0</a:t>
            </a:r>
          </a:p>
          <a:p>
            <a:pPr algn="ctr"/>
            <a:endParaRPr lang="fr-FR" sz="1200" smtClean="0"/>
          </a:p>
          <a:p>
            <a:pPr algn="ctr"/>
            <a:endParaRPr lang="fr-FR" sz="1200" smtClean="0"/>
          </a:p>
          <a:p>
            <a:pPr algn="ctr"/>
            <a:r>
              <a:rPr lang="fr-FR" sz="1200" smtClean="0"/>
              <a:t>145</a:t>
            </a:r>
          </a:p>
          <a:p>
            <a:pPr algn="ctr"/>
            <a:r>
              <a:rPr lang="fr-FR" sz="1200" smtClean="0"/>
              <a:t>150</a:t>
            </a:r>
            <a:endParaRPr lang="fr-FR" sz="1200"/>
          </a:p>
        </p:txBody>
      </p:sp>
      <p:sp>
        <p:nvSpPr>
          <p:cNvPr id="36" name="TextBox 35"/>
          <p:cNvSpPr txBox="1"/>
          <p:nvPr/>
        </p:nvSpPr>
        <p:spPr>
          <a:xfrm>
            <a:off x="2948810" y="4827557"/>
            <a:ext cx="439543" cy="1015663"/>
          </a:xfrm>
          <a:prstGeom prst="rect">
            <a:avLst/>
          </a:prstGeom>
          <a:noFill/>
        </p:spPr>
        <p:txBody>
          <a:bodyPr wrap="none" rtlCol="0" anchor="t" anchorCtr="0">
            <a:spAutoFit/>
          </a:bodyPr>
          <a:lstStyle/>
          <a:p>
            <a:pPr algn="ctr"/>
            <a:r>
              <a:rPr lang="fr-FR" sz="1200" smtClean="0"/>
              <a:t>12</a:t>
            </a:r>
          </a:p>
          <a:p>
            <a:pPr algn="ctr"/>
            <a:endParaRPr lang="fr-FR" sz="1200" smtClean="0"/>
          </a:p>
          <a:p>
            <a:pPr algn="ctr"/>
            <a:endParaRPr lang="fr-FR" sz="1200" smtClean="0"/>
          </a:p>
          <a:p>
            <a:pPr algn="ctr"/>
            <a:r>
              <a:rPr lang="fr-FR" sz="1200" smtClean="0"/>
              <a:t>127</a:t>
            </a:r>
          </a:p>
          <a:p>
            <a:pPr algn="ctr"/>
            <a:r>
              <a:rPr lang="fr-FR" sz="1200" smtClean="0"/>
              <a:t>130</a:t>
            </a:r>
            <a:endParaRPr lang="fr-FR" sz="1200"/>
          </a:p>
        </p:txBody>
      </p:sp>
      <p:sp>
        <p:nvSpPr>
          <p:cNvPr id="37" name="TextBox 36"/>
          <p:cNvSpPr txBox="1"/>
          <p:nvPr/>
        </p:nvSpPr>
        <p:spPr>
          <a:xfrm>
            <a:off x="3720436" y="4827557"/>
            <a:ext cx="439544" cy="1015663"/>
          </a:xfrm>
          <a:prstGeom prst="rect">
            <a:avLst/>
          </a:prstGeom>
          <a:noFill/>
        </p:spPr>
        <p:txBody>
          <a:bodyPr wrap="none" rtlCol="0" anchor="t" anchorCtr="0">
            <a:spAutoFit/>
          </a:bodyPr>
          <a:lstStyle/>
          <a:p>
            <a:pPr algn="ctr"/>
            <a:r>
              <a:rPr lang="fr-FR" sz="1200" smtClean="0"/>
              <a:t>24</a:t>
            </a:r>
          </a:p>
          <a:p>
            <a:pPr algn="ctr"/>
            <a:endParaRPr lang="fr-FR" sz="1200" smtClean="0"/>
          </a:p>
          <a:p>
            <a:pPr algn="ctr"/>
            <a:endParaRPr lang="fr-FR" sz="1200" smtClean="0"/>
          </a:p>
          <a:p>
            <a:pPr algn="r"/>
            <a:r>
              <a:rPr lang="fr-FR" sz="1200" smtClean="0"/>
              <a:t>114</a:t>
            </a:r>
          </a:p>
          <a:p>
            <a:pPr algn="r"/>
            <a:r>
              <a:rPr lang="fr-FR" sz="1200" smtClean="0"/>
              <a:t>112</a:t>
            </a:r>
            <a:endParaRPr lang="fr-FR" sz="1200"/>
          </a:p>
        </p:txBody>
      </p:sp>
      <p:sp>
        <p:nvSpPr>
          <p:cNvPr id="38" name="TextBox 37"/>
          <p:cNvSpPr txBox="1"/>
          <p:nvPr/>
        </p:nvSpPr>
        <p:spPr>
          <a:xfrm>
            <a:off x="4454757" y="4827557"/>
            <a:ext cx="439544" cy="1015663"/>
          </a:xfrm>
          <a:prstGeom prst="rect">
            <a:avLst/>
          </a:prstGeom>
          <a:noFill/>
        </p:spPr>
        <p:txBody>
          <a:bodyPr wrap="none" rtlCol="0" anchor="t" anchorCtr="0">
            <a:spAutoFit/>
          </a:bodyPr>
          <a:lstStyle/>
          <a:p>
            <a:pPr algn="ctr"/>
            <a:r>
              <a:rPr lang="fr-FR" sz="1200" smtClean="0"/>
              <a:t>36</a:t>
            </a:r>
          </a:p>
          <a:p>
            <a:pPr algn="ctr"/>
            <a:endParaRPr lang="fr-FR" sz="1200" smtClean="0"/>
          </a:p>
          <a:p>
            <a:pPr algn="ctr"/>
            <a:endParaRPr lang="fr-FR" sz="1200" smtClean="0"/>
          </a:p>
          <a:p>
            <a:pPr algn="ctr"/>
            <a:r>
              <a:rPr lang="fr-FR" sz="1200" smtClean="0"/>
              <a:t>102</a:t>
            </a:r>
          </a:p>
          <a:p>
            <a:pPr algn="ctr"/>
            <a:r>
              <a:rPr lang="fr-FR" sz="1200" smtClean="0"/>
              <a:t>103</a:t>
            </a:r>
            <a:endParaRPr lang="fr-FR" sz="1200"/>
          </a:p>
        </p:txBody>
      </p:sp>
      <p:sp>
        <p:nvSpPr>
          <p:cNvPr id="39" name="TextBox 38"/>
          <p:cNvSpPr txBox="1"/>
          <p:nvPr/>
        </p:nvSpPr>
        <p:spPr>
          <a:xfrm>
            <a:off x="5283637" y="4827557"/>
            <a:ext cx="354584" cy="1015663"/>
          </a:xfrm>
          <a:prstGeom prst="rect">
            <a:avLst/>
          </a:prstGeom>
          <a:noFill/>
        </p:spPr>
        <p:txBody>
          <a:bodyPr wrap="none" rtlCol="0" anchor="t" anchorCtr="0">
            <a:spAutoFit/>
          </a:bodyPr>
          <a:lstStyle/>
          <a:p>
            <a:pPr algn="ctr"/>
            <a:r>
              <a:rPr lang="fr-FR" sz="1200" smtClean="0"/>
              <a:t>48</a:t>
            </a:r>
          </a:p>
          <a:p>
            <a:pPr algn="ctr"/>
            <a:endParaRPr lang="fr-FR" sz="1200" smtClean="0"/>
          </a:p>
          <a:p>
            <a:pPr algn="ctr"/>
            <a:endParaRPr lang="fr-FR" sz="1200" smtClean="0"/>
          </a:p>
          <a:p>
            <a:pPr algn="ctr"/>
            <a:r>
              <a:rPr lang="fr-FR" sz="1200" smtClean="0"/>
              <a:t>32</a:t>
            </a:r>
          </a:p>
          <a:p>
            <a:pPr algn="ctr"/>
            <a:r>
              <a:rPr lang="fr-FR" sz="1200" smtClean="0"/>
              <a:t>37</a:t>
            </a:r>
            <a:endParaRPr lang="fr-FR" sz="1200"/>
          </a:p>
        </p:txBody>
      </p:sp>
      <p:sp>
        <p:nvSpPr>
          <p:cNvPr id="40" name="TextBox 39"/>
          <p:cNvSpPr txBox="1"/>
          <p:nvPr/>
        </p:nvSpPr>
        <p:spPr>
          <a:xfrm>
            <a:off x="6030148" y="4827557"/>
            <a:ext cx="354584" cy="1015663"/>
          </a:xfrm>
          <a:prstGeom prst="rect">
            <a:avLst/>
          </a:prstGeom>
          <a:noFill/>
        </p:spPr>
        <p:txBody>
          <a:bodyPr wrap="none" rtlCol="0" anchor="t" anchorCtr="0">
            <a:spAutoFit/>
          </a:bodyPr>
          <a:lstStyle/>
          <a:p>
            <a:pPr algn="ctr"/>
            <a:r>
              <a:rPr lang="fr-FR" sz="1200" smtClean="0"/>
              <a:t>60</a:t>
            </a:r>
          </a:p>
          <a:p>
            <a:pPr algn="ctr"/>
            <a:endParaRPr lang="fr-FR" sz="1200" smtClean="0"/>
          </a:p>
          <a:p>
            <a:pPr algn="ctr"/>
            <a:endParaRPr lang="fr-FR" sz="1200" smtClean="0"/>
          </a:p>
          <a:p>
            <a:pPr algn="ctr"/>
            <a:r>
              <a:rPr lang="fr-FR" sz="1200" smtClean="0"/>
              <a:t>19</a:t>
            </a:r>
          </a:p>
          <a:p>
            <a:pPr algn="ctr"/>
            <a:r>
              <a:rPr lang="fr-FR" sz="1200" smtClean="0"/>
              <a:t>18</a:t>
            </a:r>
            <a:endParaRPr lang="fr-FR" sz="1200"/>
          </a:p>
        </p:txBody>
      </p:sp>
      <p:sp>
        <p:nvSpPr>
          <p:cNvPr id="41" name="TextBox 40"/>
          <p:cNvSpPr txBox="1"/>
          <p:nvPr/>
        </p:nvSpPr>
        <p:spPr>
          <a:xfrm>
            <a:off x="1131451" y="5196889"/>
            <a:ext cx="1043770" cy="646331"/>
          </a:xfrm>
          <a:prstGeom prst="rect">
            <a:avLst/>
          </a:prstGeom>
          <a:noFill/>
        </p:spPr>
        <p:txBody>
          <a:bodyPr wrap="square" rtlCol="0">
            <a:spAutoFit/>
          </a:bodyPr>
          <a:lstStyle/>
          <a:p>
            <a:pPr algn="r"/>
            <a:r>
              <a:rPr lang="fr-FR" sz="1200" dirty="0" smtClean="0"/>
              <a:t>N</a:t>
            </a:r>
          </a:p>
          <a:p>
            <a:pPr algn="r"/>
            <a:r>
              <a:rPr lang="fr-FR" sz="1200" dirty="0" smtClean="0"/>
              <a:t>LPPE</a:t>
            </a:r>
          </a:p>
          <a:p>
            <a:pPr algn="r"/>
            <a:r>
              <a:rPr lang="fr-FR" sz="1200" dirty="0" smtClean="0"/>
              <a:t>Non LPPE</a:t>
            </a:r>
            <a:endParaRPr lang="fr-FR" sz="1200" dirty="0"/>
          </a:p>
        </p:txBody>
      </p:sp>
      <p:sp>
        <p:nvSpPr>
          <p:cNvPr id="42" name="TextBox 41"/>
          <p:cNvSpPr txBox="1"/>
          <p:nvPr/>
        </p:nvSpPr>
        <p:spPr>
          <a:xfrm>
            <a:off x="5794818" y="2478395"/>
            <a:ext cx="2552302" cy="523220"/>
          </a:xfrm>
          <a:prstGeom prst="rect">
            <a:avLst/>
          </a:prstGeom>
          <a:noFill/>
        </p:spPr>
        <p:txBody>
          <a:bodyPr wrap="none" rtlCol="0">
            <a:spAutoFit/>
          </a:bodyPr>
          <a:lstStyle/>
          <a:p>
            <a:r>
              <a:rPr lang="fr-FR" sz="1400" dirty="0" smtClean="0"/>
              <a:t>HR 0,92 (IC95% 0,62 –</a:t>
            </a:r>
            <a:r>
              <a:rPr lang="fr-FR" sz="1400" dirty="0" smtClean="0">
                <a:cs typeface="Arial"/>
              </a:rPr>
              <a:t> 1,36)</a:t>
            </a:r>
          </a:p>
          <a:p>
            <a:r>
              <a:rPr lang="fr-FR" sz="1400" dirty="0" smtClean="0">
                <a:cs typeface="Arial"/>
              </a:rPr>
              <a:t>p=0,68</a:t>
            </a:r>
            <a:endParaRPr lang="fr-FR" sz="1400" dirty="0"/>
          </a:p>
        </p:txBody>
      </p:sp>
      <p:cxnSp>
        <p:nvCxnSpPr>
          <p:cNvPr id="43" name="Straight Connector 42"/>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271315" y="3238966"/>
            <a:ext cx="1641908" cy="523220"/>
          </a:xfrm>
          <a:prstGeom prst="rect">
            <a:avLst/>
          </a:prstGeom>
          <a:noFill/>
        </p:spPr>
        <p:txBody>
          <a:bodyPr wrap="none" rtlCol="0">
            <a:spAutoFit/>
          </a:bodyPr>
          <a:lstStyle/>
          <a:p>
            <a:r>
              <a:rPr lang="fr-FR" sz="1400" dirty="0" smtClean="0"/>
              <a:t>Groupe LPPE</a:t>
            </a:r>
          </a:p>
          <a:p>
            <a:r>
              <a:rPr lang="fr-FR" sz="1400" dirty="0" smtClean="0"/>
              <a:t>Groupe non LPPE</a:t>
            </a:r>
            <a:endParaRPr lang="fr-FR" sz="1400" dirty="0"/>
          </a:p>
        </p:txBody>
      </p:sp>
      <p:grpSp>
        <p:nvGrpSpPr>
          <p:cNvPr id="46" name="Group 2"/>
          <p:cNvGrpSpPr>
            <a:grpSpLocks/>
          </p:cNvGrpSpPr>
          <p:nvPr/>
        </p:nvGrpSpPr>
        <p:grpSpPr bwMode="auto">
          <a:xfrm>
            <a:off x="2394698" y="2314333"/>
            <a:ext cx="3833486" cy="1008000"/>
            <a:chOff x="1978" y="1923"/>
            <a:chExt cx="1800" cy="474"/>
          </a:xfrm>
        </p:grpSpPr>
        <p:sp>
          <p:nvSpPr>
            <p:cNvPr id="47" name="Line 3"/>
            <p:cNvSpPr>
              <a:spLocks noChangeShapeType="1"/>
            </p:cNvSpPr>
            <p:nvPr/>
          </p:nvSpPr>
          <p:spPr bwMode="auto">
            <a:xfrm>
              <a:off x="3010" y="219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 name="Line 4"/>
            <p:cNvSpPr>
              <a:spLocks noChangeShapeType="1"/>
            </p:cNvSpPr>
            <p:nvPr/>
          </p:nvSpPr>
          <p:spPr bwMode="auto">
            <a:xfrm>
              <a:off x="3106" y="2211"/>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 name="Line 5"/>
            <p:cNvSpPr>
              <a:spLocks noChangeShapeType="1"/>
            </p:cNvSpPr>
            <p:nvPr/>
          </p:nvSpPr>
          <p:spPr bwMode="auto">
            <a:xfrm>
              <a:off x="325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 name="Line 6"/>
            <p:cNvSpPr>
              <a:spLocks noChangeShapeType="1"/>
            </p:cNvSpPr>
            <p:nvPr/>
          </p:nvSpPr>
          <p:spPr bwMode="auto">
            <a:xfrm>
              <a:off x="371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 name="Line 7"/>
            <p:cNvSpPr>
              <a:spLocks noChangeShapeType="1"/>
            </p:cNvSpPr>
            <p:nvPr/>
          </p:nvSpPr>
          <p:spPr bwMode="auto">
            <a:xfrm>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 name="Line 8"/>
            <p:cNvSpPr>
              <a:spLocks noChangeShapeType="1"/>
            </p:cNvSpPr>
            <p:nvPr/>
          </p:nvSpPr>
          <p:spPr bwMode="auto">
            <a:xfrm>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 name="Line 9"/>
            <p:cNvSpPr>
              <a:spLocks noChangeShapeType="1"/>
            </p:cNvSpPr>
            <p:nvPr/>
          </p:nvSpPr>
          <p:spPr bwMode="auto">
            <a:xfrm>
              <a:off x="3076"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10"/>
            <p:cNvSpPr>
              <a:spLocks noChangeShapeType="1"/>
            </p:cNvSpPr>
            <p:nvPr/>
          </p:nvSpPr>
          <p:spPr bwMode="auto">
            <a:xfrm>
              <a:off x="3112"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11"/>
            <p:cNvSpPr>
              <a:spLocks noChangeShapeType="1"/>
            </p:cNvSpPr>
            <p:nvPr/>
          </p:nvSpPr>
          <p:spPr bwMode="auto">
            <a:xfrm>
              <a:off x="3124"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12"/>
            <p:cNvSpPr>
              <a:spLocks noChangeShapeType="1"/>
            </p:cNvSpPr>
            <p:nvPr/>
          </p:nvSpPr>
          <p:spPr bwMode="auto">
            <a:xfrm>
              <a:off x="362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13"/>
            <p:cNvSpPr>
              <a:spLocks noChangeShapeType="1"/>
            </p:cNvSpPr>
            <p:nvPr/>
          </p:nvSpPr>
          <p:spPr bwMode="auto">
            <a:xfrm>
              <a:off x="3448"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14"/>
            <p:cNvSpPr>
              <a:spLocks noChangeShapeType="1"/>
            </p:cNvSpPr>
            <p:nvPr/>
          </p:nvSpPr>
          <p:spPr bwMode="auto">
            <a:xfrm>
              <a:off x="3178"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15"/>
            <p:cNvSpPr>
              <a:spLocks noChangeShapeType="1"/>
            </p:cNvSpPr>
            <p:nvPr/>
          </p:nvSpPr>
          <p:spPr bwMode="auto">
            <a:xfrm>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16"/>
            <p:cNvSpPr>
              <a:spLocks noChangeShapeType="1"/>
            </p:cNvSpPr>
            <p:nvPr/>
          </p:nvSpPr>
          <p:spPr bwMode="auto">
            <a:xfrm>
              <a:off x="352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17"/>
            <p:cNvSpPr>
              <a:spLocks noChangeShapeType="1"/>
            </p:cNvSpPr>
            <p:nvPr/>
          </p:nvSpPr>
          <p:spPr bwMode="auto">
            <a:xfrm>
              <a:off x="353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18"/>
            <p:cNvSpPr>
              <a:spLocks noChangeShapeType="1"/>
            </p:cNvSpPr>
            <p:nvPr/>
          </p:nvSpPr>
          <p:spPr bwMode="auto">
            <a:xfrm>
              <a:off x="358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19"/>
            <p:cNvSpPr>
              <a:spLocks noChangeShapeType="1"/>
            </p:cNvSpPr>
            <p:nvPr/>
          </p:nvSpPr>
          <p:spPr bwMode="auto">
            <a:xfrm>
              <a:off x="359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20"/>
            <p:cNvSpPr>
              <a:spLocks noChangeShapeType="1"/>
            </p:cNvSpPr>
            <p:nvPr/>
          </p:nvSpPr>
          <p:spPr bwMode="auto">
            <a:xfrm>
              <a:off x="320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21"/>
            <p:cNvSpPr>
              <a:spLocks noChangeShapeType="1"/>
            </p:cNvSpPr>
            <p:nvPr/>
          </p:nvSpPr>
          <p:spPr bwMode="auto">
            <a:xfrm>
              <a:off x="3220"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22"/>
            <p:cNvSpPr>
              <a:spLocks noChangeShapeType="1"/>
            </p:cNvSpPr>
            <p:nvPr/>
          </p:nvSpPr>
          <p:spPr bwMode="auto">
            <a:xfrm>
              <a:off x="323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23"/>
            <p:cNvSpPr>
              <a:spLocks noChangeShapeType="1"/>
            </p:cNvSpPr>
            <p:nvPr/>
          </p:nvSpPr>
          <p:spPr bwMode="auto">
            <a:xfrm>
              <a:off x="3244"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24"/>
            <p:cNvSpPr>
              <a:spLocks noChangeShapeType="1"/>
            </p:cNvSpPr>
            <p:nvPr/>
          </p:nvSpPr>
          <p:spPr bwMode="auto">
            <a:xfrm>
              <a:off x="3310"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25"/>
            <p:cNvSpPr>
              <a:spLocks noChangeShapeType="1"/>
            </p:cNvSpPr>
            <p:nvPr/>
          </p:nvSpPr>
          <p:spPr bwMode="auto">
            <a:xfrm>
              <a:off x="3328"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26"/>
            <p:cNvSpPr>
              <a:spLocks noChangeShapeType="1"/>
            </p:cNvSpPr>
            <p:nvPr/>
          </p:nvSpPr>
          <p:spPr bwMode="auto">
            <a:xfrm>
              <a:off x="3346"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27"/>
            <p:cNvSpPr>
              <a:spLocks noChangeShapeType="1"/>
            </p:cNvSpPr>
            <p:nvPr/>
          </p:nvSpPr>
          <p:spPr bwMode="auto">
            <a:xfrm>
              <a:off x="3364"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28"/>
            <p:cNvSpPr>
              <a:spLocks noChangeShapeType="1"/>
            </p:cNvSpPr>
            <p:nvPr/>
          </p:nvSpPr>
          <p:spPr bwMode="auto">
            <a:xfrm>
              <a:off x="2890" y="216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29"/>
            <p:cNvSpPr>
              <a:spLocks noChangeShapeType="1"/>
            </p:cNvSpPr>
            <p:nvPr/>
          </p:nvSpPr>
          <p:spPr bwMode="auto">
            <a:xfrm>
              <a:off x="3148" y="22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30"/>
            <p:cNvSpPr>
              <a:spLocks noChangeShapeType="1"/>
            </p:cNvSpPr>
            <p:nvPr/>
          </p:nvSpPr>
          <p:spPr bwMode="auto">
            <a:xfrm>
              <a:off x="319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31"/>
            <p:cNvSpPr>
              <a:spLocks noChangeShapeType="1"/>
            </p:cNvSpPr>
            <p:nvPr/>
          </p:nvSpPr>
          <p:spPr bwMode="auto">
            <a:xfrm>
              <a:off x="316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32"/>
            <p:cNvSpPr>
              <a:spLocks noChangeShapeType="1"/>
            </p:cNvSpPr>
            <p:nvPr/>
          </p:nvSpPr>
          <p:spPr bwMode="auto">
            <a:xfrm>
              <a:off x="373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33"/>
            <p:cNvSpPr>
              <a:spLocks noChangeShapeType="1"/>
            </p:cNvSpPr>
            <p:nvPr/>
          </p:nvSpPr>
          <p:spPr bwMode="auto">
            <a:xfrm>
              <a:off x="3430"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34"/>
            <p:cNvSpPr>
              <a:spLocks noChangeShapeType="1"/>
            </p:cNvSpPr>
            <p:nvPr/>
          </p:nvSpPr>
          <p:spPr bwMode="auto">
            <a:xfrm>
              <a:off x="3292" y="227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35"/>
            <p:cNvSpPr>
              <a:spLocks noChangeShapeType="1"/>
            </p:cNvSpPr>
            <p:nvPr/>
          </p:nvSpPr>
          <p:spPr bwMode="auto">
            <a:xfrm>
              <a:off x="376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36"/>
            <p:cNvSpPr>
              <a:spLocks noChangeShapeType="1"/>
            </p:cNvSpPr>
            <p:nvPr/>
          </p:nvSpPr>
          <p:spPr bwMode="auto">
            <a:xfrm>
              <a:off x="3394" y="227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37"/>
            <p:cNvSpPr>
              <a:spLocks noChangeShapeType="1"/>
            </p:cNvSpPr>
            <p:nvPr/>
          </p:nvSpPr>
          <p:spPr bwMode="auto">
            <a:xfrm>
              <a:off x="3088"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38"/>
            <p:cNvSpPr>
              <a:spLocks noChangeShapeType="1"/>
            </p:cNvSpPr>
            <p:nvPr/>
          </p:nvSpPr>
          <p:spPr bwMode="auto">
            <a:xfrm>
              <a:off x="317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39"/>
            <p:cNvSpPr>
              <a:spLocks noChangeShapeType="1"/>
            </p:cNvSpPr>
            <p:nvPr/>
          </p:nvSpPr>
          <p:spPr bwMode="auto">
            <a:xfrm>
              <a:off x="2200" y="198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40"/>
            <p:cNvSpPr>
              <a:spLocks noChangeShapeType="1"/>
            </p:cNvSpPr>
            <p:nvPr/>
          </p:nvSpPr>
          <p:spPr bwMode="auto">
            <a:xfrm>
              <a:off x="377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41"/>
            <p:cNvSpPr>
              <a:spLocks noChangeShapeType="1"/>
            </p:cNvSpPr>
            <p:nvPr/>
          </p:nvSpPr>
          <p:spPr bwMode="auto">
            <a:xfrm>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42"/>
            <p:cNvSpPr>
              <a:spLocks noChangeShapeType="1"/>
            </p:cNvSpPr>
            <p:nvPr/>
          </p:nvSpPr>
          <p:spPr bwMode="auto">
            <a:xfrm>
              <a:off x="365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Freeform 43"/>
            <p:cNvSpPr>
              <a:spLocks/>
            </p:cNvSpPr>
            <p:nvPr/>
          </p:nvSpPr>
          <p:spPr bwMode="auto">
            <a:xfrm>
              <a:off x="1978" y="1923"/>
              <a:ext cx="1800" cy="474"/>
            </a:xfrm>
            <a:custGeom>
              <a:avLst/>
              <a:gdLst>
                <a:gd name="T0" fmla="*/ 286 w 300"/>
                <a:gd name="T1" fmla="*/ 79 h 79"/>
                <a:gd name="T2" fmla="*/ 251 w 300"/>
                <a:gd name="T3" fmla="*/ 73 h 79"/>
                <a:gd name="T4" fmla="*/ 237 w 300"/>
                <a:gd name="T5" fmla="*/ 68 h 79"/>
                <a:gd name="T6" fmla="*/ 217 w 300"/>
                <a:gd name="T7" fmla="*/ 65 h 79"/>
                <a:gd name="T8" fmla="*/ 196 w 300"/>
                <a:gd name="T9" fmla="*/ 63 h 79"/>
                <a:gd name="T10" fmla="*/ 193 w 300"/>
                <a:gd name="T11" fmla="*/ 60 h 79"/>
                <a:gd name="T12" fmla="*/ 188 w 300"/>
                <a:gd name="T13" fmla="*/ 56 h 79"/>
                <a:gd name="T14" fmla="*/ 180 w 300"/>
                <a:gd name="T15" fmla="*/ 53 h 79"/>
                <a:gd name="T16" fmla="*/ 162 w 300"/>
                <a:gd name="T17" fmla="*/ 52 h 79"/>
                <a:gd name="T18" fmla="*/ 153 w 300"/>
                <a:gd name="T19" fmla="*/ 51 h 79"/>
                <a:gd name="T20" fmla="*/ 143 w 300"/>
                <a:gd name="T21" fmla="*/ 47 h 79"/>
                <a:gd name="T22" fmla="*/ 132 w 300"/>
                <a:gd name="T23" fmla="*/ 44 h 79"/>
                <a:gd name="T24" fmla="*/ 122 w 300"/>
                <a:gd name="T25" fmla="*/ 42 h 79"/>
                <a:gd name="T26" fmla="*/ 119 w 300"/>
                <a:gd name="T27" fmla="*/ 40 h 79"/>
                <a:gd name="T28" fmla="*/ 114 w 300"/>
                <a:gd name="T29" fmla="*/ 39 h 79"/>
                <a:gd name="T30" fmla="*/ 111 w 300"/>
                <a:gd name="T31" fmla="*/ 37 h 79"/>
                <a:gd name="T32" fmla="*/ 103 w 300"/>
                <a:gd name="T33" fmla="*/ 35 h 79"/>
                <a:gd name="T34" fmla="*/ 96 w 300"/>
                <a:gd name="T35" fmla="*/ 32 h 79"/>
                <a:gd name="T36" fmla="*/ 76 w 300"/>
                <a:gd name="T37" fmla="*/ 31 h 79"/>
                <a:gd name="T38" fmla="*/ 69 w 300"/>
                <a:gd name="T39" fmla="*/ 28 h 79"/>
                <a:gd name="T40" fmla="*/ 64 w 300"/>
                <a:gd name="T41" fmla="*/ 25 h 79"/>
                <a:gd name="T42" fmla="*/ 57 w 300"/>
                <a:gd name="T43" fmla="*/ 23 h 79"/>
                <a:gd name="T44" fmla="*/ 46 w 300"/>
                <a:gd name="T45" fmla="*/ 22 h 79"/>
                <a:gd name="T46" fmla="*/ 45 w 300"/>
                <a:gd name="T47" fmla="*/ 20 h 79"/>
                <a:gd name="T48" fmla="*/ 42 w 300"/>
                <a:gd name="T49" fmla="*/ 17 h 79"/>
                <a:gd name="T50" fmla="*/ 38 w 300"/>
                <a:gd name="T51" fmla="*/ 16 h 79"/>
                <a:gd name="T52" fmla="*/ 34 w 300"/>
                <a:gd name="T53" fmla="*/ 13 h 79"/>
                <a:gd name="T54" fmla="*/ 31 w 300"/>
                <a:gd name="T55" fmla="*/ 11 h 79"/>
                <a:gd name="T56" fmla="*/ 26 w 300"/>
                <a:gd name="T57" fmla="*/ 10 h 79"/>
                <a:gd name="T58" fmla="*/ 22 w 300"/>
                <a:gd name="T59" fmla="*/ 5 h 79"/>
                <a:gd name="T60" fmla="*/ 16 w 300"/>
                <a:gd name="T61" fmla="*/ 3 h 79"/>
                <a:gd name="T62" fmla="*/ 9 w 300"/>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79">
                  <a:moveTo>
                    <a:pt x="300" y="79"/>
                  </a:moveTo>
                  <a:lnTo>
                    <a:pt x="286" y="79"/>
                  </a:lnTo>
                  <a:lnTo>
                    <a:pt x="286" y="73"/>
                  </a:lnTo>
                  <a:lnTo>
                    <a:pt x="251" y="73"/>
                  </a:lnTo>
                  <a:lnTo>
                    <a:pt x="251" y="68"/>
                  </a:lnTo>
                  <a:lnTo>
                    <a:pt x="237" y="68"/>
                  </a:lnTo>
                  <a:lnTo>
                    <a:pt x="237" y="65"/>
                  </a:lnTo>
                  <a:lnTo>
                    <a:pt x="217" y="65"/>
                  </a:lnTo>
                  <a:lnTo>
                    <a:pt x="217" y="63"/>
                  </a:lnTo>
                  <a:lnTo>
                    <a:pt x="196" y="63"/>
                  </a:lnTo>
                  <a:lnTo>
                    <a:pt x="196" y="60"/>
                  </a:lnTo>
                  <a:lnTo>
                    <a:pt x="193" y="60"/>
                  </a:lnTo>
                  <a:lnTo>
                    <a:pt x="193" y="56"/>
                  </a:lnTo>
                  <a:lnTo>
                    <a:pt x="188" y="56"/>
                  </a:lnTo>
                  <a:lnTo>
                    <a:pt x="188" y="53"/>
                  </a:lnTo>
                  <a:lnTo>
                    <a:pt x="180" y="53"/>
                  </a:lnTo>
                  <a:lnTo>
                    <a:pt x="180" y="52"/>
                  </a:lnTo>
                  <a:lnTo>
                    <a:pt x="162" y="52"/>
                  </a:lnTo>
                  <a:lnTo>
                    <a:pt x="162" y="51"/>
                  </a:lnTo>
                  <a:lnTo>
                    <a:pt x="153" y="51"/>
                  </a:lnTo>
                  <a:lnTo>
                    <a:pt x="153" y="47"/>
                  </a:lnTo>
                  <a:lnTo>
                    <a:pt x="143" y="47"/>
                  </a:lnTo>
                  <a:lnTo>
                    <a:pt x="143" y="44"/>
                  </a:lnTo>
                  <a:lnTo>
                    <a:pt x="132" y="44"/>
                  </a:lnTo>
                  <a:lnTo>
                    <a:pt x="132" y="42"/>
                  </a:lnTo>
                  <a:lnTo>
                    <a:pt x="122" y="42"/>
                  </a:lnTo>
                  <a:lnTo>
                    <a:pt x="122" y="40"/>
                  </a:lnTo>
                  <a:lnTo>
                    <a:pt x="119" y="40"/>
                  </a:lnTo>
                  <a:lnTo>
                    <a:pt x="119" y="39"/>
                  </a:lnTo>
                  <a:lnTo>
                    <a:pt x="114" y="39"/>
                  </a:lnTo>
                  <a:lnTo>
                    <a:pt x="114" y="37"/>
                  </a:lnTo>
                  <a:lnTo>
                    <a:pt x="111" y="37"/>
                  </a:lnTo>
                  <a:lnTo>
                    <a:pt x="111" y="35"/>
                  </a:lnTo>
                  <a:lnTo>
                    <a:pt x="103" y="35"/>
                  </a:lnTo>
                  <a:lnTo>
                    <a:pt x="103" y="32"/>
                  </a:lnTo>
                  <a:lnTo>
                    <a:pt x="96" y="32"/>
                  </a:lnTo>
                  <a:lnTo>
                    <a:pt x="96" y="31"/>
                  </a:lnTo>
                  <a:lnTo>
                    <a:pt x="76" y="31"/>
                  </a:lnTo>
                  <a:lnTo>
                    <a:pt x="76" y="28"/>
                  </a:lnTo>
                  <a:lnTo>
                    <a:pt x="69" y="28"/>
                  </a:lnTo>
                  <a:lnTo>
                    <a:pt x="69" y="25"/>
                  </a:lnTo>
                  <a:lnTo>
                    <a:pt x="64" y="25"/>
                  </a:lnTo>
                  <a:lnTo>
                    <a:pt x="64" y="23"/>
                  </a:lnTo>
                  <a:lnTo>
                    <a:pt x="57" y="23"/>
                  </a:lnTo>
                  <a:lnTo>
                    <a:pt x="57" y="22"/>
                  </a:lnTo>
                  <a:lnTo>
                    <a:pt x="46" y="22"/>
                  </a:lnTo>
                  <a:lnTo>
                    <a:pt x="46" y="20"/>
                  </a:lnTo>
                  <a:lnTo>
                    <a:pt x="45" y="20"/>
                  </a:lnTo>
                  <a:lnTo>
                    <a:pt x="42" y="20"/>
                  </a:lnTo>
                  <a:lnTo>
                    <a:pt x="42" y="17"/>
                  </a:lnTo>
                  <a:lnTo>
                    <a:pt x="38" y="17"/>
                  </a:lnTo>
                  <a:lnTo>
                    <a:pt x="38" y="16"/>
                  </a:lnTo>
                  <a:lnTo>
                    <a:pt x="34" y="16"/>
                  </a:lnTo>
                  <a:lnTo>
                    <a:pt x="34" y="13"/>
                  </a:lnTo>
                  <a:lnTo>
                    <a:pt x="31" y="13"/>
                  </a:lnTo>
                  <a:lnTo>
                    <a:pt x="31" y="11"/>
                  </a:lnTo>
                  <a:lnTo>
                    <a:pt x="26" y="11"/>
                  </a:lnTo>
                  <a:lnTo>
                    <a:pt x="26" y="10"/>
                  </a:lnTo>
                  <a:lnTo>
                    <a:pt x="22" y="10"/>
                  </a:lnTo>
                  <a:lnTo>
                    <a:pt x="22" y="5"/>
                  </a:lnTo>
                  <a:lnTo>
                    <a:pt x="16" y="5"/>
                  </a:lnTo>
                  <a:lnTo>
                    <a:pt x="16" y="3"/>
                  </a:lnTo>
                  <a:lnTo>
                    <a:pt x="9" y="3"/>
                  </a:lnTo>
                  <a:lnTo>
                    <a:pt x="9"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88" name="Group 44"/>
          <p:cNvGrpSpPr>
            <a:grpSpLocks/>
          </p:cNvGrpSpPr>
          <p:nvPr/>
        </p:nvGrpSpPr>
        <p:grpSpPr bwMode="auto">
          <a:xfrm>
            <a:off x="2394698" y="2314333"/>
            <a:ext cx="3846847" cy="1008000"/>
            <a:chOff x="1981" y="1917"/>
            <a:chExt cx="1794" cy="480"/>
          </a:xfrm>
        </p:grpSpPr>
        <p:sp>
          <p:nvSpPr>
            <p:cNvPr id="89" name="Line 45"/>
            <p:cNvSpPr>
              <a:spLocks noChangeShapeType="1"/>
            </p:cNvSpPr>
            <p:nvPr/>
          </p:nvSpPr>
          <p:spPr bwMode="auto">
            <a:xfrm>
              <a:off x="3241"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46"/>
            <p:cNvSpPr>
              <a:spLocks noChangeShapeType="1"/>
            </p:cNvSpPr>
            <p:nvPr/>
          </p:nvSpPr>
          <p:spPr bwMode="auto">
            <a:xfrm>
              <a:off x="3763"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47"/>
            <p:cNvSpPr>
              <a:spLocks noChangeShapeType="1"/>
            </p:cNvSpPr>
            <p:nvPr/>
          </p:nvSpPr>
          <p:spPr bwMode="auto">
            <a:xfrm>
              <a:off x="366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48"/>
            <p:cNvSpPr>
              <a:spLocks noChangeShapeType="1"/>
            </p:cNvSpPr>
            <p:nvPr/>
          </p:nvSpPr>
          <p:spPr bwMode="auto">
            <a:xfrm>
              <a:off x="3355"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49"/>
            <p:cNvSpPr>
              <a:spLocks noChangeShapeType="1"/>
            </p:cNvSpPr>
            <p:nvPr/>
          </p:nvSpPr>
          <p:spPr bwMode="auto">
            <a:xfrm>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Line 50"/>
            <p:cNvSpPr>
              <a:spLocks noChangeShapeType="1"/>
            </p:cNvSpPr>
            <p:nvPr/>
          </p:nvSpPr>
          <p:spPr bwMode="auto">
            <a:xfrm>
              <a:off x="351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 name="Line 51"/>
            <p:cNvSpPr>
              <a:spLocks noChangeShapeType="1"/>
            </p:cNvSpPr>
            <p:nvPr/>
          </p:nvSpPr>
          <p:spPr bwMode="auto">
            <a:xfrm>
              <a:off x="3535"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52"/>
            <p:cNvSpPr>
              <a:spLocks noChangeShapeType="1"/>
            </p:cNvSpPr>
            <p:nvPr/>
          </p:nvSpPr>
          <p:spPr bwMode="auto">
            <a:xfrm>
              <a:off x="357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53"/>
            <p:cNvSpPr>
              <a:spLocks noChangeShapeType="1"/>
            </p:cNvSpPr>
            <p:nvPr/>
          </p:nvSpPr>
          <p:spPr bwMode="auto">
            <a:xfrm>
              <a:off x="3589"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54"/>
            <p:cNvSpPr>
              <a:spLocks noChangeShapeType="1"/>
            </p:cNvSpPr>
            <p:nvPr/>
          </p:nvSpPr>
          <p:spPr bwMode="auto">
            <a:xfrm>
              <a:off x="3055"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55"/>
            <p:cNvSpPr>
              <a:spLocks noChangeShapeType="1"/>
            </p:cNvSpPr>
            <p:nvPr/>
          </p:nvSpPr>
          <p:spPr bwMode="auto">
            <a:xfrm>
              <a:off x="3067"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56"/>
            <p:cNvSpPr>
              <a:spLocks noChangeShapeType="1"/>
            </p:cNvSpPr>
            <p:nvPr/>
          </p:nvSpPr>
          <p:spPr bwMode="auto">
            <a:xfrm>
              <a:off x="3079"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57"/>
            <p:cNvSpPr>
              <a:spLocks noChangeShapeType="1"/>
            </p:cNvSpPr>
            <p:nvPr/>
          </p:nvSpPr>
          <p:spPr bwMode="auto">
            <a:xfrm>
              <a:off x="3091" y="224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58"/>
            <p:cNvSpPr>
              <a:spLocks noChangeShapeType="1"/>
            </p:cNvSpPr>
            <p:nvPr/>
          </p:nvSpPr>
          <p:spPr bwMode="auto">
            <a:xfrm>
              <a:off x="3133"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Line 59"/>
            <p:cNvSpPr>
              <a:spLocks noChangeShapeType="1"/>
            </p:cNvSpPr>
            <p:nvPr/>
          </p:nvSpPr>
          <p:spPr bwMode="auto">
            <a:xfrm>
              <a:off x="3145"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 name="Line 60"/>
            <p:cNvSpPr>
              <a:spLocks noChangeShapeType="1"/>
            </p:cNvSpPr>
            <p:nvPr/>
          </p:nvSpPr>
          <p:spPr bwMode="auto">
            <a:xfrm>
              <a:off x="3157"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5" name="Line 61"/>
            <p:cNvSpPr>
              <a:spLocks noChangeShapeType="1"/>
            </p:cNvSpPr>
            <p:nvPr/>
          </p:nvSpPr>
          <p:spPr bwMode="auto">
            <a:xfrm>
              <a:off x="3169"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6" name="Line 62"/>
            <p:cNvSpPr>
              <a:spLocks noChangeShapeType="1"/>
            </p:cNvSpPr>
            <p:nvPr/>
          </p:nvSpPr>
          <p:spPr bwMode="auto">
            <a:xfrm>
              <a:off x="3409"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7" name="Line 63"/>
            <p:cNvSpPr>
              <a:spLocks noChangeShapeType="1"/>
            </p:cNvSpPr>
            <p:nvPr/>
          </p:nvSpPr>
          <p:spPr bwMode="auto">
            <a:xfrm>
              <a:off x="342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8" name="Line 64"/>
            <p:cNvSpPr>
              <a:spLocks noChangeShapeType="1"/>
            </p:cNvSpPr>
            <p:nvPr/>
          </p:nvSpPr>
          <p:spPr bwMode="auto">
            <a:xfrm>
              <a:off x="3433"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9" name="Line 65"/>
            <p:cNvSpPr>
              <a:spLocks noChangeShapeType="1"/>
            </p:cNvSpPr>
            <p:nvPr/>
          </p:nvSpPr>
          <p:spPr bwMode="auto">
            <a:xfrm>
              <a:off x="345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0" name="Line 66"/>
            <p:cNvSpPr>
              <a:spLocks noChangeShapeType="1"/>
            </p:cNvSpPr>
            <p:nvPr/>
          </p:nvSpPr>
          <p:spPr bwMode="auto">
            <a:xfrm>
              <a:off x="3115" y="225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1" name="Line 67"/>
            <p:cNvSpPr>
              <a:spLocks noChangeShapeType="1"/>
            </p:cNvSpPr>
            <p:nvPr/>
          </p:nvSpPr>
          <p:spPr bwMode="auto">
            <a:xfrm>
              <a:off x="3103" y="224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2" name="Line 68"/>
            <p:cNvSpPr>
              <a:spLocks noChangeShapeType="1"/>
            </p:cNvSpPr>
            <p:nvPr/>
          </p:nvSpPr>
          <p:spPr bwMode="auto">
            <a:xfrm>
              <a:off x="3121" y="2257"/>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 name="Line 69"/>
            <p:cNvSpPr>
              <a:spLocks noChangeShapeType="1"/>
            </p:cNvSpPr>
            <p:nvPr/>
          </p:nvSpPr>
          <p:spPr bwMode="auto">
            <a:xfrm>
              <a:off x="372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 name="Line 70"/>
            <p:cNvSpPr>
              <a:spLocks noChangeShapeType="1"/>
            </p:cNvSpPr>
            <p:nvPr/>
          </p:nvSpPr>
          <p:spPr bwMode="auto">
            <a:xfrm>
              <a:off x="3277"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 name="Line 71"/>
            <p:cNvSpPr>
              <a:spLocks noChangeShapeType="1"/>
            </p:cNvSpPr>
            <p:nvPr/>
          </p:nvSpPr>
          <p:spPr bwMode="auto">
            <a:xfrm>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 name="Line 72"/>
            <p:cNvSpPr>
              <a:spLocks noChangeShapeType="1"/>
            </p:cNvSpPr>
            <p:nvPr/>
          </p:nvSpPr>
          <p:spPr bwMode="auto">
            <a:xfrm>
              <a:off x="3265"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 name="Line 73"/>
            <p:cNvSpPr>
              <a:spLocks noChangeShapeType="1"/>
            </p:cNvSpPr>
            <p:nvPr/>
          </p:nvSpPr>
          <p:spPr bwMode="auto">
            <a:xfrm>
              <a:off x="2341" y="201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 name="Line 74"/>
            <p:cNvSpPr>
              <a:spLocks noChangeShapeType="1"/>
            </p:cNvSpPr>
            <p:nvPr/>
          </p:nvSpPr>
          <p:spPr bwMode="auto">
            <a:xfrm>
              <a:off x="2251" y="1995"/>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 name="Line 75"/>
            <p:cNvSpPr>
              <a:spLocks noChangeShapeType="1"/>
            </p:cNvSpPr>
            <p:nvPr/>
          </p:nvSpPr>
          <p:spPr bwMode="auto">
            <a:xfrm>
              <a:off x="360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 name="Freeform 76"/>
            <p:cNvSpPr>
              <a:spLocks/>
            </p:cNvSpPr>
            <p:nvPr/>
          </p:nvSpPr>
          <p:spPr bwMode="auto">
            <a:xfrm>
              <a:off x="1981" y="1917"/>
              <a:ext cx="1794" cy="480"/>
            </a:xfrm>
            <a:custGeom>
              <a:avLst/>
              <a:gdLst>
                <a:gd name="T0" fmla="*/ 252 w 299"/>
                <a:gd name="T1" fmla="*/ 80 h 80"/>
                <a:gd name="T2" fmla="*/ 222 w 299"/>
                <a:gd name="T3" fmla="*/ 76 h 80"/>
                <a:gd name="T4" fmla="*/ 209 w 299"/>
                <a:gd name="T5" fmla="*/ 72 h 80"/>
                <a:gd name="T6" fmla="*/ 201 w 299"/>
                <a:gd name="T7" fmla="*/ 70 h 80"/>
                <a:gd name="T8" fmla="*/ 199 w 299"/>
                <a:gd name="T9" fmla="*/ 68 h 80"/>
                <a:gd name="T10" fmla="*/ 191 w 299"/>
                <a:gd name="T11" fmla="*/ 65 h 80"/>
                <a:gd name="T12" fmla="*/ 188 w 299"/>
                <a:gd name="T13" fmla="*/ 62 h 80"/>
                <a:gd name="T14" fmla="*/ 184 w 299"/>
                <a:gd name="T15" fmla="*/ 60 h 80"/>
                <a:gd name="T16" fmla="*/ 178 w 299"/>
                <a:gd name="T17" fmla="*/ 58 h 80"/>
                <a:gd name="T18" fmla="*/ 171 w 299"/>
                <a:gd name="T19" fmla="*/ 57 h 80"/>
                <a:gd name="T20" fmla="*/ 140 w 299"/>
                <a:gd name="T21" fmla="*/ 56 h 80"/>
                <a:gd name="T22" fmla="*/ 133 w 299"/>
                <a:gd name="T23" fmla="*/ 54 h 80"/>
                <a:gd name="T24" fmla="*/ 126 w 299"/>
                <a:gd name="T25" fmla="*/ 52 h 80"/>
                <a:gd name="T26" fmla="*/ 120 w 299"/>
                <a:gd name="T27" fmla="*/ 50 h 80"/>
                <a:gd name="T28" fmla="*/ 117 w 299"/>
                <a:gd name="T29" fmla="*/ 47 h 80"/>
                <a:gd name="T30" fmla="*/ 110 w 299"/>
                <a:gd name="T31" fmla="*/ 46 h 80"/>
                <a:gd name="T32" fmla="*/ 107 w 299"/>
                <a:gd name="T33" fmla="*/ 43 h 80"/>
                <a:gd name="T34" fmla="*/ 100 w 299"/>
                <a:gd name="T35" fmla="*/ 41 h 80"/>
                <a:gd name="T36" fmla="*/ 94 w 299"/>
                <a:gd name="T37" fmla="*/ 37 h 80"/>
                <a:gd name="T38" fmla="*/ 91 w 299"/>
                <a:gd name="T39" fmla="*/ 36 h 80"/>
                <a:gd name="T40" fmla="*/ 86 w 299"/>
                <a:gd name="T41" fmla="*/ 33 h 80"/>
                <a:gd name="T42" fmla="*/ 77 w 299"/>
                <a:gd name="T43" fmla="*/ 31 h 80"/>
                <a:gd name="T44" fmla="*/ 71 w 299"/>
                <a:gd name="T45" fmla="*/ 27 h 80"/>
                <a:gd name="T46" fmla="*/ 64 w 299"/>
                <a:gd name="T47" fmla="*/ 23 h 80"/>
                <a:gd name="T48" fmla="*/ 57 w 299"/>
                <a:gd name="T49" fmla="*/ 22 h 80"/>
                <a:gd name="T50" fmla="*/ 48 w 299"/>
                <a:gd name="T51" fmla="*/ 20 h 80"/>
                <a:gd name="T52" fmla="*/ 43 w 299"/>
                <a:gd name="T53" fmla="*/ 16 h 80"/>
                <a:gd name="T54" fmla="*/ 34 w 299"/>
                <a:gd name="T55" fmla="*/ 13 h 80"/>
                <a:gd name="T56" fmla="*/ 31 w 299"/>
                <a:gd name="T57" fmla="*/ 11 h 80"/>
                <a:gd name="T58" fmla="*/ 27 w 299"/>
                <a:gd name="T59" fmla="*/ 9 h 80"/>
                <a:gd name="T60" fmla="*/ 20 w 299"/>
                <a:gd name="T61" fmla="*/ 6 h 80"/>
                <a:gd name="T62" fmla="*/ 17 w 299"/>
                <a:gd name="T63" fmla="*/ 2 h 80"/>
                <a:gd name="T64" fmla="*/ 13 w 299"/>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80">
                  <a:moveTo>
                    <a:pt x="299" y="80"/>
                  </a:moveTo>
                  <a:lnTo>
                    <a:pt x="252" y="80"/>
                  </a:lnTo>
                  <a:lnTo>
                    <a:pt x="252" y="76"/>
                  </a:lnTo>
                  <a:lnTo>
                    <a:pt x="222" y="76"/>
                  </a:lnTo>
                  <a:lnTo>
                    <a:pt x="222" y="72"/>
                  </a:lnTo>
                  <a:lnTo>
                    <a:pt x="209" y="72"/>
                  </a:lnTo>
                  <a:lnTo>
                    <a:pt x="209" y="70"/>
                  </a:lnTo>
                  <a:lnTo>
                    <a:pt x="201" y="70"/>
                  </a:lnTo>
                  <a:lnTo>
                    <a:pt x="201" y="68"/>
                  </a:lnTo>
                  <a:lnTo>
                    <a:pt x="199" y="68"/>
                  </a:lnTo>
                  <a:lnTo>
                    <a:pt x="199" y="65"/>
                  </a:lnTo>
                  <a:lnTo>
                    <a:pt x="191" y="65"/>
                  </a:lnTo>
                  <a:lnTo>
                    <a:pt x="191" y="62"/>
                  </a:lnTo>
                  <a:lnTo>
                    <a:pt x="188" y="62"/>
                  </a:lnTo>
                  <a:lnTo>
                    <a:pt x="188" y="60"/>
                  </a:lnTo>
                  <a:lnTo>
                    <a:pt x="184" y="60"/>
                  </a:lnTo>
                  <a:lnTo>
                    <a:pt x="184" y="58"/>
                  </a:lnTo>
                  <a:lnTo>
                    <a:pt x="178" y="58"/>
                  </a:lnTo>
                  <a:lnTo>
                    <a:pt x="178" y="57"/>
                  </a:lnTo>
                  <a:lnTo>
                    <a:pt x="171" y="57"/>
                  </a:lnTo>
                  <a:lnTo>
                    <a:pt x="171" y="56"/>
                  </a:lnTo>
                  <a:lnTo>
                    <a:pt x="140" y="56"/>
                  </a:lnTo>
                  <a:lnTo>
                    <a:pt x="140" y="54"/>
                  </a:lnTo>
                  <a:lnTo>
                    <a:pt x="133" y="54"/>
                  </a:lnTo>
                  <a:lnTo>
                    <a:pt x="133" y="52"/>
                  </a:lnTo>
                  <a:lnTo>
                    <a:pt x="126" y="52"/>
                  </a:lnTo>
                  <a:lnTo>
                    <a:pt x="126" y="50"/>
                  </a:lnTo>
                  <a:lnTo>
                    <a:pt x="120" y="50"/>
                  </a:lnTo>
                  <a:lnTo>
                    <a:pt x="120" y="47"/>
                  </a:lnTo>
                  <a:lnTo>
                    <a:pt x="117" y="47"/>
                  </a:lnTo>
                  <a:lnTo>
                    <a:pt x="117" y="46"/>
                  </a:lnTo>
                  <a:lnTo>
                    <a:pt x="110" y="46"/>
                  </a:lnTo>
                  <a:lnTo>
                    <a:pt x="110" y="43"/>
                  </a:lnTo>
                  <a:lnTo>
                    <a:pt x="107" y="43"/>
                  </a:lnTo>
                  <a:lnTo>
                    <a:pt x="107" y="41"/>
                  </a:lnTo>
                  <a:lnTo>
                    <a:pt x="100" y="41"/>
                  </a:lnTo>
                  <a:lnTo>
                    <a:pt x="100" y="37"/>
                  </a:lnTo>
                  <a:lnTo>
                    <a:pt x="94" y="37"/>
                  </a:lnTo>
                  <a:lnTo>
                    <a:pt x="94" y="36"/>
                  </a:lnTo>
                  <a:lnTo>
                    <a:pt x="91" y="36"/>
                  </a:lnTo>
                  <a:lnTo>
                    <a:pt x="91" y="33"/>
                  </a:lnTo>
                  <a:lnTo>
                    <a:pt x="86" y="33"/>
                  </a:lnTo>
                  <a:lnTo>
                    <a:pt x="86" y="31"/>
                  </a:lnTo>
                  <a:lnTo>
                    <a:pt x="77" y="31"/>
                  </a:lnTo>
                  <a:lnTo>
                    <a:pt x="71" y="31"/>
                  </a:lnTo>
                  <a:lnTo>
                    <a:pt x="71" y="27"/>
                  </a:lnTo>
                  <a:lnTo>
                    <a:pt x="64" y="27"/>
                  </a:lnTo>
                  <a:lnTo>
                    <a:pt x="64" y="23"/>
                  </a:lnTo>
                  <a:lnTo>
                    <a:pt x="57" y="23"/>
                  </a:lnTo>
                  <a:lnTo>
                    <a:pt x="57" y="22"/>
                  </a:lnTo>
                  <a:lnTo>
                    <a:pt x="48" y="22"/>
                  </a:lnTo>
                  <a:lnTo>
                    <a:pt x="48" y="20"/>
                  </a:lnTo>
                  <a:lnTo>
                    <a:pt x="43" y="20"/>
                  </a:lnTo>
                  <a:lnTo>
                    <a:pt x="43" y="16"/>
                  </a:lnTo>
                  <a:lnTo>
                    <a:pt x="34" y="16"/>
                  </a:lnTo>
                  <a:lnTo>
                    <a:pt x="34" y="13"/>
                  </a:lnTo>
                  <a:lnTo>
                    <a:pt x="31" y="13"/>
                  </a:lnTo>
                  <a:lnTo>
                    <a:pt x="31" y="11"/>
                  </a:lnTo>
                  <a:lnTo>
                    <a:pt x="27" y="11"/>
                  </a:lnTo>
                  <a:lnTo>
                    <a:pt x="27" y="9"/>
                  </a:lnTo>
                  <a:lnTo>
                    <a:pt x="20" y="9"/>
                  </a:lnTo>
                  <a:lnTo>
                    <a:pt x="20" y="6"/>
                  </a:lnTo>
                  <a:lnTo>
                    <a:pt x="17" y="6"/>
                  </a:lnTo>
                  <a:lnTo>
                    <a:pt x="17" y="2"/>
                  </a:lnTo>
                  <a:lnTo>
                    <a:pt x="13" y="2"/>
                  </a:lnTo>
                  <a:lnTo>
                    <a:pt x="13"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aphicFrame>
        <p:nvGraphicFramePr>
          <p:cNvPr id="121" name="Table 120"/>
          <p:cNvGraphicFramePr>
            <a:graphicFrameLocks noGrp="1"/>
          </p:cNvGraphicFramePr>
          <p:nvPr>
            <p:extLst>
              <p:ext uri="{D42A27DB-BD31-4B8C-83A1-F6EECF244321}">
                <p14:modId xmlns:p14="http://schemas.microsoft.com/office/powerpoint/2010/main" val="2374560168"/>
              </p:ext>
            </p:extLst>
          </p:nvPr>
        </p:nvGraphicFramePr>
        <p:xfrm>
          <a:off x="2533492" y="3865361"/>
          <a:ext cx="4183456" cy="822960"/>
        </p:xfrm>
        <a:graphic>
          <a:graphicData uri="http://schemas.openxmlformats.org/drawingml/2006/table">
            <a:tbl>
              <a:tblPr firstRow="1" bandRow="1">
                <a:tableStyleId>{5C22544A-7EE6-4342-B048-85BDC9FD1C3A}</a:tableStyleId>
              </a:tblPr>
              <a:tblGrid>
                <a:gridCol w="1195974">
                  <a:extLst>
                    <a:ext uri="{9D8B030D-6E8A-4147-A177-3AD203B41FA5}">
                      <a16:colId xmlns:a16="http://schemas.microsoft.com/office/drawing/2014/main" val="20000"/>
                    </a:ext>
                  </a:extLst>
                </a:gridCol>
                <a:gridCol w="1486621">
                  <a:extLst>
                    <a:ext uri="{9D8B030D-6E8A-4147-A177-3AD203B41FA5}">
                      <a16:colId xmlns:a16="http://schemas.microsoft.com/office/drawing/2014/main" val="20001"/>
                    </a:ext>
                  </a:extLst>
                </a:gridCol>
                <a:gridCol w="1500861">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SSRP</a:t>
                      </a:r>
                      <a:r>
                        <a:rPr lang="en-GB" sz="1200" baseline="0" dirty="0" smtClean="0">
                          <a:solidFill>
                            <a:schemeClr val="tx1"/>
                          </a:solidFill>
                        </a:rPr>
                        <a:t> </a:t>
                      </a:r>
                      <a:r>
                        <a:rPr lang="en-GB" sz="1200" baseline="0" dirty="0" err="1" smtClean="0">
                          <a:solidFill>
                            <a:schemeClr val="tx1"/>
                          </a:solidFill>
                        </a:rPr>
                        <a:t>à</a:t>
                      </a:r>
                      <a:r>
                        <a:rPr lang="en-GB" sz="1200" baseline="0" dirty="0" smtClean="0">
                          <a:solidFill>
                            <a:schemeClr val="tx1"/>
                          </a:solidFill>
                        </a:rPr>
                        <a:t> 3 </a:t>
                      </a:r>
                      <a:r>
                        <a:rPr lang="en-GB" sz="1200" baseline="0" dirty="0" err="1" smtClean="0">
                          <a:solidFill>
                            <a:schemeClr val="tx1"/>
                          </a:solidFill>
                        </a:rPr>
                        <a:t>ans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SSRP </a:t>
                      </a:r>
                      <a:r>
                        <a:rPr lang="en-GB" sz="1200" dirty="0" err="1" smtClean="0">
                          <a:solidFill>
                            <a:schemeClr val="tx1"/>
                          </a:solidFill>
                        </a:rPr>
                        <a:t>à</a:t>
                      </a:r>
                      <a:r>
                        <a:rPr lang="en-GB" sz="1200" dirty="0" smtClean="0">
                          <a:solidFill>
                            <a:schemeClr val="tx1"/>
                          </a:solidFill>
                        </a:rPr>
                        <a:t> 5 </a:t>
                      </a:r>
                      <a:r>
                        <a:rPr lang="en-GB" sz="1200" dirty="0" err="1" smtClean="0">
                          <a:solidFill>
                            <a:schemeClr val="tx1"/>
                          </a:solidFill>
                        </a:rPr>
                        <a:t>ans</a:t>
                      </a:r>
                      <a:r>
                        <a:rPr lang="en-GB" sz="1200" dirty="0" smtClean="0">
                          <a:solidFill>
                            <a:schemeClr val="tx1"/>
                          </a:solidFill>
                        </a:rPr>
                        <a:t>,</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LPPE</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72,3</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59,3</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dirty="0" smtClean="0">
                          <a:solidFill>
                            <a:schemeClr val="tx1"/>
                          </a:solidFill>
                        </a:rPr>
                        <a:t>Non LPPE</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69,7</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59,2</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4613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 Résultats à long terme d’un essai randomisé de phase III explorant l’effet d’un lavage péritonéal peropératoire extensif en association au traitement standard dans le cancer de l’estomac </a:t>
            </a:r>
            <a:r>
              <a:rPr lang="fr-FR" dirty="0" err="1" smtClean="0"/>
              <a:t>résécable</a:t>
            </a:r>
            <a:r>
              <a:rPr lang="fr-FR" dirty="0" smtClean="0"/>
              <a:t> ≥ T3: CCOG 1102 </a:t>
            </a:r>
            <a:br>
              <a:rPr lang="fr-FR" dirty="0" smtClean="0"/>
            </a:br>
            <a:r>
              <a:rPr lang="fr-FR" dirty="0" smtClean="0"/>
              <a:t>– Morimoto D,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a:p>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Chez ces patients avec cancer de l’estomac avancé, le lavage péritonéal peropératoire extensif a été tolérable, mais ne s’est pas montré supérieur à l’irrigation conventionnelle</a:t>
            </a:r>
          </a:p>
          <a:p>
            <a:pPr lvl="1"/>
            <a:r>
              <a:rPr lang="fr-FR" b="1" dirty="0" smtClean="0"/>
              <a:t>Chez les patients avec </a:t>
            </a:r>
            <a:r>
              <a:rPr lang="fr-FR" b="1" dirty="0">
                <a:ea typeface="+mn-ea"/>
              </a:rPr>
              <a:t>i</a:t>
            </a:r>
            <a:r>
              <a:rPr lang="fr-FR" b="1" dirty="0" smtClean="0">
                <a:ea typeface="+mn-ea"/>
              </a:rPr>
              <a:t>nfection </a:t>
            </a:r>
            <a:r>
              <a:rPr lang="fr-FR" b="1" dirty="0">
                <a:ea typeface="+mn-ea"/>
              </a:rPr>
              <a:t>intra-abdominale du site opératoire</a:t>
            </a:r>
            <a:r>
              <a:rPr lang="fr-FR" b="1" dirty="0" smtClean="0"/>
              <a:t>, le LPPE a montré une tendance à la diminution des récidives</a:t>
            </a:r>
            <a:endParaRPr lang="fr-FR" b="1" dirty="0"/>
          </a:p>
        </p:txBody>
      </p:sp>
      <p:sp>
        <p:nvSpPr>
          <p:cNvPr id="15" name="Text Placeholder 14"/>
          <p:cNvSpPr>
            <a:spLocks noGrp="1"/>
          </p:cNvSpPr>
          <p:nvPr>
            <p:ph type="body" sz="quarter" idx="11"/>
          </p:nvPr>
        </p:nvSpPr>
        <p:spPr/>
        <p:txBody>
          <a:bodyPr/>
          <a:lstStyle/>
          <a:p>
            <a:r>
              <a:rPr lang="fr-FR" smtClean="0"/>
              <a:t>Morimoto D, et al, J Clin Oncol 2018;36(Suppl 4S):Abstr 1</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926213692"/>
              </p:ext>
            </p:extLst>
          </p:nvPr>
        </p:nvGraphicFramePr>
        <p:xfrm>
          <a:off x="369888" y="1601227"/>
          <a:ext cx="8408989" cy="2812225"/>
        </p:xfrm>
        <a:graphic>
          <a:graphicData uri="http://schemas.openxmlformats.org/drawingml/2006/table">
            <a:tbl>
              <a:tblPr firstRow="1" bandRow="1">
                <a:tableStyleId>{69012ECD-51FC-41F1-AA8D-1B2483CD663E}</a:tableStyleId>
              </a:tblPr>
              <a:tblGrid>
                <a:gridCol w="4510992">
                  <a:extLst>
                    <a:ext uri="{9D8B030D-6E8A-4147-A177-3AD203B41FA5}">
                      <a16:colId xmlns:a16="http://schemas.microsoft.com/office/drawing/2014/main" val="20000"/>
                    </a:ext>
                  </a:extLst>
                </a:gridCol>
                <a:gridCol w="1499455">
                  <a:extLst>
                    <a:ext uri="{9D8B030D-6E8A-4147-A177-3AD203B41FA5}">
                      <a16:colId xmlns:a16="http://schemas.microsoft.com/office/drawing/2014/main" val="20001"/>
                    </a:ext>
                  </a:extLst>
                </a:gridCol>
                <a:gridCol w="1438254">
                  <a:extLst>
                    <a:ext uri="{9D8B030D-6E8A-4147-A177-3AD203B41FA5}">
                      <a16:colId xmlns:a16="http://schemas.microsoft.com/office/drawing/2014/main" val="20002"/>
                    </a:ext>
                  </a:extLst>
                </a:gridCol>
                <a:gridCol w="96028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1" i="0" u="none" strike="noStrike" cap="none" normalizeH="0" baseline="0" noProof="0" dirty="0" smtClean="0">
                          <a:ln>
                            <a:noFill/>
                          </a:ln>
                          <a:solidFill>
                            <a:schemeClr val="tx2"/>
                          </a:solidFill>
                          <a:effectLst/>
                          <a:latin typeface="Arial" charset="0"/>
                          <a:cs typeface="Arial" charset="0"/>
                        </a:rPr>
                        <a:t>Complications chirurgicales grade </a:t>
                      </a:r>
                      <a:r>
                        <a:rPr kumimoji="0" lang="fr-FR" sz="18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fr-FR" sz="1800" b="1" i="0" u="none" strike="noStrike" cap="none" normalizeH="0" baseline="0" noProof="0" dirty="0" smtClean="0">
                          <a:ln>
                            <a:noFill/>
                          </a:ln>
                          <a:solidFill>
                            <a:schemeClr val="tx2"/>
                          </a:solidFill>
                          <a:effectLst/>
                          <a:latin typeface="Arial" charset="0"/>
                          <a:cs typeface="Arial" charset="0"/>
                        </a:rPr>
                        <a:t>2</a:t>
                      </a:r>
                      <a:endParaRPr kumimoji="0" lang="fr-FR" sz="18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1" i="0" u="none" strike="noStrike" cap="none" normalizeH="0" baseline="0" noProof="0" dirty="0" smtClean="0">
                          <a:ln>
                            <a:noFill/>
                          </a:ln>
                          <a:solidFill>
                            <a:schemeClr val="tx2"/>
                          </a:solidFill>
                          <a:effectLst/>
                          <a:latin typeface="Arial" charset="0"/>
                          <a:cs typeface="Arial" charset="0"/>
                        </a:rPr>
                        <a:t>LPPE</a:t>
                      </a:r>
                      <a:br>
                        <a:rPr kumimoji="0" lang="fr-FR" sz="1800" b="1" i="0" u="none" strike="noStrike" cap="none" normalizeH="0" baseline="0" noProof="0" dirty="0" smtClean="0">
                          <a:ln>
                            <a:noFill/>
                          </a:ln>
                          <a:solidFill>
                            <a:schemeClr val="tx2"/>
                          </a:solidFill>
                          <a:effectLst/>
                          <a:latin typeface="Arial" charset="0"/>
                          <a:cs typeface="Arial" charset="0"/>
                        </a:rPr>
                      </a:br>
                      <a:r>
                        <a:rPr kumimoji="0" lang="fr-FR" sz="1800" b="1" i="0" u="none" strike="noStrike" cap="none" normalizeH="0" baseline="0" noProof="0" dirty="0" smtClean="0">
                          <a:ln>
                            <a:noFill/>
                          </a:ln>
                          <a:solidFill>
                            <a:schemeClr val="tx2"/>
                          </a:solidFill>
                          <a:effectLst/>
                          <a:latin typeface="Arial" charset="0"/>
                          <a:cs typeface="Arial" charset="0"/>
                        </a:rPr>
                        <a:t>(n=145)</a:t>
                      </a:r>
                      <a:endParaRPr kumimoji="0" lang="fr-FR" sz="18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1" i="0" u="none" strike="noStrike" cap="none" normalizeH="0" baseline="0" noProof="0" dirty="0" smtClean="0">
                          <a:ln>
                            <a:noFill/>
                          </a:ln>
                          <a:solidFill>
                            <a:schemeClr val="tx2"/>
                          </a:solidFill>
                          <a:effectLst/>
                          <a:latin typeface="Arial" charset="0"/>
                          <a:cs typeface="Arial" charset="0"/>
                        </a:rPr>
                        <a:t>Non LPPE (n=150)</a:t>
                      </a:r>
                      <a:endParaRPr kumimoji="0" lang="fr-FR" sz="18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1" i="0" u="none" strike="noStrike" cap="none" normalizeH="0" baseline="0" noProof="0" dirty="0" smtClean="0">
                          <a:ln>
                            <a:noFill/>
                          </a:ln>
                          <a:solidFill>
                            <a:schemeClr val="tx2"/>
                          </a:solidFill>
                          <a:effectLst/>
                          <a:latin typeface="Arial" charset="0"/>
                          <a:cs typeface="Arial" charset="0"/>
                        </a:rPr>
                        <a:t>p</a:t>
                      </a:r>
                      <a:endParaRPr kumimoji="0" lang="fr-FR" sz="18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Total, n (%)</a:t>
                      </a:r>
                      <a:endParaRPr kumimoji="0" lang="fr-FR" sz="18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29 (20,0)</a:t>
                      </a:r>
                      <a:endParaRPr kumimoji="0" lang="fr-FR" sz="18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41 (27,3)</a:t>
                      </a:r>
                      <a:endParaRPr kumimoji="0" lang="fr-FR" sz="18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0,17</a:t>
                      </a:r>
                      <a:endParaRPr kumimoji="0" lang="fr-FR" sz="18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mn-lt"/>
                          <a:cs typeface="+mn-cs"/>
                        </a:rPr>
                        <a:t>Infection intra-abdominale du site opératoire,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mn-lt"/>
                          <a:cs typeface="+mn-cs"/>
                        </a:rPr>
                        <a:t>Fistule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mn-lt"/>
                          <a:cs typeface="+mn-cs"/>
                        </a:rPr>
                        <a:t>Fistule pancréatique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mn-lt"/>
                          <a:cs typeface="+mn-cs"/>
                        </a:rPr>
                        <a:t>Abcès</a:t>
                      </a:r>
                      <a:endParaRPr kumimoji="0" lang="fr-FR" sz="18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15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3 (2,1)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7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11 (7,6)</a:t>
                      </a:r>
                      <a:endParaRPr kumimoji="0" lang="fr-FR" sz="18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19 (12,7)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3 (2,0)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14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smtClean="0">
                          <a:ln>
                            <a:noFill/>
                          </a:ln>
                          <a:solidFill>
                            <a:srgbClr val="000000"/>
                          </a:solidFill>
                          <a:effectLst/>
                          <a:latin typeface="Arial" charset="0"/>
                          <a:cs typeface="Arial" charset="0"/>
                        </a:rPr>
                        <a:t>7 (4,7)</a:t>
                      </a:r>
                      <a:endParaRPr kumimoji="0" lang="fr-FR" sz="18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0,13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0,30</a:t>
                      </a:r>
                      <a:endParaRPr kumimoji="0" lang="fr-FR" sz="18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6873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6: Oesophagectomie par voie minimalement invasive par thoracoscopie et laparoscopie assistée par robot versus oesophagectomie transthoracique ouverte pour cancer de l’œsophage résécable: un essai randomisé contrôlé – van der </a:t>
            </a:r>
            <a:r>
              <a:rPr lang="fr-FR" dirty="0" err="1" smtClean="0"/>
              <a:t>Sluis</a:t>
            </a:r>
            <a:r>
              <a:rPr lang="fr-FR" dirty="0" smtClean="0"/>
              <a:t> PC,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Comparer l’efficacité et la </a:t>
            </a:r>
            <a:r>
              <a:rPr lang="fr-FR" dirty="0"/>
              <a:t>tolérance </a:t>
            </a:r>
            <a:r>
              <a:rPr lang="fr-FR" dirty="0" smtClean="0"/>
              <a:t>de l’oesophagectomie </a:t>
            </a:r>
            <a:r>
              <a:rPr lang="fr-FR" dirty="0"/>
              <a:t>par voie minimalement invasive par thoracoscopie et laparoscopie assistée par </a:t>
            </a:r>
            <a:r>
              <a:rPr lang="fr-FR" dirty="0" smtClean="0"/>
              <a:t>robot (OMITLR) </a:t>
            </a:r>
            <a:r>
              <a:rPr lang="fr-FR" dirty="0"/>
              <a:t>versus oesophagectomie transthoracique </a:t>
            </a:r>
            <a:r>
              <a:rPr lang="fr-FR" dirty="0" smtClean="0"/>
              <a:t>ouverte (OTO) chez des patients avec cancer de l’œsophage résécable intrathoracique</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van der Sluis PC, et al, J Clin Oncol 2018;36(Suppl 4S):Abstr 6</a:t>
            </a:r>
            <a:endParaRPr lang="fr-FR" dirty="0"/>
          </a:p>
        </p:txBody>
      </p:sp>
      <p:sp>
        <p:nvSpPr>
          <p:cNvPr id="6" name="Rectangle 9"/>
          <p:cNvSpPr txBox="1">
            <a:spLocks noChangeArrowheads="1"/>
          </p:cNvSpPr>
          <p:nvPr/>
        </p:nvSpPr>
        <p:spPr bwMode="auto">
          <a:xfrm>
            <a:off x="365124" y="5144582"/>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Toutes complications postopératoires (MCDC grade 2–5)</a:t>
            </a:r>
            <a:endParaRPr lang="fr-FR" dirty="0"/>
          </a:p>
        </p:txBody>
      </p:sp>
      <p:sp>
        <p:nvSpPr>
          <p:cNvPr id="7" name="Content Placeholder 26"/>
          <p:cNvSpPr txBox="1">
            <a:spLocks/>
          </p:cNvSpPr>
          <p:nvPr/>
        </p:nvSpPr>
        <p:spPr>
          <a:xfrm>
            <a:off x="4648200" y="5144582"/>
            <a:ext cx="4130675" cy="126724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Utilisation des ressources, QoL, douleur postopératoire, SG, SSM</a:t>
            </a:r>
            <a:endParaRPr lang="fr-FR" dirty="0"/>
          </a:p>
        </p:txBody>
      </p:sp>
      <p:sp>
        <p:nvSpPr>
          <p:cNvPr id="8" name="Oval 14"/>
          <p:cNvSpPr>
            <a:spLocks noChangeArrowheads="1"/>
          </p:cNvSpPr>
          <p:nvPr/>
        </p:nvSpPr>
        <p:spPr bwMode="auto">
          <a:xfrm>
            <a:off x="3941537" y="34742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20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endParaRPr kumimoji="0" lang="fr-FR"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6" idx="1"/>
          </p:cNvCxnSpPr>
          <p:nvPr/>
        </p:nvCxnSpPr>
        <p:spPr bwMode="auto">
          <a:xfrm rot="5400000" flipH="1" flipV="1">
            <a:off x="4280134" y="2889059"/>
            <a:ext cx="538377"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671538"/>
            <a:ext cx="803794"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2" name="AutoShape 19"/>
          <p:cNvCxnSpPr>
            <a:cxnSpLocks noChangeShapeType="1"/>
            <a:stCxn id="17" idx="3"/>
            <a:endCxn id="8" idx="2"/>
          </p:cNvCxnSpPr>
          <p:nvPr/>
        </p:nvCxnSpPr>
        <p:spPr bwMode="auto">
          <a:xfrm flipV="1">
            <a:off x="3684814" y="376633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935857"/>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525488"/>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OMITLR</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(n=54)</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3084353"/>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Cancer de l’œsophage résécable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(n=112)</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4286258" y="4005510"/>
            <a:ext cx="526128"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320243"/>
            <a:ext cx="80379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542220" y="458456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174194"/>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OTO</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(n=55)</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142281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a:t>
            </a:r>
            <a:r>
              <a:rPr lang="en-GB" dirty="0" smtClean="0"/>
              <a:t>: </a:t>
            </a:r>
            <a:r>
              <a:rPr lang="fr-FR" dirty="0"/>
              <a:t>Oesophagectomie par voie minimalement invasive par thoracoscopie et laparoscopie assistée par robot versus oesophagectomie transthoracique ouverte pour cancer de l’œsophage résécable: un essai randomisé contrôlé – van der </a:t>
            </a:r>
            <a:r>
              <a:rPr lang="fr-FR" dirty="0" err="1"/>
              <a:t>Sluis</a:t>
            </a:r>
            <a:r>
              <a:rPr lang="fr-FR" dirty="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endParaRPr lang="en-GB" b="1" dirty="0" smtClean="0"/>
          </a:p>
          <a:p>
            <a:pPr marL="0" indent="0">
              <a:buNone/>
            </a:pPr>
            <a:endParaRPr lang="en-GB" dirty="0"/>
          </a:p>
        </p:txBody>
      </p:sp>
      <p:sp>
        <p:nvSpPr>
          <p:cNvPr id="15" name="Text Placeholder 14"/>
          <p:cNvSpPr>
            <a:spLocks noGrp="1"/>
          </p:cNvSpPr>
          <p:nvPr>
            <p:ph type="body" sz="quarter" idx="11"/>
          </p:nvPr>
        </p:nvSpPr>
        <p:spPr>
          <a:xfrm>
            <a:off x="4377268" y="6096000"/>
            <a:ext cx="4401608" cy="487363"/>
          </a:xfrm>
        </p:spPr>
        <p:txBody>
          <a:bodyPr/>
          <a:lstStyle/>
          <a:p>
            <a:r>
              <a:rPr lang="en-GB" dirty="0" smtClean="0"/>
              <a:t>van der </a:t>
            </a:r>
            <a:r>
              <a:rPr lang="en-GB" dirty="0" err="1" smtClean="0"/>
              <a:t>Sluis</a:t>
            </a:r>
            <a:r>
              <a:rPr lang="en-GB" dirty="0" smtClean="0"/>
              <a:t> PC,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112611401"/>
              </p:ext>
            </p:extLst>
          </p:nvPr>
        </p:nvGraphicFramePr>
        <p:xfrm>
          <a:off x="367506" y="1632234"/>
          <a:ext cx="8408987" cy="4243633"/>
        </p:xfrm>
        <a:graphic>
          <a:graphicData uri="http://schemas.openxmlformats.org/drawingml/2006/table">
            <a:tbl>
              <a:tblPr firstRow="1" bandRow="1">
                <a:tableStyleId>{69012ECD-51FC-41F1-AA8D-1B2483CD663E}</a:tableStyleId>
              </a:tblPr>
              <a:tblGrid>
                <a:gridCol w="3349361">
                  <a:extLst>
                    <a:ext uri="{9D8B030D-6E8A-4147-A177-3AD203B41FA5}">
                      <a16:colId xmlns:a16="http://schemas.microsoft.com/office/drawing/2014/main" val="20000"/>
                    </a:ext>
                  </a:extLst>
                </a:gridCol>
                <a:gridCol w="1686542">
                  <a:extLst>
                    <a:ext uri="{9D8B030D-6E8A-4147-A177-3AD203B41FA5}">
                      <a16:colId xmlns:a16="http://schemas.microsoft.com/office/drawing/2014/main" val="20001"/>
                    </a:ext>
                  </a:extLst>
                </a:gridCol>
                <a:gridCol w="1686542">
                  <a:extLst>
                    <a:ext uri="{9D8B030D-6E8A-4147-A177-3AD203B41FA5}">
                      <a16:colId xmlns:a16="http://schemas.microsoft.com/office/drawing/2014/main" val="20002"/>
                    </a:ext>
                  </a:extLst>
                </a:gridCol>
                <a:gridCol w="1686542">
                  <a:extLst>
                    <a:ext uri="{9D8B030D-6E8A-4147-A177-3AD203B41FA5}">
                      <a16:colId xmlns:a16="http://schemas.microsoft.com/office/drawing/2014/main" val="20003"/>
                    </a:ext>
                  </a:extLst>
                </a:gridCol>
              </a:tblGrid>
              <a:tr h="7943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Complications postopératoires, 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OMITLR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(n=54)</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OTO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(n=55)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Total (MCDC 2, 3, 4 et 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32 (59)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44 (80)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Complications pulmonaires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17 (32)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32 (58)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0,005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Complications cardiaques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 (22)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26 (47)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0,006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Infections de la plaie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 (4)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 (14)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0,09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Fistule anastomotique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13 (24)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11 (20)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0,57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rgbClr val="000000"/>
                          </a:solidFill>
                          <a:effectLst/>
                          <a:latin typeface="Arial" charset="0"/>
                          <a:cs typeface="Arial" charset="0"/>
                        </a:rPr>
                        <a:t>Médiastinite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 (22)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11 (20)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0,42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Chylothorax</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17 (32)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 (22)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0,69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Atteinte du nerf récurrent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 (9)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 (11)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0,78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85018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a:t>
            </a:r>
            <a:r>
              <a:rPr lang="en-GB" dirty="0" smtClean="0"/>
              <a:t>: </a:t>
            </a:r>
            <a:r>
              <a:rPr lang="fr-FR" dirty="0"/>
              <a:t>Oesophagectomie par voie minimalement invasive par thoracoscopie et laparoscopie assistée par robot versus oesophagectomie transthoracique ouverte pour cancer de l’œsophage résécable: un essai randomisé contrôlé – van der </a:t>
            </a:r>
            <a:r>
              <a:rPr lang="fr-FR" dirty="0" err="1"/>
              <a:t>Sluis</a:t>
            </a:r>
            <a:r>
              <a:rPr lang="fr-FR" dirty="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r>
              <a:rPr lang="en-GB" b="1" dirty="0" smtClean="0"/>
              <a:t> </a:t>
            </a:r>
          </a:p>
          <a:p>
            <a:endParaRPr lang="en-GB" dirty="0"/>
          </a:p>
        </p:txBody>
      </p:sp>
      <p:sp>
        <p:nvSpPr>
          <p:cNvPr id="15" name="Text Placeholder 14"/>
          <p:cNvSpPr>
            <a:spLocks noGrp="1"/>
          </p:cNvSpPr>
          <p:nvPr>
            <p:ph type="body" sz="quarter" idx="11"/>
          </p:nvPr>
        </p:nvSpPr>
        <p:spPr>
          <a:xfrm>
            <a:off x="4512734" y="6096000"/>
            <a:ext cx="4266142" cy="487363"/>
          </a:xfrm>
        </p:spPr>
        <p:txBody>
          <a:bodyPr/>
          <a:lstStyle/>
          <a:p>
            <a:r>
              <a:rPr lang="en-GB" dirty="0" smtClean="0"/>
              <a:t>van der </a:t>
            </a:r>
            <a:r>
              <a:rPr lang="en-GB" dirty="0" err="1" smtClean="0"/>
              <a:t>Sluis</a:t>
            </a:r>
            <a:r>
              <a:rPr lang="en-GB" dirty="0" smtClean="0"/>
              <a:t> PC,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807786888"/>
              </p:ext>
            </p:extLst>
          </p:nvPr>
        </p:nvGraphicFramePr>
        <p:xfrm>
          <a:off x="367506" y="1649166"/>
          <a:ext cx="8408988" cy="4209766"/>
        </p:xfrm>
        <a:graphic>
          <a:graphicData uri="http://schemas.openxmlformats.org/drawingml/2006/table">
            <a:tbl>
              <a:tblPr firstRow="1" bandRow="1">
                <a:tableStyleId>{69012ECD-51FC-41F1-AA8D-1B2483CD663E}</a:tableStyleId>
              </a:tblPr>
              <a:tblGrid>
                <a:gridCol w="3476361">
                  <a:extLst>
                    <a:ext uri="{9D8B030D-6E8A-4147-A177-3AD203B41FA5}">
                      <a16:colId xmlns:a16="http://schemas.microsoft.com/office/drawing/2014/main" val="20000"/>
                    </a:ext>
                  </a:extLst>
                </a:gridCol>
                <a:gridCol w="1883833">
                  <a:extLst>
                    <a:ext uri="{9D8B030D-6E8A-4147-A177-3AD203B41FA5}">
                      <a16:colId xmlns:a16="http://schemas.microsoft.com/office/drawing/2014/main" val="20001"/>
                    </a:ext>
                  </a:extLst>
                </a:gridCol>
                <a:gridCol w="1883833">
                  <a:extLst>
                    <a:ext uri="{9D8B030D-6E8A-4147-A177-3AD203B41FA5}">
                      <a16:colId xmlns:a16="http://schemas.microsoft.com/office/drawing/2014/main" val="20002"/>
                    </a:ext>
                  </a:extLst>
                </a:gridCol>
                <a:gridCol w="1164961">
                  <a:extLst>
                    <a:ext uri="{9D8B030D-6E8A-4147-A177-3AD203B41FA5}">
                      <a16:colId xmlns:a16="http://schemas.microsoft.com/office/drawing/2014/main" val="20003"/>
                    </a:ext>
                  </a:extLst>
                </a:gridCol>
              </a:tblGrid>
              <a:tr h="754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OMITLR</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OTO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02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Mortalité hospitalière,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347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Récupération fonctionnelle en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2 semaines,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38 (70)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 (51)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390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QoL à court terme (QLQ-C30)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rgbClr val="000000"/>
                          </a:solidFill>
                          <a:effectLst/>
                          <a:latin typeface="Arial" charset="0"/>
                          <a:cs typeface="Arial" charset="0"/>
                        </a:rPr>
                        <a:t>HRQoL</a:t>
                      </a:r>
                      <a:r>
                        <a:rPr kumimoji="0" lang="fr-FR" sz="1400" b="0" i="0" u="none" strike="noStrike" cap="none" normalizeH="0" baseline="0" noProof="0" dirty="0" smtClean="0">
                          <a:ln>
                            <a:noFill/>
                          </a:ln>
                          <a:solidFill>
                            <a:srgbClr val="000000"/>
                          </a:solidFill>
                          <a:effectLst/>
                          <a:latin typeface="Arial" charset="0"/>
                          <a:cs typeface="Arial" charset="0"/>
                        </a:rPr>
                        <a:t> (sortie)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rgbClr val="000000"/>
                          </a:solidFill>
                          <a:effectLst/>
                          <a:latin typeface="Arial" charset="0"/>
                          <a:cs typeface="Arial" charset="0"/>
                        </a:rPr>
                        <a:t>HRQoL</a:t>
                      </a:r>
                      <a:r>
                        <a:rPr kumimoji="0" lang="fr-FR" sz="1400" b="0" i="0" u="none" strike="noStrike" cap="none" normalizeH="0" baseline="0" noProof="0" dirty="0" smtClean="0">
                          <a:ln>
                            <a:noFill/>
                          </a:ln>
                          <a:solidFill>
                            <a:srgbClr val="000000"/>
                          </a:solidFill>
                          <a:effectLst/>
                          <a:latin typeface="Arial" charset="0"/>
                          <a:cs typeface="Arial" charset="0"/>
                        </a:rPr>
                        <a:t> (6 semaines)</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Fonctionnement physique (sortie)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Fonctionnement physique (6 semaines)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57,9 (49,9 – 66,1)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68,7 (61,5 – 75,9)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54,5 (45,8 – 63,3)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69,3 (61,6 – 76,9)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44,6 (36,7 – 52,5)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57,6 (50,6 – 64,6)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41,0 (32,4 – 49,6)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58,6 (51,1 – 66,0)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0,049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1201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Chirurgie,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R1</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Non résécable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53 (96)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 (0)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34678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6: Oesophagectomie par voie minimalement invasive par thoracoscopie et laparoscopie assistée par robot versus oesophagectomie transthoracique ouverte pour cancer de l’œsophage résécable: un essai randomisé contrôlé – van der </a:t>
            </a:r>
            <a:r>
              <a:rPr lang="fr-FR" dirty="0" err="1" smtClean="0"/>
              <a:t>Sluis</a:t>
            </a:r>
            <a:r>
              <a:rPr lang="fr-FR" dirty="0" smtClean="0"/>
              <a:t> PC,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a:p>
            <a:endParaRPr lang="fr-FR" dirty="0"/>
          </a:p>
        </p:txBody>
      </p:sp>
      <p:sp>
        <p:nvSpPr>
          <p:cNvPr id="15" name="Text Placeholder 14"/>
          <p:cNvSpPr>
            <a:spLocks noGrp="1"/>
          </p:cNvSpPr>
          <p:nvPr>
            <p:ph type="body" sz="quarter" idx="11"/>
          </p:nvPr>
        </p:nvSpPr>
        <p:spPr>
          <a:xfrm>
            <a:off x="4445000" y="6096000"/>
            <a:ext cx="4333875" cy="487363"/>
          </a:xfrm>
        </p:spPr>
        <p:txBody>
          <a:bodyPr/>
          <a:lstStyle/>
          <a:p>
            <a:r>
              <a:rPr lang="fr-FR" smtClean="0"/>
              <a:t>van der Sluis PC, et al, J Clin Oncol 2018;36(Suppl 4S):Abstr 6</a:t>
            </a:r>
            <a:endParaRPr lang="fr-FR"/>
          </a:p>
        </p:txBody>
      </p:sp>
      <p:sp>
        <p:nvSpPr>
          <p:cNvPr id="9" name="TextBox 8"/>
          <p:cNvSpPr txBox="1"/>
          <p:nvPr/>
        </p:nvSpPr>
        <p:spPr>
          <a:xfrm>
            <a:off x="2629455" y="1525199"/>
            <a:ext cx="3885090" cy="338554"/>
          </a:xfrm>
          <a:prstGeom prst="rect">
            <a:avLst/>
          </a:prstGeom>
          <a:noFill/>
        </p:spPr>
        <p:txBody>
          <a:bodyPr wrap="square" rtlCol="0">
            <a:spAutoFit/>
          </a:bodyPr>
          <a:lstStyle/>
          <a:p>
            <a:pPr algn="ctr"/>
            <a:r>
              <a:rPr lang="fr-FR" sz="1600" b="1" dirty="0" smtClean="0"/>
              <a:t>Scores de douleur (EVA, J 1</a:t>
            </a:r>
            <a:r>
              <a:rPr lang="fr-FR" sz="1600" b="1" dirty="0" smtClean="0">
                <a:latin typeface="Arial"/>
                <a:cs typeface="Arial"/>
              </a:rPr>
              <a:t>–14)</a:t>
            </a:r>
            <a:endParaRPr lang="fr-FR" sz="1600" b="1" dirty="0"/>
          </a:p>
        </p:txBody>
      </p:sp>
      <p:grpSp>
        <p:nvGrpSpPr>
          <p:cNvPr id="10" name="Group 9"/>
          <p:cNvGrpSpPr/>
          <p:nvPr/>
        </p:nvGrpSpPr>
        <p:grpSpPr>
          <a:xfrm>
            <a:off x="1526136" y="1673050"/>
            <a:ext cx="4907534" cy="3192476"/>
            <a:chOff x="1879982" y="2279545"/>
            <a:chExt cx="4818494" cy="2643718"/>
          </a:xfrm>
        </p:grpSpPr>
        <p:grpSp>
          <p:nvGrpSpPr>
            <p:cNvPr id="11" name="Group 10"/>
            <p:cNvGrpSpPr/>
            <p:nvPr/>
          </p:nvGrpSpPr>
          <p:grpSpPr>
            <a:xfrm>
              <a:off x="2649239" y="2396465"/>
              <a:ext cx="3872122" cy="2171700"/>
              <a:chOff x="871231" y="2448719"/>
              <a:chExt cx="3872122" cy="2171700"/>
            </a:xfrm>
          </p:grpSpPr>
          <p:sp>
            <p:nvSpPr>
              <p:cNvPr id="29" name="Freeform 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 name="Line 6"/>
              <p:cNvSpPr>
                <a:spLocks noChangeShapeType="1"/>
              </p:cNvSpPr>
              <p:nvPr/>
            </p:nvSpPr>
            <p:spPr bwMode="auto">
              <a:xfrm>
                <a:off x="871231" y="2448719"/>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1" name="Line 7"/>
              <p:cNvSpPr>
                <a:spLocks noChangeShapeType="1"/>
              </p:cNvSpPr>
              <p:nvPr/>
            </p:nvSpPr>
            <p:spPr bwMode="auto">
              <a:xfrm>
                <a:off x="871231" y="2953157"/>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2" name="Line 8"/>
              <p:cNvSpPr>
                <a:spLocks noChangeShapeType="1"/>
              </p:cNvSpPr>
              <p:nvPr/>
            </p:nvSpPr>
            <p:spPr bwMode="auto">
              <a:xfrm>
                <a:off x="871231" y="3467431"/>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3" name="Line 9"/>
              <p:cNvSpPr>
                <a:spLocks noChangeShapeType="1"/>
              </p:cNvSpPr>
              <p:nvPr/>
            </p:nvSpPr>
            <p:spPr bwMode="auto">
              <a:xfrm>
                <a:off x="871231" y="3996457"/>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4" name="Line 11"/>
              <p:cNvSpPr>
                <a:spLocks noChangeShapeType="1"/>
              </p:cNvSpPr>
              <p:nvPr/>
            </p:nvSpPr>
            <p:spPr bwMode="auto">
              <a:xfrm>
                <a:off x="871231" y="4528344"/>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5" name="Line 13"/>
              <p:cNvSpPr>
                <a:spLocks noChangeShapeType="1"/>
              </p:cNvSpPr>
              <p:nvPr/>
            </p:nvSpPr>
            <p:spPr bwMode="auto">
              <a:xfrm>
                <a:off x="310713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6" name="Line 14"/>
              <p:cNvSpPr>
                <a:spLocks noChangeShapeType="1"/>
              </p:cNvSpPr>
              <p:nvPr/>
            </p:nvSpPr>
            <p:spPr bwMode="auto">
              <a:xfrm>
                <a:off x="41979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7" name="Line 15"/>
              <p:cNvSpPr>
                <a:spLocks noChangeShapeType="1"/>
              </p:cNvSpPr>
              <p:nvPr/>
            </p:nvSpPr>
            <p:spPr bwMode="auto">
              <a:xfrm>
                <a:off x="365254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9" name="Line 18"/>
              <p:cNvSpPr>
                <a:spLocks noChangeShapeType="1"/>
              </p:cNvSpPr>
              <p:nvPr/>
            </p:nvSpPr>
            <p:spPr bwMode="auto">
              <a:xfrm>
                <a:off x="25617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0" name="Line 19"/>
              <p:cNvSpPr>
                <a:spLocks noChangeShapeType="1"/>
              </p:cNvSpPr>
              <p:nvPr/>
            </p:nvSpPr>
            <p:spPr bwMode="auto">
              <a:xfrm>
                <a:off x="20163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1" name="Line 20"/>
              <p:cNvSpPr>
                <a:spLocks noChangeShapeType="1"/>
              </p:cNvSpPr>
              <p:nvPr/>
            </p:nvSpPr>
            <p:spPr bwMode="auto">
              <a:xfrm>
                <a:off x="147092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2" name="TextBox 11"/>
            <p:cNvSpPr txBox="1"/>
            <p:nvPr/>
          </p:nvSpPr>
          <p:spPr>
            <a:xfrm rot="16200000">
              <a:off x="1387283" y="3306275"/>
              <a:ext cx="1257371" cy="271973"/>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Douleur, score EVA</a:t>
              </a:r>
              <a:endParaRPr lang="fr-FR" sz="1200" dirty="0">
                <a:solidFill>
                  <a:srgbClr val="363636"/>
                </a:solidFill>
              </a:endParaRPr>
            </a:p>
          </p:txBody>
        </p:sp>
        <p:sp>
          <p:nvSpPr>
            <p:cNvPr id="13" name="TextBox 12"/>
            <p:cNvSpPr txBox="1"/>
            <p:nvPr/>
          </p:nvSpPr>
          <p:spPr>
            <a:xfrm>
              <a:off x="3679979" y="4693878"/>
              <a:ext cx="1751742" cy="229385"/>
            </a:xfrm>
            <a:prstGeom prst="rect">
              <a:avLst/>
            </a:prstGeom>
            <a:noFill/>
          </p:spPr>
          <p:txBody>
            <a:bodyPr wrap="none" rtlCol="0">
              <a:spAutoFit/>
            </a:bodyPr>
            <a:lstStyle/>
            <a:p>
              <a:pPr algn="ctr"/>
              <a:r>
                <a:rPr lang="fr-FR" sz="1200" dirty="0" smtClean="0"/>
                <a:t>Jours après la chirurgie</a:t>
              </a:r>
              <a:endParaRPr lang="fr-FR" sz="1200" dirty="0"/>
            </a:p>
          </p:txBody>
        </p:sp>
        <p:sp>
          <p:nvSpPr>
            <p:cNvPr id="16" name="TextBox 15"/>
            <p:cNvSpPr txBox="1"/>
            <p:nvPr/>
          </p:nvSpPr>
          <p:spPr>
            <a:xfrm>
              <a:off x="2240916" y="2279545"/>
              <a:ext cx="390647" cy="229385"/>
            </a:xfrm>
            <a:prstGeom prst="rect">
              <a:avLst/>
            </a:prstGeom>
            <a:noFill/>
          </p:spPr>
          <p:txBody>
            <a:bodyPr wrap="none" rtlCol="0" anchor="ctr" anchorCtr="0">
              <a:spAutoFit/>
            </a:bodyPr>
            <a:lstStyle/>
            <a:p>
              <a:pPr algn="r"/>
              <a:r>
                <a:rPr lang="fr-FR" sz="1200" smtClean="0"/>
                <a:t>4,0</a:t>
              </a:r>
              <a:endParaRPr lang="fr-FR" sz="1200"/>
            </a:p>
          </p:txBody>
        </p:sp>
        <p:sp>
          <p:nvSpPr>
            <p:cNvPr id="17" name="TextBox 16"/>
            <p:cNvSpPr txBox="1"/>
            <p:nvPr/>
          </p:nvSpPr>
          <p:spPr>
            <a:xfrm>
              <a:off x="2240916" y="2785538"/>
              <a:ext cx="390647" cy="229385"/>
            </a:xfrm>
            <a:prstGeom prst="rect">
              <a:avLst/>
            </a:prstGeom>
            <a:noFill/>
          </p:spPr>
          <p:txBody>
            <a:bodyPr wrap="none" rtlCol="0" anchor="ctr" anchorCtr="0">
              <a:spAutoFit/>
            </a:bodyPr>
            <a:lstStyle/>
            <a:p>
              <a:pPr algn="r"/>
              <a:r>
                <a:rPr lang="fr-FR" sz="1200" smtClean="0"/>
                <a:t>3,0</a:t>
              </a:r>
              <a:endParaRPr lang="fr-FR" sz="1200"/>
            </a:p>
          </p:txBody>
        </p:sp>
        <p:sp>
          <p:nvSpPr>
            <p:cNvPr id="18" name="TextBox 17"/>
            <p:cNvSpPr txBox="1"/>
            <p:nvPr/>
          </p:nvSpPr>
          <p:spPr>
            <a:xfrm>
              <a:off x="2240916" y="3299627"/>
              <a:ext cx="390647" cy="229385"/>
            </a:xfrm>
            <a:prstGeom prst="rect">
              <a:avLst/>
            </a:prstGeom>
            <a:noFill/>
          </p:spPr>
          <p:txBody>
            <a:bodyPr wrap="none" rtlCol="0" anchor="ctr" anchorCtr="0">
              <a:spAutoFit/>
            </a:bodyPr>
            <a:lstStyle/>
            <a:p>
              <a:pPr algn="r"/>
              <a:r>
                <a:rPr lang="fr-FR" sz="1200" smtClean="0"/>
                <a:t>2,0</a:t>
              </a:r>
              <a:endParaRPr lang="fr-FR" sz="1200"/>
            </a:p>
          </p:txBody>
        </p:sp>
        <p:sp>
          <p:nvSpPr>
            <p:cNvPr id="19" name="TextBox 18"/>
            <p:cNvSpPr txBox="1"/>
            <p:nvPr/>
          </p:nvSpPr>
          <p:spPr>
            <a:xfrm>
              <a:off x="2240916" y="3828468"/>
              <a:ext cx="390647" cy="229385"/>
            </a:xfrm>
            <a:prstGeom prst="rect">
              <a:avLst/>
            </a:prstGeom>
            <a:noFill/>
          </p:spPr>
          <p:txBody>
            <a:bodyPr wrap="none" rtlCol="0" anchor="ctr" anchorCtr="0">
              <a:spAutoFit/>
            </a:bodyPr>
            <a:lstStyle/>
            <a:p>
              <a:pPr algn="r"/>
              <a:r>
                <a:rPr lang="fr-FR" sz="1200" smtClean="0"/>
                <a:t>1,0</a:t>
              </a:r>
              <a:endParaRPr lang="fr-FR" sz="1200"/>
            </a:p>
          </p:txBody>
        </p:sp>
        <p:sp>
          <p:nvSpPr>
            <p:cNvPr id="20" name="TextBox 19"/>
            <p:cNvSpPr txBox="1"/>
            <p:nvPr/>
          </p:nvSpPr>
          <p:spPr>
            <a:xfrm>
              <a:off x="2366205" y="4359985"/>
              <a:ext cx="265348" cy="229385"/>
            </a:xfrm>
            <a:prstGeom prst="rect">
              <a:avLst/>
            </a:prstGeom>
            <a:noFill/>
          </p:spPr>
          <p:txBody>
            <a:bodyPr wrap="none" rtlCol="0" anchor="ctr" anchorCtr="0">
              <a:spAutoFit/>
            </a:bodyPr>
            <a:lstStyle/>
            <a:p>
              <a:pPr algn="r"/>
              <a:r>
                <a:rPr lang="fr-FR" sz="1200" smtClean="0"/>
                <a:t>0</a:t>
              </a:r>
              <a:endParaRPr lang="fr-FR" sz="1200"/>
            </a:p>
          </p:txBody>
        </p:sp>
        <p:sp>
          <p:nvSpPr>
            <p:cNvPr id="21" name="TextBox 20"/>
            <p:cNvSpPr txBox="1"/>
            <p:nvPr/>
          </p:nvSpPr>
          <p:spPr>
            <a:xfrm>
              <a:off x="2575702" y="4522748"/>
              <a:ext cx="265348" cy="229385"/>
            </a:xfrm>
            <a:prstGeom prst="rect">
              <a:avLst/>
            </a:prstGeom>
            <a:noFill/>
          </p:spPr>
          <p:txBody>
            <a:bodyPr wrap="none" rtlCol="0" anchor="t" anchorCtr="0">
              <a:spAutoFit/>
            </a:bodyPr>
            <a:lstStyle/>
            <a:p>
              <a:pPr algn="ctr"/>
              <a:r>
                <a:rPr lang="fr-FR" sz="1200" smtClean="0"/>
                <a:t>0</a:t>
              </a:r>
              <a:endParaRPr lang="fr-FR" sz="1200"/>
            </a:p>
          </p:txBody>
        </p:sp>
        <p:sp>
          <p:nvSpPr>
            <p:cNvPr id="22" name="TextBox 21"/>
            <p:cNvSpPr txBox="1"/>
            <p:nvPr/>
          </p:nvSpPr>
          <p:spPr>
            <a:xfrm>
              <a:off x="3112166" y="4522748"/>
              <a:ext cx="264734" cy="229385"/>
            </a:xfrm>
            <a:prstGeom prst="rect">
              <a:avLst/>
            </a:prstGeom>
            <a:noFill/>
          </p:spPr>
          <p:txBody>
            <a:bodyPr wrap="none" rtlCol="0" anchor="t" anchorCtr="0">
              <a:spAutoFit/>
            </a:bodyPr>
            <a:lstStyle/>
            <a:p>
              <a:pPr algn="ctr"/>
              <a:r>
                <a:rPr lang="fr-FR" sz="1200" smtClean="0"/>
                <a:t>2</a:t>
              </a:r>
              <a:endParaRPr lang="fr-FR" sz="1200"/>
            </a:p>
          </p:txBody>
        </p:sp>
        <p:sp>
          <p:nvSpPr>
            <p:cNvPr id="23" name="TextBox 22"/>
            <p:cNvSpPr txBox="1"/>
            <p:nvPr/>
          </p:nvSpPr>
          <p:spPr>
            <a:xfrm>
              <a:off x="3659906" y="4522748"/>
              <a:ext cx="264734" cy="229385"/>
            </a:xfrm>
            <a:prstGeom prst="rect">
              <a:avLst/>
            </a:prstGeom>
            <a:noFill/>
          </p:spPr>
          <p:txBody>
            <a:bodyPr wrap="none" rtlCol="0" anchor="t" anchorCtr="0">
              <a:spAutoFit/>
            </a:bodyPr>
            <a:lstStyle/>
            <a:p>
              <a:pPr algn="ctr"/>
              <a:r>
                <a:rPr lang="fr-FR" sz="1200" smtClean="0"/>
                <a:t>4</a:t>
              </a:r>
              <a:endParaRPr lang="fr-FR" sz="1200"/>
            </a:p>
          </p:txBody>
        </p:sp>
        <p:sp>
          <p:nvSpPr>
            <p:cNvPr id="24" name="TextBox 23"/>
            <p:cNvSpPr txBox="1"/>
            <p:nvPr/>
          </p:nvSpPr>
          <p:spPr>
            <a:xfrm>
              <a:off x="4202971" y="4522748"/>
              <a:ext cx="264734" cy="229385"/>
            </a:xfrm>
            <a:prstGeom prst="rect">
              <a:avLst/>
            </a:prstGeom>
            <a:noFill/>
          </p:spPr>
          <p:txBody>
            <a:bodyPr wrap="none" rtlCol="0" anchor="t" anchorCtr="0">
              <a:spAutoFit/>
            </a:bodyPr>
            <a:lstStyle/>
            <a:p>
              <a:pPr algn="ctr"/>
              <a:r>
                <a:rPr lang="fr-FR" sz="1200" smtClean="0"/>
                <a:t>6</a:t>
              </a:r>
              <a:endParaRPr lang="fr-FR" sz="1200"/>
            </a:p>
          </p:txBody>
        </p:sp>
        <p:sp>
          <p:nvSpPr>
            <p:cNvPr id="25" name="TextBox 24"/>
            <p:cNvSpPr txBox="1"/>
            <p:nvPr/>
          </p:nvSpPr>
          <p:spPr>
            <a:xfrm>
              <a:off x="4750713" y="4522748"/>
              <a:ext cx="264734" cy="229385"/>
            </a:xfrm>
            <a:prstGeom prst="rect">
              <a:avLst/>
            </a:prstGeom>
            <a:noFill/>
          </p:spPr>
          <p:txBody>
            <a:bodyPr wrap="none" rtlCol="0" anchor="t" anchorCtr="0">
              <a:spAutoFit/>
            </a:bodyPr>
            <a:lstStyle/>
            <a:p>
              <a:pPr algn="ctr"/>
              <a:r>
                <a:rPr lang="fr-FR" sz="1200" smtClean="0"/>
                <a:t>8</a:t>
              </a:r>
              <a:endParaRPr lang="fr-FR" sz="1200"/>
            </a:p>
          </p:txBody>
        </p:sp>
        <p:sp>
          <p:nvSpPr>
            <p:cNvPr id="26" name="TextBox 25"/>
            <p:cNvSpPr txBox="1"/>
            <p:nvPr/>
          </p:nvSpPr>
          <p:spPr>
            <a:xfrm>
              <a:off x="5256365" y="4522748"/>
              <a:ext cx="348151" cy="229385"/>
            </a:xfrm>
            <a:prstGeom prst="rect">
              <a:avLst/>
            </a:prstGeom>
            <a:noFill/>
          </p:spPr>
          <p:txBody>
            <a:bodyPr wrap="none" rtlCol="0" anchor="t" anchorCtr="0">
              <a:spAutoFit/>
            </a:bodyPr>
            <a:lstStyle/>
            <a:p>
              <a:pPr algn="ctr"/>
              <a:r>
                <a:rPr lang="fr-FR" sz="1200" smtClean="0"/>
                <a:t>10</a:t>
              </a:r>
              <a:endParaRPr lang="fr-FR" sz="1200"/>
            </a:p>
          </p:txBody>
        </p:sp>
        <p:sp>
          <p:nvSpPr>
            <p:cNvPr id="27" name="TextBox 26"/>
            <p:cNvSpPr txBox="1"/>
            <p:nvPr/>
          </p:nvSpPr>
          <p:spPr>
            <a:xfrm>
              <a:off x="5803345" y="4522748"/>
              <a:ext cx="348151" cy="229385"/>
            </a:xfrm>
            <a:prstGeom prst="rect">
              <a:avLst/>
            </a:prstGeom>
            <a:noFill/>
          </p:spPr>
          <p:txBody>
            <a:bodyPr wrap="none" rtlCol="0" anchor="t" anchorCtr="0">
              <a:spAutoFit/>
            </a:bodyPr>
            <a:lstStyle/>
            <a:p>
              <a:pPr algn="ctr"/>
              <a:r>
                <a:rPr lang="fr-FR" sz="1200" smtClean="0"/>
                <a:t>12</a:t>
              </a:r>
              <a:endParaRPr lang="fr-FR" sz="1200"/>
            </a:p>
          </p:txBody>
        </p:sp>
        <p:sp>
          <p:nvSpPr>
            <p:cNvPr id="28" name="TextBox 27"/>
            <p:cNvSpPr txBox="1"/>
            <p:nvPr/>
          </p:nvSpPr>
          <p:spPr>
            <a:xfrm>
              <a:off x="6350325" y="4522748"/>
              <a:ext cx="348151" cy="229385"/>
            </a:xfrm>
            <a:prstGeom prst="rect">
              <a:avLst/>
            </a:prstGeom>
            <a:noFill/>
          </p:spPr>
          <p:txBody>
            <a:bodyPr wrap="none" rtlCol="0" anchor="t" anchorCtr="0">
              <a:spAutoFit/>
            </a:bodyPr>
            <a:lstStyle/>
            <a:p>
              <a:pPr algn="ctr"/>
              <a:r>
                <a:rPr lang="fr-FR" sz="1200" smtClean="0"/>
                <a:t>14</a:t>
              </a:r>
              <a:endParaRPr lang="fr-FR" sz="1200"/>
            </a:p>
          </p:txBody>
        </p:sp>
      </p:grpSp>
      <p:sp>
        <p:nvSpPr>
          <p:cNvPr id="43" name="TextBox 42"/>
          <p:cNvSpPr txBox="1"/>
          <p:nvPr/>
        </p:nvSpPr>
        <p:spPr>
          <a:xfrm>
            <a:off x="2815312" y="3406244"/>
            <a:ext cx="1139955" cy="400110"/>
          </a:xfrm>
          <a:prstGeom prst="rect">
            <a:avLst/>
          </a:prstGeom>
          <a:noFill/>
        </p:spPr>
        <p:txBody>
          <a:bodyPr wrap="none" rtlCol="0">
            <a:spAutoFit/>
          </a:bodyPr>
          <a:lstStyle/>
          <a:p>
            <a:pPr algn="ctr"/>
            <a:r>
              <a:rPr lang="fr-FR" sz="1000" dirty="0" smtClean="0"/>
              <a:t>Ablation du </a:t>
            </a:r>
            <a:br>
              <a:rPr lang="fr-FR" sz="1000" dirty="0" smtClean="0"/>
            </a:br>
            <a:r>
              <a:rPr lang="fr-FR" sz="1000" dirty="0" smtClean="0"/>
              <a:t>cathéter épidural</a:t>
            </a:r>
            <a:endParaRPr lang="fr-FR" sz="1000" dirty="0"/>
          </a:p>
        </p:txBody>
      </p:sp>
      <p:sp>
        <p:nvSpPr>
          <p:cNvPr id="44" name="TextBox 43"/>
          <p:cNvSpPr txBox="1"/>
          <p:nvPr/>
        </p:nvSpPr>
        <p:spPr>
          <a:xfrm>
            <a:off x="6952515" y="2559972"/>
            <a:ext cx="774571" cy="461665"/>
          </a:xfrm>
          <a:prstGeom prst="rect">
            <a:avLst/>
          </a:prstGeom>
          <a:noFill/>
        </p:spPr>
        <p:txBody>
          <a:bodyPr wrap="none" rtlCol="0">
            <a:spAutoFit/>
          </a:bodyPr>
          <a:lstStyle/>
          <a:p>
            <a:r>
              <a:rPr lang="fr-FR" sz="1200" dirty="0" smtClean="0"/>
              <a:t>OMITLR </a:t>
            </a:r>
          </a:p>
          <a:p>
            <a:r>
              <a:rPr lang="fr-FR" sz="1200" dirty="0" smtClean="0"/>
              <a:t>OTO</a:t>
            </a:r>
            <a:endParaRPr lang="fr-FR" sz="1200" dirty="0"/>
          </a:p>
        </p:txBody>
      </p:sp>
      <p:cxnSp>
        <p:nvCxnSpPr>
          <p:cNvPr id="45" name="Straight Connector 44"/>
          <p:cNvCxnSpPr/>
          <p:nvPr/>
        </p:nvCxnSpPr>
        <p:spPr>
          <a:xfrm>
            <a:off x="6667588" y="2719541"/>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67588" y="2885388"/>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24583" y="1983482"/>
            <a:ext cx="742511" cy="276999"/>
          </a:xfrm>
          <a:prstGeom prst="rect">
            <a:avLst/>
          </a:prstGeom>
          <a:noFill/>
        </p:spPr>
        <p:txBody>
          <a:bodyPr wrap="none" rtlCol="0">
            <a:spAutoFit/>
          </a:bodyPr>
          <a:lstStyle/>
          <a:p>
            <a:r>
              <a:rPr lang="fr-FR" sz="1200" smtClean="0"/>
              <a:t>p&lt;0,001</a:t>
            </a:r>
            <a:endParaRPr lang="fr-FR" sz="1200"/>
          </a:p>
        </p:txBody>
      </p:sp>
      <p:cxnSp>
        <p:nvCxnSpPr>
          <p:cNvPr id="48" name="Straight Arrow Connector 47"/>
          <p:cNvCxnSpPr/>
          <p:nvPr/>
        </p:nvCxnSpPr>
        <p:spPr>
          <a:xfrm flipV="1">
            <a:off x="3385284" y="2858396"/>
            <a:ext cx="0" cy="611768"/>
          </a:xfrm>
          <a:prstGeom prst="straightConnector1">
            <a:avLst/>
          </a:prstGeom>
          <a:ln w="19050">
            <a:solidFill>
              <a:schemeClr val="tx1"/>
            </a:solidFill>
            <a:tailEnd type="arrow" w="lg" len="med"/>
          </a:ln>
          <a:effectLst/>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491578" y="2041662"/>
            <a:ext cx="62250" cy="491994"/>
            <a:chOff x="2276426" y="2367887"/>
            <a:chExt cx="62250" cy="519410"/>
          </a:xfrm>
        </p:grpSpPr>
        <p:cxnSp>
          <p:nvCxnSpPr>
            <p:cNvPr id="50" name="Straight Connector 4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767803" y="1930578"/>
            <a:ext cx="62250" cy="491994"/>
            <a:chOff x="2276426" y="2367887"/>
            <a:chExt cx="62250" cy="519410"/>
          </a:xfrm>
        </p:grpSpPr>
        <p:cxnSp>
          <p:nvCxnSpPr>
            <p:cNvPr id="54" name="Straight Connector 5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065457" y="1902829"/>
            <a:ext cx="62250" cy="491994"/>
            <a:chOff x="2276426" y="2367887"/>
            <a:chExt cx="62250" cy="519410"/>
          </a:xfrm>
        </p:grpSpPr>
        <p:cxnSp>
          <p:nvCxnSpPr>
            <p:cNvPr id="58" name="Straight Connector 5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360730" y="2127466"/>
            <a:ext cx="62250" cy="491994"/>
            <a:chOff x="2276426" y="2367887"/>
            <a:chExt cx="62250" cy="519410"/>
          </a:xfrm>
        </p:grpSpPr>
        <p:cxnSp>
          <p:nvCxnSpPr>
            <p:cNvPr id="62" name="Straight Connector 6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646479" y="2230672"/>
            <a:ext cx="62250" cy="491994"/>
            <a:chOff x="2276426" y="2367887"/>
            <a:chExt cx="62250" cy="519410"/>
          </a:xfrm>
        </p:grpSpPr>
        <p:cxnSp>
          <p:nvCxnSpPr>
            <p:cNvPr id="66" name="Straight Connector 6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932228" y="2095778"/>
            <a:ext cx="62250" cy="491994"/>
            <a:chOff x="2276426" y="2367887"/>
            <a:chExt cx="62250" cy="519410"/>
          </a:xfrm>
        </p:grpSpPr>
        <p:cxnSp>
          <p:nvCxnSpPr>
            <p:cNvPr id="70" name="Straight Connector 6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217977" y="2356130"/>
            <a:ext cx="62250" cy="491994"/>
            <a:chOff x="2276426" y="2367887"/>
            <a:chExt cx="62250" cy="519410"/>
          </a:xfrm>
        </p:grpSpPr>
        <p:cxnSp>
          <p:nvCxnSpPr>
            <p:cNvPr id="74" name="Straight Connector 7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503726" y="2480765"/>
            <a:ext cx="62250" cy="491994"/>
            <a:chOff x="2276426" y="2367887"/>
            <a:chExt cx="62250" cy="519410"/>
          </a:xfrm>
        </p:grpSpPr>
        <p:cxnSp>
          <p:nvCxnSpPr>
            <p:cNvPr id="78" name="Straight Connector 7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789475" y="2448254"/>
            <a:ext cx="62250" cy="491994"/>
            <a:chOff x="2276426" y="2367887"/>
            <a:chExt cx="62250" cy="519410"/>
          </a:xfrm>
        </p:grpSpPr>
        <p:cxnSp>
          <p:nvCxnSpPr>
            <p:cNvPr id="82" name="Straight Connector 8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075224" y="2615747"/>
            <a:ext cx="62250" cy="491994"/>
            <a:chOff x="2276426" y="2367887"/>
            <a:chExt cx="62250" cy="519410"/>
          </a:xfrm>
        </p:grpSpPr>
        <p:cxnSp>
          <p:nvCxnSpPr>
            <p:cNvPr id="86" name="Straight Connector 8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360973" y="2826098"/>
            <a:ext cx="62250" cy="491994"/>
            <a:chOff x="2276426" y="2367887"/>
            <a:chExt cx="62250" cy="519410"/>
          </a:xfrm>
        </p:grpSpPr>
        <p:cxnSp>
          <p:nvCxnSpPr>
            <p:cNvPr id="90" name="Straight Connector 8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646722" y="2886446"/>
            <a:ext cx="62250" cy="491994"/>
            <a:chOff x="2276426" y="2367887"/>
            <a:chExt cx="62250" cy="519410"/>
          </a:xfrm>
        </p:grpSpPr>
        <p:cxnSp>
          <p:nvCxnSpPr>
            <p:cNvPr id="94" name="Straight Connector 9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932471" y="2894412"/>
            <a:ext cx="62250" cy="491994"/>
            <a:chOff x="2276426" y="2367887"/>
            <a:chExt cx="62250" cy="519410"/>
          </a:xfrm>
        </p:grpSpPr>
        <p:cxnSp>
          <p:nvCxnSpPr>
            <p:cNvPr id="98" name="Straight Connector 9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218220" y="2983332"/>
            <a:ext cx="62250" cy="491994"/>
            <a:chOff x="2276426" y="2367887"/>
            <a:chExt cx="62250" cy="519410"/>
          </a:xfrm>
        </p:grpSpPr>
        <p:cxnSp>
          <p:nvCxnSpPr>
            <p:cNvPr id="102" name="Straight Connector 10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219557" y="3475325"/>
            <a:ext cx="62250" cy="383929"/>
            <a:chOff x="2276426" y="2367887"/>
            <a:chExt cx="62250" cy="519410"/>
          </a:xfrm>
        </p:grpSpPr>
        <p:cxnSp>
          <p:nvCxnSpPr>
            <p:cNvPr id="106" name="Straight Connector 10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937555" y="3486356"/>
            <a:ext cx="62250" cy="383929"/>
            <a:chOff x="2276426" y="2367887"/>
            <a:chExt cx="62250" cy="519410"/>
          </a:xfrm>
        </p:grpSpPr>
        <p:cxnSp>
          <p:nvCxnSpPr>
            <p:cNvPr id="110" name="Straight Connector 10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646029" y="3475958"/>
            <a:ext cx="62250" cy="383929"/>
            <a:chOff x="2276426" y="2367887"/>
            <a:chExt cx="62250" cy="519410"/>
          </a:xfrm>
        </p:grpSpPr>
        <p:cxnSp>
          <p:nvCxnSpPr>
            <p:cNvPr id="114" name="Straight Connector 11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359265" y="3352806"/>
            <a:ext cx="62250" cy="425253"/>
            <a:chOff x="2276426" y="2367887"/>
            <a:chExt cx="62250" cy="519410"/>
          </a:xfrm>
        </p:grpSpPr>
        <p:cxnSp>
          <p:nvCxnSpPr>
            <p:cNvPr id="118" name="Straight Connector 11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5074882" y="3117747"/>
            <a:ext cx="62250" cy="425253"/>
            <a:chOff x="2276426" y="2367887"/>
            <a:chExt cx="62250" cy="519410"/>
          </a:xfrm>
        </p:grpSpPr>
        <p:cxnSp>
          <p:nvCxnSpPr>
            <p:cNvPr id="122" name="Straight Connector 12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4790499" y="3120788"/>
            <a:ext cx="62250" cy="425253"/>
            <a:chOff x="2276426" y="2367887"/>
            <a:chExt cx="62250" cy="519410"/>
          </a:xfrm>
        </p:grpSpPr>
        <p:cxnSp>
          <p:nvCxnSpPr>
            <p:cNvPr id="126" name="Straight Connector 12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4503735" y="2983350"/>
            <a:ext cx="62250" cy="425253"/>
            <a:chOff x="2276426" y="2367887"/>
            <a:chExt cx="62250" cy="519410"/>
          </a:xfrm>
        </p:grpSpPr>
        <p:cxnSp>
          <p:nvCxnSpPr>
            <p:cNvPr id="130" name="Straight Connector 12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216971" y="2681623"/>
            <a:ext cx="62250" cy="425253"/>
            <a:chOff x="2276426" y="2367887"/>
            <a:chExt cx="62250" cy="519410"/>
          </a:xfrm>
        </p:grpSpPr>
        <p:cxnSp>
          <p:nvCxnSpPr>
            <p:cNvPr id="134" name="Straight Connector 13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3930207" y="2617996"/>
            <a:ext cx="62250" cy="425253"/>
            <a:chOff x="2276426" y="2367887"/>
            <a:chExt cx="62250" cy="519410"/>
          </a:xfrm>
        </p:grpSpPr>
        <p:cxnSp>
          <p:nvCxnSpPr>
            <p:cNvPr id="138" name="Straight Connector 13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3643443" y="2578179"/>
            <a:ext cx="62250" cy="425253"/>
            <a:chOff x="2276426" y="2367887"/>
            <a:chExt cx="62250" cy="519410"/>
          </a:xfrm>
        </p:grpSpPr>
        <p:cxnSp>
          <p:nvCxnSpPr>
            <p:cNvPr id="142" name="Straight Connector 14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3356540" y="2400845"/>
            <a:ext cx="62250" cy="425253"/>
            <a:chOff x="2276426" y="2367887"/>
            <a:chExt cx="62250" cy="519410"/>
          </a:xfrm>
        </p:grpSpPr>
        <p:cxnSp>
          <p:nvCxnSpPr>
            <p:cNvPr id="146" name="Straight Connector 14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3069915" y="2415210"/>
            <a:ext cx="62250" cy="425253"/>
            <a:chOff x="2276426" y="2367887"/>
            <a:chExt cx="62250" cy="519410"/>
          </a:xfrm>
        </p:grpSpPr>
        <p:cxnSp>
          <p:nvCxnSpPr>
            <p:cNvPr id="150" name="Straight Connector 14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771246" y="2449204"/>
            <a:ext cx="62250" cy="425253"/>
            <a:chOff x="2276426" y="2367887"/>
            <a:chExt cx="62250" cy="519410"/>
          </a:xfrm>
        </p:grpSpPr>
        <p:cxnSp>
          <p:nvCxnSpPr>
            <p:cNvPr id="154" name="Straight Connector 15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491625" y="2526056"/>
            <a:ext cx="62250" cy="425253"/>
            <a:chOff x="2276426" y="2367887"/>
            <a:chExt cx="62250" cy="519410"/>
          </a:xfrm>
        </p:grpSpPr>
        <p:cxnSp>
          <p:nvCxnSpPr>
            <p:cNvPr id="158" name="Straight Connector 15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1" name="Freeform 2"/>
          <p:cNvSpPr>
            <a:spLocks/>
          </p:cNvSpPr>
          <p:nvPr/>
        </p:nvSpPr>
        <p:spPr bwMode="auto">
          <a:xfrm>
            <a:off x="2553540" y="2140748"/>
            <a:ext cx="3738562" cy="1081088"/>
          </a:xfrm>
          <a:custGeom>
            <a:avLst/>
            <a:gdLst>
              <a:gd name="T0" fmla="*/ 0 w 2355"/>
              <a:gd name="T1" fmla="*/ 78 h 681"/>
              <a:gd name="T2" fmla="*/ 189 w 2355"/>
              <a:gd name="T3" fmla="*/ 0 h 681"/>
              <a:gd name="T4" fmla="*/ 372 w 2355"/>
              <a:gd name="T5" fmla="*/ 6 h 681"/>
              <a:gd name="T6" fmla="*/ 546 w 2355"/>
              <a:gd name="T7" fmla="*/ 126 h 681"/>
              <a:gd name="T8" fmla="*/ 720 w 2355"/>
              <a:gd name="T9" fmla="*/ 195 h 681"/>
              <a:gd name="T10" fmla="*/ 912 w 2355"/>
              <a:gd name="T11" fmla="*/ 120 h 681"/>
              <a:gd name="T12" fmla="*/ 1095 w 2355"/>
              <a:gd name="T13" fmla="*/ 276 h 681"/>
              <a:gd name="T14" fmla="*/ 1266 w 2355"/>
              <a:gd name="T15" fmla="*/ 351 h 681"/>
              <a:gd name="T16" fmla="*/ 1449 w 2355"/>
              <a:gd name="T17" fmla="*/ 342 h 681"/>
              <a:gd name="T18" fmla="*/ 1641 w 2355"/>
              <a:gd name="T19" fmla="*/ 447 h 681"/>
              <a:gd name="T20" fmla="*/ 1809 w 2355"/>
              <a:gd name="T21" fmla="*/ 579 h 681"/>
              <a:gd name="T22" fmla="*/ 1998 w 2355"/>
              <a:gd name="T23" fmla="*/ 609 h 681"/>
              <a:gd name="T24" fmla="*/ 2175 w 2355"/>
              <a:gd name="T25" fmla="*/ 627 h 681"/>
              <a:gd name="T26" fmla="*/ 2355 w 2355"/>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5" h="681">
                <a:moveTo>
                  <a:pt x="0" y="78"/>
                </a:moveTo>
                <a:lnTo>
                  <a:pt x="189" y="0"/>
                </a:lnTo>
                <a:lnTo>
                  <a:pt x="372" y="6"/>
                </a:lnTo>
                <a:lnTo>
                  <a:pt x="546" y="126"/>
                </a:lnTo>
                <a:lnTo>
                  <a:pt x="720" y="195"/>
                </a:lnTo>
                <a:lnTo>
                  <a:pt x="912" y="120"/>
                </a:lnTo>
                <a:lnTo>
                  <a:pt x="1095" y="276"/>
                </a:lnTo>
                <a:lnTo>
                  <a:pt x="1266" y="351"/>
                </a:lnTo>
                <a:lnTo>
                  <a:pt x="1449" y="342"/>
                </a:lnTo>
                <a:lnTo>
                  <a:pt x="1641" y="447"/>
                </a:lnTo>
                <a:lnTo>
                  <a:pt x="1809" y="579"/>
                </a:lnTo>
                <a:lnTo>
                  <a:pt x="1998" y="609"/>
                </a:lnTo>
                <a:lnTo>
                  <a:pt x="2175" y="627"/>
                </a:lnTo>
                <a:lnTo>
                  <a:pt x="2355" y="68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 name="Freeform 3"/>
          <p:cNvSpPr>
            <a:spLocks/>
          </p:cNvSpPr>
          <p:nvPr/>
        </p:nvSpPr>
        <p:spPr bwMode="auto">
          <a:xfrm>
            <a:off x="2544015" y="2408289"/>
            <a:ext cx="3752850" cy="1314450"/>
          </a:xfrm>
          <a:custGeom>
            <a:avLst/>
            <a:gdLst>
              <a:gd name="T0" fmla="*/ 0 w 2364"/>
              <a:gd name="T1" fmla="*/ 213 h 828"/>
              <a:gd name="T2" fmla="*/ 189 w 2364"/>
              <a:gd name="T3" fmla="*/ 156 h 828"/>
              <a:gd name="T4" fmla="*/ 378 w 2364"/>
              <a:gd name="T5" fmla="*/ 153 h 828"/>
              <a:gd name="T6" fmla="*/ 561 w 2364"/>
              <a:gd name="T7" fmla="*/ 0 h 828"/>
              <a:gd name="T8" fmla="*/ 738 w 2364"/>
              <a:gd name="T9" fmla="*/ 249 h 828"/>
              <a:gd name="T10" fmla="*/ 918 w 2364"/>
              <a:gd name="T11" fmla="*/ 273 h 828"/>
              <a:gd name="T12" fmla="*/ 1104 w 2364"/>
              <a:gd name="T13" fmla="*/ 324 h 828"/>
              <a:gd name="T14" fmla="*/ 1281 w 2364"/>
              <a:gd name="T15" fmla="*/ 495 h 828"/>
              <a:gd name="T16" fmla="*/ 1446 w 2364"/>
              <a:gd name="T17" fmla="*/ 594 h 828"/>
              <a:gd name="T18" fmla="*/ 1647 w 2364"/>
              <a:gd name="T19" fmla="*/ 597 h 828"/>
              <a:gd name="T20" fmla="*/ 1818 w 2364"/>
              <a:gd name="T21" fmla="*/ 738 h 828"/>
              <a:gd name="T22" fmla="*/ 2004 w 2364"/>
              <a:gd name="T23" fmla="*/ 816 h 828"/>
              <a:gd name="T24" fmla="*/ 2175 w 2364"/>
              <a:gd name="T25" fmla="*/ 828 h 828"/>
              <a:gd name="T26" fmla="*/ 2364 w 2364"/>
              <a:gd name="T27" fmla="*/ 81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4" h="828">
                <a:moveTo>
                  <a:pt x="0" y="213"/>
                </a:moveTo>
                <a:lnTo>
                  <a:pt x="189" y="156"/>
                </a:lnTo>
                <a:lnTo>
                  <a:pt x="378" y="153"/>
                </a:lnTo>
                <a:lnTo>
                  <a:pt x="561" y="0"/>
                </a:lnTo>
                <a:lnTo>
                  <a:pt x="738" y="249"/>
                </a:lnTo>
                <a:lnTo>
                  <a:pt x="918" y="273"/>
                </a:lnTo>
                <a:lnTo>
                  <a:pt x="1104" y="324"/>
                </a:lnTo>
                <a:lnTo>
                  <a:pt x="1281" y="495"/>
                </a:lnTo>
                <a:lnTo>
                  <a:pt x="1446" y="594"/>
                </a:lnTo>
                <a:lnTo>
                  <a:pt x="1647" y="597"/>
                </a:lnTo>
                <a:lnTo>
                  <a:pt x="1818" y="738"/>
                </a:lnTo>
                <a:lnTo>
                  <a:pt x="2004" y="816"/>
                </a:lnTo>
                <a:lnTo>
                  <a:pt x="2175" y="828"/>
                </a:lnTo>
                <a:lnTo>
                  <a:pt x="2364" y="81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aphicFrame>
        <p:nvGraphicFramePr>
          <p:cNvPr id="163" name="Group 88"/>
          <p:cNvGraphicFramePr>
            <a:graphicFrameLocks noGrp="1"/>
          </p:cNvGraphicFramePr>
          <p:nvPr>
            <p:extLst>
              <p:ext uri="{D42A27DB-BD31-4B8C-83A1-F6EECF244321}">
                <p14:modId xmlns:p14="http://schemas.microsoft.com/office/powerpoint/2010/main" val="3472815184"/>
              </p:ext>
            </p:extLst>
          </p:nvPr>
        </p:nvGraphicFramePr>
        <p:xfrm>
          <a:off x="440267" y="4934525"/>
          <a:ext cx="7534891" cy="965200"/>
        </p:xfrm>
        <a:graphic>
          <a:graphicData uri="http://schemas.openxmlformats.org/drawingml/2006/table">
            <a:tbl>
              <a:tblPr firstRow="1" bandRow="1">
                <a:tableStyleId>{69012ECD-51FC-41F1-AA8D-1B2483CD663E}</a:tableStyleId>
              </a:tblPr>
              <a:tblGrid>
                <a:gridCol w="627775">
                  <a:extLst>
                    <a:ext uri="{9D8B030D-6E8A-4147-A177-3AD203B41FA5}">
                      <a16:colId xmlns:a16="http://schemas.microsoft.com/office/drawing/2014/main" val="20000"/>
                    </a:ext>
                  </a:extLst>
                </a:gridCol>
                <a:gridCol w="451552">
                  <a:extLst>
                    <a:ext uri="{9D8B030D-6E8A-4147-A177-3AD203B41FA5}">
                      <a16:colId xmlns:a16="http://schemas.microsoft.com/office/drawing/2014/main" val="20004"/>
                    </a:ext>
                  </a:extLst>
                </a:gridCol>
                <a:gridCol w="451552">
                  <a:extLst>
                    <a:ext uri="{9D8B030D-6E8A-4147-A177-3AD203B41FA5}">
                      <a16:colId xmlns:a16="http://schemas.microsoft.com/office/drawing/2014/main" val="20005"/>
                    </a:ext>
                  </a:extLst>
                </a:gridCol>
                <a:gridCol w="451552">
                  <a:extLst>
                    <a:ext uri="{9D8B030D-6E8A-4147-A177-3AD203B41FA5}">
                      <a16:colId xmlns:a16="http://schemas.microsoft.com/office/drawing/2014/main" val="20006"/>
                    </a:ext>
                  </a:extLst>
                </a:gridCol>
                <a:gridCol w="451552">
                  <a:extLst>
                    <a:ext uri="{9D8B030D-6E8A-4147-A177-3AD203B41FA5}">
                      <a16:colId xmlns:a16="http://schemas.microsoft.com/office/drawing/2014/main" val="20007"/>
                    </a:ext>
                  </a:extLst>
                </a:gridCol>
                <a:gridCol w="451552">
                  <a:extLst>
                    <a:ext uri="{9D8B030D-6E8A-4147-A177-3AD203B41FA5}">
                      <a16:colId xmlns:a16="http://schemas.microsoft.com/office/drawing/2014/main" val="20008"/>
                    </a:ext>
                  </a:extLst>
                </a:gridCol>
                <a:gridCol w="451552">
                  <a:extLst>
                    <a:ext uri="{9D8B030D-6E8A-4147-A177-3AD203B41FA5}">
                      <a16:colId xmlns:a16="http://schemas.microsoft.com/office/drawing/2014/main" val="20009"/>
                    </a:ext>
                  </a:extLst>
                </a:gridCol>
                <a:gridCol w="451552">
                  <a:extLst>
                    <a:ext uri="{9D8B030D-6E8A-4147-A177-3AD203B41FA5}">
                      <a16:colId xmlns:a16="http://schemas.microsoft.com/office/drawing/2014/main" val="20010"/>
                    </a:ext>
                  </a:extLst>
                </a:gridCol>
                <a:gridCol w="451552">
                  <a:extLst>
                    <a:ext uri="{9D8B030D-6E8A-4147-A177-3AD203B41FA5}">
                      <a16:colId xmlns:a16="http://schemas.microsoft.com/office/drawing/2014/main" val="20011"/>
                    </a:ext>
                  </a:extLst>
                </a:gridCol>
                <a:gridCol w="451552">
                  <a:extLst>
                    <a:ext uri="{9D8B030D-6E8A-4147-A177-3AD203B41FA5}">
                      <a16:colId xmlns:a16="http://schemas.microsoft.com/office/drawing/2014/main" val="20001"/>
                    </a:ext>
                  </a:extLst>
                </a:gridCol>
                <a:gridCol w="451552">
                  <a:extLst>
                    <a:ext uri="{9D8B030D-6E8A-4147-A177-3AD203B41FA5}">
                      <a16:colId xmlns:a16="http://schemas.microsoft.com/office/drawing/2014/main" val="20002"/>
                    </a:ext>
                  </a:extLst>
                </a:gridCol>
                <a:gridCol w="451552">
                  <a:extLst>
                    <a:ext uri="{9D8B030D-6E8A-4147-A177-3AD203B41FA5}">
                      <a16:colId xmlns:a16="http://schemas.microsoft.com/office/drawing/2014/main" val="20003"/>
                    </a:ext>
                  </a:extLst>
                </a:gridCol>
                <a:gridCol w="451552">
                  <a:extLst>
                    <a:ext uri="{9D8B030D-6E8A-4147-A177-3AD203B41FA5}">
                      <a16:colId xmlns:a16="http://schemas.microsoft.com/office/drawing/2014/main" val="20012"/>
                    </a:ext>
                  </a:extLst>
                </a:gridCol>
                <a:gridCol w="451552">
                  <a:extLst>
                    <a:ext uri="{9D8B030D-6E8A-4147-A177-3AD203B41FA5}">
                      <a16:colId xmlns:a16="http://schemas.microsoft.com/office/drawing/2014/main" val="20013"/>
                    </a:ext>
                  </a:extLst>
                </a:gridCol>
                <a:gridCol w="451552">
                  <a:extLst>
                    <a:ext uri="{9D8B030D-6E8A-4147-A177-3AD203B41FA5}">
                      <a16:colId xmlns:a16="http://schemas.microsoft.com/office/drawing/2014/main" val="20014"/>
                    </a:ext>
                  </a:extLst>
                </a:gridCol>
                <a:gridCol w="585388">
                  <a:extLst>
                    <a:ext uri="{9D8B030D-6E8A-4147-A177-3AD203B41FA5}">
                      <a16:colId xmlns:a16="http://schemas.microsoft.com/office/drawing/2014/main" val="20015"/>
                    </a:ext>
                  </a:extLst>
                </a:gridCol>
              </a:tblGrid>
              <a:tr h="0">
                <a:tc>
                  <a:txBody>
                    <a:bodyPr/>
                    <a:lstStyle/>
                    <a:p>
                      <a:pPr algn="ctr">
                        <a:lnSpc>
                          <a:spcPts val="800"/>
                        </a:lnSpc>
                      </a:pP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2</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3</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4</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5</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6</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7</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8</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9</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10</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11</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12</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13</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14</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Total</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a:lnSpc>
                          <a:spcPts val="800"/>
                        </a:lnSpc>
                      </a:pPr>
                      <a:r>
                        <a:rPr lang="en-GB" sz="800" dirty="0" smtClean="0">
                          <a:solidFill>
                            <a:srgbClr val="000000"/>
                          </a:solidFill>
                        </a:rPr>
                        <a:t>OMITLR</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2,45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2,97</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2,38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2,29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2,18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1,73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1,48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1,48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0,95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0,89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0,93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1,86</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a:lnSpc>
                          <a:spcPts val="800"/>
                        </a:lnSpc>
                      </a:pPr>
                      <a:r>
                        <a:rPr lang="en-GB" sz="800" dirty="0" smtClean="0">
                          <a:solidFill>
                            <a:srgbClr val="000000"/>
                          </a:solidFill>
                        </a:rPr>
                        <a:t>OTO</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3,22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3,41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3,09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2,91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2,71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2,51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2,31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1,97</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1,88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1,85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1,72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2,62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a:lnSpc>
                          <a:spcPts val="800"/>
                        </a:lnSpc>
                      </a:pPr>
                      <a:r>
                        <a:rPr lang="en-GB" sz="800" dirty="0" smtClean="0">
                          <a:solidFill>
                            <a:srgbClr val="000000"/>
                          </a:solidFill>
                        </a:rPr>
                        <a:t>SE</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a:lnSpc>
                          <a:spcPts val="800"/>
                        </a:lnSpc>
                      </a:pPr>
                      <a:r>
                        <a:rPr lang="en-GB" sz="800" dirty="0" smtClean="0">
                          <a:solidFill>
                            <a:srgbClr val="000000"/>
                          </a:solidFill>
                        </a:rPr>
                        <a:t>p</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0,04</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0,04</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0,76</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0,18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0,15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&lt;0,001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48093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6: Oesophagectomie par voie minimalement invasive par thoracoscopie et laparoscopie assistée par robot versus oesophagectomie transthoracique ouverte pour cancer de l’œsophage résécable: un essai randomisé contrôlé – van der </a:t>
            </a:r>
            <a:r>
              <a:rPr lang="fr-FR" dirty="0" err="1" smtClean="0"/>
              <a:t>Sluis</a:t>
            </a:r>
            <a:r>
              <a:rPr lang="fr-FR" dirty="0" smtClean="0"/>
              <a:t> PC,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sz="2800"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800"/>
              </a:spcBef>
              <a:spcAft>
                <a:spcPts val="0"/>
              </a:spcAft>
              <a:buNone/>
            </a:pPr>
            <a:r>
              <a:rPr lang="fr-FR" b="1" dirty="0" smtClean="0"/>
              <a:t>Conclusions</a:t>
            </a:r>
          </a:p>
          <a:p>
            <a:pPr>
              <a:spcAft>
                <a:spcPts val="0"/>
              </a:spcAft>
            </a:pPr>
            <a:r>
              <a:rPr lang="fr-FR" b="1" dirty="0" smtClean="0"/>
              <a:t>Chez ces patients avec cancer de l’œsophage résécable, l’OMITLR comparativement à l’OTO a provoqué moins de complications et de douleurs postopératoires, et a permis une meilleure QoL et une meilleure récupération fonctionnelle à court terme</a:t>
            </a:r>
          </a:p>
          <a:p>
            <a:pPr>
              <a:spcAft>
                <a:spcPts val="0"/>
              </a:spcAft>
            </a:pPr>
            <a:r>
              <a:rPr lang="fr-FR" b="1" dirty="0" smtClean="0"/>
              <a:t>Il n’y a pas eu de différence en termes de résultats oncologiques</a:t>
            </a:r>
            <a:endParaRPr lang="fr-FR" b="1" dirty="0"/>
          </a:p>
        </p:txBody>
      </p:sp>
      <p:sp>
        <p:nvSpPr>
          <p:cNvPr id="15" name="Text Placeholder 14"/>
          <p:cNvSpPr>
            <a:spLocks noGrp="1"/>
          </p:cNvSpPr>
          <p:nvPr>
            <p:ph type="body" sz="quarter" idx="11"/>
          </p:nvPr>
        </p:nvSpPr>
        <p:spPr>
          <a:xfrm>
            <a:off x="4521200" y="6096000"/>
            <a:ext cx="4257675" cy="487363"/>
          </a:xfrm>
        </p:spPr>
        <p:txBody>
          <a:bodyPr/>
          <a:lstStyle/>
          <a:p>
            <a:r>
              <a:rPr lang="fr-FR" smtClean="0"/>
              <a:t>van der Sluis PC, et al, J Clin Oncol 2018;36(Suppl 4S):Abstr 6</a:t>
            </a:r>
            <a:endParaRPr lang="fr-FR"/>
          </a:p>
        </p:txBody>
      </p:sp>
      <p:grpSp>
        <p:nvGrpSpPr>
          <p:cNvPr id="9" name="Group 8"/>
          <p:cNvGrpSpPr/>
          <p:nvPr/>
        </p:nvGrpSpPr>
        <p:grpSpPr>
          <a:xfrm>
            <a:off x="-565287" y="1573106"/>
            <a:ext cx="4933771" cy="3177212"/>
            <a:chOff x="-565287" y="1604910"/>
            <a:chExt cx="4933771" cy="3177212"/>
          </a:xfrm>
        </p:grpSpPr>
        <p:grpSp>
          <p:nvGrpSpPr>
            <p:cNvPr id="10" name="Group 9"/>
            <p:cNvGrpSpPr/>
            <p:nvPr/>
          </p:nvGrpSpPr>
          <p:grpSpPr>
            <a:xfrm>
              <a:off x="1020502" y="1880455"/>
              <a:ext cx="3168224" cy="2114899"/>
              <a:chOff x="836615" y="2448719"/>
              <a:chExt cx="3906738" cy="2171700"/>
            </a:xfrm>
          </p:grpSpPr>
          <p:sp>
            <p:nvSpPr>
              <p:cNvPr id="36" name="Freeform 3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8"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9"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0"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1"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2"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3" name="Line 12"/>
              <p:cNvSpPr>
                <a:spLocks noChangeShapeType="1"/>
              </p:cNvSpPr>
              <p:nvPr/>
            </p:nvSpPr>
            <p:spPr bwMode="auto">
              <a:xfrm>
                <a:off x="32974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4" name="Line 15"/>
              <p:cNvSpPr>
                <a:spLocks noChangeShapeType="1"/>
              </p:cNvSpPr>
              <p:nvPr/>
            </p:nvSpPr>
            <p:spPr bwMode="auto">
              <a:xfrm>
                <a:off x="4029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 name="Line 18"/>
              <p:cNvSpPr>
                <a:spLocks noChangeShapeType="1"/>
              </p:cNvSpPr>
              <p:nvPr/>
            </p:nvSpPr>
            <p:spPr bwMode="auto">
              <a:xfrm>
                <a:off x="257914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 name="Line 19"/>
              <p:cNvSpPr>
                <a:spLocks noChangeShapeType="1"/>
              </p:cNvSpPr>
              <p:nvPr/>
            </p:nvSpPr>
            <p:spPr bwMode="auto">
              <a:xfrm>
                <a:off x="186015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 name="Line 21"/>
              <p:cNvSpPr>
                <a:spLocks noChangeShapeType="1"/>
              </p:cNvSpPr>
              <p:nvPr/>
            </p:nvSpPr>
            <p:spPr bwMode="auto">
              <a:xfrm>
                <a:off x="11301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1" name="TextBox 10"/>
            <p:cNvSpPr txBox="1"/>
            <p:nvPr/>
          </p:nvSpPr>
          <p:spPr>
            <a:xfrm rot="16200000">
              <a:off x="-153783" y="2760400"/>
              <a:ext cx="1279467"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Survie cumulée</a:t>
              </a:r>
              <a:endParaRPr lang="fr-FR" sz="1200" dirty="0">
                <a:solidFill>
                  <a:srgbClr val="363636"/>
                </a:solidFill>
              </a:endParaRPr>
            </a:p>
          </p:txBody>
        </p:sp>
        <p:sp>
          <p:nvSpPr>
            <p:cNvPr id="12" name="TextBox 11"/>
            <p:cNvSpPr txBox="1"/>
            <p:nvPr/>
          </p:nvSpPr>
          <p:spPr>
            <a:xfrm>
              <a:off x="2395287" y="4121315"/>
              <a:ext cx="50957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a:t>
              </a:r>
              <a:endParaRPr lang="fr-FR" sz="1200" dirty="0">
                <a:solidFill>
                  <a:srgbClr val="363636"/>
                </a:solidFill>
              </a:endParaRPr>
            </a:p>
          </p:txBody>
        </p:sp>
        <p:sp>
          <p:nvSpPr>
            <p:cNvPr id="13" name="TextBox 12"/>
            <p:cNvSpPr txBox="1"/>
            <p:nvPr/>
          </p:nvSpPr>
          <p:spPr>
            <a:xfrm>
              <a:off x="604595" y="1739788"/>
              <a:ext cx="398592" cy="276999"/>
            </a:xfrm>
            <a:prstGeom prst="rect">
              <a:avLst/>
            </a:prstGeom>
            <a:noFill/>
          </p:spPr>
          <p:txBody>
            <a:bodyPr wrap="none" rtlCol="0" anchor="ctr" anchorCtr="0">
              <a:spAutoFit/>
            </a:bodyPr>
            <a:lstStyle/>
            <a:p>
              <a:pPr algn="r"/>
              <a:r>
                <a:rPr lang="fr-FR" sz="1200" smtClean="0"/>
                <a:t>1,0</a:t>
              </a:r>
              <a:endParaRPr lang="fr-FR" sz="1200"/>
            </a:p>
          </p:txBody>
        </p:sp>
        <p:sp>
          <p:nvSpPr>
            <p:cNvPr id="16" name="TextBox 15"/>
            <p:cNvSpPr txBox="1"/>
            <p:nvPr/>
          </p:nvSpPr>
          <p:spPr>
            <a:xfrm>
              <a:off x="604595" y="2117088"/>
              <a:ext cx="398592" cy="276999"/>
            </a:xfrm>
            <a:prstGeom prst="rect">
              <a:avLst/>
            </a:prstGeom>
            <a:noFill/>
          </p:spPr>
          <p:txBody>
            <a:bodyPr wrap="none" rtlCol="0" anchor="ctr" anchorCtr="0">
              <a:spAutoFit/>
            </a:bodyPr>
            <a:lstStyle/>
            <a:p>
              <a:pPr algn="r"/>
              <a:r>
                <a:rPr lang="fr-FR" sz="1200" smtClean="0"/>
                <a:t>0,8</a:t>
              </a:r>
              <a:endParaRPr lang="fr-FR" sz="1200"/>
            </a:p>
          </p:txBody>
        </p:sp>
        <p:sp>
          <p:nvSpPr>
            <p:cNvPr id="17" name="TextBox 16"/>
            <p:cNvSpPr txBox="1"/>
            <p:nvPr/>
          </p:nvSpPr>
          <p:spPr>
            <a:xfrm>
              <a:off x="604595" y="2485379"/>
              <a:ext cx="398592" cy="276999"/>
            </a:xfrm>
            <a:prstGeom prst="rect">
              <a:avLst/>
            </a:prstGeom>
            <a:noFill/>
          </p:spPr>
          <p:txBody>
            <a:bodyPr wrap="none" rtlCol="0" anchor="ctr" anchorCtr="0">
              <a:spAutoFit/>
            </a:bodyPr>
            <a:lstStyle/>
            <a:p>
              <a:pPr algn="r"/>
              <a:r>
                <a:rPr lang="fr-FR" sz="1200" smtClean="0"/>
                <a:t>0,6</a:t>
              </a:r>
              <a:endParaRPr lang="fr-FR" sz="1200"/>
            </a:p>
          </p:txBody>
        </p:sp>
        <p:sp>
          <p:nvSpPr>
            <p:cNvPr id="18" name="TextBox 17"/>
            <p:cNvSpPr txBox="1"/>
            <p:nvPr/>
          </p:nvSpPr>
          <p:spPr>
            <a:xfrm>
              <a:off x="604595" y="2860986"/>
              <a:ext cx="398592" cy="276999"/>
            </a:xfrm>
            <a:prstGeom prst="rect">
              <a:avLst/>
            </a:prstGeom>
            <a:noFill/>
          </p:spPr>
          <p:txBody>
            <a:bodyPr wrap="none" rtlCol="0" anchor="ctr" anchorCtr="0">
              <a:spAutoFit/>
            </a:bodyPr>
            <a:lstStyle/>
            <a:p>
              <a:pPr algn="r"/>
              <a:r>
                <a:rPr lang="fr-FR" sz="1200" smtClean="0"/>
                <a:t>0,4</a:t>
              </a:r>
              <a:endParaRPr lang="fr-FR" sz="1200"/>
            </a:p>
          </p:txBody>
        </p:sp>
        <p:sp>
          <p:nvSpPr>
            <p:cNvPr id="19" name="TextBox 18"/>
            <p:cNvSpPr txBox="1"/>
            <p:nvPr/>
          </p:nvSpPr>
          <p:spPr>
            <a:xfrm>
              <a:off x="604595" y="3236593"/>
              <a:ext cx="398592" cy="276999"/>
            </a:xfrm>
            <a:prstGeom prst="rect">
              <a:avLst/>
            </a:prstGeom>
            <a:noFill/>
          </p:spPr>
          <p:txBody>
            <a:bodyPr wrap="none" rtlCol="0" anchor="ctr" anchorCtr="0">
              <a:spAutoFit/>
            </a:bodyPr>
            <a:lstStyle/>
            <a:p>
              <a:pPr algn="r"/>
              <a:r>
                <a:rPr lang="fr-FR" sz="1200" smtClean="0"/>
                <a:t>0,2</a:t>
              </a:r>
              <a:endParaRPr lang="fr-FR" sz="1200"/>
            </a:p>
          </p:txBody>
        </p:sp>
        <p:sp>
          <p:nvSpPr>
            <p:cNvPr id="20" name="TextBox 19"/>
            <p:cNvSpPr txBox="1"/>
            <p:nvPr/>
          </p:nvSpPr>
          <p:spPr>
            <a:xfrm>
              <a:off x="732936" y="3620572"/>
              <a:ext cx="270251" cy="276999"/>
            </a:xfrm>
            <a:prstGeom prst="rect">
              <a:avLst/>
            </a:prstGeom>
            <a:noFill/>
          </p:spPr>
          <p:txBody>
            <a:bodyPr wrap="none" rtlCol="0" anchor="ctr" anchorCtr="0">
              <a:spAutoFit/>
            </a:bodyPr>
            <a:lstStyle/>
            <a:p>
              <a:pPr algn="r"/>
              <a:r>
                <a:rPr lang="fr-FR" sz="1200" smtClean="0"/>
                <a:t>0</a:t>
              </a:r>
              <a:endParaRPr lang="fr-FR" sz="1200"/>
            </a:p>
          </p:txBody>
        </p:sp>
        <p:sp>
          <p:nvSpPr>
            <p:cNvPr id="21" name="TextBox 20"/>
            <p:cNvSpPr txBox="1"/>
            <p:nvPr/>
          </p:nvSpPr>
          <p:spPr>
            <a:xfrm>
              <a:off x="1085152" y="3951125"/>
              <a:ext cx="354584" cy="830997"/>
            </a:xfrm>
            <a:prstGeom prst="rect">
              <a:avLst/>
            </a:prstGeom>
            <a:noFill/>
          </p:spPr>
          <p:txBody>
            <a:bodyPr wrap="none" rtlCol="0" anchor="t" anchorCtr="0">
              <a:spAutoFit/>
            </a:bodyPr>
            <a:lstStyle/>
            <a:p>
              <a:pPr algn="ctr"/>
              <a:r>
                <a:rPr lang="fr-FR" sz="1200" smtClean="0"/>
                <a:t>0</a:t>
              </a:r>
            </a:p>
            <a:p>
              <a:pPr algn="ctr"/>
              <a:endParaRPr lang="fr-FR" sz="1200" smtClean="0"/>
            </a:p>
            <a:p>
              <a:pPr algn="ctr"/>
              <a:r>
                <a:rPr lang="fr-FR" sz="1200" smtClean="0"/>
                <a:t>54</a:t>
              </a:r>
            </a:p>
            <a:p>
              <a:pPr algn="ctr"/>
              <a:r>
                <a:rPr lang="fr-FR" sz="1200" smtClean="0"/>
                <a:t>55</a:t>
              </a:r>
              <a:endParaRPr lang="fr-FR" sz="1200"/>
            </a:p>
          </p:txBody>
        </p:sp>
        <p:sp>
          <p:nvSpPr>
            <p:cNvPr id="22" name="TextBox 21"/>
            <p:cNvSpPr txBox="1"/>
            <p:nvPr/>
          </p:nvSpPr>
          <p:spPr>
            <a:xfrm>
              <a:off x="1674755" y="3951125"/>
              <a:ext cx="354584" cy="830997"/>
            </a:xfrm>
            <a:prstGeom prst="rect">
              <a:avLst/>
            </a:prstGeom>
            <a:noFill/>
          </p:spPr>
          <p:txBody>
            <a:bodyPr wrap="none" rtlCol="0" anchor="t" anchorCtr="0">
              <a:spAutoFit/>
            </a:bodyPr>
            <a:lstStyle/>
            <a:p>
              <a:pPr algn="ctr"/>
              <a:r>
                <a:rPr lang="fr-FR" sz="1200" smtClean="0"/>
                <a:t>12</a:t>
              </a:r>
            </a:p>
            <a:p>
              <a:pPr algn="ctr"/>
              <a:endParaRPr lang="fr-FR" sz="1200" smtClean="0"/>
            </a:p>
            <a:p>
              <a:pPr algn="ctr"/>
              <a:r>
                <a:rPr lang="fr-FR" sz="1200" smtClean="0"/>
                <a:t>33</a:t>
              </a:r>
            </a:p>
            <a:p>
              <a:pPr algn="ctr"/>
              <a:r>
                <a:rPr lang="fr-FR" sz="1200" smtClean="0"/>
                <a:t>34</a:t>
              </a:r>
              <a:endParaRPr lang="fr-FR" sz="1200"/>
            </a:p>
          </p:txBody>
        </p:sp>
        <p:sp>
          <p:nvSpPr>
            <p:cNvPr id="23" name="TextBox 22"/>
            <p:cNvSpPr txBox="1"/>
            <p:nvPr/>
          </p:nvSpPr>
          <p:spPr>
            <a:xfrm>
              <a:off x="2263437" y="3951125"/>
              <a:ext cx="354584" cy="830997"/>
            </a:xfrm>
            <a:prstGeom prst="rect">
              <a:avLst/>
            </a:prstGeom>
            <a:noFill/>
          </p:spPr>
          <p:txBody>
            <a:bodyPr wrap="none" rtlCol="0" anchor="t" anchorCtr="0">
              <a:spAutoFit/>
            </a:bodyPr>
            <a:lstStyle/>
            <a:p>
              <a:pPr algn="ctr"/>
              <a:r>
                <a:rPr lang="fr-FR" sz="1200" smtClean="0"/>
                <a:t>24</a:t>
              </a:r>
            </a:p>
            <a:p>
              <a:pPr algn="ctr"/>
              <a:endParaRPr lang="fr-FR" sz="1200" smtClean="0"/>
            </a:p>
            <a:p>
              <a:pPr algn="ctr"/>
              <a:r>
                <a:rPr lang="fr-FR" sz="1200" smtClean="0"/>
                <a:t>19</a:t>
              </a:r>
            </a:p>
            <a:p>
              <a:pPr algn="ctr"/>
              <a:r>
                <a:rPr lang="fr-FR" sz="1200" smtClean="0"/>
                <a:t>18</a:t>
              </a:r>
              <a:endParaRPr lang="fr-FR" sz="1200"/>
            </a:p>
          </p:txBody>
        </p:sp>
        <p:sp>
          <p:nvSpPr>
            <p:cNvPr id="24" name="TextBox 23"/>
            <p:cNvSpPr txBox="1"/>
            <p:nvPr/>
          </p:nvSpPr>
          <p:spPr>
            <a:xfrm>
              <a:off x="2843515" y="3951125"/>
              <a:ext cx="354585" cy="830997"/>
            </a:xfrm>
            <a:prstGeom prst="rect">
              <a:avLst/>
            </a:prstGeom>
            <a:noFill/>
          </p:spPr>
          <p:txBody>
            <a:bodyPr wrap="none" rtlCol="0" anchor="t" anchorCtr="0">
              <a:spAutoFit/>
            </a:bodyPr>
            <a:lstStyle/>
            <a:p>
              <a:pPr algn="ctr"/>
              <a:r>
                <a:rPr lang="fr-FR" sz="1200" smtClean="0"/>
                <a:t>36</a:t>
              </a:r>
            </a:p>
            <a:p>
              <a:pPr algn="ctr"/>
              <a:endParaRPr lang="fr-FR" sz="1200" smtClean="0"/>
            </a:p>
            <a:p>
              <a:pPr algn="r"/>
              <a:r>
                <a:rPr lang="fr-FR" sz="1200" smtClean="0"/>
                <a:t>11</a:t>
              </a:r>
            </a:p>
            <a:p>
              <a:pPr algn="r"/>
              <a:r>
                <a:rPr lang="fr-FR" sz="1200" smtClean="0"/>
                <a:t>9</a:t>
              </a:r>
              <a:endParaRPr lang="fr-FR" sz="1200"/>
            </a:p>
          </p:txBody>
        </p:sp>
        <p:sp>
          <p:nvSpPr>
            <p:cNvPr id="25" name="TextBox 24"/>
            <p:cNvSpPr txBox="1"/>
            <p:nvPr/>
          </p:nvSpPr>
          <p:spPr>
            <a:xfrm>
              <a:off x="3435789" y="3951125"/>
              <a:ext cx="354584" cy="830997"/>
            </a:xfrm>
            <a:prstGeom prst="rect">
              <a:avLst/>
            </a:prstGeom>
            <a:noFill/>
          </p:spPr>
          <p:txBody>
            <a:bodyPr wrap="none" rtlCol="0" anchor="t" anchorCtr="0">
              <a:spAutoFit/>
            </a:bodyPr>
            <a:lstStyle/>
            <a:p>
              <a:pPr algn="ctr"/>
              <a:r>
                <a:rPr lang="fr-FR" sz="1200" smtClean="0"/>
                <a:t>48</a:t>
              </a:r>
            </a:p>
            <a:p>
              <a:pPr algn="ctr"/>
              <a:endParaRPr lang="fr-FR" sz="1200" smtClean="0"/>
            </a:p>
            <a:p>
              <a:pPr algn="ctr"/>
              <a:r>
                <a:rPr lang="fr-FR" sz="1200" smtClean="0"/>
                <a:t>6</a:t>
              </a:r>
            </a:p>
            <a:p>
              <a:pPr algn="ctr"/>
              <a:r>
                <a:rPr lang="fr-FR" sz="1200" smtClean="0"/>
                <a:t>3</a:t>
              </a:r>
              <a:endParaRPr lang="fr-FR" sz="1200"/>
            </a:p>
          </p:txBody>
        </p:sp>
        <p:sp>
          <p:nvSpPr>
            <p:cNvPr id="26" name="TextBox 25"/>
            <p:cNvSpPr txBox="1"/>
            <p:nvPr/>
          </p:nvSpPr>
          <p:spPr>
            <a:xfrm>
              <a:off x="4013900" y="3951125"/>
              <a:ext cx="354584" cy="830997"/>
            </a:xfrm>
            <a:prstGeom prst="rect">
              <a:avLst/>
            </a:prstGeom>
            <a:noFill/>
          </p:spPr>
          <p:txBody>
            <a:bodyPr wrap="none" rtlCol="0" anchor="t" anchorCtr="0">
              <a:spAutoFit/>
            </a:bodyPr>
            <a:lstStyle/>
            <a:p>
              <a:pPr algn="ctr"/>
              <a:r>
                <a:rPr lang="fr-FR" sz="1200" smtClean="0"/>
                <a:t>60</a:t>
              </a:r>
            </a:p>
            <a:p>
              <a:pPr algn="ctr"/>
              <a:endParaRPr lang="fr-FR" sz="1200" smtClean="0"/>
            </a:p>
            <a:p>
              <a:pPr algn="ctr"/>
              <a:r>
                <a:rPr lang="fr-FR" sz="1200" smtClean="0"/>
                <a:t>1</a:t>
              </a:r>
            </a:p>
            <a:p>
              <a:pPr algn="ctr"/>
              <a:r>
                <a:rPr lang="fr-FR" sz="1200" smtClean="0"/>
                <a:t>0</a:t>
              </a:r>
              <a:endParaRPr lang="fr-FR" sz="1200"/>
            </a:p>
          </p:txBody>
        </p:sp>
        <p:sp>
          <p:nvSpPr>
            <p:cNvPr id="27" name="TextBox 26"/>
            <p:cNvSpPr txBox="1"/>
            <p:nvPr/>
          </p:nvSpPr>
          <p:spPr>
            <a:xfrm>
              <a:off x="1092598" y="1604910"/>
              <a:ext cx="3092027" cy="307777"/>
            </a:xfrm>
            <a:prstGeom prst="rect">
              <a:avLst/>
            </a:prstGeom>
            <a:noFill/>
          </p:spPr>
          <p:txBody>
            <a:bodyPr wrap="square" rtlCol="0">
              <a:spAutoFit/>
            </a:bodyPr>
            <a:lstStyle/>
            <a:p>
              <a:pPr algn="ctr"/>
              <a:r>
                <a:rPr lang="fr-FR" sz="1400" b="1" dirty="0" smtClean="0"/>
                <a:t>SG</a:t>
              </a:r>
              <a:endParaRPr lang="fr-FR" sz="1400" b="1" dirty="0"/>
            </a:p>
          </p:txBody>
        </p:sp>
        <p:sp>
          <p:nvSpPr>
            <p:cNvPr id="28" name="TextBox 27"/>
            <p:cNvSpPr txBox="1"/>
            <p:nvPr/>
          </p:nvSpPr>
          <p:spPr>
            <a:xfrm>
              <a:off x="3567627" y="1931271"/>
              <a:ext cx="647934" cy="246221"/>
            </a:xfrm>
            <a:prstGeom prst="rect">
              <a:avLst/>
            </a:prstGeom>
            <a:noFill/>
          </p:spPr>
          <p:txBody>
            <a:bodyPr wrap="none" rtlCol="0">
              <a:spAutoFit/>
            </a:bodyPr>
            <a:lstStyle/>
            <a:p>
              <a:r>
                <a:rPr lang="fr-FR" sz="1000" smtClean="0"/>
                <a:t>p=0,427</a:t>
              </a:r>
              <a:endParaRPr lang="fr-FR" sz="1000"/>
            </a:p>
          </p:txBody>
        </p:sp>
        <p:sp>
          <p:nvSpPr>
            <p:cNvPr id="29" name="TextBox 28"/>
            <p:cNvSpPr txBox="1"/>
            <p:nvPr/>
          </p:nvSpPr>
          <p:spPr>
            <a:xfrm>
              <a:off x="-565287" y="4135791"/>
              <a:ext cx="1770562" cy="646331"/>
            </a:xfrm>
            <a:prstGeom prst="rect">
              <a:avLst/>
            </a:prstGeom>
            <a:noFill/>
          </p:spPr>
          <p:txBody>
            <a:bodyPr wrap="none" rtlCol="0">
              <a:spAutoFit/>
            </a:bodyPr>
            <a:lstStyle/>
            <a:p>
              <a:pPr algn="r"/>
              <a:r>
                <a:rPr lang="fr-FR" sz="1200" dirty="0" smtClean="0"/>
                <a:t>N</a:t>
              </a:r>
            </a:p>
            <a:p>
              <a:pPr algn="r"/>
              <a:r>
                <a:rPr lang="fr-FR" sz="1200" dirty="0" smtClean="0"/>
                <a:t>OMITLR</a:t>
              </a:r>
            </a:p>
            <a:p>
              <a:pPr algn="r"/>
              <a:r>
                <a:rPr lang="fr-FR" sz="1200" dirty="0" smtClean="0"/>
                <a:t>OTO</a:t>
              </a:r>
              <a:endParaRPr lang="fr-FR" sz="1200" dirty="0"/>
            </a:p>
          </p:txBody>
        </p:sp>
        <p:grpSp>
          <p:nvGrpSpPr>
            <p:cNvPr id="30" name="Group 29"/>
            <p:cNvGrpSpPr/>
            <p:nvPr/>
          </p:nvGrpSpPr>
          <p:grpSpPr>
            <a:xfrm>
              <a:off x="3056994" y="3130405"/>
              <a:ext cx="1059498" cy="461665"/>
              <a:chOff x="6667588" y="2805515"/>
              <a:chExt cx="1059498" cy="461665"/>
            </a:xfrm>
          </p:grpSpPr>
          <p:sp>
            <p:nvSpPr>
              <p:cNvPr id="33" name="TextBox 32"/>
              <p:cNvSpPr txBox="1"/>
              <p:nvPr/>
            </p:nvSpPr>
            <p:spPr>
              <a:xfrm>
                <a:off x="6952515" y="2805515"/>
                <a:ext cx="774571" cy="461665"/>
              </a:xfrm>
              <a:prstGeom prst="rect">
                <a:avLst/>
              </a:prstGeom>
              <a:noFill/>
            </p:spPr>
            <p:txBody>
              <a:bodyPr wrap="none" rtlCol="0">
                <a:spAutoFit/>
              </a:bodyPr>
              <a:lstStyle/>
              <a:p>
                <a:r>
                  <a:rPr lang="fr-FR" sz="1200" dirty="0" smtClean="0"/>
                  <a:t>OMITLR</a:t>
                </a:r>
              </a:p>
              <a:p>
                <a:r>
                  <a:rPr lang="fr-FR" sz="1200" dirty="0" smtClean="0"/>
                  <a:t>OTO</a:t>
                </a:r>
                <a:endParaRPr lang="fr-FR" sz="1200" dirty="0"/>
              </a:p>
            </p:txBody>
          </p:sp>
          <p:cxnSp>
            <p:nvCxnSpPr>
              <p:cNvPr id="34" name="Straight Connector 33"/>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Freeform 2"/>
            <p:cNvSpPr>
              <a:spLocks/>
            </p:cNvSpPr>
            <p:nvPr/>
          </p:nvSpPr>
          <p:spPr bwMode="auto">
            <a:xfrm>
              <a:off x="1276795" y="1881909"/>
              <a:ext cx="2782507" cy="834863"/>
            </a:xfrm>
            <a:custGeom>
              <a:avLst/>
              <a:gdLst>
                <a:gd name="T0" fmla="*/ 219 w 219"/>
                <a:gd name="T1" fmla="*/ 67 h 67"/>
                <a:gd name="T2" fmla="*/ 123 w 219"/>
                <a:gd name="T3" fmla="*/ 67 h 67"/>
                <a:gd name="T4" fmla="*/ 123 w 219"/>
                <a:gd name="T5" fmla="*/ 60 h 67"/>
                <a:gd name="T6" fmla="*/ 100 w 219"/>
                <a:gd name="T7" fmla="*/ 60 h 67"/>
                <a:gd name="T8" fmla="*/ 100 w 219"/>
                <a:gd name="T9" fmla="*/ 56 h 67"/>
                <a:gd name="T10" fmla="*/ 88 w 219"/>
                <a:gd name="T11" fmla="*/ 56 h 67"/>
                <a:gd name="T12" fmla="*/ 88 w 219"/>
                <a:gd name="T13" fmla="*/ 52 h 67"/>
                <a:gd name="T14" fmla="*/ 73 w 219"/>
                <a:gd name="T15" fmla="*/ 52 h 67"/>
                <a:gd name="T16" fmla="*/ 73 w 219"/>
                <a:gd name="T17" fmla="*/ 45 h 67"/>
                <a:gd name="T18" fmla="*/ 69 w 219"/>
                <a:gd name="T19" fmla="*/ 45 h 67"/>
                <a:gd name="T20" fmla="*/ 69 w 219"/>
                <a:gd name="T21" fmla="*/ 41 h 67"/>
                <a:gd name="T22" fmla="*/ 66 w 219"/>
                <a:gd name="T23" fmla="*/ 41 h 67"/>
                <a:gd name="T24" fmla="*/ 66 w 219"/>
                <a:gd name="T25" fmla="*/ 38 h 67"/>
                <a:gd name="T26" fmla="*/ 50 w 219"/>
                <a:gd name="T27" fmla="*/ 38 h 67"/>
                <a:gd name="T28" fmla="*/ 50 w 219"/>
                <a:gd name="T29" fmla="*/ 35 h 67"/>
                <a:gd name="T30" fmla="*/ 47 w 219"/>
                <a:gd name="T31" fmla="*/ 35 h 67"/>
                <a:gd name="T32" fmla="*/ 47 w 219"/>
                <a:gd name="T33" fmla="*/ 32 h 67"/>
                <a:gd name="T34" fmla="*/ 40 w 219"/>
                <a:gd name="T35" fmla="*/ 32 h 67"/>
                <a:gd name="T36" fmla="*/ 40 w 219"/>
                <a:gd name="T37" fmla="*/ 29 h 67"/>
                <a:gd name="T38" fmla="*/ 35 w 219"/>
                <a:gd name="T39" fmla="*/ 29 h 67"/>
                <a:gd name="T40" fmla="*/ 35 w 219"/>
                <a:gd name="T41" fmla="*/ 24 h 67"/>
                <a:gd name="T42" fmla="*/ 31 w 219"/>
                <a:gd name="T43" fmla="*/ 24 h 67"/>
                <a:gd name="T44" fmla="*/ 31 w 219"/>
                <a:gd name="T45" fmla="*/ 19 h 67"/>
                <a:gd name="T46" fmla="*/ 27 w 219"/>
                <a:gd name="T47" fmla="*/ 19 h 67"/>
                <a:gd name="T48" fmla="*/ 27 w 219"/>
                <a:gd name="T49" fmla="*/ 16 h 67"/>
                <a:gd name="T50" fmla="*/ 20 w 219"/>
                <a:gd name="T51" fmla="*/ 16 h 67"/>
                <a:gd name="T52" fmla="*/ 20 w 219"/>
                <a:gd name="T53" fmla="*/ 13 h 67"/>
                <a:gd name="T54" fmla="*/ 16 w 219"/>
                <a:gd name="T55" fmla="*/ 13 h 67"/>
                <a:gd name="T56" fmla="*/ 16 w 219"/>
                <a:gd name="T57" fmla="*/ 5 h 67"/>
                <a:gd name="T58" fmla="*/ 12 w 219"/>
                <a:gd name="T59" fmla="*/ 5 h 67"/>
                <a:gd name="T60" fmla="*/ 12 w 219"/>
                <a:gd name="T61" fmla="*/ 2 h 67"/>
                <a:gd name="T62" fmla="*/ 5 w 219"/>
                <a:gd name="T63" fmla="*/ 2 h 67"/>
                <a:gd name="T64" fmla="*/ 5 w 219"/>
                <a:gd name="T65" fmla="*/ 0 h 67"/>
                <a:gd name="T66" fmla="*/ 0 w 219"/>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67">
                  <a:moveTo>
                    <a:pt x="219" y="67"/>
                  </a:moveTo>
                  <a:lnTo>
                    <a:pt x="123" y="67"/>
                  </a:lnTo>
                  <a:lnTo>
                    <a:pt x="123" y="60"/>
                  </a:lnTo>
                  <a:lnTo>
                    <a:pt x="100" y="60"/>
                  </a:lnTo>
                  <a:lnTo>
                    <a:pt x="100" y="56"/>
                  </a:lnTo>
                  <a:lnTo>
                    <a:pt x="88" y="56"/>
                  </a:lnTo>
                  <a:lnTo>
                    <a:pt x="88" y="52"/>
                  </a:lnTo>
                  <a:lnTo>
                    <a:pt x="73" y="52"/>
                  </a:lnTo>
                  <a:lnTo>
                    <a:pt x="73" y="45"/>
                  </a:lnTo>
                  <a:lnTo>
                    <a:pt x="69" y="45"/>
                  </a:lnTo>
                  <a:lnTo>
                    <a:pt x="69" y="41"/>
                  </a:lnTo>
                  <a:lnTo>
                    <a:pt x="66" y="41"/>
                  </a:lnTo>
                  <a:lnTo>
                    <a:pt x="66" y="38"/>
                  </a:lnTo>
                  <a:lnTo>
                    <a:pt x="50" y="38"/>
                  </a:lnTo>
                  <a:lnTo>
                    <a:pt x="50" y="35"/>
                  </a:lnTo>
                  <a:lnTo>
                    <a:pt x="47" y="35"/>
                  </a:lnTo>
                  <a:lnTo>
                    <a:pt x="47" y="32"/>
                  </a:lnTo>
                  <a:lnTo>
                    <a:pt x="40" y="32"/>
                  </a:lnTo>
                  <a:lnTo>
                    <a:pt x="40" y="29"/>
                  </a:lnTo>
                  <a:lnTo>
                    <a:pt x="35" y="29"/>
                  </a:lnTo>
                  <a:lnTo>
                    <a:pt x="35" y="24"/>
                  </a:lnTo>
                  <a:lnTo>
                    <a:pt x="31" y="24"/>
                  </a:lnTo>
                  <a:lnTo>
                    <a:pt x="31" y="19"/>
                  </a:lnTo>
                  <a:lnTo>
                    <a:pt x="27" y="19"/>
                  </a:lnTo>
                  <a:lnTo>
                    <a:pt x="27" y="16"/>
                  </a:lnTo>
                  <a:lnTo>
                    <a:pt x="20" y="16"/>
                  </a:lnTo>
                  <a:lnTo>
                    <a:pt x="20" y="13"/>
                  </a:lnTo>
                  <a:lnTo>
                    <a:pt x="16" y="13"/>
                  </a:lnTo>
                  <a:lnTo>
                    <a:pt x="16" y="5"/>
                  </a:lnTo>
                  <a:lnTo>
                    <a:pt x="12" y="5"/>
                  </a:lnTo>
                  <a:lnTo>
                    <a:pt x="12" y="2"/>
                  </a:lnTo>
                  <a:lnTo>
                    <a:pt x="5" y="2"/>
                  </a:lnTo>
                  <a:lnTo>
                    <a:pt x="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32" name="Freeform 3"/>
            <p:cNvSpPr>
              <a:spLocks/>
            </p:cNvSpPr>
            <p:nvPr/>
          </p:nvSpPr>
          <p:spPr bwMode="auto">
            <a:xfrm>
              <a:off x="1276795" y="1881908"/>
              <a:ext cx="2907830" cy="972000"/>
            </a:xfrm>
            <a:custGeom>
              <a:avLst/>
              <a:gdLst>
                <a:gd name="T0" fmla="*/ 231 w 231"/>
                <a:gd name="T1" fmla="*/ 76 h 76"/>
                <a:gd name="T2" fmla="*/ 135 w 231"/>
                <a:gd name="T3" fmla="*/ 76 h 76"/>
                <a:gd name="T4" fmla="*/ 135 w 231"/>
                <a:gd name="T5" fmla="*/ 70 h 76"/>
                <a:gd name="T6" fmla="*/ 107 w 231"/>
                <a:gd name="T7" fmla="*/ 70 h 76"/>
                <a:gd name="T8" fmla="*/ 107 w 231"/>
                <a:gd name="T9" fmla="*/ 66 h 76"/>
                <a:gd name="T10" fmla="*/ 66 w 231"/>
                <a:gd name="T11" fmla="*/ 66 h 76"/>
                <a:gd name="T12" fmla="*/ 66 w 231"/>
                <a:gd name="T13" fmla="*/ 59 h 76"/>
                <a:gd name="T14" fmla="*/ 62 w 231"/>
                <a:gd name="T15" fmla="*/ 59 h 76"/>
                <a:gd name="T16" fmla="*/ 62 w 231"/>
                <a:gd name="T17" fmla="*/ 47 h 76"/>
                <a:gd name="T18" fmla="*/ 47 w 231"/>
                <a:gd name="T19" fmla="*/ 47 h 76"/>
                <a:gd name="T20" fmla="*/ 47 w 231"/>
                <a:gd name="T21" fmla="*/ 45 h 76"/>
                <a:gd name="T22" fmla="*/ 43 w 231"/>
                <a:gd name="T23" fmla="*/ 45 h 76"/>
                <a:gd name="T24" fmla="*/ 43 w 231"/>
                <a:gd name="T25" fmla="*/ 39 h 76"/>
                <a:gd name="T26" fmla="*/ 38 w 231"/>
                <a:gd name="T27" fmla="*/ 39 h 76"/>
                <a:gd name="T28" fmla="*/ 38 w 231"/>
                <a:gd name="T29" fmla="*/ 36 h 76"/>
                <a:gd name="T30" fmla="*/ 35 w 231"/>
                <a:gd name="T31" fmla="*/ 36 h 76"/>
                <a:gd name="T32" fmla="*/ 35 w 231"/>
                <a:gd name="T33" fmla="*/ 30 h 76"/>
                <a:gd name="T34" fmla="*/ 26 w 231"/>
                <a:gd name="T35" fmla="*/ 30 h 76"/>
                <a:gd name="T36" fmla="*/ 26 w 231"/>
                <a:gd name="T37" fmla="*/ 25 h 76"/>
                <a:gd name="T38" fmla="*/ 23 w 231"/>
                <a:gd name="T39" fmla="*/ 25 h 76"/>
                <a:gd name="T40" fmla="*/ 23 w 231"/>
                <a:gd name="T41" fmla="*/ 22 h 76"/>
                <a:gd name="T42" fmla="*/ 19 w 231"/>
                <a:gd name="T43" fmla="*/ 22 h 76"/>
                <a:gd name="T44" fmla="*/ 19 w 231"/>
                <a:gd name="T45" fmla="*/ 17 h 76"/>
                <a:gd name="T46" fmla="*/ 12 w 231"/>
                <a:gd name="T47" fmla="*/ 17 h 76"/>
                <a:gd name="T48" fmla="*/ 12 w 231"/>
                <a:gd name="T49" fmla="*/ 14 h 76"/>
                <a:gd name="T50" fmla="*/ 8 w 231"/>
                <a:gd name="T51" fmla="*/ 14 h 76"/>
                <a:gd name="T52" fmla="*/ 8 w 231"/>
                <a:gd name="T53" fmla="*/ 9 h 76"/>
                <a:gd name="T54" fmla="*/ 4 w 231"/>
                <a:gd name="T55" fmla="*/ 9 h 76"/>
                <a:gd name="T56" fmla="*/ 4 w 231"/>
                <a:gd name="T57" fmla="*/ 3 h 76"/>
                <a:gd name="T58" fmla="*/ 0 w 231"/>
                <a:gd name="T59" fmla="*/ 3 h 76"/>
                <a:gd name="T60" fmla="*/ 0 w 231"/>
                <a:gd name="T6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76">
                  <a:moveTo>
                    <a:pt x="231" y="76"/>
                  </a:moveTo>
                  <a:lnTo>
                    <a:pt x="135" y="76"/>
                  </a:lnTo>
                  <a:lnTo>
                    <a:pt x="135" y="70"/>
                  </a:lnTo>
                  <a:lnTo>
                    <a:pt x="107" y="70"/>
                  </a:lnTo>
                  <a:lnTo>
                    <a:pt x="107" y="66"/>
                  </a:lnTo>
                  <a:lnTo>
                    <a:pt x="66" y="66"/>
                  </a:lnTo>
                  <a:lnTo>
                    <a:pt x="66" y="59"/>
                  </a:lnTo>
                  <a:lnTo>
                    <a:pt x="62" y="59"/>
                  </a:lnTo>
                  <a:lnTo>
                    <a:pt x="62" y="47"/>
                  </a:lnTo>
                  <a:lnTo>
                    <a:pt x="47" y="47"/>
                  </a:lnTo>
                  <a:lnTo>
                    <a:pt x="47" y="45"/>
                  </a:lnTo>
                  <a:lnTo>
                    <a:pt x="43" y="45"/>
                  </a:lnTo>
                  <a:lnTo>
                    <a:pt x="43" y="39"/>
                  </a:lnTo>
                  <a:lnTo>
                    <a:pt x="38" y="39"/>
                  </a:lnTo>
                  <a:lnTo>
                    <a:pt x="38" y="36"/>
                  </a:lnTo>
                  <a:lnTo>
                    <a:pt x="35" y="36"/>
                  </a:lnTo>
                  <a:lnTo>
                    <a:pt x="35" y="30"/>
                  </a:lnTo>
                  <a:lnTo>
                    <a:pt x="26" y="30"/>
                  </a:lnTo>
                  <a:lnTo>
                    <a:pt x="26" y="25"/>
                  </a:lnTo>
                  <a:lnTo>
                    <a:pt x="23" y="25"/>
                  </a:lnTo>
                  <a:lnTo>
                    <a:pt x="23" y="22"/>
                  </a:lnTo>
                  <a:lnTo>
                    <a:pt x="19" y="22"/>
                  </a:lnTo>
                  <a:lnTo>
                    <a:pt x="19" y="17"/>
                  </a:lnTo>
                  <a:lnTo>
                    <a:pt x="12" y="17"/>
                  </a:lnTo>
                  <a:lnTo>
                    <a:pt x="12" y="14"/>
                  </a:lnTo>
                  <a:lnTo>
                    <a:pt x="8" y="14"/>
                  </a:lnTo>
                  <a:lnTo>
                    <a:pt x="8" y="9"/>
                  </a:lnTo>
                  <a:lnTo>
                    <a:pt x="4" y="9"/>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49" name="Group 48"/>
          <p:cNvGrpSpPr/>
          <p:nvPr/>
        </p:nvGrpSpPr>
        <p:grpSpPr>
          <a:xfrm>
            <a:off x="3718507" y="1573106"/>
            <a:ext cx="4933771" cy="3177212"/>
            <a:chOff x="-565287" y="1604910"/>
            <a:chExt cx="4933771" cy="3177212"/>
          </a:xfrm>
        </p:grpSpPr>
        <p:grpSp>
          <p:nvGrpSpPr>
            <p:cNvPr id="50" name="Group 49"/>
            <p:cNvGrpSpPr/>
            <p:nvPr/>
          </p:nvGrpSpPr>
          <p:grpSpPr>
            <a:xfrm>
              <a:off x="1020502" y="1880455"/>
              <a:ext cx="3168224" cy="2114899"/>
              <a:chOff x="836615" y="2448719"/>
              <a:chExt cx="3906738" cy="2171700"/>
            </a:xfrm>
          </p:grpSpPr>
          <p:sp>
            <p:nvSpPr>
              <p:cNvPr id="72" name="Freeform 7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4"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5"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6"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7"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8"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9" name="Line 12"/>
              <p:cNvSpPr>
                <a:spLocks noChangeShapeType="1"/>
              </p:cNvSpPr>
              <p:nvPr/>
            </p:nvSpPr>
            <p:spPr bwMode="auto">
              <a:xfrm>
                <a:off x="32974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0" name="Line 15"/>
              <p:cNvSpPr>
                <a:spLocks noChangeShapeType="1"/>
              </p:cNvSpPr>
              <p:nvPr/>
            </p:nvSpPr>
            <p:spPr bwMode="auto">
              <a:xfrm>
                <a:off x="4029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2" name="Line 18"/>
              <p:cNvSpPr>
                <a:spLocks noChangeShapeType="1"/>
              </p:cNvSpPr>
              <p:nvPr/>
            </p:nvSpPr>
            <p:spPr bwMode="auto">
              <a:xfrm>
                <a:off x="257914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3" name="Line 19"/>
              <p:cNvSpPr>
                <a:spLocks noChangeShapeType="1"/>
              </p:cNvSpPr>
              <p:nvPr/>
            </p:nvSpPr>
            <p:spPr bwMode="auto">
              <a:xfrm>
                <a:off x="186015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4" name="Line 21"/>
              <p:cNvSpPr>
                <a:spLocks noChangeShapeType="1"/>
              </p:cNvSpPr>
              <p:nvPr/>
            </p:nvSpPr>
            <p:spPr bwMode="auto">
              <a:xfrm>
                <a:off x="11301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sp>
          <p:nvSpPr>
            <p:cNvPr id="51" name="TextBox 50"/>
            <p:cNvSpPr txBox="1"/>
            <p:nvPr/>
          </p:nvSpPr>
          <p:spPr>
            <a:xfrm rot="16200000">
              <a:off x="-153783" y="2760400"/>
              <a:ext cx="1279467" cy="276999"/>
            </a:xfrm>
            <a:prstGeom prst="rect">
              <a:avLst/>
            </a:prstGeom>
            <a:noFill/>
          </p:spPr>
          <p:txBody>
            <a:bodyPr wrap="none" rtlCol="0">
              <a:spAutoFit/>
            </a:bodyPr>
            <a:lstStyle/>
            <a:p>
              <a:pPr algn="ctr" fontAlgn="base">
                <a:spcBef>
                  <a:spcPct val="0"/>
                </a:spcBef>
                <a:spcAft>
                  <a:spcPct val="0"/>
                </a:spcAft>
              </a:pPr>
              <a:r>
                <a:rPr lang="fr-FR" sz="1200" dirty="0" smtClean="0"/>
                <a:t>Survie cumulée</a:t>
              </a:r>
              <a:endParaRPr lang="fr-FR" sz="1200" dirty="0"/>
            </a:p>
          </p:txBody>
        </p:sp>
        <p:sp>
          <p:nvSpPr>
            <p:cNvPr id="52" name="TextBox 51"/>
            <p:cNvSpPr txBox="1"/>
            <p:nvPr/>
          </p:nvSpPr>
          <p:spPr>
            <a:xfrm>
              <a:off x="2395287" y="4121315"/>
              <a:ext cx="509575" cy="276999"/>
            </a:xfrm>
            <a:prstGeom prst="rect">
              <a:avLst/>
            </a:prstGeom>
            <a:noFill/>
          </p:spPr>
          <p:txBody>
            <a:bodyPr wrap="none" rtlCol="0">
              <a:spAutoFit/>
            </a:bodyPr>
            <a:lstStyle/>
            <a:p>
              <a:pPr algn="ctr" fontAlgn="base">
                <a:spcBef>
                  <a:spcPct val="0"/>
                </a:spcBef>
                <a:spcAft>
                  <a:spcPct val="0"/>
                </a:spcAft>
              </a:pPr>
              <a:r>
                <a:rPr lang="fr-FR" sz="1200" dirty="0" smtClean="0"/>
                <a:t>Mois</a:t>
              </a:r>
              <a:endParaRPr lang="fr-FR" sz="1200" dirty="0"/>
            </a:p>
          </p:txBody>
        </p:sp>
        <p:sp>
          <p:nvSpPr>
            <p:cNvPr id="53" name="TextBox 52"/>
            <p:cNvSpPr txBox="1"/>
            <p:nvPr/>
          </p:nvSpPr>
          <p:spPr>
            <a:xfrm>
              <a:off x="605321" y="1739788"/>
              <a:ext cx="397866" cy="276999"/>
            </a:xfrm>
            <a:prstGeom prst="rect">
              <a:avLst/>
            </a:prstGeom>
            <a:noFill/>
          </p:spPr>
          <p:txBody>
            <a:bodyPr wrap="none" rtlCol="0" anchor="ctr" anchorCtr="0">
              <a:spAutoFit/>
            </a:bodyPr>
            <a:lstStyle/>
            <a:p>
              <a:pPr algn="r"/>
              <a:r>
                <a:rPr lang="fr-FR" sz="1200" smtClean="0"/>
                <a:t>1,0</a:t>
              </a:r>
              <a:endParaRPr lang="fr-FR" sz="1200"/>
            </a:p>
          </p:txBody>
        </p:sp>
        <p:sp>
          <p:nvSpPr>
            <p:cNvPr id="54" name="TextBox 53"/>
            <p:cNvSpPr txBox="1"/>
            <p:nvPr/>
          </p:nvSpPr>
          <p:spPr>
            <a:xfrm>
              <a:off x="605321" y="2117088"/>
              <a:ext cx="397866" cy="276999"/>
            </a:xfrm>
            <a:prstGeom prst="rect">
              <a:avLst/>
            </a:prstGeom>
            <a:noFill/>
          </p:spPr>
          <p:txBody>
            <a:bodyPr wrap="none" rtlCol="0" anchor="ctr" anchorCtr="0">
              <a:spAutoFit/>
            </a:bodyPr>
            <a:lstStyle/>
            <a:p>
              <a:pPr algn="r"/>
              <a:r>
                <a:rPr lang="fr-FR" sz="1200" smtClean="0"/>
                <a:t>0,8</a:t>
              </a:r>
              <a:endParaRPr lang="fr-FR" sz="1200"/>
            </a:p>
          </p:txBody>
        </p:sp>
        <p:sp>
          <p:nvSpPr>
            <p:cNvPr id="55" name="TextBox 54"/>
            <p:cNvSpPr txBox="1"/>
            <p:nvPr/>
          </p:nvSpPr>
          <p:spPr>
            <a:xfrm>
              <a:off x="605321" y="2485379"/>
              <a:ext cx="397866" cy="276999"/>
            </a:xfrm>
            <a:prstGeom prst="rect">
              <a:avLst/>
            </a:prstGeom>
            <a:noFill/>
          </p:spPr>
          <p:txBody>
            <a:bodyPr wrap="none" rtlCol="0" anchor="ctr" anchorCtr="0">
              <a:spAutoFit/>
            </a:bodyPr>
            <a:lstStyle/>
            <a:p>
              <a:pPr algn="r"/>
              <a:r>
                <a:rPr lang="fr-FR" sz="1200" smtClean="0"/>
                <a:t>0,6</a:t>
              </a:r>
              <a:endParaRPr lang="fr-FR" sz="1200"/>
            </a:p>
          </p:txBody>
        </p:sp>
        <p:sp>
          <p:nvSpPr>
            <p:cNvPr id="56" name="TextBox 55"/>
            <p:cNvSpPr txBox="1"/>
            <p:nvPr/>
          </p:nvSpPr>
          <p:spPr>
            <a:xfrm>
              <a:off x="605321" y="2860986"/>
              <a:ext cx="397866" cy="276999"/>
            </a:xfrm>
            <a:prstGeom prst="rect">
              <a:avLst/>
            </a:prstGeom>
            <a:noFill/>
          </p:spPr>
          <p:txBody>
            <a:bodyPr wrap="none" rtlCol="0" anchor="ctr" anchorCtr="0">
              <a:spAutoFit/>
            </a:bodyPr>
            <a:lstStyle/>
            <a:p>
              <a:pPr algn="r"/>
              <a:r>
                <a:rPr lang="fr-FR" sz="1200" smtClean="0"/>
                <a:t>0,4</a:t>
              </a:r>
              <a:endParaRPr lang="fr-FR" sz="1200"/>
            </a:p>
          </p:txBody>
        </p:sp>
        <p:sp>
          <p:nvSpPr>
            <p:cNvPr id="57" name="TextBox 56"/>
            <p:cNvSpPr txBox="1"/>
            <p:nvPr/>
          </p:nvSpPr>
          <p:spPr>
            <a:xfrm>
              <a:off x="605321" y="3236593"/>
              <a:ext cx="397866" cy="276999"/>
            </a:xfrm>
            <a:prstGeom prst="rect">
              <a:avLst/>
            </a:prstGeom>
            <a:noFill/>
          </p:spPr>
          <p:txBody>
            <a:bodyPr wrap="none" rtlCol="0" anchor="ctr" anchorCtr="0">
              <a:spAutoFit/>
            </a:bodyPr>
            <a:lstStyle/>
            <a:p>
              <a:pPr algn="r"/>
              <a:r>
                <a:rPr lang="fr-FR" sz="1200" smtClean="0"/>
                <a:t>0,2</a:t>
              </a:r>
              <a:endParaRPr lang="fr-FR" sz="1200"/>
            </a:p>
          </p:txBody>
        </p:sp>
        <p:sp>
          <p:nvSpPr>
            <p:cNvPr id="58" name="TextBox 57"/>
            <p:cNvSpPr txBox="1"/>
            <p:nvPr/>
          </p:nvSpPr>
          <p:spPr>
            <a:xfrm>
              <a:off x="733561" y="3620572"/>
              <a:ext cx="269626" cy="276999"/>
            </a:xfrm>
            <a:prstGeom prst="rect">
              <a:avLst/>
            </a:prstGeom>
            <a:noFill/>
          </p:spPr>
          <p:txBody>
            <a:bodyPr wrap="none" rtlCol="0" anchor="ctr" anchorCtr="0">
              <a:spAutoFit/>
            </a:bodyPr>
            <a:lstStyle/>
            <a:p>
              <a:pPr algn="r"/>
              <a:r>
                <a:rPr lang="fr-FR" sz="1200" smtClean="0"/>
                <a:t>0</a:t>
              </a:r>
              <a:endParaRPr lang="fr-FR" sz="1200"/>
            </a:p>
          </p:txBody>
        </p:sp>
        <p:sp>
          <p:nvSpPr>
            <p:cNvPr id="59" name="TextBox 58"/>
            <p:cNvSpPr txBox="1"/>
            <p:nvPr/>
          </p:nvSpPr>
          <p:spPr>
            <a:xfrm>
              <a:off x="1085152" y="3951125"/>
              <a:ext cx="354584" cy="830997"/>
            </a:xfrm>
            <a:prstGeom prst="rect">
              <a:avLst/>
            </a:prstGeom>
            <a:noFill/>
          </p:spPr>
          <p:txBody>
            <a:bodyPr wrap="none" rtlCol="0" anchor="t" anchorCtr="0">
              <a:spAutoFit/>
            </a:bodyPr>
            <a:lstStyle/>
            <a:p>
              <a:pPr algn="ctr"/>
              <a:r>
                <a:rPr lang="fr-FR" sz="1200" smtClean="0"/>
                <a:t>0</a:t>
              </a:r>
            </a:p>
            <a:p>
              <a:pPr algn="ctr"/>
              <a:endParaRPr lang="fr-FR" sz="1200" smtClean="0"/>
            </a:p>
            <a:p>
              <a:pPr algn="ctr"/>
              <a:r>
                <a:rPr lang="fr-FR" sz="1200" smtClean="0"/>
                <a:t>52</a:t>
              </a:r>
            </a:p>
            <a:p>
              <a:pPr algn="ctr"/>
              <a:r>
                <a:rPr lang="fr-FR" sz="1200" smtClean="0"/>
                <a:t>55</a:t>
              </a:r>
              <a:endParaRPr lang="fr-FR" sz="1200"/>
            </a:p>
          </p:txBody>
        </p:sp>
        <p:sp>
          <p:nvSpPr>
            <p:cNvPr id="60" name="TextBox 59"/>
            <p:cNvSpPr txBox="1"/>
            <p:nvPr/>
          </p:nvSpPr>
          <p:spPr>
            <a:xfrm>
              <a:off x="1674755" y="3951125"/>
              <a:ext cx="354584" cy="830997"/>
            </a:xfrm>
            <a:prstGeom prst="rect">
              <a:avLst/>
            </a:prstGeom>
            <a:noFill/>
          </p:spPr>
          <p:txBody>
            <a:bodyPr wrap="none" rtlCol="0" anchor="t" anchorCtr="0">
              <a:spAutoFit/>
            </a:bodyPr>
            <a:lstStyle/>
            <a:p>
              <a:pPr algn="ctr"/>
              <a:r>
                <a:rPr lang="fr-FR" sz="1200" smtClean="0"/>
                <a:t>12</a:t>
              </a:r>
            </a:p>
            <a:p>
              <a:pPr algn="ctr"/>
              <a:endParaRPr lang="fr-FR" sz="1200" smtClean="0"/>
            </a:p>
            <a:p>
              <a:pPr algn="ctr"/>
              <a:r>
                <a:rPr lang="fr-FR" sz="1200" smtClean="0"/>
                <a:t>30</a:t>
              </a:r>
            </a:p>
            <a:p>
              <a:pPr algn="ctr"/>
              <a:r>
                <a:rPr lang="fr-FR" sz="1200" smtClean="0"/>
                <a:t>31</a:t>
              </a:r>
              <a:endParaRPr lang="fr-FR" sz="1200"/>
            </a:p>
          </p:txBody>
        </p:sp>
        <p:sp>
          <p:nvSpPr>
            <p:cNvPr id="61" name="TextBox 60"/>
            <p:cNvSpPr txBox="1"/>
            <p:nvPr/>
          </p:nvSpPr>
          <p:spPr>
            <a:xfrm>
              <a:off x="2263437" y="3951125"/>
              <a:ext cx="354584" cy="830997"/>
            </a:xfrm>
            <a:prstGeom prst="rect">
              <a:avLst/>
            </a:prstGeom>
            <a:noFill/>
          </p:spPr>
          <p:txBody>
            <a:bodyPr wrap="none" rtlCol="0" anchor="t" anchorCtr="0">
              <a:spAutoFit/>
            </a:bodyPr>
            <a:lstStyle/>
            <a:p>
              <a:pPr algn="ctr"/>
              <a:r>
                <a:rPr lang="fr-FR" sz="1200" smtClean="0"/>
                <a:t>24</a:t>
              </a:r>
            </a:p>
            <a:p>
              <a:pPr algn="ctr"/>
              <a:endParaRPr lang="fr-FR" sz="1200" smtClean="0"/>
            </a:p>
            <a:p>
              <a:pPr algn="ctr"/>
              <a:r>
                <a:rPr lang="fr-FR" sz="1200" smtClean="0"/>
                <a:t>18</a:t>
              </a:r>
            </a:p>
            <a:p>
              <a:pPr algn="ctr"/>
              <a:r>
                <a:rPr lang="fr-FR" sz="1200" smtClean="0"/>
                <a:t>17</a:t>
              </a:r>
              <a:endParaRPr lang="fr-FR" sz="1200"/>
            </a:p>
          </p:txBody>
        </p:sp>
        <p:sp>
          <p:nvSpPr>
            <p:cNvPr id="62" name="TextBox 61"/>
            <p:cNvSpPr txBox="1"/>
            <p:nvPr/>
          </p:nvSpPr>
          <p:spPr>
            <a:xfrm>
              <a:off x="2843515" y="3951125"/>
              <a:ext cx="354585" cy="830997"/>
            </a:xfrm>
            <a:prstGeom prst="rect">
              <a:avLst/>
            </a:prstGeom>
            <a:noFill/>
          </p:spPr>
          <p:txBody>
            <a:bodyPr wrap="none" rtlCol="0" anchor="t" anchorCtr="0">
              <a:spAutoFit/>
            </a:bodyPr>
            <a:lstStyle/>
            <a:p>
              <a:pPr algn="ctr"/>
              <a:r>
                <a:rPr lang="fr-FR" sz="1200" smtClean="0"/>
                <a:t>36</a:t>
              </a:r>
            </a:p>
            <a:p>
              <a:pPr algn="ctr"/>
              <a:endParaRPr lang="fr-FR" sz="1200" smtClean="0"/>
            </a:p>
            <a:p>
              <a:pPr algn="r"/>
              <a:r>
                <a:rPr lang="fr-FR" sz="1200" smtClean="0"/>
                <a:t>10</a:t>
              </a:r>
            </a:p>
            <a:p>
              <a:pPr algn="r"/>
              <a:r>
                <a:rPr lang="fr-FR" sz="1200" smtClean="0"/>
                <a:t>9</a:t>
              </a:r>
              <a:endParaRPr lang="fr-FR" sz="1200"/>
            </a:p>
          </p:txBody>
        </p:sp>
        <p:sp>
          <p:nvSpPr>
            <p:cNvPr id="63" name="TextBox 62"/>
            <p:cNvSpPr txBox="1"/>
            <p:nvPr/>
          </p:nvSpPr>
          <p:spPr>
            <a:xfrm>
              <a:off x="3435789" y="3951125"/>
              <a:ext cx="354584" cy="830997"/>
            </a:xfrm>
            <a:prstGeom prst="rect">
              <a:avLst/>
            </a:prstGeom>
            <a:noFill/>
          </p:spPr>
          <p:txBody>
            <a:bodyPr wrap="none" rtlCol="0" anchor="t" anchorCtr="0">
              <a:spAutoFit/>
            </a:bodyPr>
            <a:lstStyle/>
            <a:p>
              <a:pPr algn="ctr"/>
              <a:r>
                <a:rPr lang="fr-FR" sz="1200" smtClean="0"/>
                <a:t>48</a:t>
              </a:r>
            </a:p>
            <a:p>
              <a:pPr algn="ctr"/>
              <a:endParaRPr lang="fr-FR" sz="1200" smtClean="0"/>
            </a:p>
            <a:p>
              <a:pPr algn="ctr"/>
              <a:r>
                <a:rPr lang="fr-FR" sz="1200" smtClean="0"/>
                <a:t>6</a:t>
              </a:r>
            </a:p>
            <a:p>
              <a:pPr algn="ctr"/>
              <a:r>
                <a:rPr lang="fr-FR" sz="1200" smtClean="0"/>
                <a:t>3</a:t>
              </a:r>
              <a:endParaRPr lang="fr-FR" sz="1200"/>
            </a:p>
          </p:txBody>
        </p:sp>
        <p:sp>
          <p:nvSpPr>
            <p:cNvPr id="64" name="TextBox 63"/>
            <p:cNvSpPr txBox="1"/>
            <p:nvPr/>
          </p:nvSpPr>
          <p:spPr>
            <a:xfrm>
              <a:off x="4013900" y="3951125"/>
              <a:ext cx="354584" cy="830997"/>
            </a:xfrm>
            <a:prstGeom prst="rect">
              <a:avLst/>
            </a:prstGeom>
            <a:noFill/>
          </p:spPr>
          <p:txBody>
            <a:bodyPr wrap="none" rtlCol="0" anchor="t" anchorCtr="0">
              <a:spAutoFit/>
            </a:bodyPr>
            <a:lstStyle/>
            <a:p>
              <a:pPr algn="ctr"/>
              <a:r>
                <a:rPr lang="fr-FR" sz="1200" smtClean="0"/>
                <a:t>60</a:t>
              </a:r>
            </a:p>
            <a:p>
              <a:pPr algn="ctr"/>
              <a:endParaRPr lang="fr-FR" sz="1200" smtClean="0"/>
            </a:p>
            <a:p>
              <a:pPr algn="ctr"/>
              <a:r>
                <a:rPr lang="fr-FR" sz="1200" smtClean="0"/>
                <a:t>1</a:t>
              </a:r>
            </a:p>
            <a:p>
              <a:pPr algn="ctr"/>
              <a:r>
                <a:rPr lang="fr-FR" sz="1200" smtClean="0"/>
                <a:t>0</a:t>
              </a:r>
              <a:endParaRPr lang="fr-FR" sz="1200"/>
            </a:p>
          </p:txBody>
        </p:sp>
        <p:sp>
          <p:nvSpPr>
            <p:cNvPr id="65" name="TextBox 64"/>
            <p:cNvSpPr txBox="1"/>
            <p:nvPr/>
          </p:nvSpPr>
          <p:spPr>
            <a:xfrm>
              <a:off x="1092598" y="1604910"/>
              <a:ext cx="3092026" cy="307777"/>
            </a:xfrm>
            <a:prstGeom prst="rect">
              <a:avLst/>
            </a:prstGeom>
            <a:noFill/>
          </p:spPr>
          <p:txBody>
            <a:bodyPr wrap="square" rtlCol="0">
              <a:spAutoFit/>
            </a:bodyPr>
            <a:lstStyle/>
            <a:p>
              <a:pPr algn="ctr"/>
              <a:r>
                <a:rPr lang="fr-FR" sz="1400" b="1" smtClean="0"/>
                <a:t>SSM</a:t>
              </a:r>
              <a:endParaRPr lang="fr-FR" sz="1400" b="1"/>
            </a:p>
          </p:txBody>
        </p:sp>
        <p:sp>
          <p:nvSpPr>
            <p:cNvPr id="66" name="TextBox 65"/>
            <p:cNvSpPr txBox="1"/>
            <p:nvPr/>
          </p:nvSpPr>
          <p:spPr>
            <a:xfrm>
              <a:off x="3567627" y="1931271"/>
              <a:ext cx="647934" cy="246221"/>
            </a:xfrm>
            <a:prstGeom prst="rect">
              <a:avLst/>
            </a:prstGeom>
            <a:noFill/>
          </p:spPr>
          <p:txBody>
            <a:bodyPr wrap="none" rtlCol="0">
              <a:spAutoFit/>
            </a:bodyPr>
            <a:lstStyle/>
            <a:p>
              <a:r>
                <a:rPr lang="fr-FR" sz="1000" smtClean="0"/>
                <a:t>p=0,983</a:t>
              </a:r>
              <a:endParaRPr lang="fr-FR" sz="1000"/>
            </a:p>
          </p:txBody>
        </p:sp>
        <p:sp>
          <p:nvSpPr>
            <p:cNvPr id="67" name="TextBox 66"/>
            <p:cNvSpPr txBox="1"/>
            <p:nvPr/>
          </p:nvSpPr>
          <p:spPr>
            <a:xfrm>
              <a:off x="-565287" y="4135791"/>
              <a:ext cx="1770562" cy="646331"/>
            </a:xfrm>
            <a:prstGeom prst="rect">
              <a:avLst/>
            </a:prstGeom>
            <a:noFill/>
          </p:spPr>
          <p:txBody>
            <a:bodyPr wrap="none" rtlCol="0">
              <a:spAutoFit/>
            </a:bodyPr>
            <a:lstStyle/>
            <a:p>
              <a:pPr algn="r"/>
              <a:r>
                <a:rPr lang="fr-FR" sz="1200" dirty="0" smtClean="0"/>
                <a:t>N</a:t>
              </a:r>
            </a:p>
            <a:p>
              <a:pPr algn="r"/>
              <a:r>
                <a:rPr lang="fr-FR" sz="1200" dirty="0" smtClean="0"/>
                <a:t>OMITLR</a:t>
              </a:r>
            </a:p>
            <a:p>
              <a:pPr algn="r"/>
              <a:r>
                <a:rPr lang="fr-FR" sz="1200" dirty="0" smtClean="0"/>
                <a:t>OTO</a:t>
              </a:r>
              <a:endParaRPr lang="fr-FR" sz="1200" dirty="0"/>
            </a:p>
          </p:txBody>
        </p:sp>
        <p:grpSp>
          <p:nvGrpSpPr>
            <p:cNvPr id="68" name="Group 67"/>
            <p:cNvGrpSpPr/>
            <p:nvPr/>
          </p:nvGrpSpPr>
          <p:grpSpPr>
            <a:xfrm>
              <a:off x="3056994" y="3130405"/>
              <a:ext cx="1059498" cy="461665"/>
              <a:chOff x="6667588" y="2805515"/>
              <a:chExt cx="1059498" cy="461665"/>
            </a:xfrm>
          </p:grpSpPr>
          <p:sp>
            <p:nvSpPr>
              <p:cNvPr id="69" name="TextBox 68"/>
              <p:cNvSpPr txBox="1"/>
              <p:nvPr/>
            </p:nvSpPr>
            <p:spPr>
              <a:xfrm>
                <a:off x="6952515" y="2805515"/>
                <a:ext cx="774571" cy="461665"/>
              </a:xfrm>
              <a:prstGeom prst="rect">
                <a:avLst/>
              </a:prstGeom>
              <a:noFill/>
            </p:spPr>
            <p:txBody>
              <a:bodyPr wrap="none" rtlCol="0">
                <a:spAutoFit/>
              </a:bodyPr>
              <a:lstStyle/>
              <a:p>
                <a:r>
                  <a:rPr lang="fr-FR" sz="1200" dirty="0" smtClean="0"/>
                  <a:t>OMITLR</a:t>
                </a:r>
              </a:p>
              <a:p>
                <a:r>
                  <a:rPr lang="fr-FR" sz="1200" dirty="0" smtClean="0"/>
                  <a:t>OTO</a:t>
                </a:r>
                <a:endParaRPr lang="fr-FR" sz="1200" dirty="0"/>
              </a:p>
            </p:txBody>
          </p:sp>
          <p:cxnSp>
            <p:nvCxnSpPr>
              <p:cNvPr id="70" name="Straight Connector 69"/>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85" name="Freeform 2"/>
          <p:cNvSpPr>
            <a:spLocks/>
          </p:cNvSpPr>
          <p:nvPr/>
        </p:nvSpPr>
        <p:spPr bwMode="auto">
          <a:xfrm>
            <a:off x="5542302" y="1852270"/>
            <a:ext cx="2822469" cy="969834"/>
          </a:xfrm>
          <a:custGeom>
            <a:avLst/>
            <a:gdLst>
              <a:gd name="T0" fmla="*/ 224 w 224"/>
              <a:gd name="T1" fmla="*/ 75 h 75"/>
              <a:gd name="T2" fmla="*/ 101 w 224"/>
              <a:gd name="T3" fmla="*/ 75 h 75"/>
              <a:gd name="T4" fmla="*/ 101 w 224"/>
              <a:gd name="T5" fmla="*/ 71 h 75"/>
              <a:gd name="T6" fmla="*/ 93 w 224"/>
              <a:gd name="T7" fmla="*/ 71 h 75"/>
              <a:gd name="T8" fmla="*/ 93 w 224"/>
              <a:gd name="T9" fmla="*/ 67 h 75"/>
              <a:gd name="T10" fmla="*/ 74 w 224"/>
              <a:gd name="T11" fmla="*/ 67 h 75"/>
              <a:gd name="T12" fmla="*/ 74 w 224"/>
              <a:gd name="T13" fmla="*/ 63 h 75"/>
              <a:gd name="T14" fmla="*/ 66 w 224"/>
              <a:gd name="T15" fmla="*/ 63 h 75"/>
              <a:gd name="T16" fmla="*/ 66 w 224"/>
              <a:gd name="T17" fmla="*/ 60 h 75"/>
              <a:gd name="T18" fmla="*/ 58 w 224"/>
              <a:gd name="T19" fmla="*/ 60 h 75"/>
              <a:gd name="T20" fmla="*/ 58 w 224"/>
              <a:gd name="T21" fmla="*/ 54 h 75"/>
              <a:gd name="T22" fmla="*/ 51 w 224"/>
              <a:gd name="T23" fmla="*/ 54 h 75"/>
              <a:gd name="T24" fmla="*/ 51 w 224"/>
              <a:gd name="T25" fmla="*/ 51 h 75"/>
              <a:gd name="T26" fmla="*/ 48 w 224"/>
              <a:gd name="T27" fmla="*/ 51 h 75"/>
              <a:gd name="T28" fmla="*/ 48 w 224"/>
              <a:gd name="T29" fmla="*/ 45 h 75"/>
              <a:gd name="T30" fmla="*/ 39 w 224"/>
              <a:gd name="T31" fmla="*/ 45 h 75"/>
              <a:gd name="T32" fmla="*/ 39 w 224"/>
              <a:gd name="T33" fmla="*/ 37 h 75"/>
              <a:gd name="T34" fmla="*/ 32 w 224"/>
              <a:gd name="T35" fmla="*/ 37 h 75"/>
              <a:gd name="T36" fmla="*/ 32 w 224"/>
              <a:gd name="T37" fmla="*/ 35 h 75"/>
              <a:gd name="T38" fmla="*/ 28 w 224"/>
              <a:gd name="T39" fmla="*/ 35 h 75"/>
              <a:gd name="T40" fmla="*/ 28 w 224"/>
              <a:gd name="T41" fmla="*/ 27 h 75"/>
              <a:gd name="T42" fmla="*/ 20 w 224"/>
              <a:gd name="T43" fmla="*/ 27 h 75"/>
              <a:gd name="T44" fmla="*/ 20 w 224"/>
              <a:gd name="T45" fmla="*/ 14 h 75"/>
              <a:gd name="T46" fmla="*/ 17 w 224"/>
              <a:gd name="T47" fmla="*/ 14 h 75"/>
              <a:gd name="T48" fmla="*/ 17 w 224"/>
              <a:gd name="T49" fmla="*/ 8 h 75"/>
              <a:gd name="T50" fmla="*/ 13 w 224"/>
              <a:gd name="T51" fmla="*/ 8 h 75"/>
              <a:gd name="T52" fmla="*/ 13 w 224"/>
              <a:gd name="T53" fmla="*/ 6 h 75"/>
              <a:gd name="T54" fmla="*/ 8 w 224"/>
              <a:gd name="T55" fmla="*/ 6 h 75"/>
              <a:gd name="T56" fmla="*/ 8 w 224"/>
              <a:gd name="T57" fmla="*/ 0 h 75"/>
              <a:gd name="T58" fmla="*/ 0 w 224"/>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75">
                <a:moveTo>
                  <a:pt x="224" y="75"/>
                </a:moveTo>
                <a:lnTo>
                  <a:pt x="101" y="75"/>
                </a:lnTo>
                <a:lnTo>
                  <a:pt x="101" y="71"/>
                </a:lnTo>
                <a:lnTo>
                  <a:pt x="93" y="71"/>
                </a:lnTo>
                <a:lnTo>
                  <a:pt x="93" y="67"/>
                </a:lnTo>
                <a:lnTo>
                  <a:pt x="74" y="67"/>
                </a:lnTo>
                <a:lnTo>
                  <a:pt x="74" y="63"/>
                </a:lnTo>
                <a:lnTo>
                  <a:pt x="66" y="63"/>
                </a:lnTo>
                <a:lnTo>
                  <a:pt x="66" y="60"/>
                </a:lnTo>
                <a:lnTo>
                  <a:pt x="58" y="60"/>
                </a:lnTo>
                <a:lnTo>
                  <a:pt x="58" y="54"/>
                </a:lnTo>
                <a:lnTo>
                  <a:pt x="51" y="54"/>
                </a:lnTo>
                <a:lnTo>
                  <a:pt x="51" y="51"/>
                </a:lnTo>
                <a:lnTo>
                  <a:pt x="48" y="51"/>
                </a:lnTo>
                <a:lnTo>
                  <a:pt x="48" y="45"/>
                </a:lnTo>
                <a:lnTo>
                  <a:pt x="39" y="45"/>
                </a:lnTo>
                <a:lnTo>
                  <a:pt x="39" y="37"/>
                </a:lnTo>
                <a:lnTo>
                  <a:pt x="32" y="37"/>
                </a:lnTo>
                <a:lnTo>
                  <a:pt x="32" y="35"/>
                </a:lnTo>
                <a:lnTo>
                  <a:pt x="28" y="35"/>
                </a:lnTo>
                <a:lnTo>
                  <a:pt x="28" y="27"/>
                </a:lnTo>
                <a:lnTo>
                  <a:pt x="20" y="27"/>
                </a:lnTo>
                <a:lnTo>
                  <a:pt x="20" y="14"/>
                </a:lnTo>
                <a:lnTo>
                  <a:pt x="17" y="14"/>
                </a:lnTo>
                <a:lnTo>
                  <a:pt x="17" y="8"/>
                </a:lnTo>
                <a:lnTo>
                  <a:pt x="13" y="8"/>
                </a:lnTo>
                <a:lnTo>
                  <a:pt x="13" y="6"/>
                </a:lnTo>
                <a:lnTo>
                  <a:pt x="8" y="6"/>
                </a:lnTo>
                <a:lnTo>
                  <a:pt x="8"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latin typeface="+mn-lt"/>
              <a:cs typeface="+mn-cs"/>
            </a:endParaRPr>
          </a:p>
        </p:txBody>
      </p:sp>
      <p:sp>
        <p:nvSpPr>
          <p:cNvPr id="86" name="Freeform 3"/>
          <p:cNvSpPr>
            <a:spLocks/>
          </p:cNvSpPr>
          <p:nvPr/>
        </p:nvSpPr>
        <p:spPr bwMode="auto">
          <a:xfrm>
            <a:off x="5542301" y="1852270"/>
            <a:ext cx="2926117" cy="969834"/>
          </a:xfrm>
          <a:custGeom>
            <a:avLst/>
            <a:gdLst>
              <a:gd name="T0" fmla="*/ 230 w 230"/>
              <a:gd name="T1" fmla="*/ 74 h 74"/>
              <a:gd name="T2" fmla="*/ 107 w 230"/>
              <a:gd name="T3" fmla="*/ 74 h 74"/>
              <a:gd name="T4" fmla="*/ 107 w 230"/>
              <a:gd name="T5" fmla="*/ 70 h 74"/>
              <a:gd name="T6" fmla="*/ 100 w 230"/>
              <a:gd name="T7" fmla="*/ 70 h 74"/>
              <a:gd name="T8" fmla="*/ 100 w 230"/>
              <a:gd name="T9" fmla="*/ 66 h 74"/>
              <a:gd name="T10" fmla="*/ 84 w 230"/>
              <a:gd name="T11" fmla="*/ 66 h 74"/>
              <a:gd name="T12" fmla="*/ 84 w 230"/>
              <a:gd name="T13" fmla="*/ 62 h 74"/>
              <a:gd name="T14" fmla="*/ 77 w 230"/>
              <a:gd name="T15" fmla="*/ 62 h 74"/>
              <a:gd name="T16" fmla="*/ 77 w 230"/>
              <a:gd name="T17" fmla="*/ 59 h 74"/>
              <a:gd name="T18" fmla="*/ 62 w 230"/>
              <a:gd name="T19" fmla="*/ 59 h 74"/>
              <a:gd name="T20" fmla="*/ 62 w 230"/>
              <a:gd name="T21" fmla="*/ 56 h 74"/>
              <a:gd name="T22" fmla="*/ 58 w 230"/>
              <a:gd name="T23" fmla="*/ 56 h 74"/>
              <a:gd name="T24" fmla="*/ 58 w 230"/>
              <a:gd name="T25" fmla="*/ 53 h 74"/>
              <a:gd name="T26" fmla="*/ 50 w 230"/>
              <a:gd name="T27" fmla="*/ 53 h 74"/>
              <a:gd name="T28" fmla="*/ 50 w 230"/>
              <a:gd name="T29" fmla="*/ 50 h 74"/>
              <a:gd name="T30" fmla="*/ 38 w 230"/>
              <a:gd name="T31" fmla="*/ 50 h 74"/>
              <a:gd name="T32" fmla="*/ 38 w 230"/>
              <a:gd name="T33" fmla="*/ 44 h 74"/>
              <a:gd name="T34" fmla="*/ 34 w 230"/>
              <a:gd name="T35" fmla="*/ 44 h 74"/>
              <a:gd name="T36" fmla="*/ 34 w 230"/>
              <a:gd name="T37" fmla="*/ 36 h 74"/>
              <a:gd name="T38" fmla="*/ 31 w 230"/>
              <a:gd name="T39" fmla="*/ 36 h 74"/>
              <a:gd name="T40" fmla="*/ 31 w 230"/>
              <a:gd name="T41" fmla="*/ 31 h 74"/>
              <a:gd name="T42" fmla="*/ 23 w 230"/>
              <a:gd name="T43" fmla="*/ 31 h 74"/>
              <a:gd name="T44" fmla="*/ 23 w 230"/>
              <a:gd name="T45" fmla="*/ 28 h 74"/>
              <a:gd name="T46" fmla="*/ 19 w 230"/>
              <a:gd name="T47" fmla="*/ 28 h 74"/>
              <a:gd name="T48" fmla="*/ 19 w 230"/>
              <a:gd name="T49" fmla="*/ 24 h 74"/>
              <a:gd name="T50" fmla="*/ 15 w 230"/>
              <a:gd name="T51" fmla="*/ 24 h 74"/>
              <a:gd name="T52" fmla="*/ 15 w 230"/>
              <a:gd name="T53" fmla="*/ 19 h 74"/>
              <a:gd name="T54" fmla="*/ 11 w 230"/>
              <a:gd name="T55" fmla="*/ 19 h 74"/>
              <a:gd name="T56" fmla="*/ 11 w 230"/>
              <a:gd name="T57" fmla="*/ 11 h 74"/>
              <a:gd name="T58" fmla="*/ 7 w 230"/>
              <a:gd name="T59" fmla="*/ 11 h 74"/>
              <a:gd name="T60" fmla="*/ 7 w 230"/>
              <a:gd name="T61" fmla="*/ 8 h 74"/>
              <a:gd name="T62" fmla="*/ 4 w 230"/>
              <a:gd name="T63" fmla="*/ 8 h 74"/>
              <a:gd name="T64" fmla="*/ 4 w 230"/>
              <a:gd name="T65" fmla="*/ 3 h 74"/>
              <a:gd name="T66" fmla="*/ 0 w 230"/>
              <a:gd name="T67" fmla="*/ 3 h 74"/>
              <a:gd name="T68" fmla="*/ 0 w 230"/>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74">
                <a:moveTo>
                  <a:pt x="230" y="74"/>
                </a:moveTo>
                <a:lnTo>
                  <a:pt x="107" y="74"/>
                </a:lnTo>
                <a:lnTo>
                  <a:pt x="107" y="70"/>
                </a:lnTo>
                <a:lnTo>
                  <a:pt x="100" y="70"/>
                </a:lnTo>
                <a:lnTo>
                  <a:pt x="100" y="66"/>
                </a:lnTo>
                <a:lnTo>
                  <a:pt x="84" y="66"/>
                </a:lnTo>
                <a:lnTo>
                  <a:pt x="84" y="62"/>
                </a:lnTo>
                <a:lnTo>
                  <a:pt x="77" y="62"/>
                </a:lnTo>
                <a:lnTo>
                  <a:pt x="77" y="59"/>
                </a:lnTo>
                <a:lnTo>
                  <a:pt x="62" y="59"/>
                </a:lnTo>
                <a:lnTo>
                  <a:pt x="62" y="56"/>
                </a:lnTo>
                <a:lnTo>
                  <a:pt x="58" y="56"/>
                </a:lnTo>
                <a:lnTo>
                  <a:pt x="58" y="53"/>
                </a:lnTo>
                <a:lnTo>
                  <a:pt x="50" y="53"/>
                </a:lnTo>
                <a:lnTo>
                  <a:pt x="50" y="50"/>
                </a:lnTo>
                <a:lnTo>
                  <a:pt x="38" y="50"/>
                </a:lnTo>
                <a:lnTo>
                  <a:pt x="38" y="44"/>
                </a:lnTo>
                <a:lnTo>
                  <a:pt x="34" y="44"/>
                </a:lnTo>
                <a:lnTo>
                  <a:pt x="34" y="36"/>
                </a:lnTo>
                <a:lnTo>
                  <a:pt x="31" y="36"/>
                </a:lnTo>
                <a:lnTo>
                  <a:pt x="31" y="31"/>
                </a:lnTo>
                <a:lnTo>
                  <a:pt x="23" y="31"/>
                </a:lnTo>
                <a:lnTo>
                  <a:pt x="23" y="28"/>
                </a:lnTo>
                <a:lnTo>
                  <a:pt x="19" y="28"/>
                </a:lnTo>
                <a:lnTo>
                  <a:pt x="19" y="24"/>
                </a:lnTo>
                <a:lnTo>
                  <a:pt x="15" y="24"/>
                </a:lnTo>
                <a:lnTo>
                  <a:pt x="15" y="19"/>
                </a:lnTo>
                <a:lnTo>
                  <a:pt x="11" y="19"/>
                </a:lnTo>
                <a:lnTo>
                  <a:pt x="11" y="11"/>
                </a:lnTo>
                <a:lnTo>
                  <a:pt x="7" y="11"/>
                </a:lnTo>
                <a:lnTo>
                  <a:pt x="7" y="8"/>
                </a:lnTo>
                <a:lnTo>
                  <a:pt x="4" y="8"/>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2632975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8: CYTO-CHIP: chirurgie cytoréductive versus chirurgie cytoréductive et chimiothérapie hyperthermique </a:t>
            </a:r>
            <a:r>
              <a:rPr lang="fr-FR" dirty="0" err="1" smtClean="0"/>
              <a:t>intrapéritonéale</a:t>
            </a:r>
            <a:r>
              <a:rPr lang="fr-FR" dirty="0" smtClean="0"/>
              <a:t> (CHIP) dans le cancer de l’estomac avec métastases péritonéales: une analyse par score de propension de BIG RENAPE et FREGAT – Bonnot P-E,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l’impact de la CHIP après chirurgie cytoréductive</a:t>
            </a:r>
            <a:r>
              <a:rPr lang="fr-FR" dirty="0"/>
              <a:t> (</a:t>
            </a:r>
            <a:r>
              <a:rPr lang="fr-FR" dirty="0" err="1" smtClean="0"/>
              <a:t>CCyR</a:t>
            </a:r>
            <a:r>
              <a:rPr lang="fr-FR" dirty="0"/>
              <a:t>) complète comparativement </a:t>
            </a:r>
            <a:r>
              <a:rPr lang="fr-FR" dirty="0" smtClean="0"/>
              <a:t>à la </a:t>
            </a:r>
            <a:r>
              <a:rPr lang="fr-FR" dirty="0" err="1" smtClean="0"/>
              <a:t>CCyR</a:t>
            </a:r>
            <a:r>
              <a:rPr lang="fr-FR" dirty="0" smtClean="0"/>
              <a:t> complète seule sur la survie et les résultats postopératoires </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Bonnot P-E, et al. J Clin Oncol 2018;36(Suppl 4S):Abstr 8</a:t>
            </a:r>
            <a:endParaRPr lang="fr-FR" dirty="0"/>
          </a:p>
        </p:txBody>
      </p:sp>
      <p:sp>
        <p:nvSpPr>
          <p:cNvPr id="6" name="Rectangle 9"/>
          <p:cNvSpPr txBox="1">
            <a:spLocks noChangeArrowheads="1"/>
          </p:cNvSpPr>
          <p:nvPr/>
        </p:nvSpPr>
        <p:spPr bwMode="auto">
          <a:xfrm>
            <a:off x="579106" y="5569465"/>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DE JUGEMENT</a:t>
            </a:r>
          </a:p>
          <a:p>
            <a:r>
              <a:rPr lang="fr-FR" dirty="0" smtClean="0"/>
              <a:t>SG, résultats postopératoires</a:t>
            </a:r>
            <a:endParaRPr lang="fr-FR" dirty="0"/>
          </a:p>
        </p:txBody>
      </p:sp>
      <p:cxnSp>
        <p:nvCxnSpPr>
          <p:cNvPr id="12" name="AutoShape 19"/>
          <p:cNvCxnSpPr>
            <a:cxnSpLocks noChangeShapeType="1"/>
            <a:stCxn id="17" idx="3"/>
            <a:endCxn id="16" idx="1"/>
          </p:cNvCxnSpPr>
          <p:nvPr/>
        </p:nvCxnSpPr>
        <p:spPr bwMode="auto">
          <a:xfrm flipV="1">
            <a:off x="5884333" y="3139064"/>
            <a:ext cx="361050" cy="674356"/>
          </a:xfrm>
          <a:prstGeom prst="straightConnector1">
            <a:avLst/>
          </a:prstGeom>
          <a:noFill/>
          <a:ln w="57150">
            <a:solidFill>
              <a:schemeClr val="bg2">
                <a:lumMod val="60000"/>
                <a:lumOff val="40000"/>
              </a:schemeClr>
            </a:solidFill>
            <a:round/>
            <a:headEnd type="none" w="med" len="med"/>
            <a:tailEnd type="triangle" w="med" len="med"/>
          </a:ln>
        </p:spPr>
      </p:cxnSp>
      <p:sp>
        <p:nvSpPr>
          <p:cNvPr id="16" name="AutoShape 8"/>
          <p:cNvSpPr>
            <a:spLocks noChangeArrowheads="1"/>
          </p:cNvSpPr>
          <p:nvPr/>
        </p:nvSpPr>
        <p:spPr bwMode="auto">
          <a:xfrm>
            <a:off x="6245383" y="2728695"/>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CCyR</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complète + CHIP</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(n=180)</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3" y="2217342"/>
            <a:ext cx="5519210"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Carcinose péritonéale prouvée histologiquement et/ou cytologie positive et/ou métastases ovariennes d’un adénocarcinome gastrique</a:t>
            </a:r>
          </a:p>
          <a:p>
            <a:pPr marL="228600" lvl="0" indent="-228600" defTabSz="892175" eaLnBrk="0" hangingPunct="0">
              <a:spcAft>
                <a:spcPct val="30000"/>
              </a:spcAft>
              <a:buFont typeface="Arial" pitchFamily="34" charset="0"/>
              <a:buChar char="•"/>
              <a:defRPr/>
            </a:pPr>
            <a:r>
              <a:rPr kumimoji="0" lang="fr-FR" altLang="zh-CN" sz="1800" b="0" u="none" strike="noStrike" kern="1200" cap="none" spc="0" normalizeH="0" baseline="0" noProof="0" dirty="0" smtClean="0">
                <a:ln>
                  <a:noFill/>
                </a:ln>
                <a:solidFill>
                  <a:srgbClr val="FFFFFF"/>
                </a:solidFill>
                <a:effectLst/>
                <a:uLnTx/>
                <a:uFillTx/>
                <a:ea typeface="SimSun" pitchFamily="2" charset="-122"/>
              </a:rPr>
              <a:t>Patients de 2 bases de données</a:t>
            </a:r>
            <a:r>
              <a:rPr kumimoji="0" lang="fr-FR" altLang="zh-CN" sz="1800" b="0" u="none" strike="noStrike" kern="1200" cap="none" spc="0" normalizeH="0" noProof="0" dirty="0" smtClean="0">
                <a:ln>
                  <a:noFill/>
                </a:ln>
                <a:solidFill>
                  <a:srgbClr val="FFFFFF"/>
                </a:solidFill>
                <a:effectLst/>
                <a:uLnTx/>
                <a:uFillTx/>
                <a:ea typeface="SimSun" pitchFamily="2" charset="-122"/>
              </a:rPr>
              <a:t> – BIG-RENAPE </a:t>
            </a:r>
            <a:r>
              <a:rPr lang="fr-FR" altLang="zh-CN" dirty="0" smtClean="0">
                <a:solidFill>
                  <a:srgbClr val="FFFFFF"/>
                </a:solidFill>
                <a:ea typeface="SimSun" pitchFamily="2" charset="-122"/>
              </a:rPr>
              <a:t>et </a:t>
            </a:r>
            <a:r>
              <a:rPr kumimoji="0" lang="fr-FR" altLang="zh-CN" sz="1800" b="0" u="none" strike="noStrike" kern="1200" cap="none" spc="0" normalizeH="0" noProof="0" dirty="0" smtClean="0">
                <a:ln>
                  <a:noFill/>
                </a:ln>
                <a:solidFill>
                  <a:srgbClr val="FFFFFF"/>
                </a:solidFill>
                <a:effectLst/>
                <a:uLnTx/>
                <a:uFillTx/>
                <a:ea typeface="SimSun" pitchFamily="2" charset="-122"/>
              </a:rPr>
              <a:t>FREGAT diagnostiqués entre 1989 et 2014</a:t>
            </a:r>
          </a:p>
          <a:p>
            <a:pPr marL="228600" lvl="0" indent="-228600" defTabSz="892175" eaLnBrk="0" hangingPunct="0">
              <a:spcAft>
                <a:spcPct val="30000"/>
              </a:spcAft>
              <a:buFont typeface="Arial" pitchFamily="34" charset="0"/>
              <a:buChar char="•"/>
              <a:defRPr/>
            </a:pPr>
            <a:r>
              <a:rPr lang="fr-FR" altLang="zh-CN" baseline="0" dirty="0" smtClean="0">
                <a:solidFill>
                  <a:srgbClr val="FFFFFF"/>
                </a:solidFill>
                <a:ea typeface="SimSun" pitchFamily="2" charset="-122"/>
              </a:rPr>
              <a:t>Analyse de propension</a:t>
            </a:r>
            <a:r>
              <a:rPr lang="fr-FR" altLang="zh-CN" dirty="0" smtClean="0">
                <a:solidFill>
                  <a:srgbClr val="FFFFFF"/>
                </a:solidFill>
                <a:ea typeface="SimSun" pitchFamily="2" charset="-122"/>
              </a:rPr>
              <a:t> comprenant l’âge, la tumeur primitive, l’extension péritonéale et le traitement préopératoire</a:t>
            </a:r>
            <a:endParaRPr kumimoji="0" lang="fr-FR" altLang="zh-CN" sz="1800" b="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(n=277)</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21" name="AutoShape 12"/>
          <p:cNvSpPr>
            <a:spLocks noChangeArrowheads="1"/>
          </p:cNvSpPr>
          <p:nvPr/>
        </p:nvSpPr>
        <p:spPr bwMode="auto">
          <a:xfrm>
            <a:off x="6245383" y="4106464"/>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CCyR</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complète</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(n=97)</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2" name="AutoShape 19"/>
          <p:cNvCxnSpPr>
            <a:cxnSpLocks noChangeShapeType="1"/>
            <a:stCxn id="17" idx="3"/>
            <a:endCxn id="21" idx="1"/>
          </p:cNvCxnSpPr>
          <p:nvPr/>
        </p:nvCxnSpPr>
        <p:spPr bwMode="auto">
          <a:xfrm>
            <a:off x="5884333" y="3813420"/>
            <a:ext cx="361050" cy="703412"/>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02470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8: CYTO-CHIP: chirurgie cytoréductive versus chirurgie cytoréductive et chimiothérapie hyperthermique </a:t>
            </a:r>
            <a:r>
              <a:rPr lang="fr-FR" dirty="0" err="1" smtClean="0"/>
              <a:t>intrapéritonéale</a:t>
            </a:r>
            <a:r>
              <a:rPr lang="fr-FR" dirty="0" smtClean="0"/>
              <a:t> (CHIP) dans le cancer de l’estomac avec métastases péritonéales: une analyse par score de propension de BIG RENAPE et FREGAT – Bonnot P-E,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a:p>
            <a:r>
              <a:rPr lang="fr-FR" dirty="0" smtClean="0"/>
              <a:t>Il n’y a pas eu de différence significative entre les 2 groupes en ce qui concerne la qualité de la cytoréduction </a:t>
            </a:r>
            <a:endParaRPr lang="fr-FR" dirty="0"/>
          </a:p>
        </p:txBody>
      </p:sp>
      <p:sp>
        <p:nvSpPr>
          <p:cNvPr id="6" name="Text Placeholder 5"/>
          <p:cNvSpPr>
            <a:spLocks noGrp="1"/>
          </p:cNvSpPr>
          <p:nvPr>
            <p:ph type="body" sz="quarter" idx="10"/>
          </p:nvPr>
        </p:nvSpPr>
        <p:spPr>
          <a:xfrm>
            <a:off x="365125" y="6096000"/>
            <a:ext cx="4503208" cy="487363"/>
          </a:xfrm>
        </p:spPr>
        <p:txBody>
          <a:bodyPr/>
          <a:lstStyle/>
          <a:p>
            <a:r>
              <a:rPr lang="fr-FR" dirty="0" smtClean="0"/>
              <a:t>*0 = cytologie péritonéale positive isolée ± métastases ovariennes ± dépôt tumoral péritonéal microscopique proche de la tumeur primitive sur l’examen pathologique final sans lésion macroscopique pendant la chirurgie; CC-0, pas de cancer résiduel macroscopique; CC-1, pas de nodules résiduels &gt;2,5 mm à la fin de la chirurgie; SP: score de propension</a:t>
            </a:r>
            <a:endParaRPr lang="fr-FR" dirty="0"/>
          </a:p>
        </p:txBody>
      </p:sp>
      <p:sp>
        <p:nvSpPr>
          <p:cNvPr id="15" name="Text Placeholder 14"/>
          <p:cNvSpPr>
            <a:spLocks noGrp="1"/>
          </p:cNvSpPr>
          <p:nvPr>
            <p:ph type="body" sz="quarter" idx="11"/>
          </p:nvPr>
        </p:nvSpPr>
        <p:spPr/>
        <p:txBody>
          <a:bodyPr/>
          <a:lstStyle/>
          <a:p>
            <a:r>
              <a:rPr lang="fr-FR" smtClean="0"/>
              <a:t>Bonnot P-E, et al. J Clin Oncol 2018;36(Suppl 4S):Abstr 8</a:t>
            </a:r>
            <a:endParaRPr lang="fr-FR"/>
          </a:p>
        </p:txBody>
      </p:sp>
      <p:graphicFrame>
        <p:nvGraphicFramePr>
          <p:cNvPr id="5" name="Group 88"/>
          <p:cNvGraphicFramePr>
            <a:graphicFrameLocks noGrp="1"/>
          </p:cNvGraphicFramePr>
          <p:nvPr>
            <p:extLst>
              <p:ext uri="{D42A27DB-BD31-4B8C-83A1-F6EECF244321}">
                <p14:modId xmlns:p14="http://schemas.microsoft.com/office/powerpoint/2010/main" val="1052142610"/>
              </p:ext>
            </p:extLst>
          </p:nvPr>
        </p:nvGraphicFramePr>
        <p:xfrm>
          <a:off x="195765" y="2373204"/>
          <a:ext cx="8684493" cy="2800297"/>
        </p:xfrm>
        <a:graphic>
          <a:graphicData uri="http://schemas.openxmlformats.org/drawingml/2006/table">
            <a:tbl>
              <a:tblPr firstRow="1" bandRow="1">
                <a:tableStyleId>{69012ECD-51FC-41F1-AA8D-1B2483CD663E}</a:tableStyleId>
              </a:tblPr>
              <a:tblGrid>
                <a:gridCol w="2145030">
                  <a:extLst>
                    <a:ext uri="{9D8B030D-6E8A-4147-A177-3AD203B41FA5}">
                      <a16:colId xmlns:a16="http://schemas.microsoft.com/office/drawing/2014/main" val="20000"/>
                    </a:ext>
                  </a:extLst>
                </a:gridCol>
                <a:gridCol w="1058031">
                  <a:extLst>
                    <a:ext uri="{9D8B030D-6E8A-4147-A177-3AD203B41FA5}">
                      <a16:colId xmlns:a16="http://schemas.microsoft.com/office/drawing/2014/main" val="2671760250"/>
                    </a:ext>
                  </a:extLst>
                </a:gridCol>
                <a:gridCol w="1180448">
                  <a:extLst>
                    <a:ext uri="{9D8B030D-6E8A-4147-A177-3AD203B41FA5}">
                      <a16:colId xmlns:a16="http://schemas.microsoft.com/office/drawing/2014/main" val="20001"/>
                    </a:ext>
                  </a:extLst>
                </a:gridCol>
                <a:gridCol w="1154216">
                  <a:extLst>
                    <a:ext uri="{9D8B030D-6E8A-4147-A177-3AD203B41FA5}">
                      <a16:colId xmlns:a16="http://schemas.microsoft.com/office/drawing/2014/main" val="20002"/>
                    </a:ext>
                  </a:extLst>
                </a:gridCol>
                <a:gridCol w="1180448">
                  <a:extLst>
                    <a:ext uri="{9D8B030D-6E8A-4147-A177-3AD203B41FA5}">
                      <a16:colId xmlns:a16="http://schemas.microsoft.com/office/drawing/2014/main" val="20003"/>
                    </a:ext>
                  </a:extLst>
                </a:gridCol>
                <a:gridCol w="819159">
                  <a:extLst>
                    <a:ext uri="{9D8B030D-6E8A-4147-A177-3AD203B41FA5}">
                      <a16:colId xmlns:a16="http://schemas.microsoft.com/office/drawing/2014/main" val="2098935693"/>
                    </a:ext>
                  </a:extLst>
                </a:gridCol>
                <a:gridCol w="1147161">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Variable</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Modalité</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Total (n=277)</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CHIP (n=180)</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CCyR</a:t>
                      </a:r>
                      <a:r>
                        <a:rPr kumimoji="0" lang="fr-FR" sz="1400" b="1" i="0" u="none" strike="noStrike" cap="none" normalizeH="0" baseline="0" noProof="0" dirty="0" smtClean="0">
                          <a:ln>
                            <a:noFill/>
                          </a:ln>
                          <a:solidFill>
                            <a:schemeClr val="tx2"/>
                          </a:solidFill>
                          <a:effectLst/>
                          <a:latin typeface="Arial" charset="0"/>
                          <a:cs typeface="Arial" charset="0"/>
                        </a:rPr>
                        <a:t> seule (n=97)</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 ajustée sur SP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Cytologie péritonéale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Positive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100 (54,3)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69 (54,3)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31 (54,4)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0,994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0,807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Index de carcinose péritonéale*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Médiane (range)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 </a:t>
                      </a:r>
                      <a:br>
                        <a:rPr kumimoji="0" lang="fr-FR" sz="1400" b="0" i="0" u="none" strike="noStrike" cap="none" normalizeH="0" baseline="0" noProof="0" smtClean="0">
                          <a:ln>
                            <a:noFill/>
                          </a:ln>
                          <a:solidFill>
                            <a:srgbClr val="000000"/>
                          </a:solidFill>
                          <a:effectLst/>
                          <a:latin typeface="Arial" charset="0"/>
                          <a:cs typeface="Arial" charset="0"/>
                        </a:rPr>
                      </a:br>
                      <a:r>
                        <a:rPr kumimoji="0" lang="fr-FR" sz="1400" b="0" i="0" u="none" strike="noStrike" cap="none" normalizeH="0" baseline="0" noProof="0" smtClean="0">
                          <a:ln>
                            <a:noFill/>
                          </a:ln>
                          <a:solidFill>
                            <a:srgbClr val="000000"/>
                          </a:solidFill>
                          <a:effectLst/>
                          <a:latin typeface="Arial" charset="0"/>
                          <a:cs typeface="Arial" charset="0"/>
                        </a:rPr>
                        <a:t>(0–25)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 </a:t>
                      </a:r>
                      <a:br>
                        <a:rPr kumimoji="0" lang="fr-FR" sz="1400" b="0" i="0" u="none" strike="noStrike" cap="none" normalizeH="0" baseline="0" noProof="0" smtClean="0">
                          <a:ln>
                            <a:noFill/>
                          </a:ln>
                          <a:solidFill>
                            <a:srgbClr val="000000"/>
                          </a:solidFill>
                          <a:effectLst/>
                          <a:latin typeface="Arial" charset="0"/>
                          <a:cs typeface="Arial" charset="0"/>
                        </a:rPr>
                      </a:br>
                      <a:r>
                        <a:rPr kumimoji="0" lang="fr-FR" sz="1400" b="0" i="0" u="none" strike="noStrike" cap="none" normalizeH="0" baseline="0" noProof="0" smtClean="0">
                          <a:ln>
                            <a:noFill/>
                          </a:ln>
                          <a:solidFill>
                            <a:srgbClr val="000000"/>
                          </a:solidFill>
                          <a:effectLst/>
                          <a:latin typeface="Arial" charset="0"/>
                          <a:cs typeface="Arial" charset="0"/>
                        </a:rPr>
                        <a:t>(0–25)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 </a:t>
                      </a:r>
                      <a:br>
                        <a:rPr kumimoji="0" lang="fr-FR" sz="1400" b="0" i="0" u="none" strike="noStrike" cap="none" normalizeH="0" baseline="0" noProof="0" smtClean="0">
                          <a:ln>
                            <a:noFill/>
                          </a:ln>
                          <a:solidFill>
                            <a:srgbClr val="000000"/>
                          </a:solidFill>
                          <a:effectLst/>
                          <a:latin typeface="Arial" charset="0"/>
                          <a:cs typeface="Arial" charset="0"/>
                        </a:rPr>
                      </a:br>
                      <a:r>
                        <a:rPr kumimoji="0" lang="fr-FR" sz="1400" b="0" i="0" u="none" strike="noStrike" cap="none" normalizeH="0" baseline="0" noProof="0" smtClean="0">
                          <a:ln>
                            <a:noFill/>
                          </a:ln>
                          <a:solidFill>
                            <a:srgbClr val="000000"/>
                          </a:solidFill>
                          <a:effectLst/>
                          <a:latin typeface="Arial" charset="0"/>
                          <a:cs typeface="Arial" charset="0"/>
                        </a:rPr>
                        <a:t>(0–13)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&lt;0,001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0,004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Moyenne (ET)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5,42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(5,47)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7,2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(5,87)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2,11 </a:t>
                      </a:r>
                      <a:br>
                        <a:rPr kumimoji="0" lang="fr-FR" sz="1400" b="0" i="0" u="none" strike="noStrike" cap="none" normalizeH="0" baseline="0" noProof="0" dirty="0" smtClean="0">
                          <a:ln>
                            <a:noFill/>
                          </a:ln>
                          <a:solidFill>
                            <a:srgbClr val="000000"/>
                          </a:solidFill>
                          <a:effectLst/>
                          <a:latin typeface="Arial" charset="0"/>
                          <a:cs typeface="Arial" charset="0"/>
                        </a:rPr>
                      </a:br>
                      <a:r>
                        <a:rPr kumimoji="0" lang="fr-FR" sz="1400" b="0" i="0" u="none" strike="noStrike" cap="none" normalizeH="0" baseline="0" noProof="0" dirty="0" smtClean="0">
                          <a:ln>
                            <a:noFill/>
                          </a:ln>
                          <a:solidFill>
                            <a:srgbClr val="000000"/>
                          </a:solidFill>
                          <a:effectLst/>
                          <a:latin typeface="Arial" charset="0"/>
                          <a:cs typeface="Arial" charset="0"/>
                        </a:rPr>
                        <a:t>(2,23)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2830300"/>
                  </a:ext>
                </a:extLst>
              </a:tr>
              <a:tr h="33141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Score de cytoréduction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CC-0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219 (79,1)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138 (76,7)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81 (83,5)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0,182</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0,904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CC-1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58 (20,9)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42 (23,3)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16 (16,5)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800475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Métastases ovariennes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Oui</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60 (22,5)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53 (30,8)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7 (7,4)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&lt;0,001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0,604</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655848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8: CYTO-CHIP: chirurgie cytoréductive versus chirurgie cytoréductive et chimiothérapie hyperthermique </a:t>
            </a:r>
            <a:r>
              <a:rPr lang="fr-FR" dirty="0" err="1" smtClean="0"/>
              <a:t>intrapéritonéale</a:t>
            </a:r>
            <a:r>
              <a:rPr lang="fr-FR" dirty="0" smtClean="0"/>
              <a:t> (CHIP) dans le cancer de l’estomac avec métastases péritonéales: une analyse par score de propension de BIG RENAPE et FREGAT – Bonnot P-E,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smtClean="0"/>
              <a:t>Bonnot P-E, et al. J Clin Oncol 2018;36(Suppl 4S):Abstr 8</a:t>
            </a:r>
            <a:endParaRPr lang="fr-FR"/>
          </a:p>
        </p:txBody>
      </p:sp>
      <p:sp>
        <p:nvSpPr>
          <p:cNvPr id="22" name="TextBox 21"/>
          <p:cNvSpPr txBox="1"/>
          <p:nvPr/>
        </p:nvSpPr>
        <p:spPr>
          <a:xfrm>
            <a:off x="812403" y="1683169"/>
            <a:ext cx="3092027" cy="307777"/>
          </a:xfrm>
          <a:prstGeom prst="rect">
            <a:avLst/>
          </a:prstGeom>
          <a:noFill/>
        </p:spPr>
        <p:txBody>
          <a:bodyPr wrap="square" rtlCol="0">
            <a:spAutoFit/>
          </a:bodyPr>
          <a:lstStyle/>
          <a:p>
            <a:pPr algn="ctr"/>
            <a:r>
              <a:rPr lang="fr-FR" sz="1400" b="1" dirty="0" smtClean="0"/>
              <a:t>SG</a:t>
            </a:r>
            <a:endParaRPr lang="fr-FR" sz="1400" b="1" dirty="0"/>
          </a:p>
        </p:txBody>
      </p:sp>
      <p:sp>
        <p:nvSpPr>
          <p:cNvPr id="23" name="TextBox 22"/>
          <p:cNvSpPr txBox="1"/>
          <p:nvPr/>
        </p:nvSpPr>
        <p:spPr>
          <a:xfrm>
            <a:off x="5290831" y="1683168"/>
            <a:ext cx="3092027" cy="307777"/>
          </a:xfrm>
          <a:prstGeom prst="rect">
            <a:avLst/>
          </a:prstGeom>
          <a:noFill/>
        </p:spPr>
        <p:txBody>
          <a:bodyPr wrap="square" rtlCol="0">
            <a:spAutoFit/>
          </a:bodyPr>
          <a:lstStyle/>
          <a:p>
            <a:pPr algn="ctr"/>
            <a:r>
              <a:rPr lang="fr-FR" sz="1400" b="1" dirty="0" smtClean="0"/>
              <a:t>SSM</a:t>
            </a:r>
            <a:endParaRPr lang="fr-FR" sz="1400" b="1" dirty="0"/>
          </a:p>
        </p:txBody>
      </p:sp>
      <p:sp>
        <p:nvSpPr>
          <p:cNvPr id="9" name="Text Placeholder 7"/>
          <p:cNvSpPr>
            <a:spLocks noGrp="1"/>
          </p:cNvSpPr>
          <p:nvPr>
            <p:ph type="body" sz="quarter" idx="10"/>
          </p:nvPr>
        </p:nvSpPr>
        <p:spPr>
          <a:xfrm>
            <a:off x="365125" y="6096000"/>
            <a:ext cx="4130675" cy="487363"/>
          </a:xfrm>
        </p:spPr>
        <p:txBody>
          <a:bodyPr/>
          <a:lstStyle/>
          <a:p>
            <a:r>
              <a:rPr lang="fr-FR" dirty="0" smtClean="0"/>
              <a:t>IPTW, pondération par l’inverse du score de propension</a:t>
            </a:r>
            <a:endParaRPr lang="fr-FR" dirty="0"/>
          </a:p>
        </p:txBody>
      </p:sp>
      <p:sp>
        <p:nvSpPr>
          <p:cNvPr id="10" name="TextBox 9">
            <a:extLst>
              <a:ext uri="{FF2B5EF4-FFF2-40B4-BE49-F238E27FC236}">
                <a16:creationId xmlns:a16="http://schemas.microsoft.com/office/drawing/2014/main" id="{FFDB7797-6FFD-4FA6-AC55-2409578D5F89}"/>
              </a:ext>
            </a:extLst>
          </p:cNvPr>
          <p:cNvSpPr txBox="1"/>
          <p:nvPr/>
        </p:nvSpPr>
        <p:spPr>
          <a:xfrm rot="16200000">
            <a:off x="-263930" y="3500164"/>
            <a:ext cx="1404689" cy="253916"/>
          </a:xfrm>
          <a:prstGeom prst="rect">
            <a:avLst/>
          </a:prstGeom>
          <a:noFill/>
        </p:spPr>
        <p:txBody>
          <a:bodyPr wrap="none" rtlCol="0">
            <a:spAutoFit/>
          </a:bodyPr>
          <a:lstStyle/>
          <a:p>
            <a:r>
              <a:rPr lang="fr-FR" sz="1050" dirty="0" smtClean="0"/>
              <a:t>Probabilité de survie</a:t>
            </a:r>
            <a:endParaRPr lang="fr-FR" sz="1050" dirty="0"/>
          </a:p>
        </p:txBody>
      </p:sp>
      <p:sp>
        <p:nvSpPr>
          <p:cNvPr id="11" name="TextBox 10">
            <a:extLst>
              <a:ext uri="{FF2B5EF4-FFF2-40B4-BE49-F238E27FC236}">
                <a16:creationId xmlns:a16="http://schemas.microsoft.com/office/drawing/2014/main" id="{FA3EC024-C3D0-4F80-A92E-1934AB81A2C7}"/>
              </a:ext>
            </a:extLst>
          </p:cNvPr>
          <p:cNvSpPr txBox="1"/>
          <p:nvPr/>
        </p:nvSpPr>
        <p:spPr>
          <a:xfrm>
            <a:off x="507390" y="2130688"/>
            <a:ext cx="447559" cy="253916"/>
          </a:xfrm>
          <a:prstGeom prst="rect">
            <a:avLst/>
          </a:prstGeom>
          <a:noFill/>
        </p:spPr>
        <p:txBody>
          <a:bodyPr wrap="none" rtlCol="0" anchor="ctr" anchorCtr="0">
            <a:spAutoFit/>
          </a:bodyPr>
          <a:lstStyle/>
          <a:p>
            <a:pPr algn="r"/>
            <a:r>
              <a:rPr lang="fr-FR" sz="1050" dirty="0" smtClean="0"/>
              <a:t>1,00</a:t>
            </a:r>
            <a:endParaRPr lang="fr-FR" sz="1050" dirty="0"/>
          </a:p>
        </p:txBody>
      </p:sp>
      <p:sp>
        <p:nvSpPr>
          <p:cNvPr id="12" name="TextBox 11">
            <a:extLst>
              <a:ext uri="{FF2B5EF4-FFF2-40B4-BE49-F238E27FC236}">
                <a16:creationId xmlns:a16="http://schemas.microsoft.com/office/drawing/2014/main" id="{A0E353C9-F2FB-4706-A571-E41B016C7C0A}"/>
              </a:ext>
            </a:extLst>
          </p:cNvPr>
          <p:cNvSpPr txBox="1"/>
          <p:nvPr/>
        </p:nvSpPr>
        <p:spPr>
          <a:xfrm>
            <a:off x="507390" y="2891604"/>
            <a:ext cx="447559" cy="253916"/>
          </a:xfrm>
          <a:prstGeom prst="rect">
            <a:avLst/>
          </a:prstGeom>
          <a:noFill/>
        </p:spPr>
        <p:txBody>
          <a:bodyPr wrap="none" rtlCol="0" anchor="ctr" anchorCtr="0">
            <a:spAutoFit/>
          </a:bodyPr>
          <a:lstStyle/>
          <a:p>
            <a:pPr algn="r"/>
            <a:r>
              <a:rPr lang="fr-FR" sz="1050" dirty="0" smtClean="0"/>
              <a:t>0,75</a:t>
            </a:r>
            <a:endParaRPr lang="fr-FR" sz="1050" dirty="0"/>
          </a:p>
        </p:txBody>
      </p:sp>
      <p:sp>
        <p:nvSpPr>
          <p:cNvPr id="13" name="TextBox 12">
            <a:extLst>
              <a:ext uri="{FF2B5EF4-FFF2-40B4-BE49-F238E27FC236}">
                <a16:creationId xmlns:a16="http://schemas.microsoft.com/office/drawing/2014/main" id="{6C20F293-D04C-4389-96D6-02384E6BB171}"/>
              </a:ext>
            </a:extLst>
          </p:cNvPr>
          <p:cNvSpPr txBox="1"/>
          <p:nvPr/>
        </p:nvSpPr>
        <p:spPr>
          <a:xfrm>
            <a:off x="507390" y="3648673"/>
            <a:ext cx="447559" cy="253916"/>
          </a:xfrm>
          <a:prstGeom prst="rect">
            <a:avLst/>
          </a:prstGeom>
          <a:noFill/>
        </p:spPr>
        <p:txBody>
          <a:bodyPr wrap="none" rtlCol="0" anchor="ctr" anchorCtr="0">
            <a:spAutoFit/>
          </a:bodyPr>
          <a:lstStyle/>
          <a:p>
            <a:pPr algn="r"/>
            <a:r>
              <a:rPr lang="fr-FR" sz="1050" dirty="0" smtClean="0"/>
              <a:t>0,50</a:t>
            </a:r>
            <a:endParaRPr lang="fr-FR" sz="1050" dirty="0"/>
          </a:p>
        </p:txBody>
      </p:sp>
      <p:sp>
        <p:nvSpPr>
          <p:cNvPr id="14" name="TextBox 13">
            <a:extLst>
              <a:ext uri="{FF2B5EF4-FFF2-40B4-BE49-F238E27FC236}">
                <a16:creationId xmlns:a16="http://schemas.microsoft.com/office/drawing/2014/main" id="{E34D9521-649D-4495-9C94-4CF65E0F7B0B}"/>
              </a:ext>
            </a:extLst>
          </p:cNvPr>
          <p:cNvSpPr txBox="1"/>
          <p:nvPr/>
        </p:nvSpPr>
        <p:spPr>
          <a:xfrm>
            <a:off x="507390" y="4405742"/>
            <a:ext cx="447559" cy="253916"/>
          </a:xfrm>
          <a:prstGeom prst="rect">
            <a:avLst/>
          </a:prstGeom>
          <a:noFill/>
        </p:spPr>
        <p:txBody>
          <a:bodyPr wrap="none" rtlCol="0" anchor="ctr" anchorCtr="0">
            <a:spAutoFit/>
          </a:bodyPr>
          <a:lstStyle/>
          <a:p>
            <a:pPr algn="r"/>
            <a:r>
              <a:rPr lang="fr-FR" sz="1050" dirty="0" smtClean="0"/>
              <a:t>0,25</a:t>
            </a:r>
            <a:endParaRPr lang="fr-FR" sz="1050" dirty="0"/>
          </a:p>
        </p:txBody>
      </p:sp>
      <p:sp>
        <p:nvSpPr>
          <p:cNvPr id="16" name="TextBox 15">
            <a:extLst>
              <a:ext uri="{FF2B5EF4-FFF2-40B4-BE49-F238E27FC236}">
                <a16:creationId xmlns:a16="http://schemas.microsoft.com/office/drawing/2014/main" id="{9E2596C7-3CDF-4A43-A604-417F4CBFF55C}"/>
              </a:ext>
            </a:extLst>
          </p:cNvPr>
          <p:cNvSpPr txBox="1"/>
          <p:nvPr/>
        </p:nvSpPr>
        <p:spPr>
          <a:xfrm>
            <a:off x="507390" y="5162813"/>
            <a:ext cx="447559" cy="253916"/>
          </a:xfrm>
          <a:prstGeom prst="rect">
            <a:avLst/>
          </a:prstGeom>
          <a:noFill/>
        </p:spPr>
        <p:txBody>
          <a:bodyPr wrap="none" rtlCol="0" anchor="ctr" anchorCtr="0">
            <a:spAutoFit/>
          </a:bodyPr>
          <a:lstStyle/>
          <a:p>
            <a:pPr algn="r"/>
            <a:r>
              <a:rPr lang="fr-FR" sz="1050" dirty="0" smtClean="0"/>
              <a:t>0,00</a:t>
            </a:r>
            <a:endParaRPr lang="fr-FR" sz="1050" dirty="0"/>
          </a:p>
        </p:txBody>
      </p:sp>
      <p:sp>
        <p:nvSpPr>
          <p:cNvPr id="17" name="TextBox 16">
            <a:extLst>
              <a:ext uri="{FF2B5EF4-FFF2-40B4-BE49-F238E27FC236}">
                <a16:creationId xmlns:a16="http://schemas.microsoft.com/office/drawing/2014/main" id="{3DEDF93A-48A3-42C7-AEFD-5AC6AAA59B19}"/>
              </a:ext>
            </a:extLst>
          </p:cNvPr>
          <p:cNvSpPr txBox="1"/>
          <p:nvPr/>
        </p:nvSpPr>
        <p:spPr>
          <a:xfrm>
            <a:off x="879689" y="5372363"/>
            <a:ext cx="260008" cy="253916"/>
          </a:xfrm>
          <a:prstGeom prst="rect">
            <a:avLst/>
          </a:prstGeom>
          <a:noFill/>
        </p:spPr>
        <p:txBody>
          <a:bodyPr wrap="none" rtlCol="0" anchor="ctr" anchorCtr="0">
            <a:spAutoFit/>
          </a:bodyPr>
          <a:lstStyle/>
          <a:p>
            <a:pPr algn="ctr"/>
            <a:r>
              <a:rPr lang="fr-FR" sz="1050" smtClean="0"/>
              <a:t>0</a:t>
            </a:r>
            <a:endParaRPr lang="fr-FR" sz="1050"/>
          </a:p>
        </p:txBody>
      </p:sp>
      <p:sp>
        <p:nvSpPr>
          <p:cNvPr id="18" name="TextBox 17">
            <a:extLst>
              <a:ext uri="{FF2B5EF4-FFF2-40B4-BE49-F238E27FC236}">
                <a16:creationId xmlns:a16="http://schemas.microsoft.com/office/drawing/2014/main" id="{DA9BF625-117C-46B5-B9D5-2F98DCEE24D2}"/>
              </a:ext>
            </a:extLst>
          </p:cNvPr>
          <p:cNvSpPr txBox="1"/>
          <p:nvPr/>
        </p:nvSpPr>
        <p:spPr>
          <a:xfrm>
            <a:off x="1435690" y="5372363"/>
            <a:ext cx="260008" cy="253916"/>
          </a:xfrm>
          <a:prstGeom prst="rect">
            <a:avLst/>
          </a:prstGeom>
          <a:noFill/>
        </p:spPr>
        <p:txBody>
          <a:bodyPr wrap="none" rtlCol="0" anchor="ctr" anchorCtr="0">
            <a:spAutoFit/>
          </a:bodyPr>
          <a:lstStyle/>
          <a:p>
            <a:pPr algn="ctr"/>
            <a:r>
              <a:rPr lang="fr-FR" sz="1050" smtClean="0"/>
              <a:t>6</a:t>
            </a:r>
            <a:endParaRPr lang="fr-FR" sz="1050"/>
          </a:p>
        </p:txBody>
      </p:sp>
      <p:sp>
        <p:nvSpPr>
          <p:cNvPr id="19" name="TextBox 18">
            <a:extLst>
              <a:ext uri="{FF2B5EF4-FFF2-40B4-BE49-F238E27FC236}">
                <a16:creationId xmlns:a16="http://schemas.microsoft.com/office/drawing/2014/main" id="{1ECA93E7-4819-4DF1-9FD1-B71D85CECB3D}"/>
              </a:ext>
            </a:extLst>
          </p:cNvPr>
          <p:cNvSpPr txBox="1"/>
          <p:nvPr/>
        </p:nvSpPr>
        <p:spPr>
          <a:xfrm>
            <a:off x="1991691" y="5372363"/>
            <a:ext cx="260008" cy="253916"/>
          </a:xfrm>
          <a:prstGeom prst="rect">
            <a:avLst/>
          </a:prstGeom>
          <a:noFill/>
        </p:spPr>
        <p:txBody>
          <a:bodyPr wrap="none" rtlCol="0" anchor="ctr" anchorCtr="0">
            <a:noAutofit/>
          </a:bodyPr>
          <a:lstStyle/>
          <a:p>
            <a:pPr algn="ctr"/>
            <a:r>
              <a:rPr lang="fr-FR" sz="1050" smtClean="0"/>
              <a:t>12</a:t>
            </a:r>
            <a:endParaRPr lang="fr-FR" sz="1050"/>
          </a:p>
        </p:txBody>
      </p:sp>
      <p:sp>
        <p:nvSpPr>
          <p:cNvPr id="20" name="TextBox 19">
            <a:extLst>
              <a:ext uri="{FF2B5EF4-FFF2-40B4-BE49-F238E27FC236}">
                <a16:creationId xmlns:a16="http://schemas.microsoft.com/office/drawing/2014/main" id="{3D5AF8F4-8D16-4551-B49A-45FDCB86FFB5}"/>
              </a:ext>
            </a:extLst>
          </p:cNvPr>
          <p:cNvSpPr txBox="1"/>
          <p:nvPr/>
        </p:nvSpPr>
        <p:spPr>
          <a:xfrm>
            <a:off x="2547692" y="5372363"/>
            <a:ext cx="335349" cy="253916"/>
          </a:xfrm>
          <a:prstGeom prst="rect">
            <a:avLst/>
          </a:prstGeom>
          <a:noFill/>
        </p:spPr>
        <p:txBody>
          <a:bodyPr wrap="none" rtlCol="0" anchor="ctr" anchorCtr="0">
            <a:spAutoFit/>
          </a:bodyPr>
          <a:lstStyle/>
          <a:p>
            <a:pPr algn="ctr"/>
            <a:r>
              <a:rPr lang="fr-FR" sz="1050" smtClean="0"/>
              <a:t>18</a:t>
            </a:r>
            <a:endParaRPr lang="fr-FR" sz="1050"/>
          </a:p>
        </p:txBody>
      </p:sp>
      <p:sp>
        <p:nvSpPr>
          <p:cNvPr id="21" name="TextBox 20">
            <a:extLst>
              <a:ext uri="{FF2B5EF4-FFF2-40B4-BE49-F238E27FC236}">
                <a16:creationId xmlns:a16="http://schemas.microsoft.com/office/drawing/2014/main" id="{C89C73C1-F416-4FDB-A9F2-14EA88DA4BE9}"/>
              </a:ext>
            </a:extLst>
          </p:cNvPr>
          <p:cNvSpPr txBox="1"/>
          <p:nvPr/>
        </p:nvSpPr>
        <p:spPr>
          <a:xfrm>
            <a:off x="3179034" y="5372363"/>
            <a:ext cx="260008" cy="253916"/>
          </a:xfrm>
          <a:prstGeom prst="rect">
            <a:avLst/>
          </a:prstGeom>
          <a:noFill/>
        </p:spPr>
        <p:txBody>
          <a:bodyPr wrap="none" rtlCol="0" anchor="ctr" anchorCtr="0">
            <a:noAutofit/>
          </a:bodyPr>
          <a:lstStyle/>
          <a:p>
            <a:pPr algn="ctr"/>
            <a:r>
              <a:rPr lang="fr-FR" sz="1050" smtClean="0"/>
              <a:t>24</a:t>
            </a:r>
            <a:endParaRPr lang="fr-FR" sz="1050"/>
          </a:p>
        </p:txBody>
      </p:sp>
      <p:sp>
        <p:nvSpPr>
          <p:cNvPr id="24" name="TextBox 23">
            <a:extLst>
              <a:ext uri="{FF2B5EF4-FFF2-40B4-BE49-F238E27FC236}">
                <a16:creationId xmlns:a16="http://schemas.microsoft.com/office/drawing/2014/main" id="{CE83D1F8-4571-4D9B-87CA-316E262198BE}"/>
              </a:ext>
            </a:extLst>
          </p:cNvPr>
          <p:cNvSpPr txBox="1"/>
          <p:nvPr/>
        </p:nvSpPr>
        <p:spPr>
          <a:xfrm>
            <a:off x="3735035" y="5372363"/>
            <a:ext cx="335349" cy="253916"/>
          </a:xfrm>
          <a:prstGeom prst="rect">
            <a:avLst/>
          </a:prstGeom>
          <a:noFill/>
        </p:spPr>
        <p:txBody>
          <a:bodyPr wrap="none" rtlCol="0" anchor="ctr" anchorCtr="0">
            <a:spAutoFit/>
          </a:bodyPr>
          <a:lstStyle/>
          <a:p>
            <a:pPr algn="ctr"/>
            <a:r>
              <a:rPr lang="fr-FR" sz="1050" smtClean="0"/>
              <a:t>30</a:t>
            </a:r>
            <a:endParaRPr lang="fr-FR" sz="1050"/>
          </a:p>
        </p:txBody>
      </p:sp>
      <p:sp>
        <p:nvSpPr>
          <p:cNvPr id="25" name="TextBox 24">
            <a:extLst>
              <a:ext uri="{FF2B5EF4-FFF2-40B4-BE49-F238E27FC236}">
                <a16:creationId xmlns:a16="http://schemas.microsoft.com/office/drawing/2014/main" id="{C1950D08-4809-42D7-922D-E8542FAAAD95}"/>
              </a:ext>
            </a:extLst>
          </p:cNvPr>
          <p:cNvSpPr txBox="1"/>
          <p:nvPr/>
        </p:nvSpPr>
        <p:spPr>
          <a:xfrm>
            <a:off x="4366380" y="5372363"/>
            <a:ext cx="260008" cy="253916"/>
          </a:xfrm>
          <a:prstGeom prst="rect">
            <a:avLst/>
          </a:prstGeom>
          <a:noFill/>
        </p:spPr>
        <p:txBody>
          <a:bodyPr wrap="none" rtlCol="0" anchor="ctr" anchorCtr="0">
            <a:noAutofit/>
          </a:bodyPr>
          <a:lstStyle/>
          <a:p>
            <a:pPr algn="ctr"/>
            <a:r>
              <a:rPr lang="fr-FR" sz="1050" smtClean="0"/>
              <a:t>36</a:t>
            </a:r>
            <a:endParaRPr lang="fr-FR" sz="1050"/>
          </a:p>
        </p:txBody>
      </p:sp>
      <p:sp>
        <p:nvSpPr>
          <p:cNvPr id="26" name="Freeform: Shape 4">
            <a:extLst>
              <a:ext uri="{FF2B5EF4-FFF2-40B4-BE49-F238E27FC236}">
                <a16:creationId xmlns:a16="http://schemas.microsoft.com/office/drawing/2014/main" id="{52451BEE-B7B9-41B9-942A-A656B4C62802}"/>
              </a:ext>
            </a:extLst>
          </p:cNvPr>
          <p:cNvSpPr/>
          <p:nvPr/>
        </p:nvSpPr>
        <p:spPr>
          <a:xfrm>
            <a:off x="10096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Straight Connector 26">
            <a:extLst>
              <a:ext uri="{FF2B5EF4-FFF2-40B4-BE49-F238E27FC236}">
                <a16:creationId xmlns:a16="http://schemas.microsoft.com/office/drawing/2014/main" id="{7EA796BA-FF42-4594-8C4E-15233A39D023}"/>
              </a:ext>
            </a:extLst>
          </p:cNvPr>
          <p:cNvCxnSpPr/>
          <p:nvPr/>
        </p:nvCxnSpPr>
        <p:spPr>
          <a:xfrm>
            <a:off x="9016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987C8E39-6C56-4ACD-9564-CFE0063592FE}"/>
              </a:ext>
            </a:extLst>
          </p:cNvPr>
          <p:cNvCxnSpPr/>
          <p:nvPr/>
        </p:nvCxnSpPr>
        <p:spPr>
          <a:xfrm>
            <a:off x="9016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9FCF2947-AEAD-45C8-8201-02E406239C50}"/>
              </a:ext>
            </a:extLst>
          </p:cNvPr>
          <p:cNvCxnSpPr/>
          <p:nvPr/>
        </p:nvCxnSpPr>
        <p:spPr>
          <a:xfrm>
            <a:off x="9016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A3CAA789-737C-4A8B-9C65-EA6881F22AFD}"/>
              </a:ext>
            </a:extLst>
          </p:cNvPr>
          <p:cNvCxnSpPr/>
          <p:nvPr/>
        </p:nvCxnSpPr>
        <p:spPr>
          <a:xfrm>
            <a:off x="9016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3DB7E5A0-F085-4BA2-83B3-33B4651D2AD9}"/>
              </a:ext>
            </a:extLst>
          </p:cNvPr>
          <p:cNvCxnSpPr/>
          <p:nvPr/>
        </p:nvCxnSpPr>
        <p:spPr>
          <a:xfrm>
            <a:off x="9016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33DCF4E8-6062-493F-AB53-0539192A46D3}"/>
              </a:ext>
            </a:extLst>
          </p:cNvPr>
          <p:cNvCxnSpPr>
            <a:cxnSpLocks/>
          </p:cNvCxnSpPr>
          <p:nvPr/>
        </p:nvCxnSpPr>
        <p:spPr>
          <a:xfrm rot="5400000">
            <a:off x="9646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3039FF5C-8FB3-4962-8492-9FDBD5B6FE23}"/>
              </a:ext>
            </a:extLst>
          </p:cNvPr>
          <p:cNvCxnSpPr>
            <a:cxnSpLocks/>
          </p:cNvCxnSpPr>
          <p:nvPr/>
        </p:nvCxnSpPr>
        <p:spPr>
          <a:xfrm rot="5400000">
            <a:off x="15457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2108B0E3-9798-42B0-9DE4-5FD560F493CA}"/>
              </a:ext>
            </a:extLst>
          </p:cNvPr>
          <p:cNvCxnSpPr>
            <a:cxnSpLocks/>
          </p:cNvCxnSpPr>
          <p:nvPr/>
        </p:nvCxnSpPr>
        <p:spPr>
          <a:xfrm rot="5400000">
            <a:off x="21268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BE0E6E5F-3939-43D6-B38D-B3FF35753F0F}"/>
              </a:ext>
            </a:extLst>
          </p:cNvPr>
          <p:cNvCxnSpPr>
            <a:cxnSpLocks/>
          </p:cNvCxnSpPr>
          <p:nvPr/>
        </p:nvCxnSpPr>
        <p:spPr>
          <a:xfrm rot="5400000">
            <a:off x="27080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E2953453-7E67-4469-94F8-F9BB93C529E6}"/>
              </a:ext>
            </a:extLst>
          </p:cNvPr>
          <p:cNvCxnSpPr>
            <a:cxnSpLocks/>
          </p:cNvCxnSpPr>
          <p:nvPr/>
        </p:nvCxnSpPr>
        <p:spPr>
          <a:xfrm rot="5400000">
            <a:off x="32891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0DD97788-90C9-42CA-8906-B35046552951}"/>
              </a:ext>
            </a:extLst>
          </p:cNvPr>
          <p:cNvCxnSpPr>
            <a:cxnSpLocks/>
          </p:cNvCxnSpPr>
          <p:nvPr/>
        </p:nvCxnSpPr>
        <p:spPr>
          <a:xfrm rot="5400000">
            <a:off x="38702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4B7468B6-4D70-4426-8F1B-521F4ABA4C5D}"/>
              </a:ext>
            </a:extLst>
          </p:cNvPr>
          <p:cNvCxnSpPr>
            <a:cxnSpLocks/>
          </p:cNvCxnSpPr>
          <p:nvPr/>
        </p:nvCxnSpPr>
        <p:spPr>
          <a:xfrm rot="5400000">
            <a:off x="44513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8F93B69B-49ED-4892-8F2F-4B18EA8DAF39}"/>
              </a:ext>
            </a:extLst>
          </p:cNvPr>
          <p:cNvSpPr txBox="1"/>
          <p:nvPr/>
        </p:nvSpPr>
        <p:spPr>
          <a:xfrm>
            <a:off x="2480885" y="5572388"/>
            <a:ext cx="468961" cy="253916"/>
          </a:xfrm>
          <a:prstGeom prst="rect">
            <a:avLst/>
          </a:prstGeom>
          <a:noFill/>
        </p:spPr>
        <p:txBody>
          <a:bodyPr wrap="none" rtlCol="0" anchor="ctr" anchorCtr="0">
            <a:spAutoFit/>
          </a:bodyPr>
          <a:lstStyle/>
          <a:p>
            <a:pPr algn="ctr"/>
            <a:r>
              <a:rPr lang="fr-FR" sz="1050" dirty="0" smtClean="0"/>
              <a:t>Mois</a:t>
            </a:r>
            <a:endParaRPr lang="fr-FR" sz="1050" dirty="0"/>
          </a:p>
        </p:txBody>
      </p:sp>
      <p:sp>
        <p:nvSpPr>
          <p:cNvPr id="40" name="TextBox 39">
            <a:extLst>
              <a:ext uri="{FF2B5EF4-FFF2-40B4-BE49-F238E27FC236}">
                <a16:creationId xmlns:a16="http://schemas.microsoft.com/office/drawing/2014/main" id="{CAEBDDDE-CC43-459E-88CA-61055A9C6DFA}"/>
              </a:ext>
            </a:extLst>
          </p:cNvPr>
          <p:cNvSpPr txBox="1"/>
          <p:nvPr/>
        </p:nvSpPr>
        <p:spPr>
          <a:xfrm>
            <a:off x="974939" y="4872475"/>
            <a:ext cx="2474806" cy="415498"/>
          </a:xfrm>
          <a:prstGeom prst="rect">
            <a:avLst/>
          </a:prstGeom>
          <a:noFill/>
        </p:spPr>
        <p:txBody>
          <a:bodyPr wrap="none" rtlCol="0" anchor="ctr" anchorCtr="0">
            <a:spAutoFit/>
          </a:bodyPr>
          <a:lstStyle/>
          <a:p>
            <a:r>
              <a:rPr lang="fr-FR" sz="1050" dirty="0"/>
              <a:t>p</a:t>
            </a:r>
            <a:r>
              <a:rPr lang="fr-FR" sz="1050" dirty="0" smtClean="0"/>
              <a:t> non pondér</a:t>
            </a:r>
            <a:r>
              <a:rPr lang="fr-FR" sz="1050" dirty="0"/>
              <a:t>é</a:t>
            </a:r>
            <a:r>
              <a:rPr lang="fr-FR" sz="1050" dirty="0" smtClean="0"/>
              <a:t>: 0,002</a:t>
            </a:r>
          </a:p>
          <a:p>
            <a:r>
              <a:rPr lang="fr-FR" sz="1050" dirty="0" smtClean="0"/>
              <a:t>p test log </a:t>
            </a:r>
            <a:r>
              <a:rPr lang="fr-FR" sz="1050" dirty="0" err="1" smtClean="0"/>
              <a:t>rank</a:t>
            </a:r>
            <a:r>
              <a:rPr lang="fr-FR" sz="1050" dirty="0" smtClean="0"/>
              <a:t> ajusté sur IPTW: 0,005</a:t>
            </a:r>
            <a:endParaRPr lang="fr-FR" sz="1050" dirty="0"/>
          </a:p>
        </p:txBody>
      </p:sp>
      <p:sp>
        <p:nvSpPr>
          <p:cNvPr id="41" name="TextBox 40">
            <a:extLst>
              <a:ext uri="{FF2B5EF4-FFF2-40B4-BE49-F238E27FC236}">
                <a16:creationId xmlns:a16="http://schemas.microsoft.com/office/drawing/2014/main" id="{AB841333-AD32-46AA-902D-ADA89D86E0E3}"/>
              </a:ext>
            </a:extLst>
          </p:cNvPr>
          <p:cNvSpPr txBox="1"/>
          <p:nvPr/>
        </p:nvSpPr>
        <p:spPr>
          <a:xfrm>
            <a:off x="2625103" y="2476106"/>
            <a:ext cx="1277400" cy="415498"/>
          </a:xfrm>
          <a:prstGeom prst="rect">
            <a:avLst/>
          </a:prstGeom>
          <a:noFill/>
        </p:spPr>
        <p:txBody>
          <a:bodyPr wrap="none" rtlCol="0" anchor="ctr" anchorCtr="0">
            <a:spAutoFit/>
          </a:bodyPr>
          <a:lstStyle/>
          <a:p>
            <a:pPr algn="ctr"/>
            <a:r>
              <a:rPr lang="fr-FR" sz="1050" dirty="0" err="1" smtClean="0"/>
              <a:t>SGm</a:t>
            </a:r>
            <a:r>
              <a:rPr lang="fr-FR" sz="1050" dirty="0" smtClean="0"/>
              <a:t> (IPTW)</a:t>
            </a:r>
          </a:p>
          <a:p>
            <a:pPr algn="ctr"/>
            <a:r>
              <a:rPr lang="fr-FR" sz="1050" dirty="0" smtClean="0"/>
              <a:t>18,8 vs. 12,1 mois</a:t>
            </a:r>
            <a:endParaRPr lang="fr-FR" sz="1050" dirty="0"/>
          </a:p>
        </p:txBody>
      </p:sp>
      <p:sp>
        <p:nvSpPr>
          <p:cNvPr id="42" name="Freeform 5">
            <a:extLst>
              <a:ext uri="{FF2B5EF4-FFF2-40B4-BE49-F238E27FC236}">
                <a16:creationId xmlns:a16="http://schemas.microsoft.com/office/drawing/2014/main" id="{B87DE3C8-F3AF-49DE-A279-ED545A5FB763}"/>
              </a:ext>
            </a:extLst>
          </p:cNvPr>
          <p:cNvSpPr>
            <a:spLocks/>
          </p:cNvSpPr>
          <p:nvPr/>
        </p:nvSpPr>
        <p:spPr bwMode="auto">
          <a:xfrm>
            <a:off x="1017976" y="2254884"/>
            <a:ext cx="3411470" cy="2704465"/>
          </a:xfrm>
          <a:custGeom>
            <a:avLst/>
            <a:gdLst>
              <a:gd name="T0" fmla="*/ 50 w 2982"/>
              <a:gd name="T1" fmla="*/ 85 h 2364"/>
              <a:gd name="T2" fmla="*/ 94 w 2982"/>
              <a:gd name="T3" fmla="*/ 142 h 2364"/>
              <a:gd name="T4" fmla="*/ 151 w 2982"/>
              <a:gd name="T5" fmla="*/ 170 h 2364"/>
              <a:gd name="T6" fmla="*/ 212 w 2982"/>
              <a:gd name="T7" fmla="*/ 239 h 2364"/>
              <a:gd name="T8" fmla="*/ 248 w 2982"/>
              <a:gd name="T9" fmla="*/ 283 h 2364"/>
              <a:gd name="T10" fmla="*/ 271 w 2982"/>
              <a:gd name="T11" fmla="*/ 347 h 2364"/>
              <a:gd name="T12" fmla="*/ 307 w 2982"/>
              <a:gd name="T13" fmla="*/ 366 h 2364"/>
              <a:gd name="T14" fmla="*/ 345 w 2982"/>
              <a:gd name="T15" fmla="*/ 427 h 2364"/>
              <a:gd name="T16" fmla="*/ 370 w 2982"/>
              <a:gd name="T17" fmla="*/ 449 h 2364"/>
              <a:gd name="T18" fmla="*/ 399 w 2982"/>
              <a:gd name="T19" fmla="*/ 503 h 2364"/>
              <a:gd name="T20" fmla="*/ 422 w 2982"/>
              <a:gd name="T21" fmla="*/ 531 h 2364"/>
              <a:gd name="T22" fmla="*/ 448 w 2982"/>
              <a:gd name="T23" fmla="*/ 611 h 2364"/>
              <a:gd name="T24" fmla="*/ 493 w 2982"/>
              <a:gd name="T25" fmla="*/ 635 h 2364"/>
              <a:gd name="T26" fmla="*/ 533 w 2982"/>
              <a:gd name="T27" fmla="*/ 720 h 2364"/>
              <a:gd name="T28" fmla="*/ 585 w 2982"/>
              <a:gd name="T29" fmla="*/ 755 h 2364"/>
              <a:gd name="T30" fmla="*/ 630 w 2982"/>
              <a:gd name="T31" fmla="*/ 812 h 2364"/>
              <a:gd name="T32" fmla="*/ 680 w 2982"/>
              <a:gd name="T33" fmla="*/ 850 h 2364"/>
              <a:gd name="T34" fmla="*/ 696 w 2982"/>
              <a:gd name="T35" fmla="*/ 904 h 2364"/>
              <a:gd name="T36" fmla="*/ 727 w 2982"/>
              <a:gd name="T37" fmla="*/ 982 h 2364"/>
              <a:gd name="T38" fmla="*/ 762 w 2982"/>
              <a:gd name="T39" fmla="*/ 1017 h 2364"/>
              <a:gd name="T40" fmla="*/ 814 w 2982"/>
              <a:gd name="T41" fmla="*/ 1045 h 2364"/>
              <a:gd name="T42" fmla="*/ 864 w 2982"/>
              <a:gd name="T43" fmla="*/ 1083 h 2364"/>
              <a:gd name="T44" fmla="*/ 906 w 2982"/>
              <a:gd name="T45" fmla="*/ 1121 h 2364"/>
              <a:gd name="T46" fmla="*/ 925 w 2982"/>
              <a:gd name="T47" fmla="*/ 1213 h 2364"/>
              <a:gd name="T48" fmla="*/ 956 w 2982"/>
              <a:gd name="T49" fmla="*/ 1239 h 2364"/>
              <a:gd name="T50" fmla="*/ 991 w 2982"/>
              <a:gd name="T51" fmla="*/ 1277 h 2364"/>
              <a:gd name="T52" fmla="*/ 1043 w 2982"/>
              <a:gd name="T53" fmla="*/ 1300 h 2364"/>
              <a:gd name="T54" fmla="*/ 1057 w 2982"/>
              <a:gd name="T55" fmla="*/ 1340 h 2364"/>
              <a:gd name="T56" fmla="*/ 1111 w 2982"/>
              <a:gd name="T57" fmla="*/ 1390 h 2364"/>
              <a:gd name="T58" fmla="*/ 1125 w 2982"/>
              <a:gd name="T59" fmla="*/ 1423 h 2364"/>
              <a:gd name="T60" fmla="*/ 1168 w 2982"/>
              <a:gd name="T61" fmla="*/ 1449 h 2364"/>
              <a:gd name="T62" fmla="*/ 1210 w 2982"/>
              <a:gd name="T63" fmla="*/ 1546 h 2364"/>
              <a:gd name="T64" fmla="*/ 1265 w 2982"/>
              <a:gd name="T65" fmla="*/ 1567 h 2364"/>
              <a:gd name="T66" fmla="*/ 1357 w 2982"/>
              <a:gd name="T67" fmla="*/ 1605 h 2364"/>
              <a:gd name="T68" fmla="*/ 1380 w 2982"/>
              <a:gd name="T69" fmla="*/ 1640 h 2364"/>
              <a:gd name="T70" fmla="*/ 1399 w 2982"/>
              <a:gd name="T71" fmla="*/ 1678 h 2364"/>
              <a:gd name="T72" fmla="*/ 1491 w 2982"/>
              <a:gd name="T73" fmla="*/ 1699 h 2364"/>
              <a:gd name="T74" fmla="*/ 1517 w 2982"/>
              <a:gd name="T75" fmla="*/ 1744 h 2364"/>
              <a:gd name="T76" fmla="*/ 1576 w 2982"/>
              <a:gd name="T77" fmla="*/ 1765 h 2364"/>
              <a:gd name="T78" fmla="*/ 1602 w 2982"/>
              <a:gd name="T79" fmla="*/ 1800 h 2364"/>
              <a:gd name="T80" fmla="*/ 1661 w 2982"/>
              <a:gd name="T81" fmla="*/ 1822 h 2364"/>
              <a:gd name="T82" fmla="*/ 1720 w 2982"/>
              <a:gd name="T83" fmla="*/ 1857 h 2364"/>
              <a:gd name="T84" fmla="*/ 1779 w 2982"/>
              <a:gd name="T85" fmla="*/ 1890 h 2364"/>
              <a:gd name="T86" fmla="*/ 1805 w 2982"/>
              <a:gd name="T87" fmla="*/ 1933 h 2364"/>
              <a:gd name="T88" fmla="*/ 1840 w 2982"/>
              <a:gd name="T89" fmla="*/ 1956 h 2364"/>
              <a:gd name="T90" fmla="*/ 1895 w 2982"/>
              <a:gd name="T91" fmla="*/ 1999 h 2364"/>
              <a:gd name="T92" fmla="*/ 1996 w 2982"/>
              <a:gd name="T93" fmla="*/ 2020 h 2364"/>
              <a:gd name="T94" fmla="*/ 2029 w 2982"/>
              <a:gd name="T95" fmla="*/ 2058 h 2364"/>
              <a:gd name="T96" fmla="*/ 2083 w 2982"/>
              <a:gd name="T97" fmla="*/ 2072 h 2364"/>
              <a:gd name="T98" fmla="*/ 2128 w 2982"/>
              <a:gd name="T99" fmla="*/ 2112 h 2364"/>
              <a:gd name="T100" fmla="*/ 2244 w 2982"/>
              <a:gd name="T101" fmla="*/ 2138 h 2364"/>
              <a:gd name="T102" fmla="*/ 2336 w 2982"/>
              <a:gd name="T103" fmla="*/ 2164 h 2364"/>
              <a:gd name="T104" fmla="*/ 2423 w 2982"/>
              <a:gd name="T105" fmla="*/ 2183 h 2364"/>
              <a:gd name="T106" fmla="*/ 2517 w 2982"/>
              <a:gd name="T107" fmla="*/ 2216 h 2364"/>
              <a:gd name="T108" fmla="*/ 2734 w 2982"/>
              <a:gd name="T109" fmla="*/ 2251 h 2364"/>
              <a:gd name="T110" fmla="*/ 2760 w 2982"/>
              <a:gd name="T111" fmla="*/ 2293 h 2364"/>
              <a:gd name="T112" fmla="*/ 2836 w 2982"/>
              <a:gd name="T113" fmla="*/ 2322 h 2364"/>
              <a:gd name="T114" fmla="*/ 2982 w 2982"/>
              <a:gd name="T115" fmla="*/ 2364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2" h="2364">
                <a:moveTo>
                  <a:pt x="0" y="0"/>
                </a:moveTo>
                <a:lnTo>
                  <a:pt x="0" y="26"/>
                </a:lnTo>
                <a:lnTo>
                  <a:pt x="17" y="26"/>
                </a:lnTo>
                <a:lnTo>
                  <a:pt x="17" y="85"/>
                </a:lnTo>
                <a:lnTo>
                  <a:pt x="50" y="85"/>
                </a:lnTo>
                <a:lnTo>
                  <a:pt x="50" y="102"/>
                </a:lnTo>
                <a:lnTo>
                  <a:pt x="76" y="102"/>
                </a:lnTo>
                <a:lnTo>
                  <a:pt x="76" y="114"/>
                </a:lnTo>
                <a:lnTo>
                  <a:pt x="94" y="114"/>
                </a:lnTo>
                <a:lnTo>
                  <a:pt x="94" y="142"/>
                </a:lnTo>
                <a:lnTo>
                  <a:pt x="102" y="142"/>
                </a:lnTo>
                <a:lnTo>
                  <a:pt x="102" y="156"/>
                </a:lnTo>
                <a:lnTo>
                  <a:pt x="127" y="156"/>
                </a:lnTo>
                <a:lnTo>
                  <a:pt x="127" y="170"/>
                </a:lnTo>
                <a:lnTo>
                  <a:pt x="151" y="170"/>
                </a:lnTo>
                <a:lnTo>
                  <a:pt x="151" y="201"/>
                </a:lnTo>
                <a:lnTo>
                  <a:pt x="203" y="201"/>
                </a:lnTo>
                <a:lnTo>
                  <a:pt x="203" y="232"/>
                </a:lnTo>
                <a:lnTo>
                  <a:pt x="212" y="232"/>
                </a:lnTo>
                <a:lnTo>
                  <a:pt x="212" y="239"/>
                </a:lnTo>
                <a:lnTo>
                  <a:pt x="229" y="239"/>
                </a:lnTo>
                <a:lnTo>
                  <a:pt x="229" y="267"/>
                </a:lnTo>
                <a:lnTo>
                  <a:pt x="238" y="267"/>
                </a:lnTo>
                <a:lnTo>
                  <a:pt x="238" y="283"/>
                </a:lnTo>
                <a:lnTo>
                  <a:pt x="248" y="283"/>
                </a:lnTo>
                <a:lnTo>
                  <a:pt x="248" y="295"/>
                </a:lnTo>
                <a:lnTo>
                  <a:pt x="257" y="295"/>
                </a:lnTo>
                <a:lnTo>
                  <a:pt x="257" y="309"/>
                </a:lnTo>
                <a:lnTo>
                  <a:pt x="271" y="309"/>
                </a:lnTo>
                <a:lnTo>
                  <a:pt x="271" y="347"/>
                </a:lnTo>
                <a:lnTo>
                  <a:pt x="283" y="347"/>
                </a:lnTo>
                <a:lnTo>
                  <a:pt x="283" y="357"/>
                </a:lnTo>
                <a:lnTo>
                  <a:pt x="288" y="357"/>
                </a:lnTo>
                <a:lnTo>
                  <a:pt x="288" y="366"/>
                </a:lnTo>
                <a:lnTo>
                  <a:pt x="307" y="366"/>
                </a:lnTo>
                <a:lnTo>
                  <a:pt x="307" y="394"/>
                </a:lnTo>
                <a:lnTo>
                  <a:pt x="340" y="394"/>
                </a:lnTo>
                <a:lnTo>
                  <a:pt x="340" y="416"/>
                </a:lnTo>
                <a:lnTo>
                  <a:pt x="345" y="416"/>
                </a:lnTo>
                <a:lnTo>
                  <a:pt x="345" y="427"/>
                </a:lnTo>
                <a:lnTo>
                  <a:pt x="349" y="427"/>
                </a:lnTo>
                <a:lnTo>
                  <a:pt x="349" y="434"/>
                </a:lnTo>
                <a:lnTo>
                  <a:pt x="359" y="434"/>
                </a:lnTo>
                <a:lnTo>
                  <a:pt x="359" y="449"/>
                </a:lnTo>
                <a:lnTo>
                  <a:pt x="370" y="449"/>
                </a:lnTo>
                <a:lnTo>
                  <a:pt x="370" y="460"/>
                </a:lnTo>
                <a:lnTo>
                  <a:pt x="389" y="460"/>
                </a:lnTo>
                <a:lnTo>
                  <a:pt x="389" y="491"/>
                </a:lnTo>
                <a:lnTo>
                  <a:pt x="399" y="491"/>
                </a:lnTo>
                <a:lnTo>
                  <a:pt x="399" y="503"/>
                </a:lnTo>
                <a:lnTo>
                  <a:pt x="406" y="503"/>
                </a:lnTo>
                <a:lnTo>
                  <a:pt x="406" y="515"/>
                </a:lnTo>
                <a:lnTo>
                  <a:pt x="415" y="515"/>
                </a:lnTo>
                <a:lnTo>
                  <a:pt x="415" y="531"/>
                </a:lnTo>
                <a:lnTo>
                  <a:pt x="422" y="531"/>
                </a:lnTo>
                <a:lnTo>
                  <a:pt x="422" y="545"/>
                </a:lnTo>
                <a:lnTo>
                  <a:pt x="439" y="545"/>
                </a:lnTo>
                <a:lnTo>
                  <a:pt x="439" y="552"/>
                </a:lnTo>
                <a:lnTo>
                  <a:pt x="448" y="552"/>
                </a:lnTo>
                <a:lnTo>
                  <a:pt x="448" y="611"/>
                </a:lnTo>
                <a:lnTo>
                  <a:pt x="455" y="611"/>
                </a:lnTo>
                <a:lnTo>
                  <a:pt x="455" y="626"/>
                </a:lnTo>
                <a:lnTo>
                  <a:pt x="465" y="626"/>
                </a:lnTo>
                <a:lnTo>
                  <a:pt x="465" y="635"/>
                </a:lnTo>
                <a:lnTo>
                  <a:pt x="493" y="635"/>
                </a:lnTo>
                <a:lnTo>
                  <a:pt x="493" y="663"/>
                </a:lnTo>
                <a:lnTo>
                  <a:pt x="510" y="663"/>
                </a:lnTo>
                <a:lnTo>
                  <a:pt x="510" y="703"/>
                </a:lnTo>
                <a:lnTo>
                  <a:pt x="533" y="703"/>
                </a:lnTo>
                <a:lnTo>
                  <a:pt x="533" y="720"/>
                </a:lnTo>
                <a:lnTo>
                  <a:pt x="543" y="720"/>
                </a:lnTo>
                <a:lnTo>
                  <a:pt x="543" y="732"/>
                </a:lnTo>
                <a:lnTo>
                  <a:pt x="569" y="732"/>
                </a:lnTo>
                <a:lnTo>
                  <a:pt x="569" y="755"/>
                </a:lnTo>
                <a:lnTo>
                  <a:pt x="585" y="755"/>
                </a:lnTo>
                <a:lnTo>
                  <a:pt x="585" y="786"/>
                </a:lnTo>
                <a:lnTo>
                  <a:pt x="602" y="786"/>
                </a:lnTo>
                <a:lnTo>
                  <a:pt x="602" y="800"/>
                </a:lnTo>
                <a:lnTo>
                  <a:pt x="630" y="800"/>
                </a:lnTo>
                <a:lnTo>
                  <a:pt x="630" y="812"/>
                </a:lnTo>
                <a:lnTo>
                  <a:pt x="646" y="812"/>
                </a:lnTo>
                <a:lnTo>
                  <a:pt x="646" y="840"/>
                </a:lnTo>
                <a:lnTo>
                  <a:pt x="656" y="840"/>
                </a:lnTo>
                <a:lnTo>
                  <a:pt x="656" y="850"/>
                </a:lnTo>
                <a:lnTo>
                  <a:pt x="680" y="850"/>
                </a:lnTo>
                <a:lnTo>
                  <a:pt x="680" y="861"/>
                </a:lnTo>
                <a:lnTo>
                  <a:pt x="687" y="861"/>
                </a:lnTo>
                <a:lnTo>
                  <a:pt x="687" y="878"/>
                </a:lnTo>
                <a:lnTo>
                  <a:pt x="696" y="878"/>
                </a:lnTo>
                <a:lnTo>
                  <a:pt x="696" y="904"/>
                </a:lnTo>
                <a:lnTo>
                  <a:pt x="705" y="904"/>
                </a:lnTo>
                <a:lnTo>
                  <a:pt x="705" y="930"/>
                </a:lnTo>
                <a:lnTo>
                  <a:pt x="717" y="930"/>
                </a:lnTo>
                <a:lnTo>
                  <a:pt x="717" y="982"/>
                </a:lnTo>
                <a:lnTo>
                  <a:pt x="727" y="982"/>
                </a:lnTo>
                <a:lnTo>
                  <a:pt x="727" y="991"/>
                </a:lnTo>
                <a:lnTo>
                  <a:pt x="750" y="991"/>
                </a:lnTo>
                <a:lnTo>
                  <a:pt x="750" y="1008"/>
                </a:lnTo>
                <a:lnTo>
                  <a:pt x="762" y="1008"/>
                </a:lnTo>
                <a:lnTo>
                  <a:pt x="762" y="1017"/>
                </a:lnTo>
                <a:lnTo>
                  <a:pt x="779" y="1017"/>
                </a:lnTo>
                <a:lnTo>
                  <a:pt x="779" y="1034"/>
                </a:lnTo>
                <a:lnTo>
                  <a:pt x="797" y="1034"/>
                </a:lnTo>
                <a:lnTo>
                  <a:pt x="797" y="1045"/>
                </a:lnTo>
                <a:lnTo>
                  <a:pt x="814" y="1045"/>
                </a:lnTo>
                <a:lnTo>
                  <a:pt x="814" y="1060"/>
                </a:lnTo>
                <a:lnTo>
                  <a:pt x="831" y="1060"/>
                </a:lnTo>
                <a:lnTo>
                  <a:pt x="831" y="1071"/>
                </a:lnTo>
                <a:lnTo>
                  <a:pt x="864" y="1071"/>
                </a:lnTo>
                <a:lnTo>
                  <a:pt x="864" y="1083"/>
                </a:lnTo>
                <a:lnTo>
                  <a:pt x="871" y="1083"/>
                </a:lnTo>
                <a:lnTo>
                  <a:pt x="871" y="1114"/>
                </a:lnTo>
                <a:lnTo>
                  <a:pt x="890" y="1114"/>
                </a:lnTo>
                <a:lnTo>
                  <a:pt x="890" y="1121"/>
                </a:lnTo>
                <a:lnTo>
                  <a:pt x="906" y="1121"/>
                </a:lnTo>
                <a:lnTo>
                  <a:pt x="906" y="1135"/>
                </a:lnTo>
                <a:lnTo>
                  <a:pt x="913" y="1135"/>
                </a:lnTo>
                <a:lnTo>
                  <a:pt x="913" y="1161"/>
                </a:lnTo>
                <a:lnTo>
                  <a:pt x="925" y="1161"/>
                </a:lnTo>
                <a:lnTo>
                  <a:pt x="925" y="1213"/>
                </a:lnTo>
                <a:lnTo>
                  <a:pt x="939" y="1213"/>
                </a:lnTo>
                <a:lnTo>
                  <a:pt x="939" y="1230"/>
                </a:lnTo>
                <a:lnTo>
                  <a:pt x="948" y="1230"/>
                </a:lnTo>
                <a:lnTo>
                  <a:pt x="948" y="1239"/>
                </a:lnTo>
                <a:lnTo>
                  <a:pt x="956" y="1239"/>
                </a:lnTo>
                <a:lnTo>
                  <a:pt x="956" y="1248"/>
                </a:lnTo>
                <a:lnTo>
                  <a:pt x="967" y="1248"/>
                </a:lnTo>
                <a:lnTo>
                  <a:pt x="967" y="1265"/>
                </a:lnTo>
                <a:lnTo>
                  <a:pt x="991" y="1265"/>
                </a:lnTo>
                <a:lnTo>
                  <a:pt x="991" y="1277"/>
                </a:lnTo>
                <a:lnTo>
                  <a:pt x="1010" y="1277"/>
                </a:lnTo>
                <a:lnTo>
                  <a:pt x="1010" y="1286"/>
                </a:lnTo>
                <a:lnTo>
                  <a:pt x="1024" y="1286"/>
                </a:lnTo>
                <a:lnTo>
                  <a:pt x="1024" y="1300"/>
                </a:lnTo>
                <a:lnTo>
                  <a:pt x="1043" y="1300"/>
                </a:lnTo>
                <a:lnTo>
                  <a:pt x="1043" y="1312"/>
                </a:lnTo>
                <a:lnTo>
                  <a:pt x="1050" y="1312"/>
                </a:lnTo>
                <a:lnTo>
                  <a:pt x="1050" y="1324"/>
                </a:lnTo>
                <a:lnTo>
                  <a:pt x="1057" y="1324"/>
                </a:lnTo>
                <a:lnTo>
                  <a:pt x="1057" y="1340"/>
                </a:lnTo>
                <a:lnTo>
                  <a:pt x="1085" y="1340"/>
                </a:lnTo>
                <a:lnTo>
                  <a:pt x="1085" y="1378"/>
                </a:lnTo>
                <a:lnTo>
                  <a:pt x="1102" y="1378"/>
                </a:lnTo>
                <a:lnTo>
                  <a:pt x="1102" y="1390"/>
                </a:lnTo>
                <a:lnTo>
                  <a:pt x="1111" y="1390"/>
                </a:lnTo>
                <a:lnTo>
                  <a:pt x="1111" y="1399"/>
                </a:lnTo>
                <a:lnTo>
                  <a:pt x="1123" y="1399"/>
                </a:lnTo>
                <a:lnTo>
                  <a:pt x="1123" y="1414"/>
                </a:lnTo>
                <a:lnTo>
                  <a:pt x="1125" y="1414"/>
                </a:lnTo>
                <a:lnTo>
                  <a:pt x="1125" y="1423"/>
                </a:lnTo>
                <a:lnTo>
                  <a:pt x="1133" y="1423"/>
                </a:lnTo>
                <a:lnTo>
                  <a:pt x="1133" y="1437"/>
                </a:lnTo>
                <a:lnTo>
                  <a:pt x="1151" y="1437"/>
                </a:lnTo>
                <a:lnTo>
                  <a:pt x="1151" y="1449"/>
                </a:lnTo>
                <a:lnTo>
                  <a:pt x="1168" y="1449"/>
                </a:lnTo>
                <a:lnTo>
                  <a:pt x="1168" y="1475"/>
                </a:lnTo>
                <a:lnTo>
                  <a:pt x="1203" y="1475"/>
                </a:lnTo>
                <a:lnTo>
                  <a:pt x="1203" y="1524"/>
                </a:lnTo>
                <a:lnTo>
                  <a:pt x="1210" y="1524"/>
                </a:lnTo>
                <a:lnTo>
                  <a:pt x="1210" y="1546"/>
                </a:lnTo>
                <a:lnTo>
                  <a:pt x="1220" y="1546"/>
                </a:lnTo>
                <a:lnTo>
                  <a:pt x="1220" y="1557"/>
                </a:lnTo>
                <a:lnTo>
                  <a:pt x="1229" y="1557"/>
                </a:lnTo>
                <a:lnTo>
                  <a:pt x="1229" y="1567"/>
                </a:lnTo>
                <a:lnTo>
                  <a:pt x="1265" y="1567"/>
                </a:lnTo>
                <a:lnTo>
                  <a:pt x="1265" y="1581"/>
                </a:lnTo>
                <a:lnTo>
                  <a:pt x="1331" y="1581"/>
                </a:lnTo>
                <a:lnTo>
                  <a:pt x="1331" y="1590"/>
                </a:lnTo>
                <a:lnTo>
                  <a:pt x="1357" y="1590"/>
                </a:lnTo>
                <a:lnTo>
                  <a:pt x="1357" y="1605"/>
                </a:lnTo>
                <a:lnTo>
                  <a:pt x="1366" y="1605"/>
                </a:lnTo>
                <a:lnTo>
                  <a:pt x="1366" y="1614"/>
                </a:lnTo>
                <a:lnTo>
                  <a:pt x="1373" y="1614"/>
                </a:lnTo>
                <a:lnTo>
                  <a:pt x="1373" y="1640"/>
                </a:lnTo>
                <a:lnTo>
                  <a:pt x="1380" y="1640"/>
                </a:lnTo>
                <a:lnTo>
                  <a:pt x="1380" y="1652"/>
                </a:lnTo>
                <a:lnTo>
                  <a:pt x="1390" y="1652"/>
                </a:lnTo>
                <a:lnTo>
                  <a:pt x="1390" y="1661"/>
                </a:lnTo>
                <a:lnTo>
                  <a:pt x="1399" y="1661"/>
                </a:lnTo>
                <a:lnTo>
                  <a:pt x="1399" y="1678"/>
                </a:lnTo>
                <a:lnTo>
                  <a:pt x="1418" y="1678"/>
                </a:lnTo>
                <a:lnTo>
                  <a:pt x="1418" y="1690"/>
                </a:lnTo>
                <a:lnTo>
                  <a:pt x="1425" y="1690"/>
                </a:lnTo>
                <a:lnTo>
                  <a:pt x="1425" y="1699"/>
                </a:lnTo>
                <a:lnTo>
                  <a:pt x="1491" y="1699"/>
                </a:lnTo>
                <a:lnTo>
                  <a:pt x="1491" y="1711"/>
                </a:lnTo>
                <a:lnTo>
                  <a:pt x="1508" y="1711"/>
                </a:lnTo>
                <a:lnTo>
                  <a:pt x="1508" y="1732"/>
                </a:lnTo>
                <a:lnTo>
                  <a:pt x="1517" y="1732"/>
                </a:lnTo>
                <a:lnTo>
                  <a:pt x="1517" y="1744"/>
                </a:lnTo>
                <a:lnTo>
                  <a:pt x="1534" y="1744"/>
                </a:lnTo>
                <a:lnTo>
                  <a:pt x="1534" y="1753"/>
                </a:lnTo>
                <a:lnTo>
                  <a:pt x="1567" y="1753"/>
                </a:lnTo>
                <a:lnTo>
                  <a:pt x="1567" y="1765"/>
                </a:lnTo>
                <a:lnTo>
                  <a:pt x="1576" y="1765"/>
                </a:lnTo>
                <a:lnTo>
                  <a:pt x="1576" y="1777"/>
                </a:lnTo>
                <a:lnTo>
                  <a:pt x="1593" y="1777"/>
                </a:lnTo>
                <a:lnTo>
                  <a:pt x="1593" y="1791"/>
                </a:lnTo>
                <a:lnTo>
                  <a:pt x="1602" y="1791"/>
                </a:lnTo>
                <a:lnTo>
                  <a:pt x="1602" y="1800"/>
                </a:lnTo>
                <a:lnTo>
                  <a:pt x="1616" y="1800"/>
                </a:lnTo>
                <a:lnTo>
                  <a:pt x="1616" y="1812"/>
                </a:lnTo>
                <a:lnTo>
                  <a:pt x="1644" y="1812"/>
                </a:lnTo>
                <a:lnTo>
                  <a:pt x="1644" y="1822"/>
                </a:lnTo>
                <a:lnTo>
                  <a:pt x="1661" y="1822"/>
                </a:lnTo>
                <a:lnTo>
                  <a:pt x="1661" y="1833"/>
                </a:lnTo>
                <a:lnTo>
                  <a:pt x="1703" y="1833"/>
                </a:lnTo>
                <a:lnTo>
                  <a:pt x="1703" y="1848"/>
                </a:lnTo>
                <a:lnTo>
                  <a:pt x="1720" y="1848"/>
                </a:lnTo>
                <a:lnTo>
                  <a:pt x="1720" y="1857"/>
                </a:lnTo>
                <a:lnTo>
                  <a:pt x="1736" y="1857"/>
                </a:lnTo>
                <a:lnTo>
                  <a:pt x="1736" y="1881"/>
                </a:lnTo>
                <a:lnTo>
                  <a:pt x="1755" y="1881"/>
                </a:lnTo>
                <a:lnTo>
                  <a:pt x="1755" y="1890"/>
                </a:lnTo>
                <a:lnTo>
                  <a:pt x="1779" y="1890"/>
                </a:lnTo>
                <a:lnTo>
                  <a:pt x="1779" y="1902"/>
                </a:lnTo>
                <a:lnTo>
                  <a:pt x="1798" y="1902"/>
                </a:lnTo>
                <a:lnTo>
                  <a:pt x="1798" y="1925"/>
                </a:lnTo>
                <a:lnTo>
                  <a:pt x="1805" y="1925"/>
                </a:lnTo>
                <a:lnTo>
                  <a:pt x="1805" y="1933"/>
                </a:lnTo>
                <a:lnTo>
                  <a:pt x="1814" y="1933"/>
                </a:lnTo>
                <a:lnTo>
                  <a:pt x="1814" y="1947"/>
                </a:lnTo>
                <a:lnTo>
                  <a:pt x="1824" y="1947"/>
                </a:lnTo>
                <a:lnTo>
                  <a:pt x="1824" y="1956"/>
                </a:lnTo>
                <a:lnTo>
                  <a:pt x="1840" y="1956"/>
                </a:lnTo>
                <a:lnTo>
                  <a:pt x="1840" y="1977"/>
                </a:lnTo>
                <a:lnTo>
                  <a:pt x="1880" y="1977"/>
                </a:lnTo>
                <a:lnTo>
                  <a:pt x="1880" y="1989"/>
                </a:lnTo>
                <a:lnTo>
                  <a:pt x="1895" y="1989"/>
                </a:lnTo>
                <a:lnTo>
                  <a:pt x="1895" y="1999"/>
                </a:lnTo>
                <a:lnTo>
                  <a:pt x="1923" y="1999"/>
                </a:lnTo>
                <a:lnTo>
                  <a:pt x="1923" y="2010"/>
                </a:lnTo>
                <a:lnTo>
                  <a:pt x="1982" y="2010"/>
                </a:lnTo>
                <a:lnTo>
                  <a:pt x="1982" y="2020"/>
                </a:lnTo>
                <a:lnTo>
                  <a:pt x="1996" y="2020"/>
                </a:lnTo>
                <a:lnTo>
                  <a:pt x="1996" y="2029"/>
                </a:lnTo>
                <a:lnTo>
                  <a:pt x="2022" y="2029"/>
                </a:lnTo>
                <a:lnTo>
                  <a:pt x="2022" y="2048"/>
                </a:lnTo>
                <a:lnTo>
                  <a:pt x="2029" y="2048"/>
                </a:lnTo>
                <a:lnTo>
                  <a:pt x="2029" y="2058"/>
                </a:lnTo>
                <a:lnTo>
                  <a:pt x="2034" y="2058"/>
                </a:lnTo>
                <a:lnTo>
                  <a:pt x="2034" y="2062"/>
                </a:lnTo>
                <a:lnTo>
                  <a:pt x="2041" y="2062"/>
                </a:lnTo>
                <a:lnTo>
                  <a:pt x="2041" y="2072"/>
                </a:lnTo>
                <a:lnTo>
                  <a:pt x="2083" y="2072"/>
                </a:lnTo>
                <a:lnTo>
                  <a:pt x="2083" y="2093"/>
                </a:lnTo>
                <a:lnTo>
                  <a:pt x="2090" y="2093"/>
                </a:lnTo>
                <a:lnTo>
                  <a:pt x="2090" y="2102"/>
                </a:lnTo>
                <a:lnTo>
                  <a:pt x="2128" y="2102"/>
                </a:lnTo>
                <a:lnTo>
                  <a:pt x="2128" y="2112"/>
                </a:lnTo>
                <a:lnTo>
                  <a:pt x="2159" y="2112"/>
                </a:lnTo>
                <a:lnTo>
                  <a:pt x="2159" y="2126"/>
                </a:lnTo>
                <a:lnTo>
                  <a:pt x="2180" y="2126"/>
                </a:lnTo>
                <a:lnTo>
                  <a:pt x="2180" y="2138"/>
                </a:lnTo>
                <a:lnTo>
                  <a:pt x="2244" y="2138"/>
                </a:lnTo>
                <a:lnTo>
                  <a:pt x="2244" y="2145"/>
                </a:lnTo>
                <a:lnTo>
                  <a:pt x="2329" y="2145"/>
                </a:lnTo>
                <a:lnTo>
                  <a:pt x="2329" y="2154"/>
                </a:lnTo>
                <a:lnTo>
                  <a:pt x="2336" y="2154"/>
                </a:lnTo>
                <a:lnTo>
                  <a:pt x="2336" y="2164"/>
                </a:lnTo>
                <a:lnTo>
                  <a:pt x="2407" y="2164"/>
                </a:lnTo>
                <a:lnTo>
                  <a:pt x="2407" y="2176"/>
                </a:lnTo>
                <a:lnTo>
                  <a:pt x="2414" y="2176"/>
                </a:lnTo>
                <a:lnTo>
                  <a:pt x="2414" y="2183"/>
                </a:lnTo>
                <a:lnTo>
                  <a:pt x="2423" y="2183"/>
                </a:lnTo>
                <a:lnTo>
                  <a:pt x="2423" y="2194"/>
                </a:lnTo>
                <a:lnTo>
                  <a:pt x="2491" y="2194"/>
                </a:lnTo>
                <a:lnTo>
                  <a:pt x="2491" y="2206"/>
                </a:lnTo>
                <a:lnTo>
                  <a:pt x="2517" y="2206"/>
                </a:lnTo>
                <a:lnTo>
                  <a:pt x="2517" y="2216"/>
                </a:lnTo>
                <a:lnTo>
                  <a:pt x="2583" y="2216"/>
                </a:lnTo>
                <a:lnTo>
                  <a:pt x="2583" y="2223"/>
                </a:lnTo>
                <a:lnTo>
                  <a:pt x="2598" y="2223"/>
                </a:lnTo>
                <a:lnTo>
                  <a:pt x="2598" y="2251"/>
                </a:lnTo>
                <a:lnTo>
                  <a:pt x="2734" y="2251"/>
                </a:lnTo>
                <a:lnTo>
                  <a:pt x="2734" y="2272"/>
                </a:lnTo>
                <a:lnTo>
                  <a:pt x="2753" y="2272"/>
                </a:lnTo>
                <a:lnTo>
                  <a:pt x="2753" y="2282"/>
                </a:lnTo>
                <a:lnTo>
                  <a:pt x="2760" y="2282"/>
                </a:lnTo>
                <a:lnTo>
                  <a:pt x="2760" y="2293"/>
                </a:lnTo>
                <a:lnTo>
                  <a:pt x="2805" y="2293"/>
                </a:lnTo>
                <a:lnTo>
                  <a:pt x="2805" y="2301"/>
                </a:lnTo>
                <a:lnTo>
                  <a:pt x="2819" y="2301"/>
                </a:lnTo>
                <a:lnTo>
                  <a:pt x="2819" y="2322"/>
                </a:lnTo>
                <a:lnTo>
                  <a:pt x="2836" y="2322"/>
                </a:lnTo>
                <a:lnTo>
                  <a:pt x="2836" y="2334"/>
                </a:lnTo>
                <a:lnTo>
                  <a:pt x="2952" y="2334"/>
                </a:lnTo>
                <a:lnTo>
                  <a:pt x="2952" y="2341"/>
                </a:lnTo>
                <a:lnTo>
                  <a:pt x="2982" y="2341"/>
                </a:lnTo>
                <a:lnTo>
                  <a:pt x="2982" y="2364"/>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Freeform 6">
            <a:extLst>
              <a:ext uri="{FF2B5EF4-FFF2-40B4-BE49-F238E27FC236}">
                <a16:creationId xmlns:a16="http://schemas.microsoft.com/office/drawing/2014/main" id="{1761DA41-F679-4C06-982B-2BEB96D3EDF8}"/>
              </a:ext>
            </a:extLst>
          </p:cNvPr>
          <p:cNvSpPr>
            <a:spLocks/>
          </p:cNvSpPr>
          <p:nvPr/>
        </p:nvSpPr>
        <p:spPr bwMode="auto">
          <a:xfrm>
            <a:off x="1017976" y="2258316"/>
            <a:ext cx="3414902" cy="2693025"/>
          </a:xfrm>
          <a:custGeom>
            <a:avLst/>
            <a:gdLst>
              <a:gd name="T0" fmla="*/ 12 w 2985"/>
              <a:gd name="T1" fmla="*/ 80 h 2354"/>
              <a:gd name="T2" fmla="*/ 78 w 2985"/>
              <a:gd name="T3" fmla="*/ 132 h 2354"/>
              <a:gd name="T4" fmla="*/ 102 w 2985"/>
              <a:gd name="T5" fmla="*/ 203 h 2354"/>
              <a:gd name="T6" fmla="*/ 205 w 2985"/>
              <a:gd name="T7" fmla="*/ 229 h 2354"/>
              <a:gd name="T8" fmla="*/ 229 w 2985"/>
              <a:gd name="T9" fmla="*/ 264 h 2354"/>
              <a:gd name="T10" fmla="*/ 245 w 2985"/>
              <a:gd name="T11" fmla="*/ 292 h 2354"/>
              <a:gd name="T12" fmla="*/ 271 w 2985"/>
              <a:gd name="T13" fmla="*/ 337 h 2354"/>
              <a:gd name="T14" fmla="*/ 290 w 2985"/>
              <a:gd name="T15" fmla="*/ 363 h 2354"/>
              <a:gd name="T16" fmla="*/ 340 w 2985"/>
              <a:gd name="T17" fmla="*/ 415 h 2354"/>
              <a:gd name="T18" fmla="*/ 373 w 2985"/>
              <a:gd name="T19" fmla="*/ 516 h 2354"/>
              <a:gd name="T20" fmla="*/ 415 w 2985"/>
              <a:gd name="T21" fmla="*/ 674 h 2354"/>
              <a:gd name="T22" fmla="*/ 451 w 2985"/>
              <a:gd name="T23" fmla="*/ 762 h 2354"/>
              <a:gd name="T24" fmla="*/ 493 w 2985"/>
              <a:gd name="T25" fmla="*/ 792 h 2354"/>
              <a:gd name="T26" fmla="*/ 569 w 2985"/>
              <a:gd name="T27" fmla="*/ 851 h 2354"/>
              <a:gd name="T28" fmla="*/ 630 w 2985"/>
              <a:gd name="T29" fmla="*/ 894 h 2354"/>
              <a:gd name="T30" fmla="*/ 656 w 2985"/>
              <a:gd name="T31" fmla="*/ 917 h 2354"/>
              <a:gd name="T32" fmla="*/ 696 w 2985"/>
              <a:gd name="T33" fmla="*/ 972 h 2354"/>
              <a:gd name="T34" fmla="*/ 717 w 2985"/>
              <a:gd name="T35" fmla="*/ 1040 h 2354"/>
              <a:gd name="T36" fmla="*/ 753 w 2985"/>
              <a:gd name="T37" fmla="*/ 1076 h 2354"/>
              <a:gd name="T38" fmla="*/ 795 w 2985"/>
              <a:gd name="T39" fmla="*/ 1104 h 2354"/>
              <a:gd name="T40" fmla="*/ 871 w 2985"/>
              <a:gd name="T41" fmla="*/ 1156 h 2354"/>
              <a:gd name="T42" fmla="*/ 913 w 2985"/>
              <a:gd name="T43" fmla="*/ 1186 h 2354"/>
              <a:gd name="T44" fmla="*/ 941 w 2985"/>
              <a:gd name="T45" fmla="*/ 1229 h 2354"/>
              <a:gd name="T46" fmla="*/ 958 w 2985"/>
              <a:gd name="T47" fmla="*/ 1248 h 2354"/>
              <a:gd name="T48" fmla="*/ 1007 w 2985"/>
              <a:gd name="T49" fmla="*/ 1297 h 2354"/>
              <a:gd name="T50" fmla="*/ 1043 w 2985"/>
              <a:gd name="T51" fmla="*/ 1328 h 2354"/>
              <a:gd name="T52" fmla="*/ 1074 w 2985"/>
              <a:gd name="T53" fmla="*/ 1344 h 2354"/>
              <a:gd name="T54" fmla="*/ 1097 w 2985"/>
              <a:gd name="T55" fmla="*/ 1375 h 2354"/>
              <a:gd name="T56" fmla="*/ 1123 w 2985"/>
              <a:gd name="T57" fmla="*/ 1394 h 2354"/>
              <a:gd name="T58" fmla="*/ 1168 w 2985"/>
              <a:gd name="T59" fmla="*/ 1446 h 2354"/>
              <a:gd name="T60" fmla="*/ 1210 w 2985"/>
              <a:gd name="T61" fmla="*/ 1564 h 2354"/>
              <a:gd name="T62" fmla="*/ 1357 w 2985"/>
              <a:gd name="T63" fmla="*/ 1611 h 2354"/>
              <a:gd name="T64" fmla="*/ 1390 w 2985"/>
              <a:gd name="T65" fmla="*/ 1675 h 2354"/>
              <a:gd name="T66" fmla="*/ 1427 w 2985"/>
              <a:gd name="T67" fmla="*/ 1705 h 2354"/>
              <a:gd name="T68" fmla="*/ 1505 w 2985"/>
              <a:gd name="T69" fmla="*/ 1753 h 2354"/>
              <a:gd name="T70" fmla="*/ 1576 w 2985"/>
              <a:gd name="T71" fmla="*/ 1804 h 2354"/>
              <a:gd name="T72" fmla="*/ 1619 w 2985"/>
              <a:gd name="T73" fmla="*/ 1828 h 2354"/>
              <a:gd name="T74" fmla="*/ 1703 w 2985"/>
              <a:gd name="T75" fmla="*/ 1937 h 2354"/>
              <a:gd name="T76" fmla="*/ 1748 w 2985"/>
              <a:gd name="T77" fmla="*/ 1960 h 2354"/>
              <a:gd name="T78" fmla="*/ 1795 w 2985"/>
              <a:gd name="T79" fmla="*/ 1981 h 2354"/>
              <a:gd name="T80" fmla="*/ 1814 w 2985"/>
              <a:gd name="T81" fmla="*/ 2007 h 2354"/>
              <a:gd name="T82" fmla="*/ 1880 w 2985"/>
              <a:gd name="T83" fmla="*/ 2052 h 2354"/>
              <a:gd name="T84" fmla="*/ 1998 w 2985"/>
              <a:gd name="T85" fmla="*/ 2073 h 2354"/>
              <a:gd name="T86" fmla="*/ 2041 w 2985"/>
              <a:gd name="T87" fmla="*/ 2104 h 2354"/>
              <a:gd name="T88" fmla="*/ 2093 w 2985"/>
              <a:gd name="T89" fmla="*/ 2137 h 2354"/>
              <a:gd name="T90" fmla="*/ 2246 w 2985"/>
              <a:gd name="T91" fmla="*/ 2168 h 2354"/>
              <a:gd name="T92" fmla="*/ 2416 w 2985"/>
              <a:gd name="T93" fmla="*/ 2194 h 2354"/>
              <a:gd name="T94" fmla="*/ 2491 w 2985"/>
              <a:gd name="T95" fmla="*/ 2213 h 2354"/>
              <a:gd name="T96" fmla="*/ 2600 w 2985"/>
              <a:gd name="T97" fmla="*/ 2229 h 2354"/>
              <a:gd name="T98" fmla="*/ 2737 w 2985"/>
              <a:gd name="T99" fmla="*/ 2269 h 2354"/>
              <a:gd name="T100" fmla="*/ 2753 w 2985"/>
              <a:gd name="T101" fmla="*/ 2298 h 2354"/>
              <a:gd name="T102" fmla="*/ 2803 w 2985"/>
              <a:gd name="T103" fmla="*/ 2316 h 2354"/>
              <a:gd name="T104" fmla="*/ 2959 w 2985"/>
              <a:gd name="T105" fmla="*/ 2345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85" h="2354">
                <a:moveTo>
                  <a:pt x="0" y="0"/>
                </a:moveTo>
                <a:lnTo>
                  <a:pt x="0" y="26"/>
                </a:lnTo>
                <a:lnTo>
                  <a:pt x="12" y="26"/>
                </a:lnTo>
                <a:lnTo>
                  <a:pt x="12" y="80"/>
                </a:lnTo>
                <a:lnTo>
                  <a:pt x="28" y="80"/>
                </a:lnTo>
                <a:lnTo>
                  <a:pt x="28" y="104"/>
                </a:lnTo>
                <a:lnTo>
                  <a:pt x="78" y="104"/>
                </a:lnTo>
                <a:lnTo>
                  <a:pt x="78" y="132"/>
                </a:lnTo>
                <a:lnTo>
                  <a:pt x="94" y="132"/>
                </a:lnTo>
                <a:lnTo>
                  <a:pt x="94" y="186"/>
                </a:lnTo>
                <a:lnTo>
                  <a:pt x="102" y="186"/>
                </a:lnTo>
                <a:lnTo>
                  <a:pt x="102" y="203"/>
                </a:lnTo>
                <a:lnTo>
                  <a:pt x="153" y="203"/>
                </a:lnTo>
                <a:lnTo>
                  <a:pt x="153" y="217"/>
                </a:lnTo>
                <a:lnTo>
                  <a:pt x="205" y="217"/>
                </a:lnTo>
                <a:lnTo>
                  <a:pt x="205" y="229"/>
                </a:lnTo>
                <a:lnTo>
                  <a:pt x="212" y="229"/>
                </a:lnTo>
                <a:lnTo>
                  <a:pt x="212" y="238"/>
                </a:lnTo>
                <a:lnTo>
                  <a:pt x="229" y="238"/>
                </a:lnTo>
                <a:lnTo>
                  <a:pt x="229" y="264"/>
                </a:lnTo>
                <a:lnTo>
                  <a:pt x="238" y="264"/>
                </a:lnTo>
                <a:lnTo>
                  <a:pt x="238" y="278"/>
                </a:lnTo>
                <a:lnTo>
                  <a:pt x="245" y="278"/>
                </a:lnTo>
                <a:lnTo>
                  <a:pt x="245" y="292"/>
                </a:lnTo>
                <a:lnTo>
                  <a:pt x="255" y="292"/>
                </a:lnTo>
                <a:lnTo>
                  <a:pt x="255" y="306"/>
                </a:lnTo>
                <a:lnTo>
                  <a:pt x="271" y="306"/>
                </a:lnTo>
                <a:lnTo>
                  <a:pt x="271" y="337"/>
                </a:lnTo>
                <a:lnTo>
                  <a:pt x="281" y="337"/>
                </a:lnTo>
                <a:lnTo>
                  <a:pt x="281" y="354"/>
                </a:lnTo>
                <a:lnTo>
                  <a:pt x="290" y="354"/>
                </a:lnTo>
                <a:lnTo>
                  <a:pt x="290" y="363"/>
                </a:lnTo>
                <a:lnTo>
                  <a:pt x="304" y="363"/>
                </a:lnTo>
                <a:lnTo>
                  <a:pt x="304" y="401"/>
                </a:lnTo>
                <a:lnTo>
                  <a:pt x="340" y="401"/>
                </a:lnTo>
                <a:lnTo>
                  <a:pt x="340" y="415"/>
                </a:lnTo>
                <a:lnTo>
                  <a:pt x="347" y="415"/>
                </a:lnTo>
                <a:lnTo>
                  <a:pt x="347" y="495"/>
                </a:lnTo>
                <a:lnTo>
                  <a:pt x="373" y="495"/>
                </a:lnTo>
                <a:lnTo>
                  <a:pt x="373" y="516"/>
                </a:lnTo>
                <a:lnTo>
                  <a:pt x="389" y="516"/>
                </a:lnTo>
                <a:lnTo>
                  <a:pt x="389" y="670"/>
                </a:lnTo>
                <a:lnTo>
                  <a:pt x="415" y="670"/>
                </a:lnTo>
                <a:lnTo>
                  <a:pt x="415" y="674"/>
                </a:lnTo>
                <a:lnTo>
                  <a:pt x="425" y="674"/>
                </a:lnTo>
                <a:lnTo>
                  <a:pt x="425" y="705"/>
                </a:lnTo>
                <a:lnTo>
                  <a:pt x="451" y="705"/>
                </a:lnTo>
                <a:lnTo>
                  <a:pt x="451" y="762"/>
                </a:lnTo>
                <a:lnTo>
                  <a:pt x="467" y="762"/>
                </a:lnTo>
                <a:lnTo>
                  <a:pt x="467" y="766"/>
                </a:lnTo>
                <a:lnTo>
                  <a:pt x="493" y="766"/>
                </a:lnTo>
                <a:lnTo>
                  <a:pt x="493" y="792"/>
                </a:lnTo>
                <a:lnTo>
                  <a:pt x="533" y="792"/>
                </a:lnTo>
                <a:lnTo>
                  <a:pt x="533" y="830"/>
                </a:lnTo>
                <a:lnTo>
                  <a:pt x="569" y="830"/>
                </a:lnTo>
                <a:lnTo>
                  <a:pt x="569" y="851"/>
                </a:lnTo>
                <a:lnTo>
                  <a:pt x="585" y="851"/>
                </a:lnTo>
                <a:lnTo>
                  <a:pt x="585" y="877"/>
                </a:lnTo>
                <a:lnTo>
                  <a:pt x="630" y="877"/>
                </a:lnTo>
                <a:lnTo>
                  <a:pt x="630" y="894"/>
                </a:lnTo>
                <a:lnTo>
                  <a:pt x="642" y="894"/>
                </a:lnTo>
                <a:lnTo>
                  <a:pt x="642" y="908"/>
                </a:lnTo>
                <a:lnTo>
                  <a:pt x="656" y="908"/>
                </a:lnTo>
                <a:lnTo>
                  <a:pt x="656" y="917"/>
                </a:lnTo>
                <a:lnTo>
                  <a:pt x="689" y="917"/>
                </a:lnTo>
                <a:lnTo>
                  <a:pt x="689" y="941"/>
                </a:lnTo>
                <a:lnTo>
                  <a:pt x="696" y="941"/>
                </a:lnTo>
                <a:lnTo>
                  <a:pt x="696" y="972"/>
                </a:lnTo>
                <a:lnTo>
                  <a:pt x="708" y="972"/>
                </a:lnTo>
                <a:lnTo>
                  <a:pt x="708" y="984"/>
                </a:lnTo>
                <a:lnTo>
                  <a:pt x="717" y="984"/>
                </a:lnTo>
                <a:lnTo>
                  <a:pt x="717" y="1040"/>
                </a:lnTo>
                <a:lnTo>
                  <a:pt x="727" y="1040"/>
                </a:lnTo>
                <a:lnTo>
                  <a:pt x="727" y="1057"/>
                </a:lnTo>
                <a:lnTo>
                  <a:pt x="753" y="1057"/>
                </a:lnTo>
                <a:lnTo>
                  <a:pt x="753" y="1076"/>
                </a:lnTo>
                <a:lnTo>
                  <a:pt x="762" y="1076"/>
                </a:lnTo>
                <a:lnTo>
                  <a:pt x="762" y="1090"/>
                </a:lnTo>
                <a:lnTo>
                  <a:pt x="795" y="1090"/>
                </a:lnTo>
                <a:lnTo>
                  <a:pt x="795" y="1104"/>
                </a:lnTo>
                <a:lnTo>
                  <a:pt x="833" y="1104"/>
                </a:lnTo>
                <a:lnTo>
                  <a:pt x="833" y="1127"/>
                </a:lnTo>
                <a:lnTo>
                  <a:pt x="871" y="1127"/>
                </a:lnTo>
                <a:lnTo>
                  <a:pt x="871" y="1156"/>
                </a:lnTo>
                <a:lnTo>
                  <a:pt x="890" y="1156"/>
                </a:lnTo>
                <a:lnTo>
                  <a:pt x="890" y="1175"/>
                </a:lnTo>
                <a:lnTo>
                  <a:pt x="913" y="1175"/>
                </a:lnTo>
                <a:lnTo>
                  <a:pt x="913" y="1186"/>
                </a:lnTo>
                <a:lnTo>
                  <a:pt x="925" y="1186"/>
                </a:lnTo>
                <a:lnTo>
                  <a:pt x="925" y="1210"/>
                </a:lnTo>
                <a:lnTo>
                  <a:pt x="941" y="1210"/>
                </a:lnTo>
                <a:lnTo>
                  <a:pt x="941" y="1229"/>
                </a:lnTo>
                <a:lnTo>
                  <a:pt x="946" y="1229"/>
                </a:lnTo>
                <a:lnTo>
                  <a:pt x="946" y="1241"/>
                </a:lnTo>
                <a:lnTo>
                  <a:pt x="958" y="1241"/>
                </a:lnTo>
                <a:lnTo>
                  <a:pt x="958" y="1248"/>
                </a:lnTo>
                <a:lnTo>
                  <a:pt x="967" y="1248"/>
                </a:lnTo>
                <a:lnTo>
                  <a:pt x="967" y="1262"/>
                </a:lnTo>
                <a:lnTo>
                  <a:pt x="967" y="1297"/>
                </a:lnTo>
                <a:lnTo>
                  <a:pt x="1007" y="1297"/>
                </a:lnTo>
                <a:lnTo>
                  <a:pt x="1007" y="1307"/>
                </a:lnTo>
                <a:lnTo>
                  <a:pt x="1029" y="1307"/>
                </a:lnTo>
                <a:lnTo>
                  <a:pt x="1029" y="1328"/>
                </a:lnTo>
                <a:lnTo>
                  <a:pt x="1043" y="1328"/>
                </a:lnTo>
                <a:lnTo>
                  <a:pt x="1043" y="1337"/>
                </a:lnTo>
                <a:lnTo>
                  <a:pt x="1050" y="1337"/>
                </a:lnTo>
                <a:lnTo>
                  <a:pt x="1050" y="1344"/>
                </a:lnTo>
                <a:lnTo>
                  <a:pt x="1074" y="1344"/>
                </a:lnTo>
                <a:lnTo>
                  <a:pt x="1074" y="1354"/>
                </a:lnTo>
                <a:lnTo>
                  <a:pt x="1088" y="1354"/>
                </a:lnTo>
                <a:lnTo>
                  <a:pt x="1088" y="1375"/>
                </a:lnTo>
                <a:lnTo>
                  <a:pt x="1097" y="1375"/>
                </a:lnTo>
                <a:lnTo>
                  <a:pt x="1097" y="1385"/>
                </a:lnTo>
                <a:lnTo>
                  <a:pt x="1107" y="1385"/>
                </a:lnTo>
                <a:lnTo>
                  <a:pt x="1107" y="1394"/>
                </a:lnTo>
                <a:lnTo>
                  <a:pt x="1123" y="1394"/>
                </a:lnTo>
                <a:lnTo>
                  <a:pt x="1123" y="1411"/>
                </a:lnTo>
                <a:lnTo>
                  <a:pt x="1151" y="1411"/>
                </a:lnTo>
                <a:lnTo>
                  <a:pt x="1151" y="1446"/>
                </a:lnTo>
                <a:lnTo>
                  <a:pt x="1168" y="1446"/>
                </a:lnTo>
                <a:lnTo>
                  <a:pt x="1168" y="1505"/>
                </a:lnTo>
                <a:lnTo>
                  <a:pt x="1201" y="1505"/>
                </a:lnTo>
                <a:lnTo>
                  <a:pt x="1201" y="1564"/>
                </a:lnTo>
                <a:lnTo>
                  <a:pt x="1210" y="1564"/>
                </a:lnTo>
                <a:lnTo>
                  <a:pt x="1210" y="1604"/>
                </a:lnTo>
                <a:lnTo>
                  <a:pt x="1276" y="1604"/>
                </a:lnTo>
                <a:lnTo>
                  <a:pt x="1276" y="1611"/>
                </a:lnTo>
                <a:lnTo>
                  <a:pt x="1357" y="1611"/>
                </a:lnTo>
                <a:lnTo>
                  <a:pt x="1357" y="1637"/>
                </a:lnTo>
                <a:lnTo>
                  <a:pt x="1380" y="1637"/>
                </a:lnTo>
                <a:lnTo>
                  <a:pt x="1380" y="1675"/>
                </a:lnTo>
                <a:lnTo>
                  <a:pt x="1390" y="1675"/>
                </a:lnTo>
                <a:lnTo>
                  <a:pt x="1390" y="1689"/>
                </a:lnTo>
                <a:lnTo>
                  <a:pt x="1413" y="1689"/>
                </a:lnTo>
                <a:lnTo>
                  <a:pt x="1413" y="1705"/>
                </a:lnTo>
                <a:lnTo>
                  <a:pt x="1427" y="1705"/>
                </a:lnTo>
                <a:lnTo>
                  <a:pt x="1427" y="1746"/>
                </a:lnTo>
                <a:lnTo>
                  <a:pt x="1479" y="1746"/>
                </a:lnTo>
                <a:lnTo>
                  <a:pt x="1479" y="1753"/>
                </a:lnTo>
                <a:lnTo>
                  <a:pt x="1505" y="1753"/>
                </a:lnTo>
                <a:lnTo>
                  <a:pt x="1505" y="1795"/>
                </a:lnTo>
                <a:lnTo>
                  <a:pt x="1531" y="1795"/>
                </a:lnTo>
                <a:lnTo>
                  <a:pt x="1531" y="1804"/>
                </a:lnTo>
                <a:lnTo>
                  <a:pt x="1576" y="1804"/>
                </a:lnTo>
                <a:lnTo>
                  <a:pt x="1576" y="1821"/>
                </a:lnTo>
                <a:lnTo>
                  <a:pt x="1593" y="1821"/>
                </a:lnTo>
                <a:lnTo>
                  <a:pt x="1593" y="1828"/>
                </a:lnTo>
                <a:lnTo>
                  <a:pt x="1619" y="1828"/>
                </a:lnTo>
                <a:lnTo>
                  <a:pt x="1619" y="1847"/>
                </a:lnTo>
                <a:lnTo>
                  <a:pt x="1661" y="1847"/>
                </a:lnTo>
                <a:lnTo>
                  <a:pt x="1661" y="1937"/>
                </a:lnTo>
                <a:lnTo>
                  <a:pt x="1703" y="1937"/>
                </a:lnTo>
                <a:lnTo>
                  <a:pt x="1703" y="1953"/>
                </a:lnTo>
                <a:lnTo>
                  <a:pt x="1720" y="1953"/>
                </a:lnTo>
                <a:lnTo>
                  <a:pt x="1720" y="1960"/>
                </a:lnTo>
                <a:lnTo>
                  <a:pt x="1748" y="1960"/>
                </a:lnTo>
                <a:lnTo>
                  <a:pt x="1748" y="1974"/>
                </a:lnTo>
                <a:lnTo>
                  <a:pt x="1755" y="1974"/>
                </a:lnTo>
                <a:lnTo>
                  <a:pt x="1755" y="1981"/>
                </a:lnTo>
                <a:lnTo>
                  <a:pt x="1795" y="1981"/>
                </a:lnTo>
                <a:lnTo>
                  <a:pt x="1795" y="1998"/>
                </a:lnTo>
                <a:lnTo>
                  <a:pt x="1803" y="1998"/>
                </a:lnTo>
                <a:lnTo>
                  <a:pt x="1803" y="2007"/>
                </a:lnTo>
                <a:lnTo>
                  <a:pt x="1814" y="2007"/>
                </a:lnTo>
                <a:lnTo>
                  <a:pt x="1814" y="2036"/>
                </a:lnTo>
                <a:lnTo>
                  <a:pt x="1840" y="2036"/>
                </a:lnTo>
                <a:lnTo>
                  <a:pt x="1840" y="2052"/>
                </a:lnTo>
                <a:lnTo>
                  <a:pt x="1880" y="2052"/>
                </a:lnTo>
                <a:lnTo>
                  <a:pt x="1880" y="2062"/>
                </a:lnTo>
                <a:lnTo>
                  <a:pt x="1925" y="2062"/>
                </a:lnTo>
                <a:lnTo>
                  <a:pt x="1925" y="2073"/>
                </a:lnTo>
                <a:lnTo>
                  <a:pt x="1998" y="2073"/>
                </a:lnTo>
                <a:lnTo>
                  <a:pt x="1998" y="2088"/>
                </a:lnTo>
                <a:lnTo>
                  <a:pt x="2036" y="2088"/>
                </a:lnTo>
                <a:lnTo>
                  <a:pt x="2036" y="2104"/>
                </a:lnTo>
                <a:lnTo>
                  <a:pt x="2041" y="2104"/>
                </a:lnTo>
                <a:lnTo>
                  <a:pt x="2041" y="2114"/>
                </a:lnTo>
                <a:lnTo>
                  <a:pt x="2083" y="2114"/>
                </a:lnTo>
                <a:lnTo>
                  <a:pt x="2083" y="2137"/>
                </a:lnTo>
                <a:lnTo>
                  <a:pt x="2093" y="2137"/>
                </a:lnTo>
                <a:lnTo>
                  <a:pt x="2093" y="2154"/>
                </a:lnTo>
                <a:lnTo>
                  <a:pt x="2159" y="2154"/>
                </a:lnTo>
                <a:lnTo>
                  <a:pt x="2159" y="2168"/>
                </a:lnTo>
                <a:lnTo>
                  <a:pt x="2246" y="2168"/>
                </a:lnTo>
                <a:lnTo>
                  <a:pt x="2246" y="2180"/>
                </a:lnTo>
                <a:lnTo>
                  <a:pt x="2331" y="2180"/>
                </a:lnTo>
                <a:lnTo>
                  <a:pt x="2331" y="2194"/>
                </a:lnTo>
                <a:lnTo>
                  <a:pt x="2416" y="2194"/>
                </a:lnTo>
                <a:lnTo>
                  <a:pt x="2416" y="2208"/>
                </a:lnTo>
                <a:lnTo>
                  <a:pt x="2425" y="2208"/>
                </a:lnTo>
                <a:lnTo>
                  <a:pt x="2425" y="2213"/>
                </a:lnTo>
                <a:lnTo>
                  <a:pt x="2491" y="2213"/>
                </a:lnTo>
                <a:lnTo>
                  <a:pt x="2491" y="2220"/>
                </a:lnTo>
                <a:lnTo>
                  <a:pt x="2529" y="2220"/>
                </a:lnTo>
                <a:lnTo>
                  <a:pt x="2529" y="2229"/>
                </a:lnTo>
                <a:lnTo>
                  <a:pt x="2600" y="2229"/>
                </a:lnTo>
                <a:lnTo>
                  <a:pt x="2600" y="2250"/>
                </a:lnTo>
                <a:lnTo>
                  <a:pt x="2734" y="2250"/>
                </a:lnTo>
                <a:lnTo>
                  <a:pt x="2734" y="2269"/>
                </a:lnTo>
                <a:lnTo>
                  <a:pt x="2737" y="2269"/>
                </a:lnTo>
                <a:lnTo>
                  <a:pt x="2737" y="2290"/>
                </a:lnTo>
                <a:lnTo>
                  <a:pt x="2746" y="2290"/>
                </a:lnTo>
                <a:lnTo>
                  <a:pt x="2746" y="2298"/>
                </a:lnTo>
                <a:lnTo>
                  <a:pt x="2753" y="2298"/>
                </a:lnTo>
                <a:lnTo>
                  <a:pt x="2753" y="2307"/>
                </a:lnTo>
                <a:lnTo>
                  <a:pt x="2777" y="2307"/>
                </a:lnTo>
                <a:lnTo>
                  <a:pt x="2777" y="2316"/>
                </a:lnTo>
                <a:lnTo>
                  <a:pt x="2803" y="2316"/>
                </a:lnTo>
                <a:lnTo>
                  <a:pt x="2803" y="2324"/>
                </a:lnTo>
                <a:lnTo>
                  <a:pt x="2841" y="2324"/>
                </a:lnTo>
                <a:lnTo>
                  <a:pt x="2841" y="2345"/>
                </a:lnTo>
                <a:lnTo>
                  <a:pt x="2959" y="2345"/>
                </a:lnTo>
                <a:lnTo>
                  <a:pt x="2959" y="2354"/>
                </a:lnTo>
                <a:lnTo>
                  <a:pt x="2985" y="2354"/>
                </a:lnTo>
              </a:path>
            </a:pathLst>
          </a:custGeom>
          <a:noFill/>
          <a:ln w="28575" cap="flat">
            <a:solidFill>
              <a:schemeClr val="accent2"/>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Freeform 7">
            <a:extLst>
              <a:ext uri="{FF2B5EF4-FFF2-40B4-BE49-F238E27FC236}">
                <a16:creationId xmlns:a16="http://schemas.microsoft.com/office/drawing/2014/main" id="{198CDF1F-DB4A-433E-9FF7-FDEC31215A2D}"/>
              </a:ext>
            </a:extLst>
          </p:cNvPr>
          <p:cNvSpPr>
            <a:spLocks/>
          </p:cNvSpPr>
          <p:nvPr/>
        </p:nvSpPr>
        <p:spPr bwMode="auto">
          <a:xfrm>
            <a:off x="1009968" y="2274332"/>
            <a:ext cx="3422910" cy="2218256"/>
          </a:xfrm>
          <a:custGeom>
            <a:avLst/>
            <a:gdLst>
              <a:gd name="T0" fmla="*/ 31 w 2992"/>
              <a:gd name="T1" fmla="*/ 28 h 1939"/>
              <a:gd name="T2" fmla="*/ 99 w 2992"/>
              <a:gd name="T3" fmla="*/ 66 h 1939"/>
              <a:gd name="T4" fmla="*/ 212 w 2992"/>
              <a:gd name="T5" fmla="*/ 120 h 1939"/>
              <a:gd name="T6" fmla="*/ 238 w 2992"/>
              <a:gd name="T7" fmla="*/ 139 h 1939"/>
              <a:gd name="T8" fmla="*/ 252 w 2992"/>
              <a:gd name="T9" fmla="*/ 153 h 1939"/>
              <a:gd name="T10" fmla="*/ 278 w 2992"/>
              <a:gd name="T11" fmla="*/ 172 h 1939"/>
              <a:gd name="T12" fmla="*/ 349 w 2992"/>
              <a:gd name="T13" fmla="*/ 233 h 1939"/>
              <a:gd name="T14" fmla="*/ 375 w 2992"/>
              <a:gd name="T15" fmla="*/ 290 h 1939"/>
              <a:gd name="T16" fmla="*/ 399 w 2992"/>
              <a:gd name="T17" fmla="*/ 311 h 1939"/>
              <a:gd name="T18" fmla="*/ 425 w 2992"/>
              <a:gd name="T19" fmla="*/ 410 h 1939"/>
              <a:gd name="T20" fmla="*/ 455 w 2992"/>
              <a:gd name="T21" fmla="*/ 436 h 1939"/>
              <a:gd name="T22" fmla="*/ 514 w 2992"/>
              <a:gd name="T23" fmla="*/ 479 h 1939"/>
              <a:gd name="T24" fmla="*/ 576 w 2992"/>
              <a:gd name="T25" fmla="*/ 528 h 1939"/>
              <a:gd name="T26" fmla="*/ 653 w 2992"/>
              <a:gd name="T27" fmla="*/ 554 h 1939"/>
              <a:gd name="T28" fmla="*/ 696 w 2992"/>
              <a:gd name="T29" fmla="*/ 587 h 1939"/>
              <a:gd name="T30" fmla="*/ 717 w 2992"/>
              <a:gd name="T31" fmla="*/ 620 h 1939"/>
              <a:gd name="T32" fmla="*/ 734 w 2992"/>
              <a:gd name="T33" fmla="*/ 665 h 1939"/>
              <a:gd name="T34" fmla="*/ 826 w 2992"/>
              <a:gd name="T35" fmla="*/ 715 h 1939"/>
              <a:gd name="T36" fmla="*/ 880 w 2992"/>
              <a:gd name="T37" fmla="*/ 738 h 1939"/>
              <a:gd name="T38" fmla="*/ 930 w 2992"/>
              <a:gd name="T39" fmla="*/ 781 h 1939"/>
              <a:gd name="T40" fmla="*/ 955 w 2992"/>
              <a:gd name="T41" fmla="*/ 819 h 1939"/>
              <a:gd name="T42" fmla="*/ 974 w 2992"/>
              <a:gd name="T43" fmla="*/ 828 h 1939"/>
              <a:gd name="T44" fmla="*/ 1033 w 2992"/>
              <a:gd name="T45" fmla="*/ 873 h 1939"/>
              <a:gd name="T46" fmla="*/ 1069 w 2992"/>
              <a:gd name="T47" fmla="*/ 906 h 1939"/>
              <a:gd name="T48" fmla="*/ 1111 w 2992"/>
              <a:gd name="T49" fmla="*/ 929 h 1939"/>
              <a:gd name="T50" fmla="*/ 1135 w 2992"/>
              <a:gd name="T51" fmla="*/ 946 h 1939"/>
              <a:gd name="T52" fmla="*/ 1158 w 2992"/>
              <a:gd name="T53" fmla="*/ 967 h 1939"/>
              <a:gd name="T54" fmla="*/ 1206 w 2992"/>
              <a:gd name="T55" fmla="*/ 1026 h 1939"/>
              <a:gd name="T56" fmla="*/ 1217 w 2992"/>
              <a:gd name="T57" fmla="*/ 1083 h 1939"/>
              <a:gd name="T58" fmla="*/ 1272 w 2992"/>
              <a:gd name="T59" fmla="*/ 1120 h 1939"/>
              <a:gd name="T60" fmla="*/ 1368 w 2992"/>
              <a:gd name="T61" fmla="*/ 1144 h 1939"/>
              <a:gd name="T62" fmla="*/ 1394 w 2992"/>
              <a:gd name="T63" fmla="*/ 1161 h 1939"/>
              <a:gd name="T64" fmla="*/ 1430 w 2992"/>
              <a:gd name="T65" fmla="*/ 1213 h 1939"/>
              <a:gd name="T66" fmla="*/ 1512 w 2992"/>
              <a:gd name="T67" fmla="*/ 1255 h 1939"/>
              <a:gd name="T68" fmla="*/ 1574 w 2992"/>
              <a:gd name="T69" fmla="*/ 1302 h 1939"/>
              <a:gd name="T70" fmla="*/ 1609 w 2992"/>
              <a:gd name="T71" fmla="*/ 1326 h 1939"/>
              <a:gd name="T72" fmla="*/ 1649 w 2992"/>
              <a:gd name="T73" fmla="*/ 1342 h 1939"/>
              <a:gd name="T74" fmla="*/ 1710 w 2992"/>
              <a:gd name="T75" fmla="*/ 1430 h 1939"/>
              <a:gd name="T76" fmla="*/ 1788 w 2992"/>
              <a:gd name="T77" fmla="*/ 1472 h 1939"/>
              <a:gd name="T78" fmla="*/ 1828 w 2992"/>
              <a:gd name="T79" fmla="*/ 1512 h 1939"/>
              <a:gd name="T80" fmla="*/ 1930 w 2992"/>
              <a:gd name="T81" fmla="*/ 1566 h 1939"/>
              <a:gd name="T82" fmla="*/ 2031 w 2992"/>
              <a:gd name="T83" fmla="*/ 1590 h 1939"/>
              <a:gd name="T84" fmla="*/ 2095 w 2992"/>
              <a:gd name="T85" fmla="*/ 1623 h 1939"/>
              <a:gd name="T86" fmla="*/ 2133 w 2992"/>
              <a:gd name="T87" fmla="*/ 1661 h 1939"/>
              <a:gd name="T88" fmla="*/ 2248 w 2992"/>
              <a:gd name="T89" fmla="*/ 1684 h 1939"/>
              <a:gd name="T90" fmla="*/ 2369 w 2992"/>
              <a:gd name="T91" fmla="*/ 1710 h 1939"/>
              <a:gd name="T92" fmla="*/ 2498 w 2992"/>
              <a:gd name="T93" fmla="*/ 1739 h 1939"/>
              <a:gd name="T94" fmla="*/ 2602 w 2992"/>
              <a:gd name="T95" fmla="*/ 1760 h 1939"/>
              <a:gd name="T96" fmla="*/ 2744 w 2992"/>
              <a:gd name="T97" fmla="*/ 1790 h 1939"/>
              <a:gd name="T98" fmla="*/ 2826 w 2992"/>
              <a:gd name="T99" fmla="*/ 1880 h 1939"/>
              <a:gd name="T100" fmla="*/ 2956 w 2992"/>
              <a:gd name="T101" fmla="*/ 1913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92" h="1939">
                <a:moveTo>
                  <a:pt x="0" y="0"/>
                </a:moveTo>
                <a:lnTo>
                  <a:pt x="21" y="0"/>
                </a:lnTo>
                <a:lnTo>
                  <a:pt x="21" y="28"/>
                </a:lnTo>
                <a:lnTo>
                  <a:pt x="31" y="28"/>
                </a:lnTo>
                <a:lnTo>
                  <a:pt x="31" y="49"/>
                </a:lnTo>
                <a:lnTo>
                  <a:pt x="85" y="49"/>
                </a:lnTo>
                <a:lnTo>
                  <a:pt x="85" y="66"/>
                </a:lnTo>
                <a:lnTo>
                  <a:pt x="99" y="66"/>
                </a:lnTo>
                <a:lnTo>
                  <a:pt x="99" y="104"/>
                </a:lnTo>
                <a:lnTo>
                  <a:pt x="158" y="104"/>
                </a:lnTo>
                <a:lnTo>
                  <a:pt x="158" y="120"/>
                </a:lnTo>
                <a:lnTo>
                  <a:pt x="212" y="120"/>
                </a:lnTo>
                <a:lnTo>
                  <a:pt x="212" y="134"/>
                </a:lnTo>
                <a:lnTo>
                  <a:pt x="222" y="134"/>
                </a:lnTo>
                <a:lnTo>
                  <a:pt x="222" y="139"/>
                </a:lnTo>
                <a:lnTo>
                  <a:pt x="238" y="139"/>
                </a:lnTo>
                <a:lnTo>
                  <a:pt x="238" y="149"/>
                </a:lnTo>
                <a:lnTo>
                  <a:pt x="245" y="149"/>
                </a:lnTo>
                <a:lnTo>
                  <a:pt x="245" y="153"/>
                </a:lnTo>
                <a:lnTo>
                  <a:pt x="252" y="153"/>
                </a:lnTo>
                <a:lnTo>
                  <a:pt x="252" y="163"/>
                </a:lnTo>
                <a:lnTo>
                  <a:pt x="262" y="163"/>
                </a:lnTo>
                <a:lnTo>
                  <a:pt x="262" y="172"/>
                </a:lnTo>
                <a:lnTo>
                  <a:pt x="278" y="172"/>
                </a:lnTo>
                <a:lnTo>
                  <a:pt x="278" y="203"/>
                </a:lnTo>
                <a:lnTo>
                  <a:pt x="311" y="203"/>
                </a:lnTo>
                <a:lnTo>
                  <a:pt x="311" y="233"/>
                </a:lnTo>
                <a:lnTo>
                  <a:pt x="349" y="233"/>
                </a:lnTo>
                <a:lnTo>
                  <a:pt x="349" y="243"/>
                </a:lnTo>
                <a:lnTo>
                  <a:pt x="354" y="243"/>
                </a:lnTo>
                <a:lnTo>
                  <a:pt x="354" y="290"/>
                </a:lnTo>
                <a:lnTo>
                  <a:pt x="375" y="290"/>
                </a:lnTo>
                <a:lnTo>
                  <a:pt x="375" y="307"/>
                </a:lnTo>
                <a:lnTo>
                  <a:pt x="385" y="307"/>
                </a:lnTo>
                <a:lnTo>
                  <a:pt x="385" y="311"/>
                </a:lnTo>
                <a:lnTo>
                  <a:pt x="399" y="311"/>
                </a:lnTo>
                <a:lnTo>
                  <a:pt x="399" y="403"/>
                </a:lnTo>
                <a:lnTo>
                  <a:pt x="413" y="403"/>
                </a:lnTo>
                <a:lnTo>
                  <a:pt x="413" y="410"/>
                </a:lnTo>
                <a:lnTo>
                  <a:pt x="425" y="410"/>
                </a:lnTo>
                <a:lnTo>
                  <a:pt x="425" y="417"/>
                </a:lnTo>
                <a:lnTo>
                  <a:pt x="448" y="417"/>
                </a:lnTo>
                <a:lnTo>
                  <a:pt x="448" y="436"/>
                </a:lnTo>
                <a:lnTo>
                  <a:pt x="455" y="436"/>
                </a:lnTo>
                <a:lnTo>
                  <a:pt x="455" y="469"/>
                </a:lnTo>
                <a:lnTo>
                  <a:pt x="469" y="469"/>
                </a:lnTo>
                <a:lnTo>
                  <a:pt x="469" y="479"/>
                </a:lnTo>
                <a:lnTo>
                  <a:pt x="514" y="479"/>
                </a:lnTo>
                <a:lnTo>
                  <a:pt x="514" y="514"/>
                </a:lnTo>
                <a:lnTo>
                  <a:pt x="550" y="514"/>
                </a:lnTo>
                <a:lnTo>
                  <a:pt x="550" y="528"/>
                </a:lnTo>
                <a:lnTo>
                  <a:pt x="576" y="528"/>
                </a:lnTo>
                <a:lnTo>
                  <a:pt x="576" y="547"/>
                </a:lnTo>
                <a:lnTo>
                  <a:pt x="609" y="547"/>
                </a:lnTo>
                <a:lnTo>
                  <a:pt x="609" y="554"/>
                </a:lnTo>
                <a:lnTo>
                  <a:pt x="653" y="554"/>
                </a:lnTo>
                <a:lnTo>
                  <a:pt x="653" y="578"/>
                </a:lnTo>
                <a:lnTo>
                  <a:pt x="663" y="578"/>
                </a:lnTo>
                <a:lnTo>
                  <a:pt x="663" y="587"/>
                </a:lnTo>
                <a:lnTo>
                  <a:pt x="696" y="587"/>
                </a:lnTo>
                <a:lnTo>
                  <a:pt x="696" y="601"/>
                </a:lnTo>
                <a:lnTo>
                  <a:pt x="703" y="601"/>
                </a:lnTo>
                <a:lnTo>
                  <a:pt x="703" y="620"/>
                </a:lnTo>
                <a:lnTo>
                  <a:pt x="717" y="620"/>
                </a:lnTo>
                <a:lnTo>
                  <a:pt x="717" y="632"/>
                </a:lnTo>
                <a:lnTo>
                  <a:pt x="727" y="632"/>
                </a:lnTo>
                <a:lnTo>
                  <a:pt x="727" y="665"/>
                </a:lnTo>
                <a:lnTo>
                  <a:pt x="734" y="665"/>
                </a:lnTo>
                <a:lnTo>
                  <a:pt x="734" y="689"/>
                </a:lnTo>
                <a:lnTo>
                  <a:pt x="786" y="689"/>
                </a:lnTo>
                <a:lnTo>
                  <a:pt x="786" y="715"/>
                </a:lnTo>
                <a:lnTo>
                  <a:pt x="826" y="715"/>
                </a:lnTo>
                <a:lnTo>
                  <a:pt x="826" y="731"/>
                </a:lnTo>
                <a:lnTo>
                  <a:pt x="838" y="731"/>
                </a:lnTo>
                <a:lnTo>
                  <a:pt x="838" y="738"/>
                </a:lnTo>
                <a:lnTo>
                  <a:pt x="880" y="738"/>
                </a:lnTo>
                <a:lnTo>
                  <a:pt x="880" y="757"/>
                </a:lnTo>
                <a:lnTo>
                  <a:pt x="922" y="757"/>
                </a:lnTo>
                <a:lnTo>
                  <a:pt x="922" y="781"/>
                </a:lnTo>
                <a:lnTo>
                  <a:pt x="930" y="781"/>
                </a:lnTo>
                <a:lnTo>
                  <a:pt x="930" y="793"/>
                </a:lnTo>
                <a:lnTo>
                  <a:pt x="946" y="793"/>
                </a:lnTo>
                <a:lnTo>
                  <a:pt x="946" y="819"/>
                </a:lnTo>
                <a:lnTo>
                  <a:pt x="955" y="819"/>
                </a:lnTo>
                <a:lnTo>
                  <a:pt x="955" y="823"/>
                </a:lnTo>
                <a:lnTo>
                  <a:pt x="963" y="823"/>
                </a:lnTo>
                <a:lnTo>
                  <a:pt x="963" y="828"/>
                </a:lnTo>
                <a:lnTo>
                  <a:pt x="974" y="828"/>
                </a:lnTo>
                <a:lnTo>
                  <a:pt x="974" y="863"/>
                </a:lnTo>
                <a:lnTo>
                  <a:pt x="1017" y="863"/>
                </a:lnTo>
                <a:lnTo>
                  <a:pt x="1017" y="873"/>
                </a:lnTo>
                <a:lnTo>
                  <a:pt x="1033" y="873"/>
                </a:lnTo>
                <a:lnTo>
                  <a:pt x="1033" y="896"/>
                </a:lnTo>
                <a:lnTo>
                  <a:pt x="1055" y="896"/>
                </a:lnTo>
                <a:lnTo>
                  <a:pt x="1055" y="906"/>
                </a:lnTo>
                <a:lnTo>
                  <a:pt x="1069" y="906"/>
                </a:lnTo>
                <a:lnTo>
                  <a:pt x="1069" y="908"/>
                </a:lnTo>
                <a:lnTo>
                  <a:pt x="1106" y="908"/>
                </a:lnTo>
                <a:lnTo>
                  <a:pt x="1106" y="929"/>
                </a:lnTo>
                <a:lnTo>
                  <a:pt x="1111" y="929"/>
                </a:lnTo>
                <a:lnTo>
                  <a:pt x="1111" y="939"/>
                </a:lnTo>
                <a:lnTo>
                  <a:pt x="1123" y="939"/>
                </a:lnTo>
                <a:lnTo>
                  <a:pt x="1123" y="946"/>
                </a:lnTo>
                <a:lnTo>
                  <a:pt x="1135" y="946"/>
                </a:lnTo>
                <a:lnTo>
                  <a:pt x="1135" y="960"/>
                </a:lnTo>
                <a:lnTo>
                  <a:pt x="1147" y="960"/>
                </a:lnTo>
                <a:lnTo>
                  <a:pt x="1147" y="967"/>
                </a:lnTo>
                <a:lnTo>
                  <a:pt x="1158" y="967"/>
                </a:lnTo>
                <a:lnTo>
                  <a:pt x="1158" y="977"/>
                </a:lnTo>
                <a:lnTo>
                  <a:pt x="1173" y="977"/>
                </a:lnTo>
                <a:lnTo>
                  <a:pt x="1173" y="1026"/>
                </a:lnTo>
                <a:lnTo>
                  <a:pt x="1206" y="1026"/>
                </a:lnTo>
                <a:lnTo>
                  <a:pt x="1206" y="1033"/>
                </a:lnTo>
                <a:lnTo>
                  <a:pt x="1213" y="1033"/>
                </a:lnTo>
                <a:lnTo>
                  <a:pt x="1213" y="1083"/>
                </a:lnTo>
                <a:lnTo>
                  <a:pt x="1217" y="1083"/>
                </a:lnTo>
                <a:lnTo>
                  <a:pt x="1217" y="1104"/>
                </a:lnTo>
                <a:lnTo>
                  <a:pt x="1224" y="1104"/>
                </a:lnTo>
                <a:lnTo>
                  <a:pt x="1224" y="1120"/>
                </a:lnTo>
                <a:lnTo>
                  <a:pt x="1272" y="1120"/>
                </a:lnTo>
                <a:lnTo>
                  <a:pt x="1272" y="1128"/>
                </a:lnTo>
                <a:lnTo>
                  <a:pt x="1338" y="1128"/>
                </a:lnTo>
                <a:lnTo>
                  <a:pt x="1338" y="1144"/>
                </a:lnTo>
                <a:lnTo>
                  <a:pt x="1368" y="1144"/>
                </a:lnTo>
                <a:lnTo>
                  <a:pt x="1368" y="1154"/>
                </a:lnTo>
                <a:lnTo>
                  <a:pt x="1375" y="1154"/>
                </a:lnTo>
                <a:lnTo>
                  <a:pt x="1375" y="1161"/>
                </a:lnTo>
                <a:lnTo>
                  <a:pt x="1394" y="1161"/>
                </a:lnTo>
                <a:lnTo>
                  <a:pt x="1394" y="1191"/>
                </a:lnTo>
                <a:lnTo>
                  <a:pt x="1406" y="1191"/>
                </a:lnTo>
                <a:lnTo>
                  <a:pt x="1406" y="1213"/>
                </a:lnTo>
                <a:lnTo>
                  <a:pt x="1430" y="1213"/>
                </a:lnTo>
                <a:lnTo>
                  <a:pt x="1430" y="1248"/>
                </a:lnTo>
                <a:lnTo>
                  <a:pt x="1496" y="1248"/>
                </a:lnTo>
                <a:lnTo>
                  <a:pt x="1496" y="1255"/>
                </a:lnTo>
                <a:lnTo>
                  <a:pt x="1512" y="1255"/>
                </a:lnTo>
                <a:lnTo>
                  <a:pt x="1512" y="1286"/>
                </a:lnTo>
                <a:lnTo>
                  <a:pt x="1522" y="1286"/>
                </a:lnTo>
                <a:lnTo>
                  <a:pt x="1522" y="1302"/>
                </a:lnTo>
                <a:lnTo>
                  <a:pt x="1574" y="1302"/>
                </a:lnTo>
                <a:lnTo>
                  <a:pt x="1574" y="1319"/>
                </a:lnTo>
                <a:lnTo>
                  <a:pt x="1600" y="1319"/>
                </a:lnTo>
                <a:lnTo>
                  <a:pt x="1600" y="1326"/>
                </a:lnTo>
                <a:lnTo>
                  <a:pt x="1609" y="1326"/>
                </a:lnTo>
                <a:lnTo>
                  <a:pt x="1609" y="1330"/>
                </a:lnTo>
                <a:lnTo>
                  <a:pt x="1640" y="1330"/>
                </a:lnTo>
                <a:lnTo>
                  <a:pt x="1640" y="1342"/>
                </a:lnTo>
                <a:lnTo>
                  <a:pt x="1649" y="1342"/>
                </a:lnTo>
                <a:lnTo>
                  <a:pt x="1649" y="1356"/>
                </a:lnTo>
                <a:lnTo>
                  <a:pt x="1668" y="1356"/>
                </a:lnTo>
                <a:lnTo>
                  <a:pt x="1668" y="1430"/>
                </a:lnTo>
                <a:lnTo>
                  <a:pt x="1710" y="1430"/>
                </a:lnTo>
                <a:lnTo>
                  <a:pt x="1710" y="1458"/>
                </a:lnTo>
                <a:lnTo>
                  <a:pt x="1743" y="1458"/>
                </a:lnTo>
                <a:lnTo>
                  <a:pt x="1743" y="1472"/>
                </a:lnTo>
                <a:lnTo>
                  <a:pt x="1788" y="1472"/>
                </a:lnTo>
                <a:lnTo>
                  <a:pt x="1788" y="1484"/>
                </a:lnTo>
                <a:lnTo>
                  <a:pt x="1805" y="1484"/>
                </a:lnTo>
                <a:lnTo>
                  <a:pt x="1805" y="1512"/>
                </a:lnTo>
                <a:lnTo>
                  <a:pt x="1828" y="1512"/>
                </a:lnTo>
                <a:lnTo>
                  <a:pt x="1828" y="1548"/>
                </a:lnTo>
                <a:lnTo>
                  <a:pt x="1897" y="1548"/>
                </a:lnTo>
                <a:lnTo>
                  <a:pt x="1897" y="1566"/>
                </a:lnTo>
                <a:lnTo>
                  <a:pt x="1930" y="1566"/>
                </a:lnTo>
                <a:lnTo>
                  <a:pt x="1930" y="1573"/>
                </a:lnTo>
                <a:lnTo>
                  <a:pt x="1989" y="1573"/>
                </a:lnTo>
                <a:lnTo>
                  <a:pt x="1989" y="1590"/>
                </a:lnTo>
                <a:lnTo>
                  <a:pt x="2031" y="1590"/>
                </a:lnTo>
                <a:lnTo>
                  <a:pt x="2031" y="1604"/>
                </a:lnTo>
                <a:lnTo>
                  <a:pt x="2041" y="1604"/>
                </a:lnTo>
                <a:lnTo>
                  <a:pt x="2041" y="1623"/>
                </a:lnTo>
                <a:lnTo>
                  <a:pt x="2095" y="1623"/>
                </a:lnTo>
                <a:lnTo>
                  <a:pt x="2095" y="1651"/>
                </a:lnTo>
                <a:lnTo>
                  <a:pt x="2100" y="1651"/>
                </a:lnTo>
                <a:lnTo>
                  <a:pt x="2100" y="1661"/>
                </a:lnTo>
                <a:lnTo>
                  <a:pt x="2133" y="1661"/>
                </a:lnTo>
                <a:lnTo>
                  <a:pt x="2133" y="1670"/>
                </a:lnTo>
                <a:lnTo>
                  <a:pt x="2168" y="1670"/>
                </a:lnTo>
                <a:lnTo>
                  <a:pt x="2168" y="1684"/>
                </a:lnTo>
                <a:lnTo>
                  <a:pt x="2248" y="1684"/>
                </a:lnTo>
                <a:lnTo>
                  <a:pt x="2248" y="1698"/>
                </a:lnTo>
                <a:lnTo>
                  <a:pt x="2336" y="1698"/>
                </a:lnTo>
                <a:lnTo>
                  <a:pt x="2336" y="1710"/>
                </a:lnTo>
                <a:lnTo>
                  <a:pt x="2369" y="1710"/>
                </a:lnTo>
                <a:lnTo>
                  <a:pt x="2369" y="1720"/>
                </a:lnTo>
                <a:lnTo>
                  <a:pt x="2428" y="1720"/>
                </a:lnTo>
                <a:lnTo>
                  <a:pt x="2428" y="1739"/>
                </a:lnTo>
                <a:lnTo>
                  <a:pt x="2498" y="1739"/>
                </a:lnTo>
                <a:lnTo>
                  <a:pt x="2498" y="1750"/>
                </a:lnTo>
                <a:lnTo>
                  <a:pt x="2539" y="1750"/>
                </a:lnTo>
                <a:lnTo>
                  <a:pt x="2539" y="1760"/>
                </a:lnTo>
                <a:lnTo>
                  <a:pt x="2602" y="1760"/>
                </a:lnTo>
                <a:lnTo>
                  <a:pt x="2602" y="1774"/>
                </a:lnTo>
                <a:lnTo>
                  <a:pt x="2614" y="1774"/>
                </a:lnTo>
                <a:lnTo>
                  <a:pt x="2614" y="1790"/>
                </a:lnTo>
                <a:lnTo>
                  <a:pt x="2744" y="1790"/>
                </a:lnTo>
                <a:lnTo>
                  <a:pt x="2744" y="1847"/>
                </a:lnTo>
                <a:lnTo>
                  <a:pt x="2763" y="1847"/>
                </a:lnTo>
                <a:lnTo>
                  <a:pt x="2763" y="1880"/>
                </a:lnTo>
                <a:lnTo>
                  <a:pt x="2826" y="1880"/>
                </a:lnTo>
                <a:lnTo>
                  <a:pt x="2826" y="1904"/>
                </a:lnTo>
                <a:lnTo>
                  <a:pt x="2859" y="1904"/>
                </a:lnTo>
                <a:lnTo>
                  <a:pt x="2859" y="1913"/>
                </a:lnTo>
                <a:lnTo>
                  <a:pt x="2956" y="1913"/>
                </a:lnTo>
                <a:lnTo>
                  <a:pt x="2956" y="1939"/>
                </a:lnTo>
                <a:lnTo>
                  <a:pt x="2992" y="1939"/>
                </a:lnTo>
              </a:path>
            </a:pathLst>
          </a:custGeom>
          <a:noFill/>
          <a:ln w="28575" cap="flat">
            <a:solidFill>
              <a:schemeClr val="accent3"/>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Freeform 8">
            <a:extLst>
              <a:ext uri="{FF2B5EF4-FFF2-40B4-BE49-F238E27FC236}">
                <a16:creationId xmlns:a16="http://schemas.microsoft.com/office/drawing/2014/main" id="{E14F9280-06D6-4E1D-A663-E796CD74ADF7}"/>
              </a:ext>
            </a:extLst>
          </p:cNvPr>
          <p:cNvSpPr>
            <a:spLocks/>
          </p:cNvSpPr>
          <p:nvPr/>
        </p:nvSpPr>
        <p:spPr bwMode="auto">
          <a:xfrm>
            <a:off x="1017976" y="2272044"/>
            <a:ext cx="3409182" cy="2182792"/>
          </a:xfrm>
          <a:custGeom>
            <a:avLst/>
            <a:gdLst>
              <a:gd name="T0" fmla="*/ 26 w 2980"/>
              <a:gd name="T1" fmla="*/ 35 h 1908"/>
              <a:gd name="T2" fmla="*/ 92 w 2980"/>
              <a:gd name="T3" fmla="*/ 54 h 1908"/>
              <a:gd name="T4" fmla="*/ 127 w 2980"/>
              <a:gd name="T5" fmla="*/ 87 h 1908"/>
              <a:gd name="T6" fmla="*/ 212 w 2980"/>
              <a:gd name="T7" fmla="*/ 122 h 1908"/>
              <a:gd name="T8" fmla="*/ 238 w 2980"/>
              <a:gd name="T9" fmla="*/ 155 h 1908"/>
              <a:gd name="T10" fmla="*/ 271 w 2980"/>
              <a:gd name="T11" fmla="*/ 174 h 1908"/>
              <a:gd name="T12" fmla="*/ 288 w 2980"/>
              <a:gd name="T13" fmla="*/ 207 h 1908"/>
              <a:gd name="T14" fmla="*/ 345 w 2980"/>
              <a:gd name="T15" fmla="*/ 243 h 1908"/>
              <a:gd name="T16" fmla="*/ 361 w 2980"/>
              <a:gd name="T17" fmla="*/ 261 h 1908"/>
              <a:gd name="T18" fmla="*/ 396 w 2980"/>
              <a:gd name="T19" fmla="*/ 287 h 1908"/>
              <a:gd name="T20" fmla="*/ 408 w 2980"/>
              <a:gd name="T21" fmla="*/ 304 h 1908"/>
              <a:gd name="T22" fmla="*/ 427 w 2980"/>
              <a:gd name="T23" fmla="*/ 318 h 1908"/>
              <a:gd name="T24" fmla="*/ 448 w 2980"/>
              <a:gd name="T25" fmla="*/ 368 h 1908"/>
              <a:gd name="T26" fmla="*/ 493 w 2980"/>
              <a:gd name="T27" fmla="*/ 382 h 1908"/>
              <a:gd name="T28" fmla="*/ 536 w 2980"/>
              <a:gd name="T29" fmla="*/ 436 h 1908"/>
              <a:gd name="T30" fmla="*/ 569 w 2980"/>
              <a:gd name="T31" fmla="*/ 448 h 1908"/>
              <a:gd name="T32" fmla="*/ 604 w 2980"/>
              <a:gd name="T33" fmla="*/ 493 h 1908"/>
              <a:gd name="T34" fmla="*/ 651 w 2980"/>
              <a:gd name="T35" fmla="*/ 516 h 1908"/>
              <a:gd name="T36" fmla="*/ 684 w 2980"/>
              <a:gd name="T37" fmla="*/ 540 h 1908"/>
              <a:gd name="T38" fmla="*/ 705 w 2980"/>
              <a:gd name="T39" fmla="*/ 566 h 1908"/>
              <a:gd name="T40" fmla="*/ 724 w 2980"/>
              <a:gd name="T41" fmla="*/ 627 h 1908"/>
              <a:gd name="T42" fmla="*/ 760 w 2980"/>
              <a:gd name="T43" fmla="*/ 637 h 1908"/>
              <a:gd name="T44" fmla="*/ 781 w 2980"/>
              <a:gd name="T45" fmla="*/ 658 h 1908"/>
              <a:gd name="T46" fmla="*/ 831 w 2980"/>
              <a:gd name="T47" fmla="*/ 677 h 1908"/>
              <a:gd name="T48" fmla="*/ 873 w 2980"/>
              <a:gd name="T49" fmla="*/ 714 h 1908"/>
              <a:gd name="T50" fmla="*/ 906 w 2980"/>
              <a:gd name="T51" fmla="*/ 724 h 1908"/>
              <a:gd name="T52" fmla="*/ 923 w 2980"/>
              <a:gd name="T53" fmla="*/ 792 h 1908"/>
              <a:gd name="T54" fmla="*/ 948 w 2980"/>
              <a:gd name="T55" fmla="*/ 802 h 1908"/>
              <a:gd name="T56" fmla="*/ 960 w 2980"/>
              <a:gd name="T57" fmla="*/ 830 h 1908"/>
              <a:gd name="T58" fmla="*/ 1026 w 2980"/>
              <a:gd name="T59" fmla="*/ 849 h 1908"/>
              <a:gd name="T60" fmla="*/ 1050 w 2980"/>
              <a:gd name="T61" fmla="*/ 875 h 1908"/>
              <a:gd name="T62" fmla="*/ 1099 w 2980"/>
              <a:gd name="T63" fmla="*/ 915 h 1908"/>
              <a:gd name="T64" fmla="*/ 1111 w 2980"/>
              <a:gd name="T65" fmla="*/ 941 h 1908"/>
              <a:gd name="T66" fmla="*/ 1149 w 2980"/>
              <a:gd name="T67" fmla="*/ 960 h 1908"/>
              <a:gd name="T68" fmla="*/ 1201 w 2980"/>
              <a:gd name="T69" fmla="*/ 1040 h 1908"/>
              <a:gd name="T70" fmla="*/ 1222 w 2980"/>
              <a:gd name="T71" fmla="*/ 1064 h 1908"/>
              <a:gd name="T72" fmla="*/ 1265 w 2980"/>
              <a:gd name="T73" fmla="*/ 1087 h 1908"/>
              <a:gd name="T74" fmla="*/ 1364 w 2980"/>
              <a:gd name="T75" fmla="*/ 1104 h 1908"/>
              <a:gd name="T76" fmla="*/ 1380 w 2980"/>
              <a:gd name="T77" fmla="*/ 1144 h 1908"/>
              <a:gd name="T78" fmla="*/ 1399 w 2980"/>
              <a:gd name="T79" fmla="*/ 1158 h 1908"/>
              <a:gd name="T80" fmla="*/ 1416 w 2980"/>
              <a:gd name="T81" fmla="*/ 1179 h 1908"/>
              <a:gd name="T82" fmla="*/ 1508 w 2980"/>
              <a:gd name="T83" fmla="*/ 1200 h 1908"/>
              <a:gd name="T84" fmla="*/ 1534 w 2980"/>
              <a:gd name="T85" fmla="*/ 1243 h 1908"/>
              <a:gd name="T86" fmla="*/ 1593 w 2980"/>
              <a:gd name="T87" fmla="*/ 1262 h 1908"/>
              <a:gd name="T88" fmla="*/ 1619 w 2980"/>
              <a:gd name="T89" fmla="*/ 1292 h 1908"/>
              <a:gd name="T90" fmla="*/ 1703 w 2980"/>
              <a:gd name="T91" fmla="*/ 1316 h 1908"/>
              <a:gd name="T92" fmla="*/ 1736 w 2980"/>
              <a:gd name="T93" fmla="*/ 1358 h 1908"/>
              <a:gd name="T94" fmla="*/ 1798 w 2980"/>
              <a:gd name="T95" fmla="*/ 1380 h 1908"/>
              <a:gd name="T96" fmla="*/ 1814 w 2980"/>
              <a:gd name="T97" fmla="*/ 1424 h 1908"/>
              <a:gd name="T98" fmla="*/ 1878 w 2980"/>
              <a:gd name="T99" fmla="*/ 1457 h 1908"/>
              <a:gd name="T100" fmla="*/ 1923 w 2980"/>
              <a:gd name="T101" fmla="*/ 1493 h 1908"/>
              <a:gd name="T102" fmla="*/ 2022 w 2980"/>
              <a:gd name="T103" fmla="*/ 1514 h 1908"/>
              <a:gd name="T104" fmla="*/ 2041 w 2980"/>
              <a:gd name="T105" fmla="*/ 1557 h 1908"/>
              <a:gd name="T106" fmla="*/ 2128 w 2980"/>
              <a:gd name="T107" fmla="*/ 1594 h 1908"/>
              <a:gd name="T108" fmla="*/ 2178 w 2980"/>
              <a:gd name="T109" fmla="*/ 1627 h 1908"/>
              <a:gd name="T110" fmla="*/ 2338 w 2980"/>
              <a:gd name="T111" fmla="*/ 1653 h 1908"/>
              <a:gd name="T112" fmla="*/ 2414 w 2980"/>
              <a:gd name="T113" fmla="*/ 1689 h 1908"/>
              <a:gd name="T114" fmla="*/ 2517 w 2980"/>
              <a:gd name="T115" fmla="*/ 1712 h 1908"/>
              <a:gd name="T116" fmla="*/ 2598 w 2980"/>
              <a:gd name="T117" fmla="*/ 1759 h 1908"/>
              <a:gd name="T118" fmla="*/ 2737 w 2980"/>
              <a:gd name="T119" fmla="*/ 1769 h 1908"/>
              <a:gd name="T120" fmla="*/ 2760 w 2980"/>
              <a:gd name="T121" fmla="*/ 1821 h 1908"/>
              <a:gd name="T122" fmla="*/ 2841 w 2980"/>
              <a:gd name="T123" fmla="*/ 1863 h 1908"/>
              <a:gd name="T124" fmla="*/ 2980 w 2980"/>
              <a:gd name="T125" fmla="*/ 1908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 h="1908">
                <a:moveTo>
                  <a:pt x="0" y="0"/>
                </a:moveTo>
                <a:lnTo>
                  <a:pt x="17" y="0"/>
                </a:lnTo>
                <a:lnTo>
                  <a:pt x="17" y="30"/>
                </a:lnTo>
                <a:lnTo>
                  <a:pt x="26" y="30"/>
                </a:lnTo>
                <a:lnTo>
                  <a:pt x="26" y="35"/>
                </a:lnTo>
                <a:lnTo>
                  <a:pt x="50" y="35"/>
                </a:lnTo>
                <a:lnTo>
                  <a:pt x="50" y="47"/>
                </a:lnTo>
                <a:lnTo>
                  <a:pt x="76" y="47"/>
                </a:lnTo>
                <a:lnTo>
                  <a:pt x="76" y="54"/>
                </a:lnTo>
                <a:lnTo>
                  <a:pt x="92" y="54"/>
                </a:lnTo>
                <a:lnTo>
                  <a:pt x="92" y="73"/>
                </a:lnTo>
                <a:lnTo>
                  <a:pt x="102" y="73"/>
                </a:lnTo>
                <a:lnTo>
                  <a:pt x="102" y="80"/>
                </a:lnTo>
                <a:lnTo>
                  <a:pt x="127" y="80"/>
                </a:lnTo>
                <a:lnTo>
                  <a:pt x="127" y="87"/>
                </a:lnTo>
                <a:lnTo>
                  <a:pt x="151" y="87"/>
                </a:lnTo>
                <a:lnTo>
                  <a:pt x="151" y="106"/>
                </a:lnTo>
                <a:lnTo>
                  <a:pt x="203" y="106"/>
                </a:lnTo>
                <a:lnTo>
                  <a:pt x="203" y="122"/>
                </a:lnTo>
                <a:lnTo>
                  <a:pt x="212" y="122"/>
                </a:lnTo>
                <a:lnTo>
                  <a:pt x="212" y="132"/>
                </a:lnTo>
                <a:lnTo>
                  <a:pt x="231" y="132"/>
                </a:lnTo>
                <a:lnTo>
                  <a:pt x="231" y="148"/>
                </a:lnTo>
                <a:lnTo>
                  <a:pt x="238" y="148"/>
                </a:lnTo>
                <a:lnTo>
                  <a:pt x="238" y="155"/>
                </a:lnTo>
                <a:lnTo>
                  <a:pt x="245" y="155"/>
                </a:lnTo>
                <a:lnTo>
                  <a:pt x="245" y="165"/>
                </a:lnTo>
                <a:lnTo>
                  <a:pt x="257" y="165"/>
                </a:lnTo>
                <a:lnTo>
                  <a:pt x="257" y="174"/>
                </a:lnTo>
                <a:lnTo>
                  <a:pt x="271" y="174"/>
                </a:lnTo>
                <a:lnTo>
                  <a:pt x="271" y="193"/>
                </a:lnTo>
                <a:lnTo>
                  <a:pt x="281" y="193"/>
                </a:lnTo>
                <a:lnTo>
                  <a:pt x="281" y="205"/>
                </a:lnTo>
                <a:lnTo>
                  <a:pt x="288" y="205"/>
                </a:lnTo>
                <a:lnTo>
                  <a:pt x="288" y="207"/>
                </a:lnTo>
                <a:lnTo>
                  <a:pt x="307" y="207"/>
                </a:lnTo>
                <a:lnTo>
                  <a:pt x="307" y="224"/>
                </a:lnTo>
                <a:lnTo>
                  <a:pt x="340" y="224"/>
                </a:lnTo>
                <a:lnTo>
                  <a:pt x="340" y="243"/>
                </a:lnTo>
                <a:lnTo>
                  <a:pt x="345" y="243"/>
                </a:lnTo>
                <a:lnTo>
                  <a:pt x="345" y="252"/>
                </a:lnTo>
                <a:lnTo>
                  <a:pt x="352" y="252"/>
                </a:lnTo>
                <a:lnTo>
                  <a:pt x="352" y="259"/>
                </a:lnTo>
                <a:lnTo>
                  <a:pt x="361" y="259"/>
                </a:lnTo>
                <a:lnTo>
                  <a:pt x="361" y="261"/>
                </a:lnTo>
                <a:lnTo>
                  <a:pt x="375" y="261"/>
                </a:lnTo>
                <a:lnTo>
                  <a:pt x="375" y="271"/>
                </a:lnTo>
                <a:lnTo>
                  <a:pt x="389" y="271"/>
                </a:lnTo>
                <a:lnTo>
                  <a:pt x="389" y="287"/>
                </a:lnTo>
                <a:lnTo>
                  <a:pt x="396" y="287"/>
                </a:lnTo>
                <a:lnTo>
                  <a:pt x="396" y="294"/>
                </a:lnTo>
                <a:lnTo>
                  <a:pt x="401" y="294"/>
                </a:lnTo>
                <a:lnTo>
                  <a:pt x="401" y="297"/>
                </a:lnTo>
                <a:lnTo>
                  <a:pt x="408" y="297"/>
                </a:lnTo>
                <a:lnTo>
                  <a:pt x="408" y="304"/>
                </a:lnTo>
                <a:lnTo>
                  <a:pt x="415" y="304"/>
                </a:lnTo>
                <a:lnTo>
                  <a:pt x="415" y="313"/>
                </a:lnTo>
                <a:lnTo>
                  <a:pt x="422" y="313"/>
                </a:lnTo>
                <a:lnTo>
                  <a:pt x="422" y="318"/>
                </a:lnTo>
                <a:lnTo>
                  <a:pt x="427" y="318"/>
                </a:lnTo>
                <a:lnTo>
                  <a:pt x="427" y="323"/>
                </a:lnTo>
                <a:lnTo>
                  <a:pt x="441" y="323"/>
                </a:lnTo>
                <a:lnTo>
                  <a:pt x="441" y="332"/>
                </a:lnTo>
                <a:lnTo>
                  <a:pt x="448" y="332"/>
                </a:lnTo>
                <a:lnTo>
                  <a:pt x="448" y="368"/>
                </a:lnTo>
                <a:lnTo>
                  <a:pt x="458" y="368"/>
                </a:lnTo>
                <a:lnTo>
                  <a:pt x="458" y="375"/>
                </a:lnTo>
                <a:lnTo>
                  <a:pt x="465" y="375"/>
                </a:lnTo>
                <a:lnTo>
                  <a:pt x="465" y="382"/>
                </a:lnTo>
                <a:lnTo>
                  <a:pt x="493" y="382"/>
                </a:lnTo>
                <a:lnTo>
                  <a:pt x="493" y="401"/>
                </a:lnTo>
                <a:lnTo>
                  <a:pt x="510" y="401"/>
                </a:lnTo>
                <a:lnTo>
                  <a:pt x="510" y="429"/>
                </a:lnTo>
                <a:lnTo>
                  <a:pt x="536" y="429"/>
                </a:lnTo>
                <a:lnTo>
                  <a:pt x="536" y="436"/>
                </a:lnTo>
                <a:lnTo>
                  <a:pt x="538" y="436"/>
                </a:lnTo>
                <a:lnTo>
                  <a:pt x="538" y="443"/>
                </a:lnTo>
                <a:lnTo>
                  <a:pt x="547" y="443"/>
                </a:lnTo>
                <a:lnTo>
                  <a:pt x="547" y="448"/>
                </a:lnTo>
                <a:lnTo>
                  <a:pt x="569" y="448"/>
                </a:lnTo>
                <a:lnTo>
                  <a:pt x="569" y="464"/>
                </a:lnTo>
                <a:lnTo>
                  <a:pt x="585" y="464"/>
                </a:lnTo>
                <a:lnTo>
                  <a:pt x="585" y="481"/>
                </a:lnTo>
                <a:lnTo>
                  <a:pt x="604" y="481"/>
                </a:lnTo>
                <a:lnTo>
                  <a:pt x="604" y="493"/>
                </a:lnTo>
                <a:lnTo>
                  <a:pt x="628" y="493"/>
                </a:lnTo>
                <a:lnTo>
                  <a:pt x="628" y="502"/>
                </a:lnTo>
                <a:lnTo>
                  <a:pt x="644" y="502"/>
                </a:lnTo>
                <a:lnTo>
                  <a:pt x="644" y="516"/>
                </a:lnTo>
                <a:lnTo>
                  <a:pt x="651" y="516"/>
                </a:lnTo>
                <a:lnTo>
                  <a:pt x="651" y="530"/>
                </a:lnTo>
                <a:lnTo>
                  <a:pt x="682" y="530"/>
                </a:lnTo>
                <a:lnTo>
                  <a:pt x="682" y="535"/>
                </a:lnTo>
                <a:lnTo>
                  <a:pt x="684" y="535"/>
                </a:lnTo>
                <a:lnTo>
                  <a:pt x="684" y="540"/>
                </a:lnTo>
                <a:lnTo>
                  <a:pt x="689" y="540"/>
                </a:lnTo>
                <a:lnTo>
                  <a:pt x="689" y="549"/>
                </a:lnTo>
                <a:lnTo>
                  <a:pt x="696" y="549"/>
                </a:lnTo>
                <a:lnTo>
                  <a:pt x="696" y="566"/>
                </a:lnTo>
                <a:lnTo>
                  <a:pt x="705" y="566"/>
                </a:lnTo>
                <a:lnTo>
                  <a:pt x="705" y="585"/>
                </a:lnTo>
                <a:lnTo>
                  <a:pt x="717" y="585"/>
                </a:lnTo>
                <a:lnTo>
                  <a:pt x="717" y="620"/>
                </a:lnTo>
                <a:lnTo>
                  <a:pt x="724" y="620"/>
                </a:lnTo>
                <a:lnTo>
                  <a:pt x="724" y="627"/>
                </a:lnTo>
                <a:lnTo>
                  <a:pt x="729" y="627"/>
                </a:lnTo>
                <a:lnTo>
                  <a:pt x="729" y="629"/>
                </a:lnTo>
                <a:lnTo>
                  <a:pt x="753" y="629"/>
                </a:lnTo>
                <a:lnTo>
                  <a:pt x="753" y="637"/>
                </a:lnTo>
                <a:lnTo>
                  <a:pt x="760" y="637"/>
                </a:lnTo>
                <a:lnTo>
                  <a:pt x="760" y="641"/>
                </a:lnTo>
                <a:lnTo>
                  <a:pt x="764" y="641"/>
                </a:lnTo>
                <a:lnTo>
                  <a:pt x="764" y="651"/>
                </a:lnTo>
                <a:lnTo>
                  <a:pt x="781" y="651"/>
                </a:lnTo>
                <a:lnTo>
                  <a:pt x="781" y="658"/>
                </a:lnTo>
                <a:lnTo>
                  <a:pt x="795" y="658"/>
                </a:lnTo>
                <a:lnTo>
                  <a:pt x="795" y="667"/>
                </a:lnTo>
                <a:lnTo>
                  <a:pt x="812" y="667"/>
                </a:lnTo>
                <a:lnTo>
                  <a:pt x="812" y="677"/>
                </a:lnTo>
                <a:lnTo>
                  <a:pt x="831" y="677"/>
                </a:lnTo>
                <a:lnTo>
                  <a:pt x="831" y="686"/>
                </a:lnTo>
                <a:lnTo>
                  <a:pt x="864" y="686"/>
                </a:lnTo>
                <a:lnTo>
                  <a:pt x="864" y="695"/>
                </a:lnTo>
                <a:lnTo>
                  <a:pt x="873" y="695"/>
                </a:lnTo>
                <a:lnTo>
                  <a:pt x="873" y="714"/>
                </a:lnTo>
                <a:lnTo>
                  <a:pt x="887" y="714"/>
                </a:lnTo>
                <a:lnTo>
                  <a:pt x="887" y="719"/>
                </a:lnTo>
                <a:lnTo>
                  <a:pt x="892" y="719"/>
                </a:lnTo>
                <a:lnTo>
                  <a:pt x="892" y="724"/>
                </a:lnTo>
                <a:lnTo>
                  <a:pt x="906" y="724"/>
                </a:lnTo>
                <a:lnTo>
                  <a:pt x="906" y="731"/>
                </a:lnTo>
                <a:lnTo>
                  <a:pt x="913" y="731"/>
                </a:lnTo>
                <a:lnTo>
                  <a:pt x="913" y="750"/>
                </a:lnTo>
                <a:lnTo>
                  <a:pt x="923" y="750"/>
                </a:lnTo>
                <a:lnTo>
                  <a:pt x="923" y="792"/>
                </a:lnTo>
                <a:lnTo>
                  <a:pt x="939" y="792"/>
                </a:lnTo>
                <a:lnTo>
                  <a:pt x="939" y="797"/>
                </a:lnTo>
                <a:lnTo>
                  <a:pt x="944" y="797"/>
                </a:lnTo>
                <a:lnTo>
                  <a:pt x="944" y="802"/>
                </a:lnTo>
                <a:lnTo>
                  <a:pt x="948" y="802"/>
                </a:lnTo>
                <a:lnTo>
                  <a:pt x="948" y="806"/>
                </a:lnTo>
                <a:lnTo>
                  <a:pt x="953" y="806"/>
                </a:lnTo>
                <a:lnTo>
                  <a:pt x="953" y="813"/>
                </a:lnTo>
                <a:lnTo>
                  <a:pt x="960" y="813"/>
                </a:lnTo>
                <a:lnTo>
                  <a:pt x="960" y="830"/>
                </a:lnTo>
                <a:lnTo>
                  <a:pt x="991" y="830"/>
                </a:lnTo>
                <a:lnTo>
                  <a:pt x="991" y="839"/>
                </a:lnTo>
                <a:lnTo>
                  <a:pt x="1007" y="839"/>
                </a:lnTo>
                <a:lnTo>
                  <a:pt x="1007" y="849"/>
                </a:lnTo>
                <a:lnTo>
                  <a:pt x="1026" y="849"/>
                </a:lnTo>
                <a:lnTo>
                  <a:pt x="1026" y="861"/>
                </a:lnTo>
                <a:lnTo>
                  <a:pt x="1040" y="861"/>
                </a:lnTo>
                <a:lnTo>
                  <a:pt x="1040" y="870"/>
                </a:lnTo>
                <a:lnTo>
                  <a:pt x="1050" y="870"/>
                </a:lnTo>
                <a:lnTo>
                  <a:pt x="1050" y="875"/>
                </a:lnTo>
                <a:lnTo>
                  <a:pt x="1059" y="875"/>
                </a:lnTo>
                <a:lnTo>
                  <a:pt x="1059" y="889"/>
                </a:lnTo>
                <a:lnTo>
                  <a:pt x="1085" y="889"/>
                </a:lnTo>
                <a:lnTo>
                  <a:pt x="1085" y="915"/>
                </a:lnTo>
                <a:lnTo>
                  <a:pt x="1099" y="915"/>
                </a:lnTo>
                <a:lnTo>
                  <a:pt x="1099" y="934"/>
                </a:lnTo>
                <a:lnTo>
                  <a:pt x="1107" y="934"/>
                </a:lnTo>
                <a:lnTo>
                  <a:pt x="1107" y="938"/>
                </a:lnTo>
                <a:lnTo>
                  <a:pt x="1111" y="938"/>
                </a:lnTo>
                <a:lnTo>
                  <a:pt x="1111" y="941"/>
                </a:lnTo>
                <a:lnTo>
                  <a:pt x="1121" y="941"/>
                </a:lnTo>
                <a:lnTo>
                  <a:pt x="1121" y="950"/>
                </a:lnTo>
                <a:lnTo>
                  <a:pt x="1125" y="950"/>
                </a:lnTo>
                <a:lnTo>
                  <a:pt x="1125" y="960"/>
                </a:lnTo>
                <a:lnTo>
                  <a:pt x="1149" y="960"/>
                </a:lnTo>
                <a:lnTo>
                  <a:pt x="1149" y="976"/>
                </a:lnTo>
                <a:lnTo>
                  <a:pt x="1168" y="976"/>
                </a:lnTo>
                <a:lnTo>
                  <a:pt x="1168" y="997"/>
                </a:lnTo>
                <a:lnTo>
                  <a:pt x="1201" y="997"/>
                </a:lnTo>
                <a:lnTo>
                  <a:pt x="1201" y="1040"/>
                </a:lnTo>
                <a:lnTo>
                  <a:pt x="1210" y="1040"/>
                </a:lnTo>
                <a:lnTo>
                  <a:pt x="1210" y="1056"/>
                </a:lnTo>
                <a:lnTo>
                  <a:pt x="1217" y="1056"/>
                </a:lnTo>
                <a:lnTo>
                  <a:pt x="1217" y="1064"/>
                </a:lnTo>
                <a:lnTo>
                  <a:pt x="1222" y="1064"/>
                </a:lnTo>
                <a:lnTo>
                  <a:pt x="1222" y="1068"/>
                </a:lnTo>
                <a:lnTo>
                  <a:pt x="1227" y="1068"/>
                </a:lnTo>
                <a:lnTo>
                  <a:pt x="1227" y="1078"/>
                </a:lnTo>
                <a:lnTo>
                  <a:pt x="1265" y="1078"/>
                </a:lnTo>
                <a:lnTo>
                  <a:pt x="1265" y="1087"/>
                </a:lnTo>
                <a:lnTo>
                  <a:pt x="1331" y="1087"/>
                </a:lnTo>
                <a:lnTo>
                  <a:pt x="1331" y="1097"/>
                </a:lnTo>
                <a:lnTo>
                  <a:pt x="1357" y="1097"/>
                </a:lnTo>
                <a:lnTo>
                  <a:pt x="1357" y="1104"/>
                </a:lnTo>
                <a:lnTo>
                  <a:pt x="1364" y="1104"/>
                </a:lnTo>
                <a:lnTo>
                  <a:pt x="1364" y="1118"/>
                </a:lnTo>
                <a:lnTo>
                  <a:pt x="1371" y="1118"/>
                </a:lnTo>
                <a:lnTo>
                  <a:pt x="1371" y="1137"/>
                </a:lnTo>
                <a:lnTo>
                  <a:pt x="1380" y="1137"/>
                </a:lnTo>
                <a:lnTo>
                  <a:pt x="1380" y="1144"/>
                </a:lnTo>
                <a:lnTo>
                  <a:pt x="1385" y="1144"/>
                </a:lnTo>
                <a:lnTo>
                  <a:pt x="1385" y="1151"/>
                </a:lnTo>
                <a:lnTo>
                  <a:pt x="1392" y="1151"/>
                </a:lnTo>
                <a:lnTo>
                  <a:pt x="1392" y="1158"/>
                </a:lnTo>
                <a:lnTo>
                  <a:pt x="1399" y="1158"/>
                </a:lnTo>
                <a:lnTo>
                  <a:pt x="1399" y="1163"/>
                </a:lnTo>
                <a:lnTo>
                  <a:pt x="1401" y="1163"/>
                </a:lnTo>
                <a:lnTo>
                  <a:pt x="1401" y="1170"/>
                </a:lnTo>
                <a:lnTo>
                  <a:pt x="1416" y="1170"/>
                </a:lnTo>
                <a:lnTo>
                  <a:pt x="1416" y="1179"/>
                </a:lnTo>
                <a:lnTo>
                  <a:pt x="1427" y="1179"/>
                </a:lnTo>
                <a:lnTo>
                  <a:pt x="1427" y="1191"/>
                </a:lnTo>
                <a:lnTo>
                  <a:pt x="1489" y="1191"/>
                </a:lnTo>
                <a:lnTo>
                  <a:pt x="1489" y="1200"/>
                </a:lnTo>
                <a:lnTo>
                  <a:pt x="1508" y="1200"/>
                </a:lnTo>
                <a:lnTo>
                  <a:pt x="1508" y="1219"/>
                </a:lnTo>
                <a:lnTo>
                  <a:pt x="1515" y="1219"/>
                </a:lnTo>
                <a:lnTo>
                  <a:pt x="1515" y="1231"/>
                </a:lnTo>
                <a:lnTo>
                  <a:pt x="1534" y="1231"/>
                </a:lnTo>
                <a:lnTo>
                  <a:pt x="1534" y="1243"/>
                </a:lnTo>
                <a:lnTo>
                  <a:pt x="1567" y="1243"/>
                </a:lnTo>
                <a:lnTo>
                  <a:pt x="1567" y="1252"/>
                </a:lnTo>
                <a:lnTo>
                  <a:pt x="1574" y="1252"/>
                </a:lnTo>
                <a:lnTo>
                  <a:pt x="1574" y="1262"/>
                </a:lnTo>
                <a:lnTo>
                  <a:pt x="1593" y="1262"/>
                </a:lnTo>
                <a:lnTo>
                  <a:pt x="1593" y="1273"/>
                </a:lnTo>
                <a:lnTo>
                  <a:pt x="1602" y="1273"/>
                </a:lnTo>
                <a:lnTo>
                  <a:pt x="1602" y="1281"/>
                </a:lnTo>
                <a:lnTo>
                  <a:pt x="1619" y="1281"/>
                </a:lnTo>
                <a:lnTo>
                  <a:pt x="1619" y="1292"/>
                </a:lnTo>
                <a:lnTo>
                  <a:pt x="1642" y="1292"/>
                </a:lnTo>
                <a:lnTo>
                  <a:pt x="1642" y="1304"/>
                </a:lnTo>
                <a:lnTo>
                  <a:pt x="1661" y="1304"/>
                </a:lnTo>
                <a:lnTo>
                  <a:pt x="1661" y="1316"/>
                </a:lnTo>
                <a:lnTo>
                  <a:pt x="1703" y="1316"/>
                </a:lnTo>
                <a:lnTo>
                  <a:pt x="1703" y="1328"/>
                </a:lnTo>
                <a:lnTo>
                  <a:pt x="1720" y="1328"/>
                </a:lnTo>
                <a:lnTo>
                  <a:pt x="1720" y="1337"/>
                </a:lnTo>
                <a:lnTo>
                  <a:pt x="1736" y="1337"/>
                </a:lnTo>
                <a:lnTo>
                  <a:pt x="1736" y="1358"/>
                </a:lnTo>
                <a:lnTo>
                  <a:pt x="1755" y="1358"/>
                </a:lnTo>
                <a:lnTo>
                  <a:pt x="1755" y="1370"/>
                </a:lnTo>
                <a:lnTo>
                  <a:pt x="1779" y="1370"/>
                </a:lnTo>
                <a:lnTo>
                  <a:pt x="1779" y="1380"/>
                </a:lnTo>
                <a:lnTo>
                  <a:pt x="1798" y="1380"/>
                </a:lnTo>
                <a:lnTo>
                  <a:pt x="1798" y="1403"/>
                </a:lnTo>
                <a:lnTo>
                  <a:pt x="1805" y="1403"/>
                </a:lnTo>
                <a:lnTo>
                  <a:pt x="1805" y="1413"/>
                </a:lnTo>
                <a:lnTo>
                  <a:pt x="1814" y="1413"/>
                </a:lnTo>
                <a:lnTo>
                  <a:pt x="1814" y="1424"/>
                </a:lnTo>
                <a:lnTo>
                  <a:pt x="1821" y="1424"/>
                </a:lnTo>
                <a:lnTo>
                  <a:pt x="1821" y="1436"/>
                </a:lnTo>
                <a:lnTo>
                  <a:pt x="1840" y="1436"/>
                </a:lnTo>
                <a:lnTo>
                  <a:pt x="1840" y="1457"/>
                </a:lnTo>
                <a:lnTo>
                  <a:pt x="1878" y="1457"/>
                </a:lnTo>
                <a:lnTo>
                  <a:pt x="1878" y="1467"/>
                </a:lnTo>
                <a:lnTo>
                  <a:pt x="1895" y="1467"/>
                </a:lnTo>
                <a:lnTo>
                  <a:pt x="1895" y="1481"/>
                </a:lnTo>
                <a:lnTo>
                  <a:pt x="1923" y="1481"/>
                </a:lnTo>
                <a:lnTo>
                  <a:pt x="1923" y="1493"/>
                </a:lnTo>
                <a:lnTo>
                  <a:pt x="1982" y="1493"/>
                </a:lnTo>
                <a:lnTo>
                  <a:pt x="1982" y="1505"/>
                </a:lnTo>
                <a:lnTo>
                  <a:pt x="1998" y="1505"/>
                </a:lnTo>
                <a:lnTo>
                  <a:pt x="1998" y="1514"/>
                </a:lnTo>
                <a:lnTo>
                  <a:pt x="2022" y="1514"/>
                </a:lnTo>
                <a:lnTo>
                  <a:pt x="2022" y="1538"/>
                </a:lnTo>
                <a:lnTo>
                  <a:pt x="2031" y="1538"/>
                </a:lnTo>
                <a:lnTo>
                  <a:pt x="2031" y="1547"/>
                </a:lnTo>
                <a:lnTo>
                  <a:pt x="2041" y="1547"/>
                </a:lnTo>
                <a:lnTo>
                  <a:pt x="2041" y="1557"/>
                </a:lnTo>
                <a:lnTo>
                  <a:pt x="2083" y="1557"/>
                </a:lnTo>
                <a:lnTo>
                  <a:pt x="2083" y="1583"/>
                </a:lnTo>
                <a:lnTo>
                  <a:pt x="2093" y="1583"/>
                </a:lnTo>
                <a:lnTo>
                  <a:pt x="2093" y="1594"/>
                </a:lnTo>
                <a:lnTo>
                  <a:pt x="2128" y="1594"/>
                </a:lnTo>
                <a:lnTo>
                  <a:pt x="2128" y="1604"/>
                </a:lnTo>
                <a:lnTo>
                  <a:pt x="2161" y="1604"/>
                </a:lnTo>
                <a:lnTo>
                  <a:pt x="2161" y="1618"/>
                </a:lnTo>
                <a:lnTo>
                  <a:pt x="2178" y="1618"/>
                </a:lnTo>
                <a:lnTo>
                  <a:pt x="2178" y="1627"/>
                </a:lnTo>
                <a:lnTo>
                  <a:pt x="2246" y="1627"/>
                </a:lnTo>
                <a:lnTo>
                  <a:pt x="2246" y="1637"/>
                </a:lnTo>
                <a:lnTo>
                  <a:pt x="2331" y="1637"/>
                </a:lnTo>
                <a:lnTo>
                  <a:pt x="2331" y="1653"/>
                </a:lnTo>
                <a:lnTo>
                  <a:pt x="2338" y="1653"/>
                </a:lnTo>
                <a:lnTo>
                  <a:pt x="2338" y="1663"/>
                </a:lnTo>
                <a:lnTo>
                  <a:pt x="2404" y="1663"/>
                </a:lnTo>
                <a:lnTo>
                  <a:pt x="2404" y="1677"/>
                </a:lnTo>
                <a:lnTo>
                  <a:pt x="2414" y="1677"/>
                </a:lnTo>
                <a:lnTo>
                  <a:pt x="2414" y="1689"/>
                </a:lnTo>
                <a:lnTo>
                  <a:pt x="2423" y="1689"/>
                </a:lnTo>
                <a:lnTo>
                  <a:pt x="2423" y="1700"/>
                </a:lnTo>
                <a:lnTo>
                  <a:pt x="2491" y="1700"/>
                </a:lnTo>
                <a:lnTo>
                  <a:pt x="2491" y="1712"/>
                </a:lnTo>
                <a:lnTo>
                  <a:pt x="2517" y="1712"/>
                </a:lnTo>
                <a:lnTo>
                  <a:pt x="2517" y="1726"/>
                </a:lnTo>
                <a:lnTo>
                  <a:pt x="2586" y="1726"/>
                </a:lnTo>
                <a:lnTo>
                  <a:pt x="2586" y="1736"/>
                </a:lnTo>
                <a:lnTo>
                  <a:pt x="2598" y="1736"/>
                </a:lnTo>
                <a:lnTo>
                  <a:pt x="2598" y="1759"/>
                </a:lnTo>
                <a:lnTo>
                  <a:pt x="2605" y="1759"/>
                </a:lnTo>
                <a:lnTo>
                  <a:pt x="2605" y="1764"/>
                </a:lnTo>
                <a:lnTo>
                  <a:pt x="2607" y="1764"/>
                </a:lnTo>
                <a:lnTo>
                  <a:pt x="2607" y="1769"/>
                </a:lnTo>
                <a:lnTo>
                  <a:pt x="2737" y="1769"/>
                </a:lnTo>
                <a:lnTo>
                  <a:pt x="2737" y="1797"/>
                </a:lnTo>
                <a:lnTo>
                  <a:pt x="2753" y="1797"/>
                </a:lnTo>
                <a:lnTo>
                  <a:pt x="2753" y="1809"/>
                </a:lnTo>
                <a:lnTo>
                  <a:pt x="2760" y="1809"/>
                </a:lnTo>
                <a:lnTo>
                  <a:pt x="2760" y="1821"/>
                </a:lnTo>
                <a:lnTo>
                  <a:pt x="2803" y="1821"/>
                </a:lnTo>
                <a:lnTo>
                  <a:pt x="2803" y="1837"/>
                </a:lnTo>
                <a:lnTo>
                  <a:pt x="2819" y="1837"/>
                </a:lnTo>
                <a:lnTo>
                  <a:pt x="2819" y="1863"/>
                </a:lnTo>
                <a:lnTo>
                  <a:pt x="2841" y="1863"/>
                </a:lnTo>
                <a:lnTo>
                  <a:pt x="2841" y="1877"/>
                </a:lnTo>
                <a:lnTo>
                  <a:pt x="2949" y="1877"/>
                </a:lnTo>
                <a:lnTo>
                  <a:pt x="2949" y="1889"/>
                </a:lnTo>
                <a:lnTo>
                  <a:pt x="2980" y="1889"/>
                </a:lnTo>
                <a:lnTo>
                  <a:pt x="2980" y="1908"/>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 name="Grouper 1"/>
          <p:cNvGrpSpPr/>
          <p:nvPr/>
        </p:nvGrpSpPr>
        <p:grpSpPr>
          <a:xfrm>
            <a:off x="2879726" y="2945410"/>
            <a:ext cx="1704712" cy="738664"/>
            <a:chOff x="2879726" y="2966305"/>
            <a:chExt cx="1704712" cy="738664"/>
          </a:xfrm>
        </p:grpSpPr>
        <p:sp>
          <p:nvSpPr>
            <p:cNvPr id="46" name="TextBox 45">
              <a:extLst>
                <a:ext uri="{FF2B5EF4-FFF2-40B4-BE49-F238E27FC236}">
                  <a16:creationId xmlns:a16="http://schemas.microsoft.com/office/drawing/2014/main" id="{E267DAFE-C2AF-4396-8826-4F98659CD715}"/>
                </a:ext>
              </a:extLst>
            </p:cNvPr>
            <p:cNvSpPr txBox="1"/>
            <p:nvPr/>
          </p:nvSpPr>
          <p:spPr>
            <a:xfrm>
              <a:off x="3015313" y="2966305"/>
              <a:ext cx="1569125" cy="738664"/>
            </a:xfrm>
            <a:prstGeom prst="rect">
              <a:avLst/>
            </a:prstGeom>
            <a:noFill/>
          </p:spPr>
          <p:txBody>
            <a:bodyPr wrap="none" rtlCol="0" anchor="ctr" anchorCtr="0">
              <a:spAutoFit/>
            </a:bodyPr>
            <a:lstStyle/>
            <a:p>
              <a:r>
                <a:rPr lang="fr-FR" sz="1050" dirty="0" smtClean="0"/>
                <a:t>CHIP</a:t>
              </a:r>
            </a:p>
            <a:p>
              <a:r>
                <a:rPr lang="fr-FR" sz="1050" dirty="0" smtClean="0"/>
                <a:t>CHIP (pondéré)</a:t>
              </a:r>
            </a:p>
            <a:p>
              <a:r>
                <a:rPr lang="fr-FR" sz="1050" dirty="0" err="1" smtClean="0"/>
                <a:t>CCyR</a:t>
              </a:r>
              <a:r>
                <a:rPr lang="fr-FR" sz="1050" dirty="0" smtClean="0"/>
                <a:t> seule</a:t>
              </a:r>
            </a:p>
            <a:p>
              <a:r>
                <a:rPr lang="fr-FR" sz="1050" dirty="0" err="1" smtClean="0"/>
                <a:t>CCyR</a:t>
              </a:r>
              <a:r>
                <a:rPr lang="fr-FR" sz="1050" dirty="0" smtClean="0"/>
                <a:t> seule (pondéré)</a:t>
              </a:r>
              <a:endParaRPr lang="fr-FR" sz="1050" dirty="0"/>
            </a:p>
          </p:txBody>
        </p:sp>
        <p:cxnSp>
          <p:nvCxnSpPr>
            <p:cNvPr id="47" name="Straight Connector 46">
              <a:extLst>
                <a:ext uri="{FF2B5EF4-FFF2-40B4-BE49-F238E27FC236}">
                  <a16:creationId xmlns:a16="http://schemas.microsoft.com/office/drawing/2014/main" id="{05FA7486-00FC-4005-B8A1-B5144EA395FB}"/>
                </a:ext>
              </a:extLst>
            </p:cNvPr>
            <p:cNvCxnSpPr>
              <a:cxnSpLocks/>
            </p:cNvCxnSpPr>
            <p:nvPr/>
          </p:nvCxnSpPr>
          <p:spPr>
            <a:xfrm flipH="1">
              <a:off x="2879726" y="3094333"/>
              <a:ext cx="18097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a:extLst>
                <a:ext uri="{FF2B5EF4-FFF2-40B4-BE49-F238E27FC236}">
                  <a16:creationId xmlns:a16="http://schemas.microsoft.com/office/drawing/2014/main" id="{E880B244-CE96-4DFB-B9EC-4DD27635601F}"/>
                </a:ext>
              </a:extLst>
            </p:cNvPr>
            <p:cNvCxnSpPr>
              <a:cxnSpLocks/>
            </p:cNvCxnSpPr>
            <p:nvPr/>
          </p:nvCxnSpPr>
          <p:spPr>
            <a:xfrm flipH="1">
              <a:off x="2879726" y="3251496"/>
              <a:ext cx="180976" cy="0"/>
            </a:xfrm>
            <a:prstGeom prst="line">
              <a:avLst/>
            </a:prstGeom>
            <a:noFill/>
            <a:ln w="28575" cap="flat">
              <a:solidFill>
                <a:schemeClr val="accent3"/>
              </a:solidFill>
              <a:prstDash val="sysDash"/>
              <a:miter lim="800000"/>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a:extLst>
                <a:ext uri="{FF2B5EF4-FFF2-40B4-BE49-F238E27FC236}">
                  <a16:creationId xmlns:a16="http://schemas.microsoft.com/office/drawing/2014/main" id="{4C3E5AD8-36EC-42D1-A19D-CEFCA32C2788}"/>
                </a:ext>
              </a:extLst>
            </p:cNvPr>
            <p:cNvCxnSpPr>
              <a:cxnSpLocks/>
            </p:cNvCxnSpPr>
            <p:nvPr/>
          </p:nvCxnSpPr>
          <p:spPr>
            <a:xfrm flipH="1">
              <a:off x="2879726" y="3420564"/>
              <a:ext cx="18097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a:extLst>
                <a:ext uri="{FF2B5EF4-FFF2-40B4-BE49-F238E27FC236}">
                  <a16:creationId xmlns:a16="http://schemas.microsoft.com/office/drawing/2014/main" id="{5386035A-C3AB-4584-9862-EF5C4E5DFACA}"/>
                </a:ext>
              </a:extLst>
            </p:cNvPr>
            <p:cNvCxnSpPr>
              <a:cxnSpLocks/>
            </p:cNvCxnSpPr>
            <p:nvPr/>
          </p:nvCxnSpPr>
          <p:spPr>
            <a:xfrm flipH="1">
              <a:off x="2879726" y="3577727"/>
              <a:ext cx="180976" cy="0"/>
            </a:xfrm>
            <a:prstGeom prst="line">
              <a:avLst/>
            </a:prstGeom>
            <a:noFill/>
            <a:ln w="28575" cap="flat">
              <a:solidFill>
                <a:schemeClr val="accent2"/>
              </a:solidFill>
              <a:prstDash val="sysDash"/>
              <a:miter lim="800000"/>
              <a:headEnd/>
              <a:tailEnd/>
            </a:ln>
            <a:extLst>
              <a:ext uri="{909E8E84-426E-40dd-AFC4-6F175D3DCCD1}">
                <a14:hiddenFill xmlns:a14="http://schemas.microsoft.com/office/drawing/2010/main" xmlns="">
                  <a:solidFill>
                    <a:srgbClr val="FFFFFF"/>
                  </a:solidFill>
                </a14:hiddenFill>
              </a:ext>
            </a:extLst>
          </p:spPr>
        </p:cxnSp>
      </p:grpSp>
      <p:sp>
        <p:nvSpPr>
          <p:cNvPr id="51" name="TextBox 50">
            <a:extLst>
              <a:ext uri="{FF2B5EF4-FFF2-40B4-BE49-F238E27FC236}">
                <a16:creationId xmlns:a16="http://schemas.microsoft.com/office/drawing/2014/main" id="{1A35B3AC-8811-4E67-93DA-5BC04D322AAC}"/>
              </a:ext>
            </a:extLst>
          </p:cNvPr>
          <p:cNvSpPr txBox="1"/>
          <p:nvPr/>
        </p:nvSpPr>
        <p:spPr>
          <a:xfrm rot="16200000">
            <a:off x="3965168" y="3500164"/>
            <a:ext cx="1404689" cy="253916"/>
          </a:xfrm>
          <a:prstGeom prst="rect">
            <a:avLst/>
          </a:prstGeom>
          <a:noFill/>
        </p:spPr>
        <p:txBody>
          <a:bodyPr wrap="none" rtlCol="0">
            <a:spAutoFit/>
          </a:bodyPr>
          <a:lstStyle/>
          <a:p>
            <a:r>
              <a:rPr lang="fr-FR" sz="1050" dirty="0" smtClean="0"/>
              <a:t>Probabilité de survie</a:t>
            </a:r>
            <a:endParaRPr lang="fr-FR" sz="1050" dirty="0"/>
          </a:p>
        </p:txBody>
      </p:sp>
      <p:sp>
        <p:nvSpPr>
          <p:cNvPr id="52" name="TextBox 51">
            <a:extLst>
              <a:ext uri="{FF2B5EF4-FFF2-40B4-BE49-F238E27FC236}">
                <a16:creationId xmlns:a16="http://schemas.microsoft.com/office/drawing/2014/main" id="{077BDC67-C4BE-4FBE-A3D3-47945465C53D}"/>
              </a:ext>
            </a:extLst>
          </p:cNvPr>
          <p:cNvSpPr txBox="1"/>
          <p:nvPr/>
        </p:nvSpPr>
        <p:spPr>
          <a:xfrm>
            <a:off x="4736490" y="2130688"/>
            <a:ext cx="447559" cy="253916"/>
          </a:xfrm>
          <a:prstGeom prst="rect">
            <a:avLst/>
          </a:prstGeom>
          <a:noFill/>
        </p:spPr>
        <p:txBody>
          <a:bodyPr wrap="none" rtlCol="0" anchor="ctr" anchorCtr="0">
            <a:spAutoFit/>
          </a:bodyPr>
          <a:lstStyle/>
          <a:p>
            <a:pPr algn="r"/>
            <a:r>
              <a:rPr lang="fr-FR" sz="1050" dirty="0" smtClean="0"/>
              <a:t>1,00</a:t>
            </a:r>
            <a:endParaRPr lang="fr-FR" sz="1050" dirty="0"/>
          </a:p>
        </p:txBody>
      </p:sp>
      <p:sp>
        <p:nvSpPr>
          <p:cNvPr id="53" name="TextBox 52">
            <a:extLst>
              <a:ext uri="{FF2B5EF4-FFF2-40B4-BE49-F238E27FC236}">
                <a16:creationId xmlns:a16="http://schemas.microsoft.com/office/drawing/2014/main" id="{3AE7FA77-E5EB-4EE0-87D0-2FC494AFB41F}"/>
              </a:ext>
            </a:extLst>
          </p:cNvPr>
          <p:cNvSpPr txBox="1"/>
          <p:nvPr/>
        </p:nvSpPr>
        <p:spPr>
          <a:xfrm>
            <a:off x="4736490" y="2891604"/>
            <a:ext cx="447559" cy="253916"/>
          </a:xfrm>
          <a:prstGeom prst="rect">
            <a:avLst/>
          </a:prstGeom>
          <a:noFill/>
        </p:spPr>
        <p:txBody>
          <a:bodyPr wrap="none" rtlCol="0" anchor="ctr" anchorCtr="0">
            <a:spAutoFit/>
          </a:bodyPr>
          <a:lstStyle/>
          <a:p>
            <a:pPr algn="r"/>
            <a:r>
              <a:rPr lang="fr-FR" sz="1050" dirty="0" smtClean="0"/>
              <a:t>0,75</a:t>
            </a:r>
            <a:endParaRPr lang="fr-FR" sz="1050" dirty="0"/>
          </a:p>
        </p:txBody>
      </p:sp>
      <p:sp>
        <p:nvSpPr>
          <p:cNvPr id="54" name="TextBox 53">
            <a:extLst>
              <a:ext uri="{FF2B5EF4-FFF2-40B4-BE49-F238E27FC236}">
                <a16:creationId xmlns:a16="http://schemas.microsoft.com/office/drawing/2014/main" id="{35A92D9B-FE8A-42AC-BAAE-62ECAEDF0BD9}"/>
              </a:ext>
            </a:extLst>
          </p:cNvPr>
          <p:cNvSpPr txBox="1"/>
          <p:nvPr/>
        </p:nvSpPr>
        <p:spPr>
          <a:xfrm>
            <a:off x="4736490" y="3648673"/>
            <a:ext cx="447559" cy="253916"/>
          </a:xfrm>
          <a:prstGeom prst="rect">
            <a:avLst/>
          </a:prstGeom>
          <a:noFill/>
        </p:spPr>
        <p:txBody>
          <a:bodyPr wrap="none" rtlCol="0" anchor="ctr" anchorCtr="0">
            <a:spAutoFit/>
          </a:bodyPr>
          <a:lstStyle/>
          <a:p>
            <a:pPr algn="r"/>
            <a:r>
              <a:rPr lang="fr-FR" sz="1050" dirty="0" smtClean="0"/>
              <a:t>0,50</a:t>
            </a:r>
            <a:endParaRPr lang="fr-FR" sz="1050" dirty="0"/>
          </a:p>
        </p:txBody>
      </p:sp>
      <p:sp>
        <p:nvSpPr>
          <p:cNvPr id="55" name="TextBox 54">
            <a:extLst>
              <a:ext uri="{FF2B5EF4-FFF2-40B4-BE49-F238E27FC236}">
                <a16:creationId xmlns:a16="http://schemas.microsoft.com/office/drawing/2014/main" id="{2C42D596-7A44-4237-85DB-43A717F72193}"/>
              </a:ext>
            </a:extLst>
          </p:cNvPr>
          <p:cNvSpPr txBox="1"/>
          <p:nvPr/>
        </p:nvSpPr>
        <p:spPr>
          <a:xfrm>
            <a:off x="4736490" y="4405742"/>
            <a:ext cx="447559" cy="253916"/>
          </a:xfrm>
          <a:prstGeom prst="rect">
            <a:avLst/>
          </a:prstGeom>
          <a:noFill/>
        </p:spPr>
        <p:txBody>
          <a:bodyPr wrap="none" rtlCol="0" anchor="ctr" anchorCtr="0">
            <a:spAutoFit/>
          </a:bodyPr>
          <a:lstStyle/>
          <a:p>
            <a:pPr algn="r"/>
            <a:r>
              <a:rPr lang="fr-FR" sz="1050" dirty="0" smtClean="0"/>
              <a:t>0,25</a:t>
            </a:r>
            <a:endParaRPr lang="fr-FR" sz="1050" dirty="0"/>
          </a:p>
        </p:txBody>
      </p:sp>
      <p:sp>
        <p:nvSpPr>
          <p:cNvPr id="56" name="TextBox 55">
            <a:extLst>
              <a:ext uri="{FF2B5EF4-FFF2-40B4-BE49-F238E27FC236}">
                <a16:creationId xmlns:a16="http://schemas.microsoft.com/office/drawing/2014/main" id="{401E6834-2174-48BC-BFEE-C04D06346E4F}"/>
              </a:ext>
            </a:extLst>
          </p:cNvPr>
          <p:cNvSpPr txBox="1"/>
          <p:nvPr/>
        </p:nvSpPr>
        <p:spPr>
          <a:xfrm>
            <a:off x="4736490" y="5162813"/>
            <a:ext cx="447559" cy="253916"/>
          </a:xfrm>
          <a:prstGeom prst="rect">
            <a:avLst/>
          </a:prstGeom>
          <a:noFill/>
        </p:spPr>
        <p:txBody>
          <a:bodyPr wrap="none" rtlCol="0" anchor="ctr" anchorCtr="0">
            <a:spAutoFit/>
          </a:bodyPr>
          <a:lstStyle/>
          <a:p>
            <a:pPr algn="r"/>
            <a:r>
              <a:rPr lang="fr-FR" sz="1050" dirty="0" smtClean="0"/>
              <a:t>0,00</a:t>
            </a:r>
            <a:endParaRPr lang="fr-FR" sz="1050" dirty="0"/>
          </a:p>
        </p:txBody>
      </p:sp>
      <p:sp>
        <p:nvSpPr>
          <p:cNvPr id="57" name="TextBox 56">
            <a:extLst>
              <a:ext uri="{FF2B5EF4-FFF2-40B4-BE49-F238E27FC236}">
                <a16:creationId xmlns:a16="http://schemas.microsoft.com/office/drawing/2014/main" id="{2237106F-46BA-452F-9319-25AE774E028C}"/>
              </a:ext>
            </a:extLst>
          </p:cNvPr>
          <p:cNvSpPr txBox="1"/>
          <p:nvPr/>
        </p:nvSpPr>
        <p:spPr>
          <a:xfrm>
            <a:off x="5108789" y="5372363"/>
            <a:ext cx="260008" cy="253916"/>
          </a:xfrm>
          <a:prstGeom prst="rect">
            <a:avLst/>
          </a:prstGeom>
          <a:noFill/>
        </p:spPr>
        <p:txBody>
          <a:bodyPr wrap="none" rtlCol="0" anchor="ctr" anchorCtr="0">
            <a:spAutoFit/>
          </a:bodyPr>
          <a:lstStyle/>
          <a:p>
            <a:pPr algn="ctr"/>
            <a:r>
              <a:rPr lang="fr-FR" sz="1050" smtClean="0"/>
              <a:t>0</a:t>
            </a:r>
            <a:endParaRPr lang="fr-FR" sz="1050"/>
          </a:p>
        </p:txBody>
      </p:sp>
      <p:sp>
        <p:nvSpPr>
          <p:cNvPr id="58" name="TextBox 57">
            <a:extLst>
              <a:ext uri="{FF2B5EF4-FFF2-40B4-BE49-F238E27FC236}">
                <a16:creationId xmlns:a16="http://schemas.microsoft.com/office/drawing/2014/main" id="{06A34368-4FB8-4AB7-91DA-E48160B6639A}"/>
              </a:ext>
            </a:extLst>
          </p:cNvPr>
          <p:cNvSpPr txBox="1"/>
          <p:nvPr/>
        </p:nvSpPr>
        <p:spPr>
          <a:xfrm>
            <a:off x="5664790" y="5372363"/>
            <a:ext cx="260008" cy="253916"/>
          </a:xfrm>
          <a:prstGeom prst="rect">
            <a:avLst/>
          </a:prstGeom>
          <a:noFill/>
        </p:spPr>
        <p:txBody>
          <a:bodyPr wrap="none" rtlCol="0" anchor="ctr" anchorCtr="0">
            <a:spAutoFit/>
          </a:bodyPr>
          <a:lstStyle/>
          <a:p>
            <a:pPr algn="ctr"/>
            <a:r>
              <a:rPr lang="fr-FR" sz="1050" smtClean="0"/>
              <a:t>6</a:t>
            </a:r>
            <a:endParaRPr lang="fr-FR" sz="1050"/>
          </a:p>
        </p:txBody>
      </p:sp>
      <p:sp>
        <p:nvSpPr>
          <p:cNvPr id="59" name="TextBox 58">
            <a:extLst>
              <a:ext uri="{FF2B5EF4-FFF2-40B4-BE49-F238E27FC236}">
                <a16:creationId xmlns:a16="http://schemas.microsoft.com/office/drawing/2014/main" id="{F3C95E2F-3A2D-4BED-937B-8E4EB683EB19}"/>
              </a:ext>
            </a:extLst>
          </p:cNvPr>
          <p:cNvSpPr txBox="1"/>
          <p:nvPr/>
        </p:nvSpPr>
        <p:spPr>
          <a:xfrm>
            <a:off x="6220791" y="5372363"/>
            <a:ext cx="260008" cy="253916"/>
          </a:xfrm>
          <a:prstGeom prst="rect">
            <a:avLst/>
          </a:prstGeom>
          <a:noFill/>
        </p:spPr>
        <p:txBody>
          <a:bodyPr wrap="none" rtlCol="0" anchor="ctr" anchorCtr="0">
            <a:noAutofit/>
          </a:bodyPr>
          <a:lstStyle/>
          <a:p>
            <a:pPr algn="ctr"/>
            <a:r>
              <a:rPr lang="fr-FR" sz="1050" smtClean="0"/>
              <a:t>12</a:t>
            </a:r>
            <a:endParaRPr lang="fr-FR" sz="1050"/>
          </a:p>
        </p:txBody>
      </p:sp>
      <p:sp>
        <p:nvSpPr>
          <p:cNvPr id="60" name="TextBox 59">
            <a:extLst>
              <a:ext uri="{FF2B5EF4-FFF2-40B4-BE49-F238E27FC236}">
                <a16:creationId xmlns:a16="http://schemas.microsoft.com/office/drawing/2014/main" id="{FD3B63B1-87D1-40D4-B2F0-8B3393DD7A1E}"/>
              </a:ext>
            </a:extLst>
          </p:cNvPr>
          <p:cNvSpPr txBox="1"/>
          <p:nvPr/>
        </p:nvSpPr>
        <p:spPr>
          <a:xfrm>
            <a:off x="6776792" y="5372363"/>
            <a:ext cx="335349" cy="253916"/>
          </a:xfrm>
          <a:prstGeom prst="rect">
            <a:avLst/>
          </a:prstGeom>
          <a:noFill/>
        </p:spPr>
        <p:txBody>
          <a:bodyPr wrap="none" rtlCol="0" anchor="ctr" anchorCtr="0">
            <a:spAutoFit/>
          </a:bodyPr>
          <a:lstStyle/>
          <a:p>
            <a:pPr algn="ctr"/>
            <a:r>
              <a:rPr lang="fr-FR" sz="1050" smtClean="0"/>
              <a:t>18</a:t>
            </a:r>
            <a:endParaRPr lang="fr-FR" sz="1050"/>
          </a:p>
        </p:txBody>
      </p:sp>
      <p:sp>
        <p:nvSpPr>
          <p:cNvPr id="61" name="TextBox 60">
            <a:extLst>
              <a:ext uri="{FF2B5EF4-FFF2-40B4-BE49-F238E27FC236}">
                <a16:creationId xmlns:a16="http://schemas.microsoft.com/office/drawing/2014/main" id="{CC46307E-4919-43BA-AF73-F7B0C825F60D}"/>
              </a:ext>
            </a:extLst>
          </p:cNvPr>
          <p:cNvSpPr txBox="1"/>
          <p:nvPr/>
        </p:nvSpPr>
        <p:spPr>
          <a:xfrm>
            <a:off x="7408134" y="5372363"/>
            <a:ext cx="260008" cy="253916"/>
          </a:xfrm>
          <a:prstGeom prst="rect">
            <a:avLst/>
          </a:prstGeom>
          <a:noFill/>
        </p:spPr>
        <p:txBody>
          <a:bodyPr wrap="none" rtlCol="0" anchor="ctr" anchorCtr="0">
            <a:noAutofit/>
          </a:bodyPr>
          <a:lstStyle/>
          <a:p>
            <a:pPr algn="ctr"/>
            <a:r>
              <a:rPr lang="fr-FR" sz="1050" smtClean="0"/>
              <a:t>24</a:t>
            </a:r>
            <a:endParaRPr lang="fr-FR" sz="1050"/>
          </a:p>
        </p:txBody>
      </p:sp>
      <p:sp>
        <p:nvSpPr>
          <p:cNvPr id="62" name="TextBox 61">
            <a:extLst>
              <a:ext uri="{FF2B5EF4-FFF2-40B4-BE49-F238E27FC236}">
                <a16:creationId xmlns:a16="http://schemas.microsoft.com/office/drawing/2014/main" id="{2C67205C-E7A5-443F-9052-11C85239D9DB}"/>
              </a:ext>
            </a:extLst>
          </p:cNvPr>
          <p:cNvSpPr txBox="1"/>
          <p:nvPr/>
        </p:nvSpPr>
        <p:spPr>
          <a:xfrm>
            <a:off x="7964135" y="5372363"/>
            <a:ext cx="335349" cy="253916"/>
          </a:xfrm>
          <a:prstGeom prst="rect">
            <a:avLst/>
          </a:prstGeom>
          <a:noFill/>
        </p:spPr>
        <p:txBody>
          <a:bodyPr wrap="none" rtlCol="0" anchor="ctr" anchorCtr="0">
            <a:spAutoFit/>
          </a:bodyPr>
          <a:lstStyle/>
          <a:p>
            <a:pPr algn="ctr"/>
            <a:r>
              <a:rPr lang="fr-FR" sz="1050" smtClean="0"/>
              <a:t>30</a:t>
            </a:r>
            <a:endParaRPr lang="fr-FR" sz="1050"/>
          </a:p>
        </p:txBody>
      </p:sp>
      <p:sp>
        <p:nvSpPr>
          <p:cNvPr id="63" name="TextBox 62">
            <a:extLst>
              <a:ext uri="{FF2B5EF4-FFF2-40B4-BE49-F238E27FC236}">
                <a16:creationId xmlns:a16="http://schemas.microsoft.com/office/drawing/2014/main" id="{1C42D162-37AB-415E-9729-346B3C22B389}"/>
              </a:ext>
            </a:extLst>
          </p:cNvPr>
          <p:cNvSpPr txBox="1"/>
          <p:nvPr/>
        </p:nvSpPr>
        <p:spPr>
          <a:xfrm>
            <a:off x="8595480" y="5372363"/>
            <a:ext cx="260008" cy="253916"/>
          </a:xfrm>
          <a:prstGeom prst="rect">
            <a:avLst/>
          </a:prstGeom>
          <a:noFill/>
        </p:spPr>
        <p:txBody>
          <a:bodyPr wrap="none" rtlCol="0" anchor="ctr" anchorCtr="0">
            <a:noAutofit/>
          </a:bodyPr>
          <a:lstStyle/>
          <a:p>
            <a:pPr algn="ctr"/>
            <a:r>
              <a:rPr lang="fr-FR" sz="1050" smtClean="0"/>
              <a:t>36</a:t>
            </a:r>
            <a:endParaRPr lang="fr-FR" sz="1050"/>
          </a:p>
        </p:txBody>
      </p:sp>
      <p:sp>
        <p:nvSpPr>
          <p:cNvPr id="64" name="Freeform: Shape 106">
            <a:extLst>
              <a:ext uri="{FF2B5EF4-FFF2-40B4-BE49-F238E27FC236}">
                <a16:creationId xmlns:a16="http://schemas.microsoft.com/office/drawing/2014/main" id="{F1FE8074-5734-4682-9C06-C60FE0F4980E}"/>
              </a:ext>
            </a:extLst>
          </p:cNvPr>
          <p:cNvSpPr/>
          <p:nvPr/>
        </p:nvSpPr>
        <p:spPr>
          <a:xfrm>
            <a:off x="52387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Straight Connector 64">
            <a:extLst>
              <a:ext uri="{FF2B5EF4-FFF2-40B4-BE49-F238E27FC236}">
                <a16:creationId xmlns:a16="http://schemas.microsoft.com/office/drawing/2014/main" id="{1680B97A-66A8-47F8-B720-9D3449BCA3FC}"/>
              </a:ext>
            </a:extLst>
          </p:cNvPr>
          <p:cNvCxnSpPr/>
          <p:nvPr/>
        </p:nvCxnSpPr>
        <p:spPr>
          <a:xfrm>
            <a:off x="51307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id="{025DAE70-41C2-4D3F-BF59-81D7DEB0D83B}"/>
              </a:ext>
            </a:extLst>
          </p:cNvPr>
          <p:cNvCxnSpPr/>
          <p:nvPr/>
        </p:nvCxnSpPr>
        <p:spPr>
          <a:xfrm>
            <a:off x="51307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22F28905-6691-4683-A354-3C9D4AD8720F}"/>
              </a:ext>
            </a:extLst>
          </p:cNvPr>
          <p:cNvCxnSpPr/>
          <p:nvPr/>
        </p:nvCxnSpPr>
        <p:spPr>
          <a:xfrm>
            <a:off x="51307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211A21DC-0345-42AD-95E7-A6C2793A399F}"/>
              </a:ext>
            </a:extLst>
          </p:cNvPr>
          <p:cNvCxnSpPr/>
          <p:nvPr/>
        </p:nvCxnSpPr>
        <p:spPr>
          <a:xfrm>
            <a:off x="51307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C62EDE5-00F8-47AC-8CE3-454C4DC0E15F}"/>
              </a:ext>
            </a:extLst>
          </p:cNvPr>
          <p:cNvCxnSpPr/>
          <p:nvPr/>
        </p:nvCxnSpPr>
        <p:spPr>
          <a:xfrm>
            <a:off x="51307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34ACD06F-1F3B-4FF8-9CD8-19275C3CA743}"/>
              </a:ext>
            </a:extLst>
          </p:cNvPr>
          <p:cNvCxnSpPr>
            <a:cxnSpLocks/>
          </p:cNvCxnSpPr>
          <p:nvPr/>
        </p:nvCxnSpPr>
        <p:spPr>
          <a:xfrm rot="5400000">
            <a:off x="51937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3F3BCAA2-A42D-4713-A933-9A7548187A68}"/>
              </a:ext>
            </a:extLst>
          </p:cNvPr>
          <p:cNvCxnSpPr>
            <a:cxnSpLocks/>
          </p:cNvCxnSpPr>
          <p:nvPr/>
        </p:nvCxnSpPr>
        <p:spPr>
          <a:xfrm rot="5400000">
            <a:off x="57748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id="{8C84E54C-64D2-4D72-AA73-E981059D207F}"/>
              </a:ext>
            </a:extLst>
          </p:cNvPr>
          <p:cNvCxnSpPr>
            <a:cxnSpLocks/>
          </p:cNvCxnSpPr>
          <p:nvPr/>
        </p:nvCxnSpPr>
        <p:spPr>
          <a:xfrm rot="5400000">
            <a:off x="63559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C62537A8-1A16-43BB-9D18-62ED18DCEA52}"/>
              </a:ext>
            </a:extLst>
          </p:cNvPr>
          <p:cNvCxnSpPr>
            <a:cxnSpLocks/>
          </p:cNvCxnSpPr>
          <p:nvPr/>
        </p:nvCxnSpPr>
        <p:spPr>
          <a:xfrm rot="5400000">
            <a:off x="69371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D68DB805-1975-414E-91C7-2C4E57A85AB4}"/>
              </a:ext>
            </a:extLst>
          </p:cNvPr>
          <p:cNvCxnSpPr>
            <a:cxnSpLocks/>
          </p:cNvCxnSpPr>
          <p:nvPr/>
        </p:nvCxnSpPr>
        <p:spPr>
          <a:xfrm rot="5400000">
            <a:off x="75182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D273E77E-C529-4389-87F8-41EDB23F9292}"/>
              </a:ext>
            </a:extLst>
          </p:cNvPr>
          <p:cNvCxnSpPr>
            <a:cxnSpLocks/>
          </p:cNvCxnSpPr>
          <p:nvPr/>
        </p:nvCxnSpPr>
        <p:spPr>
          <a:xfrm rot="5400000">
            <a:off x="80993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9B9619D4-7B99-4237-A800-F19732F5D327}"/>
              </a:ext>
            </a:extLst>
          </p:cNvPr>
          <p:cNvCxnSpPr>
            <a:cxnSpLocks/>
          </p:cNvCxnSpPr>
          <p:nvPr/>
        </p:nvCxnSpPr>
        <p:spPr>
          <a:xfrm rot="5400000">
            <a:off x="86804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a:extLst>
              <a:ext uri="{FF2B5EF4-FFF2-40B4-BE49-F238E27FC236}">
                <a16:creationId xmlns:a16="http://schemas.microsoft.com/office/drawing/2014/main" id="{F7E0594B-B8A9-4A83-A9FB-A0AD2BFAB4A8}"/>
              </a:ext>
            </a:extLst>
          </p:cNvPr>
          <p:cNvSpPr txBox="1"/>
          <p:nvPr/>
        </p:nvSpPr>
        <p:spPr>
          <a:xfrm>
            <a:off x="6709985" y="5572388"/>
            <a:ext cx="468961" cy="253916"/>
          </a:xfrm>
          <a:prstGeom prst="rect">
            <a:avLst/>
          </a:prstGeom>
          <a:noFill/>
        </p:spPr>
        <p:txBody>
          <a:bodyPr wrap="none" rtlCol="0" anchor="ctr" anchorCtr="0">
            <a:spAutoFit/>
          </a:bodyPr>
          <a:lstStyle/>
          <a:p>
            <a:pPr algn="ctr"/>
            <a:r>
              <a:rPr lang="fr-FR" sz="1050" dirty="0" smtClean="0"/>
              <a:t>Mois</a:t>
            </a:r>
            <a:endParaRPr lang="fr-FR" sz="1050" dirty="0"/>
          </a:p>
        </p:txBody>
      </p:sp>
      <p:sp>
        <p:nvSpPr>
          <p:cNvPr id="78" name="TextBox 77">
            <a:extLst>
              <a:ext uri="{FF2B5EF4-FFF2-40B4-BE49-F238E27FC236}">
                <a16:creationId xmlns:a16="http://schemas.microsoft.com/office/drawing/2014/main" id="{DD47CBC9-3E16-40D2-8589-ABB7D6B19708}"/>
              </a:ext>
            </a:extLst>
          </p:cNvPr>
          <p:cNvSpPr txBox="1"/>
          <p:nvPr/>
        </p:nvSpPr>
        <p:spPr>
          <a:xfrm>
            <a:off x="5204039" y="4872475"/>
            <a:ext cx="2434963" cy="415498"/>
          </a:xfrm>
          <a:prstGeom prst="rect">
            <a:avLst/>
          </a:prstGeom>
          <a:noFill/>
        </p:spPr>
        <p:txBody>
          <a:bodyPr wrap="none" rtlCol="0" anchor="ctr" anchorCtr="0">
            <a:spAutoFit/>
          </a:bodyPr>
          <a:lstStyle/>
          <a:p>
            <a:r>
              <a:rPr lang="fr-FR" sz="1050" dirty="0"/>
              <a:t>p non pondéré: </a:t>
            </a:r>
            <a:r>
              <a:rPr lang="fr-FR" sz="1050" dirty="0" smtClean="0"/>
              <a:t>0,009</a:t>
            </a:r>
          </a:p>
          <a:p>
            <a:r>
              <a:rPr lang="fr-FR" sz="1050" dirty="0"/>
              <a:t>p test log </a:t>
            </a:r>
            <a:r>
              <a:rPr lang="fr-FR" sz="1050" dirty="0" err="1"/>
              <a:t>rank</a:t>
            </a:r>
            <a:r>
              <a:rPr lang="fr-FR" sz="1050" dirty="0"/>
              <a:t> ajusté sur IPTW: </a:t>
            </a:r>
            <a:r>
              <a:rPr lang="fr-FR" sz="1050" dirty="0" smtClean="0"/>
              <a:t>0,001</a:t>
            </a:r>
            <a:endParaRPr lang="fr-FR" sz="1050" dirty="0"/>
          </a:p>
        </p:txBody>
      </p:sp>
      <p:sp>
        <p:nvSpPr>
          <p:cNvPr id="79" name="TextBox 78">
            <a:extLst>
              <a:ext uri="{FF2B5EF4-FFF2-40B4-BE49-F238E27FC236}">
                <a16:creationId xmlns:a16="http://schemas.microsoft.com/office/drawing/2014/main" id="{3C2F8DB6-01BA-4C54-ACBD-7DC439913CC2}"/>
              </a:ext>
            </a:extLst>
          </p:cNvPr>
          <p:cNvSpPr txBox="1"/>
          <p:nvPr/>
        </p:nvSpPr>
        <p:spPr>
          <a:xfrm>
            <a:off x="6891646" y="2476106"/>
            <a:ext cx="1202513" cy="415498"/>
          </a:xfrm>
          <a:prstGeom prst="rect">
            <a:avLst/>
          </a:prstGeom>
          <a:noFill/>
        </p:spPr>
        <p:txBody>
          <a:bodyPr wrap="none" rtlCol="0" anchor="ctr" anchorCtr="0">
            <a:spAutoFit/>
          </a:bodyPr>
          <a:lstStyle/>
          <a:p>
            <a:pPr algn="ctr"/>
            <a:r>
              <a:rPr lang="fr-FR" sz="1050" dirty="0" err="1" smtClean="0"/>
              <a:t>SSMm</a:t>
            </a:r>
            <a:r>
              <a:rPr lang="fr-FR" sz="1050" dirty="0" smtClean="0"/>
              <a:t> (IPTW)</a:t>
            </a:r>
          </a:p>
          <a:p>
            <a:pPr algn="ctr"/>
            <a:r>
              <a:rPr lang="fr-FR" sz="1050" dirty="0" smtClean="0"/>
              <a:t>13,6 vs. 7,8 mois</a:t>
            </a:r>
            <a:endParaRPr lang="fr-FR" sz="1050" dirty="0"/>
          </a:p>
        </p:txBody>
      </p:sp>
      <p:sp>
        <p:nvSpPr>
          <p:cNvPr id="85" name="Freeform 12">
            <a:extLst>
              <a:ext uri="{FF2B5EF4-FFF2-40B4-BE49-F238E27FC236}">
                <a16:creationId xmlns:a16="http://schemas.microsoft.com/office/drawing/2014/main" id="{6AE990F3-F071-425E-8BD8-8D8143C66F8E}"/>
              </a:ext>
            </a:extLst>
          </p:cNvPr>
          <p:cNvSpPr>
            <a:spLocks/>
          </p:cNvSpPr>
          <p:nvPr/>
        </p:nvSpPr>
        <p:spPr bwMode="auto">
          <a:xfrm>
            <a:off x="5240891" y="2257425"/>
            <a:ext cx="3394418" cy="2826591"/>
          </a:xfrm>
          <a:custGeom>
            <a:avLst/>
            <a:gdLst>
              <a:gd name="T0" fmla="*/ 97 w 2977"/>
              <a:gd name="T1" fmla="*/ 55 h 2479"/>
              <a:gd name="T2" fmla="*/ 163 w 2977"/>
              <a:gd name="T3" fmla="*/ 104 h 2479"/>
              <a:gd name="T4" fmla="*/ 189 w 2977"/>
              <a:gd name="T5" fmla="*/ 166 h 2479"/>
              <a:gd name="T6" fmla="*/ 217 w 2977"/>
              <a:gd name="T7" fmla="*/ 196 h 2479"/>
              <a:gd name="T8" fmla="*/ 243 w 2977"/>
              <a:gd name="T9" fmla="*/ 286 h 2479"/>
              <a:gd name="T10" fmla="*/ 279 w 2977"/>
              <a:gd name="T11" fmla="*/ 314 h 2479"/>
              <a:gd name="T12" fmla="*/ 293 w 2977"/>
              <a:gd name="T13" fmla="*/ 390 h 2479"/>
              <a:gd name="T14" fmla="*/ 328 w 2977"/>
              <a:gd name="T15" fmla="*/ 423 h 2479"/>
              <a:gd name="T16" fmla="*/ 345 w 2977"/>
              <a:gd name="T17" fmla="*/ 588 h 2479"/>
              <a:gd name="T18" fmla="*/ 369 w 2977"/>
              <a:gd name="T19" fmla="*/ 644 h 2479"/>
              <a:gd name="T20" fmla="*/ 392 w 2977"/>
              <a:gd name="T21" fmla="*/ 750 h 2479"/>
              <a:gd name="T22" fmla="*/ 435 w 2977"/>
              <a:gd name="T23" fmla="*/ 807 h 2479"/>
              <a:gd name="T24" fmla="*/ 454 w 2977"/>
              <a:gd name="T25" fmla="*/ 852 h 2479"/>
              <a:gd name="T26" fmla="*/ 472 w 2977"/>
              <a:gd name="T27" fmla="*/ 871 h 2479"/>
              <a:gd name="T28" fmla="*/ 496 w 2977"/>
              <a:gd name="T29" fmla="*/ 908 h 2479"/>
              <a:gd name="T30" fmla="*/ 520 w 2977"/>
              <a:gd name="T31" fmla="*/ 967 h 2479"/>
              <a:gd name="T32" fmla="*/ 534 w 2977"/>
              <a:gd name="T33" fmla="*/ 1017 h 2479"/>
              <a:gd name="T34" fmla="*/ 555 w 2977"/>
              <a:gd name="T35" fmla="*/ 1043 h 2479"/>
              <a:gd name="T36" fmla="*/ 581 w 2977"/>
              <a:gd name="T37" fmla="*/ 1130 h 2479"/>
              <a:gd name="T38" fmla="*/ 633 w 2977"/>
              <a:gd name="T39" fmla="*/ 1196 h 2479"/>
              <a:gd name="T40" fmla="*/ 666 w 2977"/>
              <a:gd name="T41" fmla="*/ 1309 h 2479"/>
              <a:gd name="T42" fmla="*/ 718 w 2977"/>
              <a:gd name="T43" fmla="*/ 1378 h 2479"/>
              <a:gd name="T44" fmla="*/ 749 w 2977"/>
              <a:gd name="T45" fmla="*/ 1418 h 2479"/>
              <a:gd name="T46" fmla="*/ 791 w 2977"/>
              <a:gd name="T47" fmla="*/ 1460 h 2479"/>
              <a:gd name="T48" fmla="*/ 810 w 2977"/>
              <a:gd name="T49" fmla="*/ 1501 h 2479"/>
              <a:gd name="T50" fmla="*/ 843 w 2977"/>
              <a:gd name="T51" fmla="*/ 1529 h 2479"/>
              <a:gd name="T52" fmla="*/ 876 w 2977"/>
              <a:gd name="T53" fmla="*/ 1581 h 2479"/>
              <a:gd name="T54" fmla="*/ 904 w 2977"/>
              <a:gd name="T55" fmla="*/ 1621 h 2479"/>
              <a:gd name="T56" fmla="*/ 921 w 2977"/>
              <a:gd name="T57" fmla="*/ 1659 h 2479"/>
              <a:gd name="T58" fmla="*/ 1006 w 2977"/>
              <a:gd name="T59" fmla="*/ 1718 h 2479"/>
              <a:gd name="T60" fmla="*/ 1051 w 2977"/>
              <a:gd name="T61" fmla="*/ 1753 h 2479"/>
              <a:gd name="T62" fmla="*/ 1074 w 2977"/>
              <a:gd name="T63" fmla="*/ 1779 h 2479"/>
              <a:gd name="T64" fmla="*/ 1131 w 2977"/>
              <a:gd name="T65" fmla="*/ 1861 h 2479"/>
              <a:gd name="T66" fmla="*/ 1157 w 2977"/>
              <a:gd name="T67" fmla="*/ 1880 h 2479"/>
              <a:gd name="T68" fmla="*/ 1216 w 2977"/>
              <a:gd name="T69" fmla="*/ 1958 h 2479"/>
              <a:gd name="T70" fmla="*/ 1310 w 2977"/>
              <a:gd name="T71" fmla="*/ 1979 h 2479"/>
              <a:gd name="T72" fmla="*/ 1327 w 2977"/>
              <a:gd name="T73" fmla="*/ 2029 h 2479"/>
              <a:gd name="T74" fmla="*/ 1362 w 2977"/>
              <a:gd name="T75" fmla="*/ 2067 h 2479"/>
              <a:gd name="T76" fmla="*/ 1487 w 2977"/>
              <a:gd name="T77" fmla="*/ 2107 h 2479"/>
              <a:gd name="T78" fmla="*/ 1579 w 2977"/>
              <a:gd name="T79" fmla="*/ 2133 h 2479"/>
              <a:gd name="T80" fmla="*/ 1605 w 2977"/>
              <a:gd name="T81" fmla="*/ 2163 h 2479"/>
              <a:gd name="T82" fmla="*/ 1681 w 2977"/>
              <a:gd name="T83" fmla="*/ 2187 h 2479"/>
              <a:gd name="T84" fmla="*/ 1690 w 2977"/>
              <a:gd name="T85" fmla="*/ 2210 h 2479"/>
              <a:gd name="T86" fmla="*/ 1846 w 2977"/>
              <a:gd name="T87" fmla="*/ 2243 h 2479"/>
              <a:gd name="T88" fmla="*/ 1879 w 2977"/>
              <a:gd name="T89" fmla="*/ 2274 h 2479"/>
              <a:gd name="T90" fmla="*/ 2007 w 2977"/>
              <a:gd name="T91" fmla="*/ 2321 h 2479"/>
              <a:gd name="T92" fmla="*/ 2054 w 2977"/>
              <a:gd name="T93" fmla="*/ 2352 h 2479"/>
              <a:gd name="T94" fmla="*/ 2361 w 2977"/>
              <a:gd name="T95" fmla="*/ 2373 h 2479"/>
              <a:gd name="T96" fmla="*/ 2396 w 2977"/>
              <a:gd name="T97" fmla="*/ 2404 h 2479"/>
              <a:gd name="T98" fmla="*/ 2632 w 2977"/>
              <a:gd name="T99" fmla="*/ 2423 h 2479"/>
              <a:gd name="T100" fmla="*/ 2807 w 2977"/>
              <a:gd name="T101" fmla="*/ 2465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7" h="2479">
                <a:moveTo>
                  <a:pt x="0" y="0"/>
                </a:moveTo>
                <a:lnTo>
                  <a:pt x="38" y="0"/>
                </a:lnTo>
                <a:lnTo>
                  <a:pt x="38" y="33"/>
                </a:lnTo>
                <a:lnTo>
                  <a:pt x="97" y="33"/>
                </a:lnTo>
                <a:lnTo>
                  <a:pt x="97" y="55"/>
                </a:lnTo>
                <a:lnTo>
                  <a:pt x="104" y="55"/>
                </a:lnTo>
                <a:lnTo>
                  <a:pt x="104" y="62"/>
                </a:lnTo>
                <a:lnTo>
                  <a:pt x="156" y="62"/>
                </a:lnTo>
                <a:lnTo>
                  <a:pt x="156" y="104"/>
                </a:lnTo>
                <a:lnTo>
                  <a:pt x="163" y="104"/>
                </a:lnTo>
                <a:lnTo>
                  <a:pt x="163" y="118"/>
                </a:lnTo>
                <a:lnTo>
                  <a:pt x="182" y="118"/>
                </a:lnTo>
                <a:lnTo>
                  <a:pt x="182" y="147"/>
                </a:lnTo>
                <a:lnTo>
                  <a:pt x="189" y="147"/>
                </a:lnTo>
                <a:lnTo>
                  <a:pt x="189" y="166"/>
                </a:lnTo>
                <a:lnTo>
                  <a:pt x="199" y="166"/>
                </a:lnTo>
                <a:lnTo>
                  <a:pt x="199" y="177"/>
                </a:lnTo>
                <a:lnTo>
                  <a:pt x="208" y="177"/>
                </a:lnTo>
                <a:lnTo>
                  <a:pt x="208" y="196"/>
                </a:lnTo>
                <a:lnTo>
                  <a:pt x="217" y="196"/>
                </a:lnTo>
                <a:lnTo>
                  <a:pt x="217" y="206"/>
                </a:lnTo>
                <a:lnTo>
                  <a:pt x="234" y="206"/>
                </a:lnTo>
                <a:lnTo>
                  <a:pt x="234" y="224"/>
                </a:lnTo>
                <a:lnTo>
                  <a:pt x="243" y="224"/>
                </a:lnTo>
                <a:lnTo>
                  <a:pt x="243" y="286"/>
                </a:lnTo>
                <a:lnTo>
                  <a:pt x="248" y="286"/>
                </a:lnTo>
                <a:lnTo>
                  <a:pt x="248" y="298"/>
                </a:lnTo>
                <a:lnTo>
                  <a:pt x="267" y="298"/>
                </a:lnTo>
                <a:lnTo>
                  <a:pt x="267" y="314"/>
                </a:lnTo>
                <a:lnTo>
                  <a:pt x="279" y="314"/>
                </a:lnTo>
                <a:lnTo>
                  <a:pt x="279" y="342"/>
                </a:lnTo>
                <a:lnTo>
                  <a:pt x="291" y="342"/>
                </a:lnTo>
                <a:lnTo>
                  <a:pt x="291" y="359"/>
                </a:lnTo>
                <a:lnTo>
                  <a:pt x="293" y="359"/>
                </a:lnTo>
                <a:lnTo>
                  <a:pt x="293" y="390"/>
                </a:lnTo>
                <a:lnTo>
                  <a:pt x="300" y="390"/>
                </a:lnTo>
                <a:lnTo>
                  <a:pt x="300" y="406"/>
                </a:lnTo>
                <a:lnTo>
                  <a:pt x="310" y="406"/>
                </a:lnTo>
                <a:lnTo>
                  <a:pt x="310" y="423"/>
                </a:lnTo>
                <a:lnTo>
                  <a:pt x="328" y="423"/>
                </a:lnTo>
                <a:lnTo>
                  <a:pt x="328" y="489"/>
                </a:lnTo>
                <a:lnTo>
                  <a:pt x="335" y="489"/>
                </a:lnTo>
                <a:lnTo>
                  <a:pt x="335" y="543"/>
                </a:lnTo>
                <a:lnTo>
                  <a:pt x="345" y="543"/>
                </a:lnTo>
                <a:lnTo>
                  <a:pt x="345" y="588"/>
                </a:lnTo>
                <a:lnTo>
                  <a:pt x="352" y="588"/>
                </a:lnTo>
                <a:lnTo>
                  <a:pt x="352" y="614"/>
                </a:lnTo>
                <a:lnTo>
                  <a:pt x="359" y="614"/>
                </a:lnTo>
                <a:lnTo>
                  <a:pt x="359" y="644"/>
                </a:lnTo>
                <a:lnTo>
                  <a:pt x="369" y="644"/>
                </a:lnTo>
                <a:lnTo>
                  <a:pt x="369" y="675"/>
                </a:lnTo>
                <a:lnTo>
                  <a:pt x="385" y="675"/>
                </a:lnTo>
                <a:lnTo>
                  <a:pt x="385" y="734"/>
                </a:lnTo>
                <a:lnTo>
                  <a:pt x="392" y="734"/>
                </a:lnTo>
                <a:lnTo>
                  <a:pt x="392" y="750"/>
                </a:lnTo>
                <a:lnTo>
                  <a:pt x="409" y="750"/>
                </a:lnTo>
                <a:lnTo>
                  <a:pt x="409" y="779"/>
                </a:lnTo>
                <a:lnTo>
                  <a:pt x="420" y="779"/>
                </a:lnTo>
                <a:lnTo>
                  <a:pt x="420" y="807"/>
                </a:lnTo>
                <a:lnTo>
                  <a:pt x="435" y="807"/>
                </a:lnTo>
                <a:lnTo>
                  <a:pt x="435" y="821"/>
                </a:lnTo>
                <a:lnTo>
                  <a:pt x="442" y="821"/>
                </a:lnTo>
                <a:lnTo>
                  <a:pt x="442" y="840"/>
                </a:lnTo>
                <a:lnTo>
                  <a:pt x="454" y="840"/>
                </a:lnTo>
                <a:lnTo>
                  <a:pt x="454" y="852"/>
                </a:lnTo>
                <a:lnTo>
                  <a:pt x="463" y="852"/>
                </a:lnTo>
                <a:lnTo>
                  <a:pt x="463" y="866"/>
                </a:lnTo>
                <a:lnTo>
                  <a:pt x="465" y="866"/>
                </a:lnTo>
                <a:lnTo>
                  <a:pt x="465" y="871"/>
                </a:lnTo>
                <a:lnTo>
                  <a:pt x="472" y="871"/>
                </a:lnTo>
                <a:lnTo>
                  <a:pt x="472" y="883"/>
                </a:lnTo>
                <a:lnTo>
                  <a:pt x="487" y="883"/>
                </a:lnTo>
                <a:lnTo>
                  <a:pt x="487" y="897"/>
                </a:lnTo>
                <a:lnTo>
                  <a:pt x="496" y="897"/>
                </a:lnTo>
                <a:lnTo>
                  <a:pt x="496" y="908"/>
                </a:lnTo>
                <a:lnTo>
                  <a:pt x="503" y="908"/>
                </a:lnTo>
                <a:lnTo>
                  <a:pt x="503" y="939"/>
                </a:lnTo>
                <a:lnTo>
                  <a:pt x="513" y="939"/>
                </a:lnTo>
                <a:lnTo>
                  <a:pt x="513" y="967"/>
                </a:lnTo>
                <a:lnTo>
                  <a:pt x="520" y="967"/>
                </a:lnTo>
                <a:lnTo>
                  <a:pt x="520" y="998"/>
                </a:lnTo>
                <a:lnTo>
                  <a:pt x="529" y="998"/>
                </a:lnTo>
                <a:lnTo>
                  <a:pt x="529" y="1008"/>
                </a:lnTo>
                <a:lnTo>
                  <a:pt x="534" y="1008"/>
                </a:lnTo>
                <a:lnTo>
                  <a:pt x="534" y="1017"/>
                </a:lnTo>
                <a:lnTo>
                  <a:pt x="541" y="1017"/>
                </a:lnTo>
                <a:lnTo>
                  <a:pt x="541" y="1031"/>
                </a:lnTo>
                <a:lnTo>
                  <a:pt x="546" y="1031"/>
                </a:lnTo>
                <a:lnTo>
                  <a:pt x="546" y="1043"/>
                </a:lnTo>
                <a:lnTo>
                  <a:pt x="555" y="1043"/>
                </a:lnTo>
                <a:lnTo>
                  <a:pt x="555" y="1083"/>
                </a:lnTo>
                <a:lnTo>
                  <a:pt x="564" y="1083"/>
                </a:lnTo>
                <a:lnTo>
                  <a:pt x="564" y="1100"/>
                </a:lnTo>
                <a:lnTo>
                  <a:pt x="581" y="1100"/>
                </a:lnTo>
                <a:lnTo>
                  <a:pt x="581" y="1130"/>
                </a:lnTo>
                <a:lnTo>
                  <a:pt x="590" y="1130"/>
                </a:lnTo>
                <a:lnTo>
                  <a:pt x="590" y="1184"/>
                </a:lnTo>
                <a:lnTo>
                  <a:pt x="607" y="1184"/>
                </a:lnTo>
                <a:lnTo>
                  <a:pt x="607" y="1196"/>
                </a:lnTo>
                <a:lnTo>
                  <a:pt x="633" y="1196"/>
                </a:lnTo>
                <a:lnTo>
                  <a:pt x="633" y="1255"/>
                </a:lnTo>
                <a:lnTo>
                  <a:pt x="647" y="1255"/>
                </a:lnTo>
                <a:lnTo>
                  <a:pt x="647" y="1281"/>
                </a:lnTo>
                <a:lnTo>
                  <a:pt x="666" y="1281"/>
                </a:lnTo>
                <a:lnTo>
                  <a:pt x="666" y="1309"/>
                </a:lnTo>
                <a:lnTo>
                  <a:pt x="675" y="1309"/>
                </a:lnTo>
                <a:lnTo>
                  <a:pt x="675" y="1324"/>
                </a:lnTo>
                <a:lnTo>
                  <a:pt x="682" y="1324"/>
                </a:lnTo>
                <a:lnTo>
                  <a:pt x="682" y="1378"/>
                </a:lnTo>
                <a:lnTo>
                  <a:pt x="718" y="1378"/>
                </a:lnTo>
                <a:lnTo>
                  <a:pt x="718" y="1390"/>
                </a:lnTo>
                <a:lnTo>
                  <a:pt x="723" y="1390"/>
                </a:lnTo>
                <a:lnTo>
                  <a:pt x="723" y="1406"/>
                </a:lnTo>
                <a:lnTo>
                  <a:pt x="749" y="1406"/>
                </a:lnTo>
                <a:lnTo>
                  <a:pt x="749" y="1418"/>
                </a:lnTo>
                <a:lnTo>
                  <a:pt x="767" y="1418"/>
                </a:lnTo>
                <a:lnTo>
                  <a:pt x="767" y="1432"/>
                </a:lnTo>
                <a:lnTo>
                  <a:pt x="784" y="1432"/>
                </a:lnTo>
                <a:lnTo>
                  <a:pt x="784" y="1460"/>
                </a:lnTo>
                <a:lnTo>
                  <a:pt x="791" y="1460"/>
                </a:lnTo>
                <a:lnTo>
                  <a:pt x="791" y="1475"/>
                </a:lnTo>
                <a:lnTo>
                  <a:pt x="800" y="1475"/>
                </a:lnTo>
                <a:lnTo>
                  <a:pt x="800" y="1489"/>
                </a:lnTo>
                <a:lnTo>
                  <a:pt x="810" y="1489"/>
                </a:lnTo>
                <a:lnTo>
                  <a:pt x="810" y="1501"/>
                </a:lnTo>
                <a:lnTo>
                  <a:pt x="819" y="1501"/>
                </a:lnTo>
                <a:lnTo>
                  <a:pt x="819" y="1515"/>
                </a:lnTo>
                <a:lnTo>
                  <a:pt x="836" y="1515"/>
                </a:lnTo>
                <a:lnTo>
                  <a:pt x="836" y="1529"/>
                </a:lnTo>
                <a:lnTo>
                  <a:pt x="843" y="1529"/>
                </a:lnTo>
                <a:lnTo>
                  <a:pt x="843" y="1543"/>
                </a:lnTo>
                <a:lnTo>
                  <a:pt x="871" y="1543"/>
                </a:lnTo>
                <a:lnTo>
                  <a:pt x="871" y="1555"/>
                </a:lnTo>
                <a:lnTo>
                  <a:pt x="876" y="1555"/>
                </a:lnTo>
                <a:lnTo>
                  <a:pt x="876" y="1581"/>
                </a:lnTo>
                <a:lnTo>
                  <a:pt x="888" y="1581"/>
                </a:lnTo>
                <a:lnTo>
                  <a:pt x="888" y="1595"/>
                </a:lnTo>
                <a:lnTo>
                  <a:pt x="895" y="1595"/>
                </a:lnTo>
                <a:lnTo>
                  <a:pt x="895" y="1621"/>
                </a:lnTo>
                <a:lnTo>
                  <a:pt x="904" y="1621"/>
                </a:lnTo>
                <a:lnTo>
                  <a:pt x="904" y="1633"/>
                </a:lnTo>
                <a:lnTo>
                  <a:pt x="911" y="1633"/>
                </a:lnTo>
                <a:lnTo>
                  <a:pt x="911" y="1649"/>
                </a:lnTo>
                <a:lnTo>
                  <a:pt x="921" y="1649"/>
                </a:lnTo>
                <a:lnTo>
                  <a:pt x="921" y="1659"/>
                </a:lnTo>
                <a:lnTo>
                  <a:pt x="928" y="1659"/>
                </a:lnTo>
                <a:lnTo>
                  <a:pt x="928" y="1675"/>
                </a:lnTo>
                <a:lnTo>
                  <a:pt x="989" y="1675"/>
                </a:lnTo>
                <a:lnTo>
                  <a:pt x="989" y="1718"/>
                </a:lnTo>
                <a:lnTo>
                  <a:pt x="1006" y="1718"/>
                </a:lnTo>
                <a:lnTo>
                  <a:pt x="1006" y="1725"/>
                </a:lnTo>
                <a:lnTo>
                  <a:pt x="1022" y="1725"/>
                </a:lnTo>
                <a:lnTo>
                  <a:pt x="1022" y="1743"/>
                </a:lnTo>
                <a:lnTo>
                  <a:pt x="1051" y="1743"/>
                </a:lnTo>
                <a:lnTo>
                  <a:pt x="1051" y="1753"/>
                </a:lnTo>
                <a:lnTo>
                  <a:pt x="1058" y="1753"/>
                </a:lnTo>
                <a:lnTo>
                  <a:pt x="1058" y="1762"/>
                </a:lnTo>
                <a:lnTo>
                  <a:pt x="1067" y="1762"/>
                </a:lnTo>
                <a:lnTo>
                  <a:pt x="1067" y="1779"/>
                </a:lnTo>
                <a:lnTo>
                  <a:pt x="1074" y="1779"/>
                </a:lnTo>
                <a:lnTo>
                  <a:pt x="1074" y="1802"/>
                </a:lnTo>
                <a:lnTo>
                  <a:pt x="1084" y="1802"/>
                </a:lnTo>
                <a:lnTo>
                  <a:pt x="1084" y="1850"/>
                </a:lnTo>
                <a:lnTo>
                  <a:pt x="1131" y="1850"/>
                </a:lnTo>
                <a:lnTo>
                  <a:pt x="1131" y="1861"/>
                </a:lnTo>
                <a:lnTo>
                  <a:pt x="1138" y="1861"/>
                </a:lnTo>
                <a:lnTo>
                  <a:pt x="1138" y="1876"/>
                </a:lnTo>
                <a:lnTo>
                  <a:pt x="1147" y="1876"/>
                </a:lnTo>
                <a:lnTo>
                  <a:pt x="1147" y="1880"/>
                </a:lnTo>
                <a:lnTo>
                  <a:pt x="1157" y="1880"/>
                </a:lnTo>
                <a:lnTo>
                  <a:pt x="1157" y="1923"/>
                </a:lnTo>
                <a:lnTo>
                  <a:pt x="1206" y="1923"/>
                </a:lnTo>
                <a:lnTo>
                  <a:pt x="1206" y="1935"/>
                </a:lnTo>
                <a:lnTo>
                  <a:pt x="1216" y="1935"/>
                </a:lnTo>
                <a:lnTo>
                  <a:pt x="1216" y="1958"/>
                </a:lnTo>
                <a:lnTo>
                  <a:pt x="1225" y="1958"/>
                </a:lnTo>
                <a:lnTo>
                  <a:pt x="1225" y="1970"/>
                </a:lnTo>
                <a:lnTo>
                  <a:pt x="1303" y="1970"/>
                </a:lnTo>
                <a:lnTo>
                  <a:pt x="1303" y="1979"/>
                </a:lnTo>
                <a:lnTo>
                  <a:pt x="1310" y="1979"/>
                </a:lnTo>
                <a:lnTo>
                  <a:pt x="1310" y="1996"/>
                </a:lnTo>
                <a:lnTo>
                  <a:pt x="1320" y="1996"/>
                </a:lnTo>
                <a:lnTo>
                  <a:pt x="1320" y="2017"/>
                </a:lnTo>
                <a:lnTo>
                  <a:pt x="1327" y="2017"/>
                </a:lnTo>
                <a:lnTo>
                  <a:pt x="1327" y="2029"/>
                </a:lnTo>
                <a:lnTo>
                  <a:pt x="1334" y="2029"/>
                </a:lnTo>
                <a:lnTo>
                  <a:pt x="1334" y="2038"/>
                </a:lnTo>
                <a:lnTo>
                  <a:pt x="1353" y="2038"/>
                </a:lnTo>
                <a:lnTo>
                  <a:pt x="1353" y="2067"/>
                </a:lnTo>
                <a:lnTo>
                  <a:pt x="1362" y="2067"/>
                </a:lnTo>
                <a:lnTo>
                  <a:pt x="1362" y="2074"/>
                </a:lnTo>
                <a:lnTo>
                  <a:pt x="1454" y="2074"/>
                </a:lnTo>
                <a:lnTo>
                  <a:pt x="1454" y="2097"/>
                </a:lnTo>
                <a:lnTo>
                  <a:pt x="1487" y="2097"/>
                </a:lnTo>
                <a:lnTo>
                  <a:pt x="1487" y="2107"/>
                </a:lnTo>
                <a:lnTo>
                  <a:pt x="1494" y="2107"/>
                </a:lnTo>
                <a:lnTo>
                  <a:pt x="1494" y="2123"/>
                </a:lnTo>
                <a:lnTo>
                  <a:pt x="1546" y="2123"/>
                </a:lnTo>
                <a:lnTo>
                  <a:pt x="1546" y="2133"/>
                </a:lnTo>
                <a:lnTo>
                  <a:pt x="1579" y="2133"/>
                </a:lnTo>
                <a:lnTo>
                  <a:pt x="1579" y="2144"/>
                </a:lnTo>
                <a:lnTo>
                  <a:pt x="1589" y="2144"/>
                </a:lnTo>
                <a:lnTo>
                  <a:pt x="1589" y="2156"/>
                </a:lnTo>
                <a:lnTo>
                  <a:pt x="1605" y="2156"/>
                </a:lnTo>
                <a:lnTo>
                  <a:pt x="1605" y="2163"/>
                </a:lnTo>
                <a:lnTo>
                  <a:pt x="1622" y="2163"/>
                </a:lnTo>
                <a:lnTo>
                  <a:pt x="1622" y="2177"/>
                </a:lnTo>
                <a:lnTo>
                  <a:pt x="1671" y="2177"/>
                </a:lnTo>
                <a:lnTo>
                  <a:pt x="1671" y="2187"/>
                </a:lnTo>
                <a:lnTo>
                  <a:pt x="1681" y="2187"/>
                </a:lnTo>
                <a:lnTo>
                  <a:pt x="1681" y="2194"/>
                </a:lnTo>
                <a:lnTo>
                  <a:pt x="1683" y="2194"/>
                </a:lnTo>
                <a:lnTo>
                  <a:pt x="1683" y="2199"/>
                </a:lnTo>
                <a:lnTo>
                  <a:pt x="1690" y="2199"/>
                </a:lnTo>
                <a:lnTo>
                  <a:pt x="1690" y="2210"/>
                </a:lnTo>
                <a:lnTo>
                  <a:pt x="1735" y="2210"/>
                </a:lnTo>
                <a:lnTo>
                  <a:pt x="1735" y="2222"/>
                </a:lnTo>
                <a:lnTo>
                  <a:pt x="1808" y="2222"/>
                </a:lnTo>
                <a:lnTo>
                  <a:pt x="1808" y="2243"/>
                </a:lnTo>
                <a:lnTo>
                  <a:pt x="1846" y="2243"/>
                </a:lnTo>
                <a:lnTo>
                  <a:pt x="1846" y="2255"/>
                </a:lnTo>
                <a:lnTo>
                  <a:pt x="1860" y="2255"/>
                </a:lnTo>
                <a:lnTo>
                  <a:pt x="1860" y="2265"/>
                </a:lnTo>
                <a:lnTo>
                  <a:pt x="1879" y="2265"/>
                </a:lnTo>
                <a:lnTo>
                  <a:pt x="1879" y="2274"/>
                </a:lnTo>
                <a:lnTo>
                  <a:pt x="1903" y="2274"/>
                </a:lnTo>
                <a:lnTo>
                  <a:pt x="1903" y="2300"/>
                </a:lnTo>
                <a:lnTo>
                  <a:pt x="1955" y="2300"/>
                </a:lnTo>
                <a:lnTo>
                  <a:pt x="1955" y="2321"/>
                </a:lnTo>
                <a:lnTo>
                  <a:pt x="2007" y="2321"/>
                </a:lnTo>
                <a:lnTo>
                  <a:pt x="2007" y="2331"/>
                </a:lnTo>
                <a:lnTo>
                  <a:pt x="2040" y="2331"/>
                </a:lnTo>
                <a:lnTo>
                  <a:pt x="2040" y="2340"/>
                </a:lnTo>
                <a:lnTo>
                  <a:pt x="2054" y="2340"/>
                </a:lnTo>
                <a:lnTo>
                  <a:pt x="2054" y="2352"/>
                </a:lnTo>
                <a:lnTo>
                  <a:pt x="2125" y="2352"/>
                </a:lnTo>
                <a:lnTo>
                  <a:pt x="2125" y="2361"/>
                </a:lnTo>
                <a:lnTo>
                  <a:pt x="2328" y="2361"/>
                </a:lnTo>
                <a:lnTo>
                  <a:pt x="2328" y="2373"/>
                </a:lnTo>
                <a:lnTo>
                  <a:pt x="2361" y="2373"/>
                </a:lnTo>
                <a:lnTo>
                  <a:pt x="2361" y="2380"/>
                </a:lnTo>
                <a:lnTo>
                  <a:pt x="2387" y="2380"/>
                </a:lnTo>
                <a:lnTo>
                  <a:pt x="2387" y="2392"/>
                </a:lnTo>
                <a:lnTo>
                  <a:pt x="2396" y="2392"/>
                </a:lnTo>
                <a:lnTo>
                  <a:pt x="2396" y="2404"/>
                </a:lnTo>
                <a:lnTo>
                  <a:pt x="2580" y="2404"/>
                </a:lnTo>
                <a:lnTo>
                  <a:pt x="2580" y="2413"/>
                </a:lnTo>
                <a:lnTo>
                  <a:pt x="2623" y="2413"/>
                </a:lnTo>
                <a:lnTo>
                  <a:pt x="2623" y="2423"/>
                </a:lnTo>
                <a:lnTo>
                  <a:pt x="2632" y="2423"/>
                </a:lnTo>
                <a:lnTo>
                  <a:pt x="2632" y="2444"/>
                </a:lnTo>
                <a:lnTo>
                  <a:pt x="2726" y="2444"/>
                </a:lnTo>
                <a:lnTo>
                  <a:pt x="2726" y="2453"/>
                </a:lnTo>
                <a:lnTo>
                  <a:pt x="2807" y="2453"/>
                </a:lnTo>
                <a:lnTo>
                  <a:pt x="2807" y="2465"/>
                </a:lnTo>
                <a:lnTo>
                  <a:pt x="2977" y="2465"/>
                </a:lnTo>
                <a:lnTo>
                  <a:pt x="2977" y="2479"/>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Freeform 13">
            <a:extLst>
              <a:ext uri="{FF2B5EF4-FFF2-40B4-BE49-F238E27FC236}">
                <a16:creationId xmlns:a16="http://schemas.microsoft.com/office/drawing/2014/main" id="{E701F4A5-0DD5-4B80-8A1E-60E28192B91F}"/>
              </a:ext>
            </a:extLst>
          </p:cNvPr>
          <p:cNvSpPr>
            <a:spLocks/>
          </p:cNvSpPr>
          <p:nvPr/>
        </p:nvSpPr>
        <p:spPr bwMode="auto">
          <a:xfrm>
            <a:off x="5244312" y="2257425"/>
            <a:ext cx="3390997" cy="2848255"/>
          </a:xfrm>
          <a:custGeom>
            <a:avLst/>
            <a:gdLst>
              <a:gd name="T0" fmla="*/ 61 w 2974"/>
              <a:gd name="T1" fmla="*/ 36 h 2498"/>
              <a:gd name="T2" fmla="*/ 130 w 2974"/>
              <a:gd name="T3" fmla="*/ 69 h 2498"/>
              <a:gd name="T4" fmla="*/ 163 w 2974"/>
              <a:gd name="T5" fmla="*/ 104 h 2498"/>
              <a:gd name="T6" fmla="*/ 191 w 2974"/>
              <a:gd name="T7" fmla="*/ 161 h 2498"/>
              <a:gd name="T8" fmla="*/ 205 w 2974"/>
              <a:gd name="T9" fmla="*/ 177 h 2498"/>
              <a:gd name="T10" fmla="*/ 231 w 2974"/>
              <a:gd name="T11" fmla="*/ 206 h 2498"/>
              <a:gd name="T12" fmla="*/ 264 w 2974"/>
              <a:gd name="T13" fmla="*/ 286 h 2498"/>
              <a:gd name="T14" fmla="*/ 283 w 2974"/>
              <a:gd name="T15" fmla="*/ 342 h 2498"/>
              <a:gd name="T16" fmla="*/ 309 w 2974"/>
              <a:gd name="T17" fmla="*/ 368 h 2498"/>
              <a:gd name="T18" fmla="*/ 325 w 2974"/>
              <a:gd name="T19" fmla="*/ 434 h 2498"/>
              <a:gd name="T20" fmla="*/ 347 w 2974"/>
              <a:gd name="T21" fmla="*/ 541 h 2498"/>
              <a:gd name="T22" fmla="*/ 382 w 2974"/>
              <a:gd name="T23" fmla="*/ 611 h 2498"/>
              <a:gd name="T24" fmla="*/ 417 w 2974"/>
              <a:gd name="T25" fmla="*/ 687 h 2498"/>
              <a:gd name="T26" fmla="*/ 446 w 2974"/>
              <a:gd name="T27" fmla="*/ 734 h 2498"/>
              <a:gd name="T28" fmla="*/ 476 w 2974"/>
              <a:gd name="T29" fmla="*/ 774 h 2498"/>
              <a:gd name="T30" fmla="*/ 510 w 2974"/>
              <a:gd name="T31" fmla="*/ 807 h 2498"/>
              <a:gd name="T32" fmla="*/ 526 w 2974"/>
              <a:gd name="T33" fmla="*/ 996 h 2498"/>
              <a:gd name="T34" fmla="*/ 540 w 2974"/>
              <a:gd name="T35" fmla="*/ 1022 h 2498"/>
              <a:gd name="T36" fmla="*/ 552 w 2974"/>
              <a:gd name="T37" fmla="*/ 1043 h 2498"/>
              <a:gd name="T38" fmla="*/ 566 w 2974"/>
              <a:gd name="T39" fmla="*/ 1100 h 2498"/>
              <a:gd name="T40" fmla="*/ 590 w 2974"/>
              <a:gd name="T41" fmla="*/ 1166 h 2498"/>
              <a:gd name="T42" fmla="*/ 613 w 2974"/>
              <a:gd name="T43" fmla="*/ 1196 h 2498"/>
              <a:gd name="T44" fmla="*/ 646 w 2974"/>
              <a:gd name="T45" fmla="*/ 1232 h 2498"/>
              <a:gd name="T46" fmla="*/ 679 w 2974"/>
              <a:gd name="T47" fmla="*/ 1347 h 2498"/>
              <a:gd name="T48" fmla="*/ 722 w 2974"/>
              <a:gd name="T49" fmla="*/ 1430 h 2498"/>
              <a:gd name="T50" fmla="*/ 781 w 2974"/>
              <a:gd name="T51" fmla="*/ 1515 h 2498"/>
              <a:gd name="T52" fmla="*/ 805 w 2974"/>
              <a:gd name="T53" fmla="*/ 1559 h 2498"/>
              <a:gd name="T54" fmla="*/ 842 w 2974"/>
              <a:gd name="T55" fmla="*/ 1595 h 2498"/>
              <a:gd name="T56" fmla="*/ 890 w 2974"/>
              <a:gd name="T57" fmla="*/ 1628 h 2498"/>
              <a:gd name="T58" fmla="*/ 927 w 2974"/>
              <a:gd name="T59" fmla="*/ 1675 h 2498"/>
              <a:gd name="T60" fmla="*/ 1017 w 2974"/>
              <a:gd name="T61" fmla="*/ 1727 h 2498"/>
              <a:gd name="T62" fmla="*/ 1055 w 2974"/>
              <a:gd name="T63" fmla="*/ 1753 h 2498"/>
              <a:gd name="T64" fmla="*/ 1074 w 2974"/>
              <a:gd name="T65" fmla="*/ 1781 h 2498"/>
              <a:gd name="T66" fmla="*/ 1128 w 2974"/>
              <a:gd name="T67" fmla="*/ 1833 h 2498"/>
              <a:gd name="T68" fmla="*/ 1144 w 2974"/>
              <a:gd name="T69" fmla="*/ 1876 h 2498"/>
              <a:gd name="T70" fmla="*/ 1203 w 2974"/>
              <a:gd name="T71" fmla="*/ 1923 h 2498"/>
              <a:gd name="T72" fmla="*/ 1300 w 2974"/>
              <a:gd name="T73" fmla="*/ 1958 h 2498"/>
              <a:gd name="T74" fmla="*/ 1333 w 2974"/>
              <a:gd name="T75" fmla="*/ 2003 h 2498"/>
              <a:gd name="T76" fmla="*/ 1359 w 2974"/>
              <a:gd name="T77" fmla="*/ 2088 h 2498"/>
              <a:gd name="T78" fmla="*/ 1491 w 2974"/>
              <a:gd name="T79" fmla="*/ 2126 h 2498"/>
              <a:gd name="T80" fmla="*/ 1579 w 2974"/>
              <a:gd name="T81" fmla="*/ 2154 h 2498"/>
              <a:gd name="T82" fmla="*/ 1621 w 2974"/>
              <a:gd name="T83" fmla="*/ 2173 h 2498"/>
              <a:gd name="T84" fmla="*/ 1690 w 2974"/>
              <a:gd name="T85" fmla="*/ 2218 h 2498"/>
              <a:gd name="T86" fmla="*/ 1808 w 2974"/>
              <a:gd name="T87" fmla="*/ 2253 h 2498"/>
              <a:gd name="T88" fmla="*/ 1857 w 2974"/>
              <a:gd name="T89" fmla="*/ 2281 h 2498"/>
              <a:gd name="T90" fmla="*/ 1968 w 2974"/>
              <a:gd name="T91" fmla="*/ 2310 h 2498"/>
              <a:gd name="T92" fmla="*/ 2055 w 2974"/>
              <a:gd name="T93" fmla="*/ 2343 h 2498"/>
              <a:gd name="T94" fmla="*/ 2322 w 2974"/>
              <a:gd name="T95" fmla="*/ 2376 h 2498"/>
              <a:gd name="T96" fmla="*/ 2393 w 2974"/>
              <a:gd name="T97" fmla="*/ 2423 h 2498"/>
              <a:gd name="T98" fmla="*/ 2629 w 2974"/>
              <a:gd name="T99" fmla="*/ 2458 h 2498"/>
              <a:gd name="T100" fmla="*/ 2818 w 2974"/>
              <a:gd name="T101" fmla="*/ 2486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4" h="2498">
                <a:moveTo>
                  <a:pt x="0" y="0"/>
                </a:moveTo>
                <a:lnTo>
                  <a:pt x="33" y="0"/>
                </a:lnTo>
                <a:lnTo>
                  <a:pt x="33" y="36"/>
                </a:lnTo>
                <a:lnTo>
                  <a:pt x="61" y="36"/>
                </a:lnTo>
                <a:lnTo>
                  <a:pt x="61" y="45"/>
                </a:lnTo>
                <a:lnTo>
                  <a:pt x="104" y="45"/>
                </a:lnTo>
                <a:lnTo>
                  <a:pt x="104" y="69"/>
                </a:lnTo>
                <a:lnTo>
                  <a:pt x="130" y="69"/>
                </a:lnTo>
                <a:lnTo>
                  <a:pt x="130" y="81"/>
                </a:lnTo>
                <a:lnTo>
                  <a:pt x="155" y="81"/>
                </a:lnTo>
                <a:lnTo>
                  <a:pt x="155" y="104"/>
                </a:lnTo>
                <a:lnTo>
                  <a:pt x="163" y="104"/>
                </a:lnTo>
                <a:lnTo>
                  <a:pt x="163" y="118"/>
                </a:lnTo>
                <a:lnTo>
                  <a:pt x="179" y="118"/>
                </a:lnTo>
                <a:lnTo>
                  <a:pt x="179" y="161"/>
                </a:lnTo>
                <a:lnTo>
                  <a:pt x="191" y="161"/>
                </a:lnTo>
                <a:lnTo>
                  <a:pt x="191" y="168"/>
                </a:lnTo>
                <a:lnTo>
                  <a:pt x="198" y="168"/>
                </a:lnTo>
                <a:lnTo>
                  <a:pt x="198" y="177"/>
                </a:lnTo>
                <a:lnTo>
                  <a:pt x="205" y="177"/>
                </a:lnTo>
                <a:lnTo>
                  <a:pt x="205" y="194"/>
                </a:lnTo>
                <a:lnTo>
                  <a:pt x="212" y="194"/>
                </a:lnTo>
                <a:lnTo>
                  <a:pt x="212" y="206"/>
                </a:lnTo>
                <a:lnTo>
                  <a:pt x="231" y="206"/>
                </a:lnTo>
                <a:lnTo>
                  <a:pt x="231" y="227"/>
                </a:lnTo>
                <a:lnTo>
                  <a:pt x="240" y="227"/>
                </a:lnTo>
                <a:lnTo>
                  <a:pt x="240" y="286"/>
                </a:lnTo>
                <a:lnTo>
                  <a:pt x="264" y="286"/>
                </a:lnTo>
                <a:lnTo>
                  <a:pt x="264" y="316"/>
                </a:lnTo>
                <a:lnTo>
                  <a:pt x="273" y="316"/>
                </a:lnTo>
                <a:lnTo>
                  <a:pt x="273" y="342"/>
                </a:lnTo>
                <a:lnTo>
                  <a:pt x="283" y="342"/>
                </a:lnTo>
                <a:lnTo>
                  <a:pt x="283" y="359"/>
                </a:lnTo>
                <a:lnTo>
                  <a:pt x="285" y="359"/>
                </a:lnTo>
                <a:lnTo>
                  <a:pt x="285" y="368"/>
                </a:lnTo>
                <a:lnTo>
                  <a:pt x="309" y="368"/>
                </a:lnTo>
                <a:lnTo>
                  <a:pt x="309" y="378"/>
                </a:lnTo>
                <a:lnTo>
                  <a:pt x="316" y="378"/>
                </a:lnTo>
                <a:lnTo>
                  <a:pt x="316" y="434"/>
                </a:lnTo>
                <a:lnTo>
                  <a:pt x="325" y="434"/>
                </a:lnTo>
                <a:lnTo>
                  <a:pt x="325" y="498"/>
                </a:lnTo>
                <a:lnTo>
                  <a:pt x="335" y="498"/>
                </a:lnTo>
                <a:lnTo>
                  <a:pt x="335" y="541"/>
                </a:lnTo>
                <a:lnTo>
                  <a:pt x="347" y="541"/>
                </a:lnTo>
                <a:lnTo>
                  <a:pt x="347" y="559"/>
                </a:lnTo>
                <a:lnTo>
                  <a:pt x="363" y="559"/>
                </a:lnTo>
                <a:lnTo>
                  <a:pt x="363" y="611"/>
                </a:lnTo>
                <a:lnTo>
                  <a:pt x="382" y="611"/>
                </a:lnTo>
                <a:lnTo>
                  <a:pt x="382" y="666"/>
                </a:lnTo>
                <a:lnTo>
                  <a:pt x="408" y="666"/>
                </a:lnTo>
                <a:lnTo>
                  <a:pt x="408" y="687"/>
                </a:lnTo>
                <a:lnTo>
                  <a:pt x="417" y="687"/>
                </a:lnTo>
                <a:lnTo>
                  <a:pt x="417" y="720"/>
                </a:lnTo>
                <a:lnTo>
                  <a:pt x="432" y="720"/>
                </a:lnTo>
                <a:lnTo>
                  <a:pt x="432" y="734"/>
                </a:lnTo>
                <a:lnTo>
                  <a:pt x="446" y="734"/>
                </a:lnTo>
                <a:lnTo>
                  <a:pt x="446" y="762"/>
                </a:lnTo>
                <a:lnTo>
                  <a:pt x="460" y="762"/>
                </a:lnTo>
                <a:lnTo>
                  <a:pt x="460" y="774"/>
                </a:lnTo>
                <a:lnTo>
                  <a:pt x="476" y="774"/>
                </a:lnTo>
                <a:lnTo>
                  <a:pt x="476" y="791"/>
                </a:lnTo>
                <a:lnTo>
                  <a:pt x="493" y="791"/>
                </a:lnTo>
                <a:lnTo>
                  <a:pt x="493" y="807"/>
                </a:lnTo>
                <a:lnTo>
                  <a:pt x="510" y="807"/>
                </a:lnTo>
                <a:lnTo>
                  <a:pt x="510" y="967"/>
                </a:lnTo>
                <a:lnTo>
                  <a:pt x="517" y="967"/>
                </a:lnTo>
                <a:lnTo>
                  <a:pt x="517" y="996"/>
                </a:lnTo>
                <a:lnTo>
                  <a:pt x="526" y="996"/>
                </a:lnTo>
                <a:lnTo>
                  <a:pt x="526" y="1010"/>
                </a:lnTo>
                <a:lnTo>
                  <a:pt x="538" y="1010"/>
                </a:lnTo>
                <a:lnTo>
                  <a:pt x="538" y="1022"/>
                </a:lnTo>
                <a:lnTo>
                  <a:pt x="540" y="1022"/>
                </a:lnTo>
                <a:lnTo>
                  <a:pt x="540" y="1031"/>
                </a:lnTo>
                <a:lnTo>
                  <a:pt x="543" y="1031"/>
                </a:lnTo>
                <a:lnTo>
                  <a:pt x="543" y="1043"/>
                </a:lnTo>
                <a:lnTo>
                  <a:pt x="552" y="1043"/>
                </a:lnTo>
                <a:lnTo>
                  <a:pt x="552" y="1071"/>
                </a:lnTo>
                <a:lnTo>
                  <a:pt x="561" y="1071"/>
                </a:lnTo>
                <a:lnTo>
                  <a:pt x="561" y="1100"/>
                </a:lnTo>
                <a:lnTo>
                  <a:pt x="566" y="1100"/>
                </a:lnTo>
                <a:lnTo>
                  <a:pt x="566" y="1107"/>
                </a:lnTo>
                <a:lnTo>
                  <a:pt x="580" y="1107"/>
                </a:lnTo>
                <a:lnTo>
                  <a:pt x="580" y="1166"/>
                </a:lnTo>
                <a:lnTo>
                  <a:pt x="590" y="1166"/>
                </a:lnTo>
                <a:lnTo>
                  <a:pt x="590" y="1173"/>
                </a:lnTo>
                <a:lnTo>
                  <a:pt x="602" y="1173"/>
                </a:lnTo>
                <a:lnTo>
                  <a:pt x="602" y="1196"/>
                </a:lnTo>
                <a:lnTo>
                  <a:pt x="613" y="1196"/>
                </a:lnTo>
                <a:lnTo>
                  <a:pt x="613" y="1210"/>
                </a:lnTo>
                <a:lnTo>
                  <a:pt x="630" y="1210"/>
                </a:lnTo>
                <a:lnTo>
                  <a:pt x="630" y="1232"/>
                </a:lnTo>
                <a:lnTo>
                  <a:pt x="646" y="1232"/>
                </a:lnTo>
                <a:lnTo>
                  <a:pt x="646" y="1298"/>
                </a:lnTo>
                <a:lnTo>
                  <a:pt x="672" y="1298"/>
                </a:lnTo>
                <a:lnTo>
                  <a:pt x="672" y="1347"/>
                </a:lnTo>
                <a:lnTo>
                  <a:pt x="679" y="1347"/>
                </a:lnTo>
                <a:lnTo>
                  <a:pt x="679" y="1416"/>
                </a:lnTo>
                <a:lnTo>
                  <a:pt x="708" y="1416"/>
                </a:lnTo>
                <a:lnTo>
                  <a:pt x="708" y="1430"/>
                </a:lnTo>
                <a:lnTo>
                  <a:pt x="722" y="1430"/>
                </a:lnTo>
                <a:lnTo>
                  <a:pt x="722" y="1501"/>
                </a:lnTo>
                <a:lnTo>
                  <a:pt x="760" y="1501"/>
                </a:lnTo>
                <a:lnTo>
                  <a:pt x="760" y="1515"/>
                </a:lnTo>
                <a:lnTo>
                  <a:pt x="781" y="1515"/>
                </a:lnTo>
                <a:lnTo>
                  <a:pt x="781" y="1536"/>
                </a:lnTo>
                <a:lnTo>
                  <a:pt x="797" y="1536"/>
                </a:lnTo>
                <a:lnTo>
                  <a:pt x="797" y="1559"/>
                </a:lnTo>
                <a:lnTo>
                  <a:pt x="805" y="1559"/>
                </a:lnTo>
                <a:lnTo>
                  <a:pt x="805" y="1583"/>
                </a:lnTo>
                <a:lnTo>
                  <a:pt x="833" y="1583"/>
                </a:lnTo>
                <a:lnTo>
                  <a:pt x="833" y="1595"/>
                </a:lnTo>
                <a:lnTo>
                  <a:pt x="842" y="1595"/>
                </a:lnTo>
                <a:lnTo>
                  <a:pt x="842" y="1609"/>
                </a:lnTo>
                <a:lnTo>
                  <a:pt x="875" y="1609"/>
                </a:lnTo>
                <a:lnTo>
                  <a:pt x="875" y="1628"/>
                </a:lnTo>
                <a:lnTo>
                  <a:pt x="890" y="1628"/>
                </a:lnTo>
                <a:lnTo>
                  <a:pt x="890" y="1661"/>
                </a:lnTo>
                <a:lnTo>
                  <a:pt x="901" y="1661"/>
                </a:lnTo>
                <a:lnTo>
                  <a:pt x="901" y="1675"/>
                </a:lnTo>
                <a:lnTo>
                  <a:pt x="927" y="1675"/>
                </a:lnTo>
                <a:lnTo>
                  <a:pt x="927" y="1701"/>
                </a:lnTo>
                <a:lnTo>
                  <a:pt x="998" y="1701"/>
                </a:lnTo>
                <a:lnTo>
                  <a:pt x="998" y="1727"/>
                </a:lnTo>
                <a:lnTo>
                  <a:pt x="1017" y="1727"/>
                </a:lnTo>
                <a:lnTo>
                  <a:pt x="1017" y="1736"/>
                </a:lnTo>
                <a:lnTo>
                  <a:pt x="1045" y="1736"/>
                </a:lnTo>
                <a:lnTo>
                  <a:pt x="1045" y="1753"/>
                </a:lnTo>
                <a:lnTo>
                  <a:pt x="1055" y="1753"/>
                </a:lnTo>
                <a:lnTo>
                  <a:pt x="1055" y="1762"/>
                </a:lnTo>
                <a:lnTo>
                  <a:pt x="1059" y="1762"/>
                </a:lnTo>
                <a:lnTo>
                  <a:pt x="1059" y="1781"/>
                </a:lnTo>
                <a:lnTo>
                  <a:pt x="1074" y="1781"/>
                </a:lnTo>
                <a:lnTo>
                  <a:pt x="1074" y="1798"/>
                </a:lnTo>
                <a:lnTo>
                  <a:pt x="1081" y="1798"/>
                </a:lnTo>
                <a:lnTo>
                  <a:pt x="1081" y="1833"/>
                </a:lnTo>
                <a:lnTo>
                  <a:pt x="1128" y="1833"/>
                </a:lnTo>
                <a:lnTo>
                  <a:pt x="1128" y="1845"/>
                </a:lnTo>
                <a:lnTo>
                  <a:pt x="1137" y="1845"/>
                </a:lnTo>
                <a:lnTo>
                  <a:pt x="1137" y="1876"/>
                </a:lnTo>
                <a:lnTo>
                  <a:pt x="1144" y="1876"/>
                </a:lnTo>
                <a:lnTo>
                  <a:pt x="1144" y="1897"/>
                </a:lnTo>
                <a:lnTo>
                  <a:pt x="1154" y="1897"/>
                </a:lnTo>
                <a:lnTo>
                  <a:pt x="1154" y="1923"/>
                </a:lnTo>
                <a:lnTo>
                  <a:pt x="1203" y="1923"/>
                </a:lnTo>
                <a:lnTo>
                  <a:pt x="1203" y="1935"/>
                </a:lnTo>
                <a:lnTo>
                  <a:pt x="1220" y="1935"/>
                </a:lnTo>
                <a:lnTo>
                  <a:pt x="1220" y="1958"/>
                </a:lnTo>
                <a:lnTo>
                  <a:pt x="1300" y="1958"/>
                </a:lnTo>
                <a:lnTo>
                  <a:pt x="1300" y="1979"/>
                </a:lnTo>
                <a:lnTo>
                  <a:pt x="1314" y="1979"/>
                </a:lnTo>
                <a:lnTo>
                  <a:pt x="1314" y="2003"/>
                </a:lnTo>
                <a:lnTo>
                  <a:pt x="1333" y="2003"/>
                </a:lnTo>
                <a:lnTo>
                  <a:pt x="1333" y="2017"/>
                </a:lnTo>
                <a:lnTo>
                  <a:pt x="1350" y="2017"/>
                </a:lnTo>
                <a:lnTo>
                  <a:pt x="1350" y="2088"/>
                </a:lnTo>
                <a:lnTo>
                  <a:pt x="1359" y="2088"/>
                </a:lnTo>
                <a:lnTo>
                  <a:pt x="1359" y="2095"/>
                </a:lnTo>
                <a:lnTo>
                  <a:pt x="1454" y="2095"/>
                </a:lnTo>
                <a:lnTo>
                  <a:pt x="1454" y="2126"/>
                </a:lnTo>
                <a:lnTo>
                  <a:pt x="1491" y="2126"/>
                </a:lnTo>
                <a:lnTo>
                  <a:pt x="1491" y="2149"/>
                </a:lnTo>
                <a:lnTo>
                  <a:pt x="1543" y="2149"/>
                </a:lnTo>
                <a:lnTo>
                  <a:pt x="1543" y="2154"/>
                </a:lnTo>
                <a:lnTo>
                  <a:pt x="1579" y="2154"/>
                </a:lnTo>
                <a:lnTo>
                  <a:pt x="1579" y="2166"/>
                </a:lnTo>
                <a:lnTo>
                  <a:pt x="1607" y="2166"/>
                </a:lnTo>
                <a:lnTo>
                  <a:pt x="1607" y="2173"/>
                </a:lnTo>
                <a:lnTo>
                  <a:pt x="1621" y="2173"/>
                </a:lnTo>
                <a:lnTo>
                  <a:pt x="1621" y="2182"/>
                </a:lnTo>
                <a:lnTo>
                  <a:pt x="1673" y="2182"/>
                </a:lnTo>
                <a:lnTo>
                  <a:pt x="1673" y="2218"/>
                </a:lnTo>
                <a:lnTo>
                  <a:pt x="1690" y="2218"/>
                </a:lnTo>
                <a:lnTo>
                  <a:pt x="1690" y="2241"/>
                </a:lnTo>
                <a:lnTo>
                  <a:pt x="1739" y="2241"/>
                </a:lnTo>
                <a:lnTo>
                  <a:pt x="1739" y="2253"/>
                </a:lnTo>
                <a:lnTo>
                  <a:pt x="1808" y="2253"/>
                </a:lnTo>
                <a:lnTo>
                  <a:pt x="1808" y="2272"/>
                </a:lnTo>
                <a:lnTo>
                  <a:pt x="1843" y="2272"/>
                </a:lnTo>
                <a:lnTo>
                  <a:pt x="1843" y="2281"/>
                </a:lnTo>
                <a:lnTo>
                  <a:pt x="1857" y="2281"/>
                </a:lnTo>
                <a:lnTo>
                  <a:pt x="1857" y="2288"/>
                </a:lnTo>
                <a:lnTo>
                  <a:pt x="1909" y="2288"/>
                </a:lnTo>
                <a:lnTo>
                  <a:pt x="1909" y="2310"/>
                </a:lnTo>
                <a:lnTo>
                  <a:pt x="1968" y="2310"/>
                </a:lnTo>
                <a:lnTo>
                  <a:pt x="1968" y="2324"/>
                </a:lnTo>
                <a:lnTo>
                  <a:pt x="2001" y="2324"/>
                </a:lnTo>
                <a:lnTo>
                  <a:pt x="2001" y="2343"/>
                </a:lnTo>
                <a:lnTo>
                  <a:pt x="2055" y="2343"/>
                </a:lnTo>
                <a:lnTo>
                  <a:pt x="2055" y="2359"/>
                </a:lnTo>
                <a:lnTo>
                  <a:pt x="2124" y="2359"/>
                </a:lnTo>
                <a:lnTo>
                  <a:pt x="2124" y="2376"/>
                </a:lnTo>
                <a:lnTo>
                  <a:pt x="2322" y="2376"/>
                </a:lnTo>
                <a:lnTo>
                  <a:pt x="2322" y="2416"/>
                </a:lnTo>
                <a:lnTo>
                  <a:pt x="2358" y="2416"/>
                </a:lnTo>
                <a:lnTo>
                  <a:pt x="2358" y="2423"/>
                </a:lnTo>
                <a:lnTo>
                  <a:pt x="2393" y="2423"/>
                </a:lnTo>
                <a:lnTo>
                  <a:pt x="2393" y="2446"/>
                </a:lnTo>
                <a:lnTo>
                  <a:pt x="2579" y="2446"/>
                </a:lnTo>
                <a:lnTo>
                  <a:pt x="2579" y="2458"/>
                </a:lnTo>
                <a:lnTo>
                  <a:pt x="2629" y="2458"/>
                </a:lnTo>
                <a:lnTo>
                  <a:pt x="2629" y="2477"/>
                </a:lnTo>
                <a:lnTo>
                  <a:pt x="2752" y="2477"/>
                </a:lnTo>
                <a:lnTo>
                  <a:pt x="2752" y="2486"/>
                </a:lnTo>
                <a:lnTo>
                  <a:pt x="2818" y="2486"/>
                </a:lnTo>
                <a:lnTo>
                  <a:pt x="2818" y="2491"/>
                </a:lnTo>
                <a:lnTo>
                  <a:pt x="2974" y="2491"/>
                </a:lnTo>
                <a:lnTo>
                  <a:pt x="2974" y="2498"/>
                </a:lnTo>
              </a:path>
            </a:pathLst>
          </a:custGeom>
          <a:noFill/>
          <a:ln w="28575" cap="flat">
            <a:solidFill>
              <a:schemeClr val="accent2"/>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4">
            <a:extLst>
              <a:ext uri="{FF2B5EF4-FFF2-40B4-BE49-F238E27FC236}">
                <a16:creationId xmlns:a16="http://schemas.microsoft.com/office/drawing/2014/main" id="{B62D0E33-139B-4A2C-9B94-2A306E6A29D5}"/>
              </a:ext>
            </a:extLst>
          </p:cNvPr>
          <p:cNvSpPr>
            <a:spLocks/>
          </p:cNvSpPr>
          <p:nvPr/>
        </p:nvSpPr>
        <p:spPr bwMode="auto">
          <a:xfrm>
            <a:off x="5240891" y="2257425"/>
            <a:ext cx="3396698" cy="2511892"/>
          </a:xfrm>
          <a:custGeom>
            <a:avLst/>
            <a:gdLst>
              <a:gd name="T0" fmla="*/ 64 w 2979"/>
              <a:gd name="T1" fmla="*/ 19 h 2203"/>
              <a:gd name="T2" fmla="*/ 156 w 2979"/>
              <a:gd name="T3" fmla="*/ 38 h 2203"/>
              <a:gd name="T4" fmla="*/ 182 w 2979"/>
              <a:gd name="T5" fmla="*/ 95 h 2203"/>
              <a:gd name="T6" fmla="*/ 215 w 2979"/>
              <a:gd name="T7" fmla="*/ 130 h 2203"/>
              <a:gd name="T8" fmla="*/ 241 w 2979"/>
              <a:gd name="T9" fmla="*/ 191 h 2203"/>
              <a:gd name="T10" fmla="*/ 276 w 2979"/>
              <a:gd name="T11" fmla="*/ 213 h 2203"/>
              <a:gd name="T12" fmla="*/ 293 w 2979"/>
              <a:gd name="T13" fmla="*/ 265 h 2203"/>
              <a:gd name="T14" fmla="*/ 319 w 2979"/>
              <a:gd name="T15" fmla="*/ 283 h 2203"/>
              <a:gd name="T16" fmla="*/ 326 w 2979"/>
              <a:gd name="T17" fmla="*/ 335 h 2203"/>
              <a:gd name="T18" fmla="*/ 350 w 2979"/>
              <a:gd name="T19" fmla="*/ 401 h 2203"/>
              <a:gd name="T20" fmla="*/ 366 w 2979"/>
              <a:gd name="T21" fmla="*/ 465 h 2203"/>
              <a:gd name="T22" fmla="*/ 409 w 2979"/>
              <a:gd name="T23" fmla="*/ 519 h 2203"/>
              <a:gd name="T24" fmla="*/ 418 w 2979"/>
              <a:gd name="T25" fmla="*/ 562 h 2203"/>
              <a:gd name="T26" fmla="*/ 454 w 2979"/>
              <a:gd name="T27" fmla="*/ 585 h 2203"/>
              <a:gd name="T28" fmla="*/ 468 w 2979"/>
              <a:gd name="T29" fmla="*/ 609 h 2203"/>
              <a:gd name="T30" fmla="*/ 496 w 2979"/>
              <a:gd name="T31" fmla="*/ 633 h 2203"/>
              <a:gd name="T32" fmla="*/ 513 w 2979"/>
              <a:gd name="T33" fmla="*/ 699 h 2203"/>
              <a:gd name="T34" fmla="*/ 538 w 2979"/>
              <a:gd name="T35" fmla="*/ 720 h 2203"/>
              <a:gd name="T36" fmla="*/ 555 w 2979"/>
              <a:gd name="T37" fmla="*/ 765 h 2203"/>
              <a:gd name="T38" fmla="*/ 590 w 2979"/>
              <a:gd name="T39" fmla="*/ 807 h 2203"/>
              <a:gd name="T40" fmla="*/ 616 w 2979"/>
              <a:gd name="T41" fmla="*/ 875 h 2203"/>
              <a:gd name="T42" fmla="*/ 666 w 2979"/>
              <a:gd name="T43" fmla="*/ 932 h 2203"/>
              <a:gd name="T44" fmla="*/ 673 w 2979"/>
              <a:gd name="T45" fmla="*/ 967 h 2203"/>
              <a:gd name="T46" fmla="*/ 723 w 2979"/>
              <a:gd name="T47" fmla="*/ 1024 h 2203"/>
              <a:gd name="T48" fmla="*/ 767 w 2979"/>
              <a:gd name="T49" fmla="*/ 1062 h 2203"/>
              <a:gd name="T50" fmla="*/ 803 w 2979"/>
              <a:gd name="T51" fmla="*/ 1095 h 2203"/>
              <a:gd name="T52" fmla="*/ 819 w 2979"/>
              <a:gd name="T53" fmla="*/ 1130 h 2203"/>
              <a:gd name="T54" fmla="*/ 871 w 2979"/>
              <a:gd name="T55" fmla="*/ 1154 h 2203"/>
              <a:gd name="T56" fmla="*/ 888 w 2979"/>
              <a:gd name="T57" fmla="*/ 1203 h 2203"/>
              <a:gd name="T58" fmla="*/ 911 w 2979"/>
              <a:gd name="T59" fmla="*/ 1236 h 2203"/>
              <a:gd name="T60" fmla="*/ 930 w 2979"/>
              <a:gd name="T61" fmla="*/ 1274 h 2203"/>
              <a:gd name="T62" fmla="*/ 1008 w 2979"/>
              <a:gd name="T63" fmla="*/ 1307 h 2203"/>
              <a:gd name="T64" fmla="*/ 1051 w 2979"/>
              <a:gd name="T65" fmla="*/ 1347 h 2203"/>
              <a:gd name="T66" fmla="*/ 1074 w 2979"/>
              <a:gd name="T67" fmla="*/ 1371 h 2203"/>
              <a:gd name="T68" fmla="*/ 1131 w 2979"/>
              <a:gd name="T69" fmla="*/ 1453 h 2203"/>
              <a:gd name="T70" fmla="*/ 1157 w 2979"/>
              <a:gd name="T71" fmla="*/ 1493 h 2203"/>
              <a:gd name="T72" fmla="*/ 1216 w 2979"/>
              <a:gd name="T73" fmla="*/ 1555 h 2203"/>
              <a:gd name="T74" fmla="*/ 1310 w 2979"/>
              <a:gd name="T75" fmla="*/ 1576 h 2203"/>
              <a:gd name="T76" fmla="*/ 1327 w 2979"/>
              <a:gd name="T77" fmla="*/ 1630 h 2203"/>
              <a:gd name="T78" fmla="*/ 1362 w 2979"/>
              <a:gd name="T79" fmla="*/ 1663 h 2203"/>
              <a:gd name="T80" fmla="*/ 1485 w 2979"/>
              <a:gd name="T81" fmla="*/ 1718 h 2203"/>
              <a:gd name="T82" fmla="*/ 1579 w 2979"/>
              <a:gd name="T83" fmla="*/ 1741 h 2203"/>
              <a:gd name="T84" fmla="*/ 1605 w 2979"/>
              <a:gd name="T85" fmla="*/ 1781 h 2203"/>
              <a:gd name="T86" fmla="*/ 1683 w 2979"/>
              <a:gd name="T87" fmla="*/ 1812 h 2203"/>
              <a:gd name="T88" fmla="*/ 1735 w 2979"/>
              <a:gd name="T89" fmla="*/ 1850 h 2203"/>
              <a:gd name="T90" fmla="*/ 1863 w 2979"/>
              <a:gd name="T91" fmla="*/ 1890 h 2203"/>
              <a:gd name="T92" fmla="*/ 1903 w 2979"/>
              <a:gd name="T93" fmla="*/ 1930 h 2203"/>
              <a:gd name="T94" fmla="*/ 1971 w 2979"/>
              <a:gd name="T95" fmla="*/ 1958 h 2203"/>
              <a:gd name="T96" fmla="*/ 2040 w 2979"/>
              <a:gd name="T97" fmla="*/ 2001 h 2203"/>
              <a:gd name="T98" fmla="*/ 2328 w 2979"/>
              <a:gd name="T99" fmla="*/ 2029 h 2203"/>
              <a:gd name="T100" fmla="*/ 2387 w 2979"/>
              <a:gd name="T101" fmla="*/ 2074 h 2203"/>
              <a:gd name="T102" fmla="*/ 2620 w 2979"/>
              <a:gd name="T103" fmla="*/ 2104 h 2203"/>
              <a:gd name="T104" fmla="*/ 2724 w 2979"/>
              <a:gd name="T105" fmla="*/ 216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9" h="2203">
                <a:moveTo>
                  <a:pt x="0" y="0"/>
                </a:moveTo>
                <a:lnTo>
                  <a:pt x="38" y="0"/>
                </a:lnTo>
                <a:lnTo>
                  <a:pt x="38" y="10"/>
                </a:lnTo>
                <a:lnTo>
                  <a:pt x="64" y="10"/>
                </a:lnTo>
                <a:lnTo>
                  <a:pt x="64" y="19"/>
                </a:lnTo>
                <a:lnTo>
                  <a:pt x="97" y="19"/>
                </a:lnTo>
                <a:lnTo>
                  <a:pt x="97" y="26"/>
                </a:lnTo>
                <a:lnTo>
                  <a:pt x="107" y="26"/>
                </a:lnTo>
                <a:lnTo>
                  <a:pt x="107" y="38"/>
                </a:lnTo>
                <a:lnTo>
                  <a:pt x="156" y="38"/>
                </a:lnTo>
                <a:lnTo>
                  <a:pt x="156" y="59"/>
                </a:lnTo>
                <a:lnTo>
                  <a:pt x="166" y="59"/>
                </a:lnTo>
                <a:lnTo>
                  <a:pt x="166" y="81"/>
                </a:lnTo>
                <a:lnTo>
                  <a:pt x="182" y="81"/>
                </a:lnTo>
                <a:lnTo>
                  <a:pt x="182" y="95"/>
                </a:lnTo>
                <a:lnTo>
                  <a:pt x="199" y="95"/>
                </a:lnTo>
                <a:lnTo>
                  <a:pt x="199" y="118"/>
                </a:lnTo>
                <a:lnTo>
                  <a:pt x="208" y="118"/>
                </a:lnTo>
                <a:lnTo>
                  <a:pt x="208" y="130"/>
                </a:lnTo>
                <a:lnTo>
                  <a:pt x="215" y="130"/>
                </a:lnTo>
                <a:lnTo>
                  <a:pt x="215" y="140"/>
                </a:lnTo>
                <a:lnTo>
                  <a:pt x="234" y="140"/>
                </a:lnTo>
                <a:lnTo>
                  <a:pt x="234" y="149"/>
                </a:lnTo>
                <a:lnTo>
                  <a:pt x="241" y="149"/>
                </a:lnTo>
                <a:lnTo>
                  <a:pt x="241" y="191"/>
                </a:lnTo>
                <a:lnTo>
                  <a:pt x="251" y="191"/>
                </a:lnTo>
                <a:lnTo>
                  <a:pt x="251" y="201"/>
                </a:lnTo>
                <a:lnTo>
                  <a:pt x="267" y="201"/>
                </a:lnTo>
                <a:lnTo>
                  <a:pt x="267" y="213"/>
                </a:lnTo>
                <a:lnTo>
                  <a:pt x="276" y="213"/>
                </a:lnTo>
                <a:lnTo>
                  <a:pt x="276" y="234"/>
                </a:lnTo>
                <a:lnTo>
                  <a:pt x="284" y="234"/>
                </a:lnTo>
                <a:lnTo>
                  <a:pt x="284" y="243"/>
                </a:lnTo>
                <a:lnTo>
                  <a:pt x="293" y="243"/>
                </a:lnTo>
                <a:lnTo>
                  <a:pt x="293" y="265"/>
                </a:lnTo>
                <a:lnTo>
                  <a:pt x="302" y="265"/>
                </a:lnTo>
                <a:lnTo>
                  <a:pt x="302" y="276"/>
                </a:lnTo>
                <a:lnTo>
                  <a:pt x="310" y="276"/>
                </a:lnTo>
                <a:lnTo>
                  <a:pt x="310" y="283"/>
                </a:lnTo>
                <a:lnTo>
                  <a:pt x="319" y="283"/>
                </a:lnTo>
                <a:lnTo>
                  <a:pt x="319" y="293"/>
                </a:lnTo>
                <a:lnTo>
                  <a:pt x="324" y="293"/>
                </a:lnTo>
                <a:lnTo>
                  <a:pt x="324" y="298"/>
                </a:lnTo>
                <a:lnTo>
                  <a:pt x="326" y="298"/>
                </a:lnTo>
                <a:lnTo>
                  <a:pt x="326" y="335"/>
                </a:lnTo>
                <a:lnTo>
                  <a:pt x="335" y="335"/>
                </a:lnTo>
                <a:lnTo>
                  <a:pt x="335" y="368"/>
                </a:lnTo>
                <a:lnTo>
                  <a:pt x="345" y="368"/>
                </a:lnTo>
                <a:lnTo>
                  <a:pt x="345" y="401"/>
                </a:lnTo>
                <a:lnTo>
                  <a:pt x="350" y="401"/>
                </a:lnTo>
                <a:lnTo>
                  <a:pt x="350" y="423"/>
                </a:lnTo>
                <a:lnTo>
                  <a:pt x="357" y="423"/>
                </a:lnTo>
                <a:lnTo>
                  <a:pt x="357" y="441"/>
                </a:lnTo>
                <a:lnTo>
                  <a:pt x="366" y="441"/>
                </a:lnTo>
                <a:lnTo>
                  <a:pt x="366" y="465"/>
                </a:lnTo>
                <a:lnTo>
                  <a:pt x="383" y="465"/>
                </a:lnTo>
                <a:lnTo>
                  <a:pt x="383" y="510"/>
                </a:lnTo>
                <a:lnTo>
                  <a:pt x="392" y="510"/>
                </a:lnTo>
                <a:lnTo>
                  <a:pt x="392" y="519"/>
                </a:lnTo>
                <a:lnTo>
                  <a:pt x="409" y="519"/>
                </a:lnTo>
                <a:lnTo>
                  <a:pt x="409" y="541"/>
                </a:lnTo>
                <a:lnTo>
                  <a:pt x="413" y="541"/>
                </a:lnTo>
                <a:lnTo>
                  <a:pt x="413" y="545"/>
                </a:lnTo>
                <a:lnTo>
                  <a:pt x="418" y="545"/>
                </a:lnTo>
                <a:lnTo>
                  <a:pt x="418" y="562"/>
                </a:lnTo>
                <a:lnTo>
                  <a:pt x="437" y="562"/>
                </a:lnTo>
                <a:lnTo>
                  <a:pt x="437" y="574"/>
                </a:lnTo>
                <a:lnTo>
                  <a:pt x="444" y="574"/>
                </a:lnTo>
                <a:lnTo>
                  <a:pt x="444" y="585"/>
                </a:lnTo>
                <a:lnTo>
                  <a:pt x="454" y="585"/>
                </a:lnTo>
                <a:lnTo>
                  <a:pt x="454" y="597"/>
                </a:lnTo>
                <a:lnTo>
                  <a:pt x="461" y="597"/>
                </a:lnTo>
                <a:lnTo>
                  <a:pt x="461" y="607"/>
                </a:lnTo>
                <a:lnTo>
                  <a:pt x="468" y="607"/>
                </a:lnTo>
                <a:lnTo>
                  <a:pt x="468" y="609"/>
                </a:lnTo>
                <a:lnTo>
                  <a:pt x="472" y="609"/>
                </a:lnTo>
                <a:lnTo>
                  <a:pt x="472" y="618"/>
                </a:lnTo>
                <a:lnTo>
                  <a:pt x="487" y="618"/>
                </a:lnTo>
                <a:lnTo>
                  <a:pt x="487" y="633"/>
                </a:lnTo>
                <a:lnTo>
                  <a:pt x="496" y="633"/>
                </a:lnTo>
                <a:lnTo>
                  <a:pt x="496" y="642"/>
                </a:lnTo>
                <a:lnTo>
                  <a:pt x="503" y="642"/>
                </a:lnTo>
                <a:lnTo>
                  <a:pt x="503" y="663"/>
                </a:lnTo>
                <a:lnTo>
                  <a:pt x="513" y="663"/>
                </a:lnTo>
                <a:lnTo>
                  <a:pt x="513" y="699"/>
                </a:lnTo>
                <a:lnTo>
                  <a:pt x="520" y="699"/>
                </a:lnTo>
                <a:lnTo>
                  <a:pt x="520" y="708"/>
                </a:lnTo>
                <a:lnTo>
                  <a:pt x="529" y="708"/>
                </a:lnTo>
                <a:lnTo>
                  <a:pt x="529" y="720"/>
                </a:lnTo>
                <a:lnTo>
                  <a:pt x="538" y="720"/>
                </a:lnTo>
                <a:lnTo>
                  <a:pt x="538" y="729"/>
                </a:lnTo>
                <a:lnTo>
                  <a:pt x="546" y="729"/>
                </a:lnTo>
                <a:lnTo>
                  <a:pt x="546" y="739"/>
                </a:lnTo>
                <a:lnTo>
                  <a:pt x="555" y="739"/>
                </a:lnTo>
                <a:lnTo>
                  <a:pt x="555" y="765"/>
                </a:lnTo>
                <a:lnTo>
                  <a:pt x="562" y="765"/>
                </a:lnTo>
                <a:lnTo>
                  <a:pt x="562" y="788"/>
                </a:lnTo>
                <a:lnTo>
                  <a:pt x="581" y="788"/>
                </a:lnTo>
                <a:lnTo>
                  <a:pt x="581" y="807"/>
                </a:lnTo>
                <a:lnTo>
                  <a:pt x="590" y="807"/>
                </a:lnTo>
                <a:lnTo>
                  <a:pt x="590" y="852"/>
                </a:lnTo>
                <a:lnTo>
                  <a:pt x="607" y="852"/>
                </a:lnTo>
                <a:lnTo>
                  <a:pt x="607" y="866"/>
                </a:lnTo>
                <a:lnTo>
                  <a:pt x="616" y="866"/>
                </a:lnTo>
                <a:lnTo>
                  <a:pt x="616" y="875"/>
                </a:lnTo>
                <a:lnTo>
                  <a:pt x="633" y="875"/>
                </a:lnTo>
                <a:lnTo>
                  <a:pt x="633" y="911"/>
                </a:lnTo>
                <a:lnTo>
                  <a:pt x="647" y="911"/>
                </a:lnTo>
                <a:lnTo>
                  <a:pt x="647" y="932"/>
                </a:lnTo>
                <a:lnTo>
                  <a:pt x="666" y="932"/>
                </a:lnTo>
                <a:lnTo>
                  <a:pt x="666" y="942"/>
                </a:lnTo>
                <a:lnTo>
                  <a:pt x="671" y="942"/>
                </a:lnTo>
                <a:lnTo>
                  <a:pt x="671" y="944"/>
                </a:lnTo>
                <a:lnTo>
                  <a:pt x="673" y="944"/>
                </a:lnTo>
                <a:lnTo>
                  <a:pt x="673" y="967"/>
                </a:lnTo>
                <a:lnTo>
                  <a:pt x="682" y="967"/>
                </a:lnTo>
                <a:lnTo>
                  <a:pt x="682" y="1012"/>
                </a:lnTo>
                <a:lnTo>
                  <a:pt x="715" y="1012"/>
                </a:lnTo>
                <a:lnTo>
                  <a:pt x="715" y="1024"/>
                </a:lnTo>
                <a:lnTo>
                  <a:pt x="723" y="1024"/>
                </a:lnTo>
                <a:lnTo>
                  <a:pt x="723" y="1038"/>
                </a:lnTo>
                <a:lnTo>
                  <a:pt x="751" y="1038"/>
                </a:lnTo>
                <a:lnTo>
                  <a:pt x="751" y="1048"/>
                </a:lnTo>
                <a:lnTo>
                  <a:pt x="767" y="1048"/>
                </a:lnTo>
                <a:lnTo>
                  <a:pt x="767" y="1062"/>
                </a:lnTo>
                <a:lnTo>
                  <a:pt x="786" y="1062"/>
                </a:lnTo>
                <a:lnTo>
                  <a:pt x="786" y="1085"/>
                </a:lnTo>
                <a:lnTo>
                  <a:pt x="793" y="1085"/>
                </a:lnTo>
                <a:lnTo>
                  <a:pt x="793" y="1095"/>
                </a:lnTo>
                <a:lnTo>
                  <a:pt x="803" y="1095"/>
                </a:lnTo>
                <a:lnTo>
                  <a:pt x="803" y="1109"/>
                </a:lnTo>
                <a:lnTo>
                  <a:pt x="810" y="1109"/>
                </a:lnTo>
                <a:lnTo>
                  <a:pt x="810" y="1118"/>
                </a:lnTo>
                <a:lnTo>
                  <a:pt x="819" y="1118"/>
                </a:lnTo>
                <a:lnTo>
                  <a:pt x="819" y="1130"/>
                </a:lnTo>
                <a:lnTo>
                  <a:pt x="836" y="1130"/>
                </a:lnTo>
                <a:lnTo>
                  <a:pt x="836" y="1140"/>
                </a:lnTo>
                <a:lnTo>
                  <a:pt x="845" y="1140"/>
                </a:lnTo>
                <a:lnTo>
                  <a:pt x="845" y="1154"/>
                </a:lnTo>
                <a:lnTo>
                  <a:pt x="871" y="1154"/>
                </a:lnTo>
                <a:lnTo>
                  <a:pt x="871" y="1166"/>
                </a:lnTo>
                <a:lnTo>
                  <a:pt x="878" y="1166"/>
                </a:lnTo>
                <a:lnTo>
                  <a:pt x="878" y="1189"/>
                </a:lnTo>
                <a:lnTo>
                  <a:pt x="888" y="1189"/>
                </a:lnTo>
                <a:lnTo>
                  <a:pt x="888" y="1203"/>
                </a:lnTo>
                <a:lnTo>
                  <a:pt x="895" y="1203"/>
                </a:lnTo>
                <a:lnTo>
                  <a:pt x="895" y="1222"/>
                </a:lnTo>
                <a:lnTo>
                  <a:pt x="904" y="1222"/>
                </a:lnTo>
                <a:lnTo>
                  <a:pt x="904" y="1236"/>
                </a:lnTo>
                <a:lnTo>
                  <a:pt x="911" y="1236"/>
                </a:lnTo>
                <a:lnTo>
                  <a:pt x="911" y="1250"/>
                </a:lnTo>
                <a:lnTo>
                  <a:pt x="921" y="1250"/>
                </a:lnTo>
                <a:lnTo>
                  <a:pt x="921" y="1262"/>
                </a:lnTo>
                <a:lnTo>
                  <a:pt x="930" y="1262"/>
                </a:lnTo>
                <a:lnTo>
                  <a:pt x="930" y="1274"/>
                </a:lnTo>
                <a:lnTo>
                  <a:pt x="989" y="1274"/>
                </a:lnTo>
                <a:lnTo>
                  <a:pt x="989" y="1298"/>
                </a:lnTo>
                <a:lnTo>
                  <a:pt x="999" y="1298"/>
                </a:lnTo>
                <a:lnTo>
                  <a:pt x="999" y="1307"/>
                </a:lnTo>
                <a:lnTo>
                  <a:pt x="1008" y="1307"/>
                </a:lnTo>
                <a:lnTo>
                  <a:pt x="1008" y="1321"/>
                </a:lnTo>
                <a:lnTo>
                  <a:pt x="1025" y="1321"/>
                </a:lnTo>
                <a:lnTo>
                  <a:pt x="1025" y="1335"/>
                </a:lnTo>
                <a:lnTo>
                  <a:pt x="1051" y="1335"/>
                </a:lnTo>
                <a:lnTo>
                  <a:pt x="1051" y="1347"/>
                </a:lnTo>
                <a:lnTo>
                  <a:pt x="1060" y="1347"/>
                </a:lnTo>
                <a:lnTo>
                  <a:pt x="1060" y="1357"/>
                </a:lnTo>
                <a:lnTo>
                  <a:pt x="1067" y="1357"/>
                </a:lnTo>
                <a:lnTo>
                  <a:pt x="1067" y="1371"/>
                </a:lnTo>
                <a:lnTo>
                  <a:pt x="1074" y="1371"/>
                </a:lnTo>
                <a:lnTo>
                  <a:pt x="1074" y="1394"/>
                </a:lnTo>
                <a:lnTo>
                  <a:pt x="1081" y="1394"/>
                </a:lnTo>
                <a:lnTo>
                  <a:pt x="1081" y="1444"/>
                </a:lnTo>
                <a:lnTo>
                  <a:pt x="1131" y="1444"/>
                </a:lnTo>
                <a:lnTo>
                  <a:pt x="1131" y="1453"/>
                </a:lnTo>
                <a:lnTo>
                  <a:pt x="1138" y="1453"/>
                </a:lnTo>
                <a:lnTo>
                  <a:pt x="1138" y="1465"/>
                </a:lnTo>
                <a:lnTo>
                  <a:pt x="1147" y="1465"/>
                </a:lnTo>
                <a:lnTo>
                  <a:pt x="1147" y="1493"/>
                </a:lnTo>
                <a:lnTo>
                  <a:pt x="1157" y="1493"/>
                </a:lnTo>
                <a:lnTo>
                  <a:pt x="1157" y="1517"/>
                </a:lnTo>
                <a:lnTo>
                  <a:pt x="1206" y="1517"/>
                </a:lnTo>
                <a:lnTo>
                  <a:pt x="1206" y="1526"/>
                </a:lnTo>
                <a:lnTo>
                  <a:pt x="1216" y="1526"/>
                </a:lnTo>
                <a:lnTo>
                  <a:pt x="1216" y="1555"/>
                </a:lnTo>
                <a:lnTo>
                  <a:pt x="1225" y="1555"/>
                </a:lnTo>
                <a:lnTo>
                  <a:pt x="1225" y="1564"/>
                </a:lnTo>
                <a:lnTo>
                  <a:pt x="1301" y="1564"/>
                </a:lnTo>
                <a:lnTo>
                  <a:pt x="1301" y="1576"/>
                </a:lnTo>
                <a:lnTo>
                  <a:pt x="1310" y="1576"/>
                </a:lnTo>
                <a:lnTo>
                  <a:pt x="1310" y="1590"/>
                </a:lnTo>
                <a:lnTo>
                  <a:pt x="1320" y="1590"/>
                </a:lnTo>
                <a:lnTo>
                  <a:pt x="1320" y="1616"/>
                </a:lnTo>
                <a:lnTo>
                  <a:pt x="1327" y="1616"/>
                </a:lnTo>
                <a:lnTo>
                  <a:pt x="1327" y="1630"/>
                </a:lnTo>
                <a:lnTo>
                  <a:pt x="1336" y="1630"/>
                </a:lnTo>
                <a:lnTo>
                  <a:pt x="1336" y="1642"/>
                </a:lnTo>
                <a:lnTo>
                  <a:pt x="1353" y="1642"/>
                </a:lnTo>
                <a:lnTo>
                  <a:pt x="1353" y="1663"/>
                </a:lnTo>
                <a:lnTo>
                  <a:pt x="1362" y="1663"/>
                </a:lnTo>
                <a:lnTo>
                  <a:pt x="1362" y="1677"/>
                </a:lnTo>
                <a:lnTo>
                  <a:pt x="1457" y="1677"/>
                </a:lnTo>
                <a:lnTo>
                  <a:pt x="1457" y="1703"/>
                </a:lnTo>
                <a:lnTo>
                  <a:pt x="1485" y="1703"/>
                </a:lnTo>
                <a:lnTo>
                  <a:pt x="1485" y="1718"/>
                </a:lnTo>
                <a:lnTo>
                  <a:pt x="1494" y="1718"/>
                </a:lnTo>
                <a:lnTo>
                  <a:pt x="1494" y="1729"/>
                </a:lnTo>
                <a:lnTo>
                  <a:pt x="1544" y="1729"/>
                </a:lnTo>
                <a:lnTo>
                  <a:pt x="1544" y="1741"/>
                </a:lnTo>
                <a:lnTo>
                  <a:pt x="1579" y="1741"/>
                </a:lnTo>
                <a:lnTo>
                  <a:pt x="1579" y="1753"/>
                </a:lnTo>
                <a:lnTo>
                  <a:pt x="1589" y="1753"/>
                </a:lnTo>
                <a:lnTo>
                  <a:pt x="1589" y="1767"/>
                </a:lnTo>
                <a:lnTo>
                  <a:pt x="1605" y="1767"/>
                </a:lnTo>
                <a:lnTo>
                  <a:pt x="1605" y="1781"/>
                </a:lnTo>
                <a:lnTo>
                  <a:pt x="1622" y="1781"/>
                </a:lnTo>
                <a:lnTo>
                  <a:pt x="1622" y="1793"/>
                </a:lnTo>
                <a:lnTo>
                  <a:pt x="1674" y="1793"/>
                </a:lnTo>
                <a:lnTo>
                  <a:pt x="1674" y="1812"/>
                </a:lnTo>
                <a:lnTo>
                  <a:pt x="1683" y="1812"/>
                </a:lnTo>
                <a:lnTo>
                  <a:pt x="1683" y="1824"/>
                </a:lnTo>
                <a:lnTo>
                  <a:pt x="1690" y="1824"/>
                </a:lnTo>
                <a:lnTo>
                  <a:pt x="1690" y="1835"/>
                </a:lnTo>
                <a:lnTo>
                  <a:pt x="1735" y="1835"/>
                </a:lnTo>
                <a:lnTo>
                  <a:pt x="1735" y="1850"/>
                </a:lnTo>
                <a:lnTo>
                  <a:pt x="1811" y="1850"/>
                </a:lnTo>
                <a:lnTo>
                  <a:pt x="1811" y="1876"/>
                </a:lnTo>
                <a:lnTo>
                  <a:pt x="1844" y="1876"/>
                </a:lnTo>
                <a:lnTo>
                  <a:pt x="1844" y="1890"/>
                </a:lnTo>
                <a:lnTo>
                  <a:pt x="1863" y="1890"/>
                </a:lnTo>
                <a:lnTo>
                  <a:pt x="1863" y="1901"/>
                </a:lnTo>
                <a:lnTo>
                  <a:pt x="1877" y="1901"/>
                </a:lnTo>
                <a:lnTo>
                  <a:pt x="1877" y="1916"/>
                </a:lnTo>
                <a:lnTo>
                  <a:pt x="1903" y="1916"/>
                </a:lnTo>
                <a:lnTo>
                  <a:pt x="1903" y="1930"/>
                </a:lnTo>
                <a:lnTo>
                  <a:pt x="1912" y="1930"/>
                </a:lnTo>
                <a:lnTo>
                  <a:pt x="1912" y="1944"/>
                </a:lnTo>
                <a:lnTo>
                  <a:pt x="1955" y="1944"/>
                </a:lnTo>
                <a:lnTo>
                  <a:pt x="1955" y="1958"/>
                </a:lnTo>
                <a:lnTo>
                  <a:pt x="1971" y="1958"/>
                </a:lnTo>
                <a:lnTo>
                  <a:pt x="1971" y="1970"/>
                </a:lnTo>
                <a:lnTo>
                  <a:pt x="2007" y="1970"/>
                </a:lnTo>
                <a:lnTo>
                  <a:pt x="2007" y="1986"/>
                </a:lnTo>
                <a:lnTo>
                  <a:pt x="2040" y="1986"/>
                </a:lnTo>
                <a:lnTo>
                  <a:pt x="2040" y="2001"/>
                </a:lnTo>
                <a:lnTo>
                  <a:pt x="2058" y="2001"/>
                </a:lnTo>
                <a:lnTo>
                  <a:pt x="2058" y="2015"/>
                </a:lnTo>
                <a:lnTo>
                  <a:pt x="2125" y="2015"/>
                </a:lnTo>
                <a:lnTo>
                  <a:pt x="2125" y="2029"/>
                </a:lnTo>
                <a:lnTo>
                  <a:pt x="2328" y="2029"/>
                </a:lnTo>
                <a:lnTo>
                  <a:pt x="2328" y="2043"/>
                </a:lnTo>
                <a:lnTo>
                  <a:pt x="2361" y="2043"/>
                </a:lnTo>
                <a:lnTo>
                  <a:pt x="2361" y="2062"/>
                </a:lnTo>
                <a:lnTo>
                  <a:pt x="2387" y="2062"/>
                </a:lnTo>
                <a:lnTo>
                  <a:pt x="2387" y="2074"/>
                </a:lnTo>
                <a:lnTo>
                  <a:pt x="2396" y="2074"/>
                </a:lnTo>
                <a:lnTo>
                  <a:pt x="2396" y="2088"/>
                </a:lnTo>
                <a:lnTo>
                  <a:pt x="2582" y="2088"/>
                </a:lnTo>
                <a:lnTo>
                  <a:pt x="2582" y="2104"/>
                </a:lnTo>
                <a:lnTo>
                  <a:pt x="2620" y="2104"/>
                </a:lnTo>
                <a:lnTo>
                  <a:pt x="2620" y="2118"/>
                </a:lnTo>
                <a:lnTo>
                  <a:pt x="2630" y="2118"/>
                </a:lnTo>
                <a:lnTo>
                  <a:pt x="2630" y="2149"/>
                </a:lnTo>
                <a:lnTo>
                  <a:pt x="2724" y="2149"/>
                </a:lnTo>
                <a:lnTo>
                  <a:pt x="2724" y="2168"/>
                </a:lnTo>
                <a:lnTo>
                  <a:pt x="2809" y="2168"/>
                </a:lnTo>
                <a:lnTo>
                  <a:pt x="2809" y="2185"/>
                </a:lnTo>
                <a:lnTo>
                  <a:pt x="2979" y="2185"/>
                </a:lnTo>
                <a:lnTo>
                  <a:pt x="2979" y="2203"/>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5">
            <a:extLst>
              <a:ext uri="{FF2B5EF4-FFF2-40B4-BE49-F238E27FC236}">
                <a16:creationId xmlns:a16="http://schemas.microsoft.com/office/drawing/2014/main" id="{074D2613-83B9-46AE-B64A-138CFFB4AED4}"/>
              </a:ext>
            </a:extLst>
          </p:cNvPr>
          <p:cNvSpPr>
            <a:spLocks/>
          </p:cNvSpPr>
          <p:nvPr/>
        </p:nvSpPr>
        <p:spPr bwMode="auto">
          <a:xfrm>
            <a:off x="5284219" y="2268827"/>
            <a:ext cx="3353370" cy="2401291"/>
          </a:xfrm>
          <a:custGeom>
            <a:avLst/>
            <a:gdLst>
              <a:gd name="T0" fmla="*/ 26 w 2941"/>
              <a:gd name="T1" fmla="*/ 9 h 2106"/>
              <a:gd name="T2" fmla="*/ 71 w 2941"/>
              <a:gd name="T3" fmla="*/ 16 h 2106"/>
              <a:gd name="T4" fmla="*/ 118 w 2941"/>
              <a:gd name="T5" fmla="*/ 49 h 2106"/>
              <a:gd name="T6" fmla="*/ 144 w 2941"/>
              <a:gd name="T7" fmla="*/ 59 h 2106"/>
              <a:gd name="T8" fmla="*/ 154 w 2941"/>
              <a:gd name="T9" fmla="*/ 85 h 2106"/>
              <a:gd name="T10" fmla="*/ 196 w 2941"/>
              <a:gd name="T11" fmla="*/ 94 h 2106"/>
              <a:gd name="T12" fmla="*/ 205 w 2941"/>
              <a:gd name="T13" fmla="*/ 151 h 2106"/>
              <a:gd name="T14" fmla="*/ 241 w 2941"/>
              <a:gd name="T15" fmla="*/ 160 h 2106"/>
              <a:gd name="T16" fmla="*/ 255 w 2941"/>
              <a:gd name="T17" fmla="*/ 196 h 2106"/>
              <a:gd name="T18" fmla="*/ 290 w 2941"/>
              <a:gd name="T19" fmla="*/ 226 h 2106"/>
              <a:gd name="T20" fmla="*/ 300 w 2941"/>
              <a:gd name="T21" fmla="*/ 290 h 2106"/>
              <a:gd name="T22" fmla="*/ 321 w 2941"/>
              <a:gd name="T23" fmla="*/ 306 h 2106"/>
              <a:gd name="T24" fmla="*/ 328 w 2941"/>
              <a:gd name="T25" fmla="*/ 349 h 2106"/>
              <a:gd name="T26" fmla="*/ 368 w 2941"/>
              <a:gd name="T27" fmla="*/ 377 h 2106"/>
              <a:gd name="T28" fmla="*/ 382 w 2941"/>
              <a:gd name="T29" fmla="*/ 431 h 2106"/>
              <a:gd name="T30" fmla="*/ 418 w 2941"/>
              <a:gd name="T31" fmla="*/ 441 h 2106"/>
              <a:gd name="T32" fmla="*/ 449 w 2941"/>
              <a:gd name="T33" fmla="*/ 469 h 2106"/>
              <a:gd name="T34" fmla="*/ 477 w 2941"/>
              <a:gd name="T35" fmla="*/ 481 h 2106"/>
              <a:gd name="T36" fmla="*/ 484 w 2941"/>
              <a:gd name="T37" fmla="*/ 599 h 2106"/>
              <a:gd name="T38" fmla="*/ 510 w 2941"/>
              <a:gd name="T39" fmla="*/ 618 h 2106"/>
              <a:gd name="T40" fmla="*/ 517 w 2941"/>
              <a:gd name="T41" fmla="*/ 670 h 2106"/>
              <a:gd name="T42" fmla="*/ 552 w 2941"/>
              <a:gd name="T43" fmla="*/ 693 h 2106"/>
              <a:gd name="T44" fmla="*/ 576 w 2941"/>
              <a:gd name="T45" fmla="*/ 748 h 2106"/>
              <a:gd name="T46" fmla="*/ 611 w 2941"/>
              <a:gd name="T47" fmla="*/ 773 h 2106"/>
              <a:gd name="T48" fmla="*/ 630 w 2941"/>
              <a:gd name="T49" fmla="*/ 840 h 2106"/>
              <a:gd name="T50" fmla="*/ 680 w 2941"/>
              <a:gd name="T51" fmla="*/ 913 h 2106"/>
              <a:gd name="T52" fmla="*/ 687 w 2941"/>
              <a:gd name="T53" fmla="*/ 981 h 2106"/>
              <a:gd name="T54" fmla="*/ 748 w 2941"/>
              <a:gd name="T55" fmla="*/ 993 h 2106"/>
              <a:gd name="T56" fmla="*/ 762 w 2941"/>
              <a:gd name="T57" fmla="*/ 1028 h 2106"/>
              <a:gd name="T58" fmla="*/ 796 w 2941"/>
              <a:gd name="T59" fmla="*/ 1045 h 2106"/>
              <a:gd name="T60" fmla="*/ 807 w 2941"/>
              <a:gd name="T61" fmla="*/ 1061 h 2106"/>
              <a:gd name="T62" fmla="*/ 850 w 2941"/>
              <a:gd name="T63" fmla="*/ 1085 h 2106"/>
              <a:gd name="T64" fmla="*/ 866 w 2941"/>
              <a:gd name="T65" fmla="*/ 1123 h 2106"/>
              <a:gd name="T66" fmla="*/ 902 w 2941"/>
              <a:gd name="T67" fmla="*/ 1132 h 2106"/>
              <a:gd name="T68" fmla="*/ 958 w 2941"/>
              <a:gd name="T69" fmla="*/ 1170 h 2106"/>
              <a:gd name="T70" fmla="*/ 1010 w 2941"/>
              <a:gd name="T71" fmla="*/ 1186 h 2106"/>
              <a:gd name="T72" fmla="*/ 1020 w 2941"/>
              <a:gd name="T73" fmla="*/ 1210 h 2106"/>
              <a:gd name="T74" fmla="*/ 1046 w 2941"/>
              <a:gd name="T75" fmla="*/ 1236 h 2106"/>
              <a:gd name="T76" fmla="*/ 1093 w 2941"/>
              <a:gd name="T77" fmla="*/ 1288 h 2106"/>
              <a:gd name="T78" fmla="*/ 1119 w 2941"/>
              <a:gd name="T79" fmla="*/ 1335 h 2106"/>
              <a:gd name="T80" fmla="*/ 1171 w 2941"/>
              <a:gd name="T81" fmla="*/ 1368 h 2106"/>
              <a:gd name="T82" fmla="*/ 1260 w 2941"/>
              <a:gd name="T83" fmla="*/ 1391 h 2106"/>
              <a:gd name="T84" fmla="*/ 1270 w 2941"/>
              <a:gd name="T85" fmla="*/ 1417 h 2106"/>
              <a:gd name="T86" fmla="*/ 1298 w 2941"/>
              <a:gd name="T87" fmla="*/ 1443 h 2106"/>
              <a:gd name="T88" fmla="*/ 1315 w 2941"/>
              <a:gd name="T89" fmla="*/ 1535 h 2106"/>
              <a:gd name="T90" fmla="*/ 1449 w 2941"/>
              <a:gd name="T91" fmla="*/ 1568 h 2106"/>
              <a:gd name="T92" fmla="*/ 1473 w 2941"/>
              <a:gd name="T93" fmla="*/ 1594 h 2106"/>
              <a:gd name="T94" fmla="*/ 1544 w 2941"/>
              <a:gd name="T95" fmla="*/ 1601 h 2106"/>
              <a:gd name="T96" fmla="*/ 1553 w 2941"/>
              <a:gd name="T97" fmla="*/ 1618 h 2106"/>
              <a:gd name="T98" fmla="*/ 1636 w 2941"/>
              <a:gd name="T99" fmla="*/ 1639 h 2106"/>
              <a:gd name="T100" fmla="*/ 1652 w 2941"/>
              <a:gd name="T101" fmla="*/ 1708 h 2106"/>
              <a:gd name="T102" fmla="*/ 1773 w 2941"/>
              <a:gd name="T103" fmla="*/ 1719 h 2106"/>
              <a:gd name="T104" fmla="*/ 1822 w 2941"/>
              <a:gd name="T105" fmla="*/ 1781 h 2106"/>
              <a:gd name="T106" fmla="*/ 1895 w 2941"/>
              <a:gd name="T107" fmla="*/ 1790 h 2106"/>
              <a:gd name="T108" fmla="*/ 1917 w 2941"/>
              <a:gd name="T109" fmla="*/ 1833 h 2106"/>
              <a:gd name="T110" fmla="*/ 2002 w 2941"/>
              <a:gd name="T111" fmla="*/ 1847 h 2106"/>
              <a:gd name="T112" fmla="*/ 2018 w 2941"/>
              <a:gd name="T113" fmla="*/ 1870 h 2106"/>
              <a:gd name="T114" fmla="*/ 2287 w 2941"/>
              <a:gd name="T115" fmla="*/ 1891 h 2106"/>
              <a:gd name="T116" fmla="*/ 2323 w 2941"/>
              <a:gd name="T117" fmla="*/ 1974 h 2106"/>
              <a:gd name="T118" fmla="*/ 2544 w 2941"/>
              <a:gd name="T119" fmla="*/ 2012 h 2106"/>
              <a:gd name="T120" fmla="*/ 2582 w 2941"/>
              <a:gd name="T121" fmla="*/ 2040 h 2106"/>
              <a:gd name="T122" fmla="*/ 2686 w 2941"/>
              <a:gd name="T123" fmla="*/ 2066 h 2106"/>
              <a:gd name="T124" fmla="*/ 2785 w 2941"/>
              <a:gd name="T125" fmla="*/ 2092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1" h="2106">
                <a:moveTo>
                  <a:pt x="0" y="0"/>
                </a:moveTo>
                <a:lnTo>
                  <a:pt x="26" y="0"/>
                </a:lnTo>
                <a:lnTo>
                  <a:pt x="26" y="9"/>
                </a:lnTo>
                <a:lnTo>
                  <a:pt x="61" y="9"/>
                </a:lnTo>
                <a:lnTo>
                  <a:pt x="61" y="16"/>
                </a:lnTo>
                <a:lnTo>
                  <a:pt x="71" y="16"/>
                </a:lnTo>
                <a:lnTo>
                  <a:pt x="71" y="33"/>
                </a:lnTo>
                <a:lnTo>
                  <a:pt x="118" y="33"/>
                </a:lnTo>
                <a:lnTo>
                  <a:pt x="118" y="49"/>
                </a:lnTo>
                <a:lnTo>
                  <a:pt x="128" y="49"/>
                </a:lnTo>
                <a:lnTo>
                  <a:pt x="128" y="59"/>
                </a:lnTo>
                <a:lnTo>
                  <a:pt x="144" y="59"/>
                </a:lnTo>
                <a:lnTo>
                  <a:pt x="144" y="82"/>
                </a:lnTo>
                <a:lnTo>
                  <a:pt x="154" y="82"/>
                </a:lnTo>
                <a:lnTo>
                  <a:pt x="154" y="85"/>
                </a:lnTo>
                <a:lnTo>
                  <a:pt x="161" y="85"/>
                </a:lnTo>
                <a:lnTo>
                  <a:pt x="161" y="94"/>
                </a:lnTo>
                <a:lnTo>
                  <a:pt x="196" y="94"/>
                </a:lnTo>
                <a:lnTo>
                  <a:pt x="196" y="111"/>
                </a:lnTo>
                <a:lnTo>
                  <a:pt x="205" y="111"/>
                </a:lnTo>
                <a:lnTo>
                  <a:pt x="205" y="151"/>
                </a:lnTo>
                <a:lnTo>
                  <a:pt x="229" y="151"/>
                </a:lnTo>
                <a:lnTo>
                  <a:pt x="229" y="160"/>
                </a:lnTo>
                <a:lnTo>
                  <a:pt x="241" y="160"/>
                </a:lnTo>
                <a:lnTo>
                  <a:pt x="241" y="181"/>
                </a:lnTo>
                <a:lnTo>
                  <a:pt x="255" y="181"/>
                </a:lnTo>
                <a:lnTo>
                  <a:pt x="255" y="196"/>
                </a:lnTo>
                <a:lnTo>
                  <a:pt x="264" y="196"/>
                </a:lnTo>
                <a:lnTo>
                  <a:pt x="264" y="226"/>
                </a:lnTo>
                <a:lnTo>
                  <a:pt x="290" y="226"/>
                </a:lnTo>
                <a:lnTo>
                  <a:pt x="290" y="257"/>
                </a:lnTo>
                <a:lnTo>
                  <a:pt x="300" y="257"/>
                </a:lnTo>
                <a:lnTo>
                  <a:pt x="300" y="290"/>
                </a:lnTo>
                <a:lnTo>
                  <a:pt x="307" y="290"/>
                </a:lnTo>
                <a:lnTo>
                  <a:pt x="307" y="306"/>
                </a:lnTo>
                <a:lnTo>
                  <a:pt x="321" y="306"/>
                </a:lnTo>
                <a:lnTo>
                  <a:pt x="321" y="332"/>
                </a:lnTo>
                <a:lnTo>
                  <a:pt x="328" y="332"/>
                </a:lnTo>
                <a:lnTo>
                  <a:pt x="328" y="349"/>
                </a:lnTo>
                <a:lnTo>
                  <a:pt x="347" y="349"/>
                </a:lnTo>
                <a:lnTo>
                  <a:pt x="347" y="377"/>
                </a:lnTo>
                <a:lnTo>
                  <a:pt x="368" y="377"/>
                </a:lnTo>
                <a:lnTo>
                  <a:pt x="368" y="403"/>
                </a:lnTo>
                <a:lnTo>
                  <a:pt x="382" y="403"/>
                </a:lnTo>
                <a:lnTo>
                  <a:pt x="382" y="431"/>
                </a:lnTo>
                <a:lnTo>
                  <a:pt x="406" y="431"/>
                </a:lnTo>
                <a:lnTo>
                  <a:pt x="406" y="441"/>
                </a:lnTo>
                <a:lnTo>
                  <a:pt x="418" y="441"/>
                </a:lnTo>
                <a:lnTo>
                  <a:pt x="418" y="450"/>
                </a:lnTo>
                <a:lnTo>
                  <a:pt x="449" y="450"/>
                </a:lnTo>
                <a:lnTo>
                  <a:pt x="449" y="469"/>
                </a:lnTo>
                <a:lnTo>
                  <a:pt x="460" y="469"/>
                </a:lnTo>
                <a:lnTo>
                  <a:pt x="460" y="481"/>
                </a:lnTo>
                <a:lnTo>
                  <a:pt x="477" y="481"/>
                </a:lnTo>
                <a:lnTo>
                  <a:pt x="477" y="582"/>
                </a:lnTo>
                <a:lnTo>
                  <a:pt x="484" y="582"/>
                </a:lnTo>
                <a:lnTo>
                  <a:pt x="484" y="599"/>
                </a:lnTo>
                <a:lnTo>
                  <a:pt x="498" y="599"/>
                </a:lnTo>
                <a:lnTo>
                  <a:pt x="498" y="618"/>
                </a:lnTo>
                <a:lnTo>
                  <a:pt x="510" y="618"/>
                </a:lnTo>
                <a:lnTo>
                  <a:pt x="510" y="646"/>
                </a:lnTo>
                <a:lnTo>
                  <a:pt x="517" y="646"/>
                </a:lnTo>
                <a:lnTo>
                  <a:pt x="517" y="670"/>
                </a:lnTo>
                <a:lnTo>
                  <a:pt x="526" y="670"/>
                </a:lnTo>
                <a:lnTo>
                  <a:pt x="526" y="693"/>
                </a:lnTo>
                <a:lnTo>
                  <a:pt x="552" y="693"/>
                </a:lnTo>
                <a:lnTo>
                  <a:pt x="552" y="736"/>
                </a:lnTo>
                <a:lnTo>
                  <a:pt x="576" y="736"/>
                </a:lnTo>
                <a:lnTo>
                  <a:pt x="576" y="748"/>
                </a:lnTo>
                <a:lnTo>
                  <a:pt x="595" y="748"/>
                </a:lnTo>
                <a:lnTo>
                  <a:pt x="595" y="773"/>
                </a:lnTo>
                <a:lnTo>
                  <a:pt x="611" y="773"/>
                </a:lnTo>
                <a:lnTo>
                  <a:pt x="611" y="823"/>
                </a:lnTo>
                <a:lnTo>
                  <a:pt x="630" y="823"/>
                </a:lnTo>
                <a:lnTo>
                  <a:pt x="630" y="840"/>
                </a:lnTo>
                <a:lnTo>
                  <a:pt x="644" y="840"/>
                </a:lnTo>
                <a:lnTo>
                  <a:pt x="644" y="913"/>
                </a:lnTo>
                <a:lnTo>
                  <a:pt x="680" y="913"/>
                </a:lnTo>
                <a:lnTo>
                  <a:pt x="680" y="920"/>
                </a:lnTo>
                <a:lnTo>
                  <a:pt x="687" y="920"/>
                </a:lnTo>
                <a:lnTo>
                  <a:pt x="687" y="981"/>
                </a:lnTo>
                <a:lnTo>
                  <a:pt x="729" y="981"/>
                </a:lnTo>
                <a:lnTo>
                  <a:pt x="729" y="993"/>
                </a:lnTo>
                <a:lnTo>
                  <a:pt x="748" y="993"/>
                </a:lnTo>
                <a:lnTo>
                  <a:pt x="748" y="1012"/>
                </a:lnTo>
                <a:lnTo>
                  <a:pt x="762" y="1012"/>
                </a:lnTo>
                <a:lnTo>
                  <a:pt x="762" y="1028"/>
                </a:lnTo>
                <a:lnTo>
                  <a:pt x="772" y="1028"/>
                </a:lnTo>
                <a:lnTo>
                  <a:pt x="772" y="1045"/>
                </a:lnTo>
                <a:lnTo>
                  <a:pt x="796" y="1045"/>
                </a:lnTo>
                <a:lnTo>
                  <a:pt x="796" y="1054"/>
                </a:lnTo>
                <a:lnTo>
                  <a:pt x="807" y="1054"/>
                </a:lnTo>
                <a:lnTo>
                  <a:pt x="807" y="1061"/>
                </a:lnTo>
                <a:lnTo>
                  <a:pt x="840" y="1061"/>
                </a:lnTo>
                <a:lnTo>
                  <a:pt x="840" y="1085"/>
                </a:lnTo>
                <a:lnTo>
                  <a:pt x="850" y="1085"/>
                </a:lnTo>
                <a:lnTo>
                  <a:pt x="850" y="1094"/>
                </a:lnTo>
                <a:lnTo>
                  <a:pt x="866" y="1094"/>
                </a:lnTo>
                <a:lnTo>
                  <a:pt x="866" y="1123"/>
                </a:lnTo>
                <a:lnTo>
                  <a:pt x="876" y="1123"/>
                </a:lnTo>
                <a:lnTo>
                  <a:pt x="876" y="1132"/>
                </a:lnTo>
                <a:lnTo>
                  <a:pt x="902" y="1132"/>
                </a:lnTo>
                <a:lnTo>
                  <a:pt x="902" y="1144"/>
                </a:lnTo>
                <a:lnTo>
                  <a:pt x="958" y="1144"/>
                </a:lnTo>
                <a:lnTo>
                  <a:pt x="958" y="1170"/>
                </a:lnTo>
                <a:lnTo>
                  <a:pt x="968" y="1170"/>
                </a:lnTo>
                <a:lnTo>
                  <a:pt x="968" y="1186"/>
                </a:lnTo>
                <a:lnTo>
                  <a:pt x="1010" y="1186"/>
                </a:lnTo>
                <a:lnTo>
                  <a:pt x="1010" y="1203"/>
                </a:lnTo>
                <a:lnTo>
                  <a:pt x="1020" y="1203"/>
                </a:lnTo>
                <a:lnTo>
                  <a:pt x="1020" y="1210"/>
                </a:lnTo>
                <a:lnTo>
                  <a:pt x="1036" y="1210"/>
                </a:lnTo>
                <a:lnTo>
                  <a:pt x="1036" y="1236"/>
                </a:lnTo>
                <a:lnTo>
                  <a:pt x="1046" y="1236"/>
                </a:lnTo>
                <a:lnTo>
                  <a:pt x="1046" y="1269"/>
                </a:lnTo>
                <a:lnTo>
                  <a:pt x="1093" y="1269"/>
                </a:lnTo>
                <a:lnTo>
                  <a:pt x="1093" y="1288"/>
                </a:lnTo>
                <a:lnTo>
                  <a:pt x="1112" y="1288"/>
                </a:lnTo>
                <a:lnTo>
                  <a:pt x="1112" y="1335"/>
                </a:lnTo>
                <a:lnTo>
                  <a:pt x="1119" y="1335"/>
                </a:lnTo>
                <a:lnTo>
                  <a:pt x="1119" y="1358"/>
                </a:lnTo>
                <a:lnTo>
                  <a:pt x="1171" y="1358"/>
                </a:lnTo>
                <a:lnTo>
                  <a:pt x="1171" y="1368"/>
                </a:lnTo>
                <a:lnTo>
                  <a:pt x="1178" y="1368"/>
                </a:lnTo>
                <a:lnTo>
                  <a:pt x="1178" y="1391"/>
                </a:lnTo>
                <a:lnTo>
                  <a:pt x="1260" y="1391"/>
                </a:lnTo>
                <a:lnTo>
                  <a:pt x="1260" y="1399"/>
                </a:lnTo>
                <a:lnTo>
                  <a:pt x="1270" y="1399"/>
                </a:lnTo>
                <a:lnTo>
                  <a:pt x="1270" y="1417"/>
                </a:lnTo>
                <a:lnTo>
                  <a:pt x="1279" y="1417"/>
                </a:lnTo>
                <a:lnTo>
                  <a:pt x="1279" y="1443"/>
                </a:lnTo>
                <a:lnTo>
                  <a:pt x="1298" y="1443"/>
                </a:lnTo>
                <a:lnTo>
                  <a:pt x="1298" y="1455"/>
                </a:lnTo>
                <a:lnTo>
                  <a:pt x="1315" y="1455"/>
                </a:lnTo>
                <a:lnTo>
                  <a:pt x="1315" y="1535"/>
                </a:lnTo>
                <a:lnTo>
                  <a:pt x="1416" y="1535"/>
                </a:lnTo>
                <a:lnTo>
                  <a:pt x="1416" y="1568"/>
                </a:lnTo>
                <a:lnTo>
                  <a:pt x="1449" y="1568"/>
                </a:lnTo>
                <a:lnTo>
                  <a:pt x="1449" y="1580"/>
                </a:lnTo>
                <a:lnTo>
                  <a:pt x="1473" y="1580"/>
                </a:lnTo>
                <a:lnTo>
                  <a:pt x="1473" y="1594"/>
                </a:lnTo>
                <a:lnTo>
                  <a:pt x="1508" y="1594"/>
                </a:lnTo>
                <a:lnTo>
                  <a:pt x="1508" y="1601"/>
                </a:lnTo>
                <a:lnTo>
                  <a:pt x="1544" y="1601"/>
                </a:lnTo>
                <a:lnTo>
                  <a:pt x="1544" y="1611"/>
                </a:lnTo>
                <a:lnTo>
                  <a:pt x="1553" y="1611"/>
                </a:lnTo>
                <a:lnTo>
                  <a:pt x="1553" y="1618"/>
                </a:lnTo>
                <a:lnTo>
                  <a:pt x="1586" y="1618"/>
                </a:lnTo>
                <a:lnTo>
                  <a:pt x="1586" y="1639"/>
                </a:lnTo>
                <a:lnTo>
                  <a:pt x="1636" y="1639"/>
                </a:lnTo>
                <a:lnTo>
                  <a:pt x="1636" y="1679"/>
                </a:lnTo>
                <a:lnTo>
                  <a:pt x="1652" y="1679"/>
                </a:lnTo>
                <a:lnTo>
                  <a:pt x="1652" y="1708"/>
                </a:lnTo>
                <a:lnTo>
                  <a:pt x="1692" y="1708"/>
                </a:lnTo>
                <a:lnTo>
                  <a:pt x="1692" y="1719"/>
                </a:lnTo>
                <a:lnTo>
                  <a:pt x="1773" y="1719"/>
                </a:lnTo>
                <a:lnTo>
                  <a:pt x="1773" y="1757"/>
                </a:lnTo>
                <a:lnTo>
                  <a:pt x="1822" y="1757"/>
                </a:lnTo>
                <a:lnTo>
                  <a:pt x="1822" y="1781"/>
                </a:lnTo>
                <a:lnTo>
                  <a:pt x="1865" y="1781"/>
                </a:lnTo>
                <a:lnTo>
                  <a:pt x="1865" y="1790"/>
                </a:lnTo>
                <a:lnTo>
                  <a:pt x="1895" y="1790"/>
                </a:lnTo>
                <a:lnTo>
                  <a:pt x="1895" y="1799"/>
                </a:lnTo>
                <a:lnTo>
                  <a:pt x="1917" y="1799"/>
                </a:lnTo>
                <a:lnTo>
                  <a:pt x="1917" y="1833"/>
                </a:lnTo>
                <a:lnTo>
                  <a:pt x="1985" y="1833"/>
                </a:lnTo>
                <a:lnTo>
                  <a:pt x="1985" y="1847"/>
                </a:lnTo>
                <a:lnTo>
                  <a:pt x="2002" y="1847"/>
                </a:lnTo>
                <a:lnTo>
                  <a:pt x="2002" y="1858"/>
                </a:lnTo>
                <a:lnTo>
                  <a:pt x="2018" y="1858"/>
                </a:lnTo>
                <a:lnTo>
                  <a:pt x="2018" y="1870"/>
                </a:lnTo>
                <a:lnTo>
                  <a:pt x="2089" y="1870"/>
                </a:lnTo>
                <a:lnTo>
                  <a:pt x="2089" y="1891"/>
                </a:lnTo>
                <a:lnTo>
                  <a:pt x="2287" y="1891"/>
                </a:lnTo>
                <a:lnTo>
                  <a:pt x="2287" y="1953"/>
                </a:lnTo>
                <a:lnTo>
                  <a:pt x="2323" y="1953"/>
                </a:lnTo>
                <a:lnTo>
                  <a:pt x="2323" y="1974"/>
                </a:lnTo>
                <a:lnTo>
                  <a:pt x="2356" y="1974"/>
                </a:lnTo>
                <a:lnTo>
                  <a:pt x="2356" y="2012"/>
                </a:lnTo>
                <a:lnTo>
                  <a:pt x="2544" y="2012"/>
                </a:lnTo>
                <a:lnTo>
                  <a:pt x="2544" y="2028"/>
                </a:lnTo>
                <a:lnTo>
                  <a:pt x="2582" y="2028"/>
                </a:lnTo>
                <a:lnTo>
                  <a:pt x="2582" y="2040"/>
                </a:lnTo>
                <a:lnTo>
                  <a:pt x="2596" y="2040"/>
                </a:lnTo>
                <a:lnTo>
                  <a:pt x="2596" y="2066"/>
                </a:lnTo>
                <a:lnTo>
                  <a:pt x="2686" y="2066"/>
                </a:lnTo>
                <a:lnTo>
                  <a:pt x="2686" y="2080"/>
                </a:lnTo>
                <a:lnTo>
                  <a:pt x="2785" y="2080"/>
                </a:lnTo>
                <a:lnTo>
                  <a:pt x="2785" y="2092"/>
                </a:lnTo>
                <a:lnTo>
                  <a:pt x="2941" y="2092"/>
                </a:lnTo>
                <a:lnTo>
                  <a:pt x="2941" y="2106"/>
                </a:lnTo>
              </a:path>
            </a:pathLst>
          </a:custGeom>
          <a:noFill/>
          <a:ln w="28575" cap="flat">
            <a:solidFill>
              <a:schemeClr val="accent3"/>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89" name="Grouper 88"/>
          <p:cNvGrpSpPr/>
          <p:nvPr/>
        </p:nvGrpSpPr>
        <p:grpSpPr>
          <a:xfrm>
            <a:off x="7047189" y="2945410"/>
            <a:ext cx="1704712" cy="738664"/>
            <a:chOff x="2879726" y="2966305"/>
            <a:chExt cx="1704712" cy="738664"/>
          </a:xfrm>
        </p:grpSpPr>
        <p:sp>
          <p:nvSpPr>
            <p:cNvPr id="90" name="TextBox 45">
              <a:extLst>
                <a:ext uri="{FF2B5EF4-FFF2-40B4-BE49-F238E27FC236}">
                  <a16:creationId xmlns:a16="http://schemas.microsoft.com/office/drawing/2014/main" id="{E267DAFE-C2AF-4396-8826-4F98659CD715}"/>
                </a:ext>
              </a:extLst>
            </p:cNvPr>
            <p:cNvSpPr txBox="1"/>
            <p:nvPr/>
          </p:nvSpPr>
          <p:spPr>
            <a:xfrm>
              <a:off x="3015313" y="2966305"/>
              <a:ext cx="1569125" cy="738664"/>
            </a:xfrm>
            <a:prstGeom prst="rect">
              <a:avLst/>
            </a:prstGeom>
            <a:noFill/>
          </p:spPr>
          <p:txBody>
            <a:bodyPr wrap="none" rtlCol="0" anchor="ctr" anchorCtr="0">
              <a:spAutoFit/>
            </a:bodyPr>
            <a:lstStyle/>
            <a:p>
              <a:r>
                <a:rPr lang="fr-FR" sz="1050" dirty="0" smtClean="0"/>
                <a:t>CHIP</a:t>
              </a:r>
            </a:p>
            <a:p>
              <a:r>
                <a:rPr lang="fr-FR" sz="1050" dirty="0" smtClean="0"/>
                <a:t>CHIP (pondéré)</a:t>
              </a:r>
            </a:p>
            <a:p>
              <a:r>
                <a:rPr lang="fr-FR" sz="1050" dirty="0" err="1" smtClean="0"/>
                <a:t>CCyR</a:t>
              </a:r>
              <a:r>
                <a:rPr lang="fr-FR" sz="1050" dirty="0" smtClean="0"/>
                <a:t> seule</a:t>
              </a:r>
            </a:p>
            <a:p>
              <a:r>
                <a:rPr lang="fr-FR" sz="1050" dirty="0" err="1" smtClean="0"/>
                <a:t>CCyR</a:t>
              </a:r>
              <a:r>
                <a:rPr lang="fr-FR" sz="1050" dirty="0" smtClean="0"/>
                <a:t> seule (pondéré)</a:t>
              </a:r>
              <a:endParaRPr lang="fr-FR" sz="1050" dirty="0"/>
            </a:p>
          </p:txBody>
        </p:sp>
        <p:cxnSp>
          <p:nvCxnSpPr>
            <p:cNvPr id="91" name="Straight Connector 46">
              <a:extLst>
                <a:ext uri="{FF2B5EF4-FFF2-40B4-BE49-F238E27FC236}">
                  <a16:creationId xmlns:a16="http://schemas.microsoft.com/office/drawing/2014/main" id="{05FA7486-00FC-4005-B8A1-B5144EA395FB}"/>
                </a:ext>
              </a:extLst>
            </p:cNvPr>
            <p:cNvCxnSpPr>
              <a:cxnSpLocks/>
            </p:cNvCxnSpPr>
            <p:nvPr/>
          </p:nvCxnSpPr>
          <p:spPr>
            <a:xfrm flipH="1">
              <a:off x="2879726" y="3094333"/>
              <a:ext cx="18097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2" name="Straight Connector 47">
              <a:extLst>
                <a:ext uri="{FF2B5EF4-FFF2-40B4-BE49-F238E27FC236}">
                  <a16:creationId xmlns:a16="http://schemas.microsoft.com/office/drawing/2014/main" id="{E880B244-CE96-4DFB-B9EC-4DD27635601F}"/>
                </a:ext>
              </a:extLst>
            </p:cNvPr>
            <p:cNvCxnSpPr>
              <a:cxnSpLocks/>
            </p:cNvCxnSpPr>
            <p:nvPr/>
          </p:nvCxnSpPr>
          <p:spPr>
            <a:xfrm flipH="1">
              <a:off x="2879726" y="3251496"/>
              <a:ext cx="180976" cy="0"/>
            </a:xfrm>
            <a:prstGeom prst="line">
              <a:avLst/>
            </a:prstGeom>
            <a:noFill/>
            <a:ln w="28575" cap="flat">
              <a:solidFill>
                <a:schemeClr val="accent3"/>
              </a:solidFill>
              <a:prstDash val="sysDash"/>
              <a:miter lim="800000"/>
              <a:headEnd/>
              <a:tailEnd/>
            </a:ln>
            <a:extLst>
              <a:ext uri="{909E8E84-426E-40dd-AFC4-6F175D3DCCD1}">
                <a14:hiddenFill xmlns:a14="http://schemas.microsoft.com/office/drawing/2010/main" xmlns="">
                  <a:solidFill>
                    <a:srgbClr val="FFFFFF"/>
                  </a:solidFill>
                </a14:hiddenFill>
              </a:ext>
            </a:extLst>
          </p:spPr>
        </p:cxnSp>
        <p:cxnSp>
          <p:nvCxnSpPr>
            <p:cNvPr id="93" name="Straight Connector 48">
              <a:extLst>
                <a:ext uri="{FF2B5EF4-FFF2-40B4-BE49-F238E27FC236}">
                  <a16:creationId xmlns:a16="http://schemas.microsoft.com/office/drawing/2014/main" id="{4C3E5AD8-36EC-42D1-A19D-CEFCA32C2788}"/>
                </a:ext>
              </a:extLst>
            </p:cNvPr>
            <p:cNvCxnSpPr>
              <a:cxnSpLocks/>
            </p:cNvCxnSpPr>
            <p:nvPr/>
          </p:nvCxnSpPr>
          <p:spPr>
            <a:xfrm flipH="1">
              <a:off x="2879726" y="3420564"/>
              <a:ext cx="18097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4" name="Straight Connector 49">
              <a:extLst>
                <a:ext uri="{FF2B5EF4-FFF2-40B4-BE49-F238E27FC236}">
                  <a16:creationId xmlns:a16="http://schemas.microsoft.com/office/drawing/2014/main" id="{5386035A-C3AB-4584-9862-EF5C4E5DFACA}"/>
                </a:ext>
              </a:extLst>
            </p:cNvPr>
            <p:cNvCxnSpPr>
              <a:cxnSpLocks/>
            </p:cNvCxnSpPr>
            <p:nvPr/>
          </p:nvCxnSpPr>
          <p:spPr>
            <a:xfrm flipH="1">
              <a:off x="2879726" y="3577727"/>
              <a:ext cx="180976" cy="0"/>
            </a:xfrm>
            <a:prstGeom prst="line">
              <a:avLst/>
            </a:prstGeom>
            <a:noFill/>
            <a:ln w="28575" cap="flat">
              <a:solidFill>
                <a:schemeClr val="accent2"/>
              </a:solidFill>
              <a:prstDash val="sysDash"/>
              <a:miter lim="800000"/>
              <a:headEnd/>
              <a:tailEnd/>
            </a:ln>
            <a:extLst>
              <a:ext uri="{909E8E84-426E-40dd-AFC4-6F175D3DCCD1}">
                <a14:hiddenFill xmlns:a14="http://schemas.microsoft.com/office/drawing/2010/main" xmlns="">
                  <a:solidFill>
                    <a:srgbClr val="FFFFFF"/>
                  </a:solidFill>
                </a14:hiddenFill>
              </a:ext>
            </a:extLst>
          </p:spPr>
        </p:cxnSp>
      </p:grpSp>
    </p:spTree>
    <p:custDataLst>
      <p:tags r:id="rId1"/>
    </p:custDataLst>
    <p:extLst>
      <p:ext uri="{BB962C8B-B14F-4D97-AF65-F5344CB8AC3E}">
        <p14:creationId xmlns:p14="http://schemas.microsoft.com/office/powerpoint/2010/main" val="236822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dirty="0" smtClean="0"/>
              <a:t>Lettre de l’ESDO</a:t>
            </a:r>
          </a:p>
        </p:txBody>
      </p:sp>
      <p:sp>
        <p:nvSpPr>
          <p:cNvPr id="32771" name="Content Placeholder 2"/>
          <p:cNvSpPr>
            <a:spLocks noGrp="1"/>
          </p:cNvSpPr>
          <p:nvPr>
            <p:ph idx="1"/>
          </p:nvPr>
        </p:nvSpPr>
        <p:spPr/>
        <p:txBody>
          <a:bodyPr/>
          <a:lstStyle/>
          <a:p>
            <a:pPr marL="0" indent="0">
              <a:buNone/>
            </a:pPr>
            <a:r>
              <a:rPr lang="fr-FR" sz="1400" dirty="0" smtClean="0"/>
              <a:t>Chers collègues</a:t>
            </a:r>
          </a:p>
          <a:p>
            <a:pPr marL="0" indent="0">
              <a:buNone/>
            </a:pPr>
            <a:r>
              <a:rPr lang="fr-FR" sz="1400" dirty="0" smtClean="0"/>
              <a:t>Nous avons le plaisir de vous présenter ce diaporama de l’ESDO qui a été conçu pour mettre en avant et synthétiser les principaux résultats concernant les cancers digestifs dans les congrès de l’année 2018. Celui ci est consacré au </a:t>
            </a:r>
            <a:r>
              <a:rPr lang="en-US" sz="1400" b="1" dirty="0" smtClean="0"/>
              <a:t>Gastrointestinal </a:t>
            </a:r>
            <a:r>
              <a:rPr lang="en-US" sz="1400" b="1" dirty="0"/>
              <a:t>Cancers </a:t>
            </a:r>
            <a:r>
              <a:rPr lang="en-US" sz="1400" b="1" dirty="0" smtClean="0"/>
              <a:t>Symposium 2018 </a:t>
            </a:r>
            <a:r>
              <a:rPr lang="fr-FR" sz="1400" dirty="0" smtClean="0"/>
              <a:t>et il est disponible aussi en anglais et en japonais. </a:t>
            </a:r>
          </a:p>
          <a:p>
            <a:pPr marL="0" indent="0">
              <a:buNone/>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Nous espérons que cette revue des derniers développement en oncologie digestive vous apportera beaucoup et enrichira votre pratique. </a:t>
            </a:r>
          </a:p>
          <a:p>
            <a:pPr marL="0" indent="0">
              <a:buNone/>
            </a:pPr>
            <a:r>
              <a:rPr lang="fr-FR" sz="1400" dirty="0" smtClean="0"/>
              <a:t>Si vous souhaitez partager votre avis avec nous, nous serons très heureux de recevoir vos commentaires. Vous pouvez adresser toute correspondance à l’adresse suivante: </a:t>
            </a:r>
            <a:r>
              <a:rPr lang="en-GB" sz="1400" dirty="0" smtClean="0">
                <a:hlinkClick r:id="rId3"/>
              </a:rPr>
              <a:t>info@esdo.eu</a:t>
            </a:r>
            <a:endParaRPr lang="fr-FR" sz="1400" dirty="0" smtClean="0"/>
          </a:p>
          <a:p>
            <a:pPr marL="0" indent="0">
              <a:buNone/>
            </a:pPr>
            <a:r>
              <a:rPr lang="fr-FR" sz="1400" dirty="0" smtClean="0"/>
              <a:t>Nous sommes également très reconnaissants à Lilly Oncologie pour leur support financier, administratif et logistique à cette activité</a:t>
            </a:r>
          </a:p>
          <a:p>
            <a:pPr marL="0" indent="0">
              <a:buNone/>
            </a:pPr>
            <a:r>
              <a:rPr lang="fr-FR" sz="1400" dirty="0" smtClean="0"/>
              <a:t>Sincèrement vôtres,</a:t>
            </a:r>
          </a:p>
          <a:p>
            <a:pPr marL="0" indent="0">
              <a:buNone/>
            </a:pPr>
            <a:endParaRPr lang="fr-FR" sz="1400" dirty="0" smtClean="0"/>
          </a:p>
          <a:p>
            <a:pPr marL="0" indent="0">
              <a:buNone/>
            </a:pPr>
            <a:r>
              <a:rPr lang="en-GB" sz="1400" b="1" dirty="0" smtClean="0"/>
              <a:t>Eric Van Cutsem		Ulrich </a:t>
            </a:r>
            <a:r>
              <a:rPr lang="en-GB" sz="1400" b="1" dirty="0" err="1" smtClean="0"/>
              <a:t>Güller</a:t>
            </a:r>
            <a:r>
              <a:rPr lang="en-GB" sz="1400" b="1" dirty="0" smtClean="0"/>
              <a:t/>
            </a:r>
            <a:br>
              <a:rPr lang="en-GB" sz="1400" b="1" dirty="0" smtClean="0"/>
            </a:br>
            <a:r>
              <a:rPr lang="en-GB" sz="1400" b="1" dirty="0" smtClean="0"/>
              <a:t>Thomas </a:t>
            </a:r>
            <a:r>
              <a:rPr lang="en-GB" sz="1400" b="1" dirty="0" err="1" smtClean="0"/>
              <a:t>Seufferlein</a:t>
            </a:r>
            <a:r>
              <a:rPr lang="en-GB" sz="1400" b="1" dirty="0" smtClean="0"/>
              <a:t> 		Thomas </a:t>
            </a:r>
            <a:r>
              <a:rPr lang="en-GB" sz="1400" b="1" dirty="0" err="1" smtClean="0"/>
              <a:t>Grünberger</a:t>
            </a:r>
            <a:r>
              <a:rPr lang="en-GB" sz="1400" b="1" dirty="0" smtClean="0"/>
              <a:t/>
            </a:r>
            <a:br>
              <a:rPr lang="en-GB" sz="1400" b="1" dirty="0" smtClean="0"/>
            </a:br>
            <a:r>
              <a:rPr lang="en-GB" sz="1400" b="1" dirty="0" err="1" smtClean="0"/>
              <a:t>Côme</a:t>
            </a:r>
            <a:r>
              <a:rPr lang="en-GB" sz="1400" b="1" dirty="0" smtClean="0"/>
              <a:t> </a:t>
            </a:r>
            <a:r>
              <a:rPr lang="en-GB" sz="1400" b="1" dirty="0" err="1" smtClean="0"/>
              <a:t>Lepage</a:t>
            </a:r>
            <a:r>
              <a:rPr lang="en-GB" sz="1400" b="1" dirty="0" smtClean="0"/>
              <a:t>		Tamara </a:t>
            </a:r>
            <a:r>
              <a:rPr lang="en-GB" sz="1400" b="1" dirty="0" err="1" smtClean="0"/>
              <a:t>Matysiak-Budnik</a:t>
            </a:r>
            <a:r>
              <a:rPr lang="en-GB" sz="1400" b="1" dirty="0" smtClean="0"/>
              <a:t/>
            </a:r>
            <a:br>
              <a:rPr lang="en-GB" sz="1400" b="1" dirty="0" smtClean="0"/>
            </a:br>
            <a:r>
              <a:rPr lang="en-GB" sz="1400" b="1" dirty="0" smtClean="0"/>
              <a:t>Wolff </a:t>
            </a:r>
            <a:r>
              <a:rPr lang="en-GB" sz="1400" b="1" dirty="0" err="1" smtClean="0"/>
              <a:t>Schmiegel</a:t>
            </a:r>
            <a:r>
              <a:rPr lang="en-GB" sz="1400" b="1" dirty="0" smtClean="0"/>
              <a:t>		</a:t>
            </a:r>
            <a:r>
              <a:rPr lang="en-GB" sz="1400" b="1" dirty="0" err="1" smtClean="0"/>
              <a:t>Jaroslaw</a:t>
            </a:r>
            <a:r>
              <a:rPr lang="en-GB" sz="1400" b="1" dirty="0" smtClean="0"/>
              <a:t> Regula</a:t>
            </a:r>
            <a:br>
              <a:rPr lang="en-GB" sz="1400" b="1" dirty="0" smtClean="0"/>
            </a:br>
            <a:r>
              <a:rPr lang="en-GB" sz="1400" b="1" dirty="0" smtClean="0"/>
              <a:t>Phillippe </a:t>
            </a:r>
            <a:r>
              <a:rPr lang="en-GB" sz="1400" b="1" dirty="0" err="1" smtClean="0"/>
              <a:t>Rougier</a:t>
            </a:r>
            <a:r>
              <a:rPr lang="en-GB" sz="1400" b="1" dirty="0" smtClean="0"/>
              <a:t> (hon,)	Jean-Luc Van </a:t>
            </a:r>
            <a:r>
              <a:rPr lang="en-GB" sz="1400" b="1" dirty="0" err="1" smtClean="0"/>
              <a:t>Laethem</a:t>
            </a:r>
            <a:endParaRPr lang="en-GB" sz="1400" b="1" dirty="0" smtClean="0"/>
          </a:p>
          <a:p>
            <a:pPr marL="0" indent="0">
              <a:spcBef>
                <a:spcPts val="600"/>
              </a:spcBef>
              <a:buNone/>
            </a:pPr>
            <a:r>
              <a:rPr lang="en-GB" sz="1400" dirty="0"/>
              <a:t>(Board de </a:t>
            </a:r>
            <a:r>
              <a:rPr lang="en-GB" sz="1400" dirty="0" err="1"/>
              <a:t>l’ESDO</a:t>
            </a:r>
            <a:r>
              <a:rPr lang="en-GB" sz="1400" dirty="0"/>
              <a:t>)</a:t>
            </a:r>
            <a:endParaRPr lang="en-GB" sz="1400" i="1" dirty="0"/>
          </a:p>
          <a:p>
            <a:pPr marL="0" indent="0">
              <a:buNone/>
            </a:pPr>
            <a:r>
              <a:rPr lang="en-GB" sz="1400" dirty="0" smtClean="0"/>
              <a:t/>
            </a:r>
            <a:br>
              <a:rPr lang="en-GB" sz="1400" dirty="0" smtClean="0"/>
            </a:br>
            <a:endParaRPr lang="en-GB" sz="1400" dirty="0" smtClean="0"/>
          </a:p>
          <a:p>
            <a:pPr marL="0" indent="0">
              <a:buNone/>
            </a:pPr>
            <a:endParaRPr lang="fr-FR" sz="14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016" y="4863580"/>
            <a:ext cx="1500059" cy="1403328"/>
          </a:xfrm>
          <a:prstGeom prst="rect">
            <a:avLst/>
          </a:prstGeom>
        </p:spPr>
      </p:pic>
    </p:spTree>
    <p:custDataLst>
      <p:tags r:id="rId1"/>
    </p:custDataLst>
    <p:extLst>
      <p:ext uri="{BB962C8B-B14F-4D97-AF65-F5344CB8AC3E}">
        <p14:creationId xmlns:p14="http://schemas.microsoft.com/office/powerpoint/2010/main" val="1610875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8</a:t>
            </a:r>
            <a:r>
              <a:rPr lang="en-GB" dirty="0" smtClean="0"/>
              <a:t>: </a:t>
            </a:r>
            <a:r>
              <a:rPr lang="fr-FR" dirty="0"/>
              <a:t>CYTO-CHIP: chirurgie cytoréductive versus chirurgie cytoréductive et chimiothérapie hyperthermique </a:t>
            </a:r>
            <a:r>
              <a:rPr lang="fr-FR" dirty="0" err="1"/>
              <a:t>intrapéritonéale</a:t>
            </a:r>
            <a:r>
              <a:rPr lang="fr-FR" dirty="0"/>
              <a:t> (CHIP) dans le cancer de l’estomac avec métastases péritonéales: une analyse par score de propension de BIG RENAPE et FREGAT – Bonnot P-E,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endParaRPr lang="en-GB" b="1" dirty="0" smtClean="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Bonnot</a:t>
            </a:r>
            <a:r>
              <a:rPr lang="en-GB" dirty="0" smtClean="0"/>
              <a:t> P-E,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8</a:t>
            </a:r>
            <a:endParaRPr lang="en-GB" dirty="0"/>
          </a:p>
        </p:txBody>
      </p:sp>
      <p:graphicFrame>
        <p:nvGraphicFramePr>
          <p:cNvPr id="5" name="Group 88"/>
          <p:cNvGraphicFramePr>
            <a:graphicFrameLocks noGrp="1"/>
          </p:cNvGraphicFramePr>
          <p:nvPr>
            <p:extLst>
              <p:ext uri="{D42A27DB-BD31-4B8C-83A1-F6EECF244321}">
                <p14:modId xmlns:p14="http://schemas.microsoft.com/office/powerpoint/2010/main" val="1958832113"/>
              </p:ext>
            </p:extLst>
          </p:nvPr>
        </p:nvGraphicFramePr>
        <p:xfrm>
          <a:off x="369885" y="1726321"/>
          <a:ext cx="8408989" cy="3604224"/>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193066">
                  <a:extLst>
                    <a:ext uri="{9D8B030D-6E8A-4147-A177-3AD203B41FA5}">
                      <a16:colId xmlns:a16="http://schemas.microsoft.com/office/drawing/2014/main" val="20001"/>
                    </a:ext>
                  </a:extLst>
                </a:gridCol>
                <a:gridCol w="1841706">
                  <a:extLst>
                    <a:ext uri="{9D8B030D-6E8A-4147-A177-3AD203B41FA5}">
                      <a16:colId xmlns:a16="http://schemas.microsoft.com/office/drawing/2014/main" val="20002"/>
                    </a:ext>
                  </a:extLst>
                </a:gridCol>
                <a:gridCol w="1232431">
                  <a:extLst>
                    <a:ext uri="{9D8B030D-6E8A-4147-A177-3AD203B41FA5}">
                      <a16:colId xmlns:a16="http://schemas.microsoft.com/office/drawing/2014/main" val="20003"/>
                    </a:ext>
                  </a:extLst>
                </a:gridCol>
                <a:gridCol w="1802341">
                  <a:extLst>
                    <a:ext uri="{9D8B030D-6E8A-4147-A177-3AD203B41FA5}">
                      <a16:colId xmlns:a16="http://schemas.microsoft.com/office/drawing/2014/main" val="20004"/>
                    </a:ext>
                  </a:extLst>
                </a:gridCol>
              </a:tblGrid>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Avant analyses SP</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Après analyses SP et IPTW </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CHIP</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CCyR</a:t>
                      </a:r>
                      <a:r>
                        <a:rPr kumimoji="0" lang="fr-FR" sz="1600" b="1" i="0" u="none" strike="noStrike" cap="none" normalizeH="0" baseline="0" noProof="0" dirty="0" smtClean="0">
                          <a:ln>
                            <a:noFill/>
                          </a:ln>
                          <a:solidFill>
                            <a:schemeClr val="tx2"/>
                          </a:solidFill>
                          <a:effectLst/>
                          <a:latin typeface="Arial" charset="0"/>
                          <a:cs typeface="Arial" charset="0"/>
                        </a:rPr>
                        <a:t> seule</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CHIP</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CCyR</a:t>
                      </a:r>
                      <a:r>
                        <a:rPr kumimoji="0" lang="fr-FR" sz="1600" b="1" i="0" u="none" strike="noStrike" cap="none" normalizeH="0" baseline="0" noProof="0" dirty="0" smtClean="0">
                          <a:ln>
                            <a:noFill/>
                          </a:ln>
                          <a:solidFill>
                            <a:schemeClr val="tx2"/>
                          </a:solidFill>
                          <a:effectLst/>
                          <a:latin typeface="Arial" charset="0"/>
                          <a:cs typeface="Arial" charset="0"/>
                        </a:rPr>
                        <a:t> seule</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SG</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Médiane, mois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HR (IC95%)</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Survie à 3 ans, %</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Survie à 5 ans, %</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26,72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19,92</a:t>
                      </a:r>
                      <a:endParaRPr kumimoji="0" lang="fr-FR" sz="1600" b="1"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1,53 (1,16 – 2,03)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13,08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7,36</a:t>
                      </a:r>
                      <a:endParaRPr kumimoji="0" lang="fr-FR" sz="1600" b="1"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26,21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19,87</a:t>
                      </a:r>
                      <a:endParaRPr kumimoji="0" lang="fr-FR" sz="1600" b="1"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1,66 (1,17 – 2,37)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6,43</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549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SSM</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Médiane, mois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HR (IC95%)</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Survie à 3 ans, %</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Survie à 5 ans, %</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11,6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16,52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13,51</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dirty="0" smtClean="0">
                          <a:ln>
                            <a:noFill/>
                          </a:ln>
                          <a:solidFill>
                            <a:srgbClr val="000000"/>
                          </a:solidFill>
                          <a:effectLst/>
                          <a:latin typeface="Arial" charset="0"/>
                          <a:cs typeface="Arial" charset="0"/>
                        </a:rPr>
                        <a:t>7,60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dirty="0" smtClean="0">
                          <a:ln>
                            <a:noFill/>
                          </a:ln>
                          <a:solidFill>
                            <a:srgbClr val="000000"/>
                          </a:solidFill>
                          <a:effectLst/>
                          <a:latin typeface="Arial" charset="0"/>
                          <a:cs typeface="Arial" charset="0"/>
                        </a:rPr>
                        <a:t>1,46 (1,1 – 1,94)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dirty="0" smtClean="0">
                          <a:ln>
                            <a:noFill/>
                          </a:ln>
                          <a:solidFill>
                            <a:srgbClr val="000000"/>
                          </a:solidFill>
                          <a:effectLst/>
                          <a:latin typeface="Arial" charset="0"/>
                          <a:cs typeface="Arial" charset="0"/>
                        </a:rPr>
                        <a:t>5,85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1" i="0" u="none" strike="noStrike" cap="none" normalizeH="0" baseline="0" noProof="0" dirty="0" smtClean="0">
                          <a:ln>
                            <a:noFill/>
                          </a:ln>
                          <a:solidFill>
                            <a:srgbClr val="000000"/>
                          </a:solidFill>
                          <a:effectLst/>
                          <a:latin typeface="Arial" charset="0"/>
                          <a:cs typeface="Arial" charset="0"/>
                        </a:rPr>
                        <a:t>2,92</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20,40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17,05</a:t>
                      </a:r>
                      <a:endParaRPr kumimoji="0" lang="fr-FR" sz="1600" b="1"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1,78 (1,26 – 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5,87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rgbClr val="000000"/>
                          </a:solidFill>
                          <a:effectLst/>
                          <a:latin typeface="Arial" charset="0"/>
                          <a:cs typeface="Arial" charset="0"/>
                        </a:rPr>
                        <a:t>3,76</a:t>
                      </a:r>
                      <a:endParaRPr kumimoji="0" lang="fr-FR" sz="1600" b="1" i="0" u="none" strike="noStrike" cap="none" normalizeH="0" baseline="0" noProof="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41782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365124" y="179614"/>
            <a:ext cx="8238945" cy="807720"/>
          </a:xfrm>
        </p:spPr>
        <p:txBody>
          <a:bodyPr/>
          <a:lstStyle/>
          <a:p>
            <a:r>
              <a:rPr lang="fr-FR" dirty="0" smtClean="0"/>
              <a:t>8: CYTO-CHIP: chirurgie cytoréductive versus chirurgie cytoréductive et chimiothérapie hyperthermique </a:t>
            </a:r>
            <a:r>
              <a:rPr lang="fr-FR" dirty="0" err="1" smtClean="0"/>
              <a:t>intrapéritonéale</a:t>
            </a:r>
            <a:r>
              <a:rPr lang="fr-FR" dirty="0" smtClean="0"/>
              <a:t> (CHIP) dans le cancer de l’estomac avec métastases péritonéales: une analyse par score de propension de BIG RENAPE et FREGAT – Bonnot P-E, et al</a:t>
            </a:r>
            <a:endParaRPr lang="fr-FR" dirty="0"/>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fr-FR" b="1" dirty="0" smtClean="0"/>
              <a:t>Résultats</a:t>
            </a:r>
          </a:p>
          <a:p>
            <a:pPr marL="0" indent="0">
              <a:spcBef>
                <a:spcPts val="27000"/>
              </a:spcBef>
              <a:buNone/>
            </a:pPr>
            <a:r>
              <a:rPr lang="fr-FR" b="1" dirty="0" smtClean="0"/>
              <a:t>Conclusions</a:t>
            </a:r>
          </a:p>
          <a:p>
            <a:r>
              <a:rPr lang="fr-FR" b="1" dirty="0" smtClean="0"/>
              <a:t>La CHIP associée à la </a:t>
            </a:r>
            <a:r>
              <a:rPr lang="fr-FR" b="1" dirty="0" err="1" smtClean="0"/>
              <a:t>CCyR</a:t>
            </a:r>
            <a:r>
              <a:rPr lang="fr-FR" b="1" dirty="0" smtClean="0"/>
              <a:t> a amélioré la SG et la SSM chez ces patients avec cancer de l’estomac et métastases péritonéales localisées ou limitées</a:t>
            </a:r>
          </a:p>
          <a:p>
            <a:r>
              <a:rPr lang="fr-FR" b="1" dirty="0" smtClean="0"/>
              <a:t>La CHIP en association à la </a:t>
            </a:r>
            <a:r>
              <a:rPr lang="fr-FR" b="1" dirty="0" err="1" smtClean="0"/>
              <a:t>CCyR</a:t>
            </a:r>
            <a:r>
              <a:rPr lang="fr-FR" b="1" dirty="0" smtClean="0"/>
              <a:t> n’a pas augmenté la morbidité ou la mortalité postopératoire</a:t>
            </a:r>
            <a:endParaRPr lang="fr-FR" b="1" dirty="0"/>
          </a:p>
        </p:txBody>
      </p:sp>
      <p:sp>
        <p:nvSpPr>
          <p:cNvPr id="20" name="Text Placeholder 14"/>
          <p:cNvSpPr>
            <a:spLocks noGrp="1"/>
          </p:cNvSpPr>
          <p:nvPr>
            <p:ph type="body" sz="quarter" idx="11"/>
          </p:nvPr>
        </p:nvSpPr>
        <p:spPr>
          <a:xfrm>
            <a:off x="4495800" y="6096000"/>
            <a:ext cx="4283075" cy="487363"/>
          </a:xfrm>
        </p:spPr>
        <p:txBody>
          <a:bodyPr/>
          <a:lstStyle/>
          <a:p>
            <a:r>
              <a:rPr lang="fr-FR" smtClean="0"/>
              <a:t>Bonnot P-E, et al. J Clin Oncol 2018;36(Suppl 4S):Abstr 8</a:t>
            </a:r>
            <a:endParaRPr lang="fr-FR"/>
          </a:p>
        </p:txBody>
      </p:sp>
      <p:graphicFrame>
        <p:nvGraphicFramePr>
          <p:cNvPr id="21" name="Group 88"/>
          <p:cNvGraphicFramePr>
            <a:graphicFrameLocks noGrp="1"/>
          </p:cNvGraphicFramePr>
          <p:nvPr>
            <p:extLst>
              <p:ext uri="{D42A27DB-BD31-4B8C-83A1-F6EECF244321}">
                <p14:modId xmlns:p14="http://schemas.microsoft.com/office/powerpoint/2010/main" val="439956618"/>
              </p:ext>
            </p:extLst>
          </p:nvPr>
        </p:nvGraphicFramePr>
        <p:xfrm>
          <a:off x="380002" y="1624721"/>
          <a:ext cx="8408989" cy="3258240"/>
        </p:xfrm>
        <a:graphic>
          <a:graphicData uri="http://schemas.openxmlformats.org/drawingml/2006/table">
            <a:tbl>
              <a:tblPr firstRow="1" bandRow="1">
                <a:tableStyleId>{69012ECD-51FC-41F1-AA8D-1B2483CD663E}</a:tableStyleId>
              </a:tblPr>
              <a:tblGrid>
                <a:gridCol w="2958930">
                  <a:extLst>
                    <a:ext uri="{9D8B030D-6E8A-4147-A177-3AD203B41FA5}">
                      <a16:colId xmlns:a16="http://schemas.microsoft.com/office/drawing/2014/main" val="20000"/>
                    </a:ext>
                  </a:extLst>
                </a:gridCol>
                <a:gridCol w="1300798">
                  <a:extLst>
                    <a:ext uri="{9D8B030D-6E8A-4147-A177-3AD203B41FA5}">
                      <a16:colId xmlns:a16="http://schemas.microsoft.com/office/drawing/2014/main" val="20001"/>
                    </a:ext>
                  </a:extLst>
                </a:gridCol>
                <a:gridCol w="1444194">
                  <a:extLst>
                    <a:ext uri="{9D8B030D-6E8A-4147-A177-3AD203B41FA5}">
                      <a16:colId xmlns:a16="http://schemas.microsoft.com/office/drawing/2014/main" val="20002"/>
                    </a:ext>
                  </a:extLst>
                </a:gridCol>
                <a:gridCol w="1392981">
                  <a:extLst>
                    <a:ext uri="{9D8B030D-6E8A-4147-A177-3AD203B41FA5}">
                      <a16:colId xmlns:a16="http://schemas.microsoft.com/office/drawing/2014/main" val="20003"/>
                    </a:ext>
                  </a:extLst>
                </a:gridCol>
                <a:gridCol w="1312086">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Variable, n (%IPTW)</a:t>
                      </a:r>
                      <a:endParaRPr kumimoji="0" lang="fr-FR" sz="1600" b="1" i="0" u="none" strike="noStrike" cap="none" normalizeH="0" baseline="0" noProof="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Total (n=277)</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CHIP </a:t>
                      </a:r>
                      <a:br>
                        <a:rPr kumimoji="0" lang="fr-FR" sz="1600" b="1" i="0" u="none" strike="noStrike" cap="none" normalizeH="0" baseline="0" noProof="0" dirty="0" smtClean="0">
                          <a:ln>
                            <a:noFill/>
                          </a:ln>
                          <a:solidFill>
                            <a:schemeClr val="tx2"/>
                          </a:solidFill>
                          <a:effectLst/>
                          <a:latin typeface="Arial" charset="0"/>
                          <a:cs typeface="Arial" charset="0"/>
                        </a:rPr>
                      </a:br>
                      <a:r>
                        <a:rPr kumimoji="0" lang="fr-FR" sz="1600" b="1" i="0" u="none" strike="noStrike" cap="none" normalizeH="0" baseline="0" noProof="0" dirty="0" smtClean="0">
                          <a:ln>
                            <a:noFill/>
                          </a:ln>
                          <a:solidFill>
                            <a:schemeClr val="tx2"/>
                          </a:solidFill>
                          <a:effectLst/>
                          <a:latin typeface="Arial" charset="0"/>
                          <a:cs typeface="Arial" charset="0"/>
                        </a:rPr>
                        <a:t>(n=180)</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err="1" smtClean="0">
                          <a:ln>
                            <a:noFill/>
                          </a:ln>
                          <a:solidFill>
                            <a:schemeClr val="tx2"/>
                          </a:solidFill>
                          <a:effectLst/>
                          <a:latin typeface="Arial" charset="0"/>
                          <a:cs typeface="Arial" charset="0"/>
                        </a:rPr>
                        <a:t>CCyR</a:t>
                      </a:r>
                      <a:r>
                        <a:rPr kumimoji="0" lang="fr-FR" sz="1600" b="1" i="0" u="none" strike="noStrike" cap="none" normalizeH="0" baseline="0" noProof="0" dirty="0" smtClean="0">
                          <a:ln>
                            <a:noFill/>
                          </a:ln>
                          <a:solidFill>
                            <a:schemeClr val="tx2"/>
                          </a:solidFill>
                          <a:effectLst/>
                          <a:latin typeface="Arial" charset="0"/>
                          <a:cs typeface="Arial" charset="0"/>
                        </a:rPr>
                        <a:t> seule (n=97)</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p ajustée sur SP</a:t>
                      </a:r>
                      <a:endParaRPr kumimoji="0" lang="fr-FR" sz="16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Complications grade 3–4, total</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134 (54,3)</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87 (53,7)</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47 (55,3)</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0,496</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Complications chirurgicales</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92 (37,7)</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59 (37,1)</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33 (38,8)</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0,922</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192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Procédure radiologique interventionnelle</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39 (15,8)</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dirty="0" smtClean="0">
                          <a:ln>
                            <a:noFill/>
                          </a:ln>
                          <a:solidFill>
                            <a:srgbClr val="000000"/>
                          </a:solidFill>
                          <a:effectLst/>
                          <a:latin typeface="Arial" charset="0"/>
                          <a:cs typeface="Arial" charset="0"/>
                        </a:rPr>
                        <a:t>27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12 (13,8)</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0,982</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err="1" smtClean="0">
                          <a:ln>
                            <a:noFill/>
                          </a:ln>
                          <a:solidFill>
                            <a:srgbClr val="000000"/>
                          </a:solidFill>
                          <a:effectLst/>
                          <a:latin typeface="Arial" charset="0"/>
                          <a:cs typeface="Arial" charset="0"/>
                        </a:rPr>
                        <a:t>Réintervention</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65 (26,1)</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42 (25,9)</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23 (26,4)</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0,424</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Mortalité à 90 jours</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21 (8,4)</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12 (7,4)</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9 (10,1)</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0,820</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Mortalité à 30 jours</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8 (3,2)</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4 (2,5)</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4 (4,1)</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0,707</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Durée médiane d’hospitalisation, jours (range)</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19 (3–157)</a:t>
                      </a:r>
                      <a:endParaRPr kumimoji="0" lang="fr-FR" sz="1600" b="0" i="0" u="none" strike="noStrike" cap="none" normalizeH="0" baseline="0" noProof="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20 (5–157)</a:t>
                      </a:r>
                      <a:endParaRPr kumimoji="0" lang="fr-FR" sz="1600" b="0" i="0" u="none" strike="noStrike" cap="none" normalizeH="0" baseline="0" noProof="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19 (3–130)</a:t>
                      </a:r>
                      <a:endParaRPr kumimoji="0" lang="fr-FR" sz="1600" b="0" i="0" u="none" strike="noStrike" cap="none" normalizeH="0" baseline="0" noProof="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0,911</a:t>
                      </a:r>
                      <a:endParaRPr kumimoji="0" lang="fr-FR" sz="1600" b="0" i="0" u="none" strike="noStrike" cap="none" normalizeH="0" baseline="0" noProof="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43136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 Associations entre l’expression de PD-1 et PD-L1, le statut du système de réparation des mésappariements (MMR) et le pronostic dans l’adénocarcinome de l’œsophage et de l’estomac chimio-naïf </a:t>
            </a:r>
            <a:br>
              <a:rPr lang="fr-FR" dirty="0" smtClean="0"/>
            </a:br>
            <a:r>
              <a:rPr lang="fr-FR" dirty="0" smtClean="0"/>
              <a:t>– </a:t>
            </a:r>
            <a:r>
              <a:rPr lang="fr-FR" dirty="0" err="1" smtClean="0"/>
              <a:t>Svensson</a:t>
            </a:r>
            <a:r>
              <a:rPr lang="fr-FR" dirty="0" smtClean="0"/>
              <a:t> MC,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Etudier l’expression de PD-L1 dans les cellules tumorales et les cellules immunitaires infiltrant la tumeur (CIT) et le récepteur PD-1 dans les CIT chez des </a:t>
            </a:r>
            <a:r>
              <a:rPr lang="fr-FR" dirty="0"/>
              <a:t>patients avec </a:t>
            </a:r>
            <a:r>
              <a:rPr lang="fr-FR" dirty="0" smtClean="0"/>
              <a:t>adénocarcinome </a:t>
            </a:r>
            <a:r>
              <a:rPr lang="fr-FR" dirty="0"/>
              <a:t>de l’œsophage et de </a:t>
            </a:r>
            <a:r>
              <a:rPr lang="fr-FR" dirty="0" smtClean="0"/>
              <a:t>l’estomac </a:t>
            </a:r>
          </a:p>
          <a:p>
            <a:pPr marL="0" indent="0">
              <a:buNone/>
            </a:pPr>
            <a:endParaRPr lang="fr-FR" dirty="0" smtClean="0"/>
          </a:p>
          <a:p>
            <a:pPr marL="0" indent="0">
              <a:buNone/>
            </a:pPr>
            <a:r>
              <a:rPr lang="fr-FR" b="1" dirty="0" smtClean="0"/>
              <a:t>Méthodes</a:t>
            </a:r>
          </a:p>
          <a:p>
            <a:r>
              <a:rPr lang="fr-FR" dirty="0" smtClean="0"/>
              <a:t>Les tumeurs primitives de 174 patients consécutifs d’une cohorte rétrospective avec adénocarcinome de l’œsophage ou de l’estomac réséqué, naïf de </a:t>
            </a:r>
            <a:r>
              <a:rPr lang="fr-FR" dirty="0" err="1" smtClean="0"/>
              <a:t>chimioradiothérapie</a:t>
            </a:r>
            <a:r>
              <a:rPr lang="fr-FR" dirty="0" smtClean="0"/>
              <a:t> ont été étudiées par IHC pour l’expression de PD-L1 et PD-1 dans les cellules tumorales et/ou CIT</a:t>
            </a:r>
          </a:p>
          <a:p>
            <a:r>
              <a:rPr lang="fr-FR" dirty="0" smtClean="0"/>
              <a:t>L’analyse en IHC a aussi été utilisée pour déterminer le statut MMR, défini par la perte d’expression en IHC de MLH1, PMS2, MSH2 ou MSH6</a:t>
            </a:r>
          </a:p>
          <a:p>
            <a:r>
              <a:rPr lang="fr-FR" dirty="0" smtClean="0"/>
              <a:t>De plus, la valeur pronostique de PD-L1 et PD-1 a été </a:t>
            </a:r>
            <a:r>
              <a:rPr lang="fr-FR" dirty="0"/>
              <a:t>e</a:t>
            </a:r>
            <a:r>
              <a:rPr lang="fr-FR" dirty="0" smtClean="0"/>
              <a:t>xaminée au niveau de l’ARNm dans 354 cas d’adénocarcinome gastrique du Cancer </a:t>
            </a:r>
            <a:r>
              <a:rPr lang="fr-FR" dirty="0" err="1" smtClean="0"/>
              <a:t>Genome</a:t>
            </a:r>
            <a:r>
              <a:rPr lang="fr-FR" dirty="0" smtClean="0"/>
              <a:t> Atlas pour validation </a:t>
            </a:r>
            <a:endParaRPr lang="fr-FR" dirty="0"/>
          </a:p>
        </p:txBody>
      </p:sp>
      <p:sp>
        <p:nvSpPr>
          <p:cNvPr id="15" name="Text Placeholder 14"/>
          <p:cNvSpPr>
            <a:spLocks noGrp="1"/>
          </p:cNvSpPr>
          <p:nvPr>
            <p:ph type="body" sz="quarter" idx="11"/>
          </p:nvPr>
        </p:nvSpPr>
        <p:spPr/>
        <p:txBody>
          <a:bodyPr/>
          <a:lstStyle/>
          <a:p>
            <a:r>
              <a:rPr lang="fr-FR" smtClean="0"/>
              <a:t>Svensson MC, et al, J Clin Oncol 2018;36(Suppl 4S):Abstr 9</a:t>
            </a:r>
            <a:endParaRPr lang="fr-FR"/>
          </a:p>
        </p:txBody>
      </p:sp>
    </p:spTree>
    <p:custDataLst>
      <p:tags r:id="rId1"/>
    </p:custDataLst>
    <p:extLst>
      <p:ext uri="{BB962C8B-B14F-4D97-AF65-F5344CB8AC3E}">
        <p14:creationId xmlns:p14="http://schemas.microsoft.com/office/powerpoint/2010/main" val="17697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 Associations entre l’expression de PD-1 et PD-L1, le statut du système de réparation des mésappariements (MMR) et le pronostic dans l’adénocarcinome de l’œsophage et de l’estomac chimio-naïf </a:t>
            </a:r>
            <a:br>
              <a:rPr lang="fr-FR" dirty="0" smtClean="0"/>
            </a:br>
            <a:r>
              <a:rPr lang="fr-FR" dirty="0" smtClean="0"/>
              <a:t>– </a:t>
            </a:r>
            <a:r>
              <a:rPr lang="fr-FR" dirty="0" err="1" smtClean="0"/>
              <a:t>Svensson</a:t>
            </a:r>
            <a:r>
              <a:rPr lang="fr-FR" dirty="0" smtClean="0"/>
              <a:t> MC,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a:p>
            <a:r>
              <a:rPr lang="fr-FR" dirty="0" smtClean="0"/>
              <a:t>L’expression élevée de PD-1 (&gt;10%) et PD-L1 (&gt;50%) dans les CIT était significativement associée avec une SG prolongée</a:t>
            </a:r>
          </a:p>
          <a:p>
            <a:r>
              <a:rPr lang="fr-FR" dirty="0"/>
              <a:t>L’expression élevée de PD</a:t>
            </a:r>
            <a:r>
              <a:rPr lang="fr-FR" dirty="0" smtClean="0"/>
              <a:t>-L1 demeurait un facteur pronostique indépendant après ajustement sur des facteurs </a:t>
            </a:r>
            <a:r>
              <a:rPr lang="fr-FR" dirty="0" err="1" smtClean="0"/>
              <a:t>clinico</a:t>
            </a:r>
            <a:r>
              <a:rPr lang="fr-FR" dirty="0" smtClean="0"/>
              <a:t>-pathologiques pertinents et sur le statut MMR </a:t>
            </a:r>
            <a:br>
              <a:rPr lang="fr-FR" dirty="0" smtClean="0"/>
            </a:br>
            <a:r>
              <a:rPr lang="fr-FR" dirty="0" smtClean="0"/>
              <a:t>(HR 0,39; IC95% 0,15 – 0,99)</a:t>
            </a:r>
          </a:p>
          <a:p>
            <a:r>
              <a:rPr lang="fr-FR" dirty="0" smtClean="0"/>
              <a:t>Ni PD-L1 dans les cellules tumorales ni le statut MMR n’étaient pronostiques </a:t>
            </a:r>
          </a:p>
          <a:p>
            <a:r>
              <a:rPr lang="fr-FR" dirty="0" smtClean="0"/>
              <a:t>Au niveau transcriptionnel, l’expression de PD-L1 dans l’adénocarcinome de l’estomac n’était pas pronostique, alors qu’une expression élevée de PD-1 était significativement associée à une survie globale prolongée (p=0,012)</a:t>
            </a:r>
          </a:p>
          <a:p>
            <a:pPr marL="0" indent="0">
              <a:buNone/>
            </a:pPr>
            <a:endParaRPr lang="fr-FR" dirty="0" smtClean="0"/>
          </a:p>
        </p:txBody>
      </p:sp>
      <p:sp>
        <p:nvSpPr>
          <p:cNvPr id="15" name="Text Placeholder 14"/>
          <p:cNvSpPr>
            <a:spLocks noGrp="1"/>
          </p:cNvSpPr>
          <p:nvPr>
            <p:ph type="body" sz="quarter" idx="11"/>
          </p:nvPr>
        </p:nvSpPr>
        <p:spPr/>
        <p:txBody>
          <a:bodyPr/>
          <a:lstStyle/>
          <a:p>
            <a:r>
              <a:rPr lang="fr-FR" smtClean="0"/>
              <a:t>Svensson MC, et al, J Clin Oncol 2018;36(Suppl 4S):Abstr 9</a:t>
            </a:r>
            <a:endParaRPr lang="fr-FR"/>
          </a:p>
        </p:txBody>
      </p:sp>
    </p:spTree>
    <p:custDataLst>
      <p:tags r:id="rId1"/>
    </p:custDataLst>
    <p:extLst>
      <p:ext uri="{BB962C8B-B14F-4D97-AF65-F5344CB8AC3E}">
        <p14:creationId xmlns:p14="http://schemas.microsoft.com/office/powerpoint/2010/main" val="3359808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 Associations entre l’expression de PD-1 et PD-L1, le statut du système de réparation des mésappariements (MMR) et le pronostic dans l’adénocarcinome de l’œsophage et de l’estomac chimio-naïf </a:t>
            </a:r>
            <a:br>
              <a:rPr lang="fr-FR" dirty="0" smtClean="0"/>
            </a:br>
            <a:r>
              <a:rPr lang="fr-FR" dirty="0" smtClean="0"/>
              <a:t>– </a:t>
            </a:r>
            <a:r>
              <a:rPr lang="fr-FR" dirty="0" err="1" smtClean="0"/>
              <a:t>Svensson</a:t>
            </a:r>
            <a:r>
              <a:rPr lang="fr-FR" dirty="0" smtClean="0"/>
              <a:t> MC,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p:txBody>
      </p:sp>
      <p:sp>
        <p:nvSpPr>
          <p:cNvPr id="15" name="Text Placeholder 14"/>
          <p:cNvSpPr>
            <a:spLocks noGrp="1"/>
          </p:cNvSpPr>
          <p:nvPr>
            <p:ph type="body" sz="quarter" idx="11"/>
          </p:nvPr>
        </p:nvSpPr>
        <p:spPr/>
        <p:txBody>
          <a:bodyPr/>
          <a:lstStyle/>
          <a:p>
            <a:r>
              <a:rPr lang="fr-FR" smtClean="0"/>
              <a:t>Svensson MC, et al, J Clin Oncol 2018;36(Suppl 4S):Abstr 9</a:t>
            </a:r>
            <a:endParaRPr lang="fr-FR"/>
          </a:p>
        </p:txBody>
      </p:sp>
      <p:grpSp>
        <p:nvGrpSpPr>
          <p:cNvPr id="6" name="Group 5">
            <a:extLst>
              <a:ext uri="{FF2B5EF4-FFF2-40B4-BE49-F238E27FC236}">
                <a16:creationId xmlns:a16="http://schemas.microsoft.com/office/drawing/2014/main" id="{97ED83C7-6684-424B-9008-5272CB92A3F4}"/>
              </a:ext>
            </a:extLst>
          </p:cNvPr>
          <p:cNvGrpSpPr/>
          <p:nvPr/>
        </p:nvGrpSpPr>
        <p:grpSpPr>
          <a:xfrm>
            <a:off x="768372" y="2361535"/>
            <a:ext cx="2175257" cy="2413907"/>
            <a:chOff x="768372" y="2412487"/>
            <a:chExt cx="2175257" cy="2413907"/>
          </a:xfrm>
        </p:grpSpPr>
        <p:sp>
          <p:nvSpPr>
            <p:cNvPr id="7" name="Freeform 23">
              <a:extLst>
                <a:ext uri="{FF2B5EF4-FFF2-40B4-BE49-F238E27FC236}">
                  <a16:creationId xmlns:a16="http://schemas.microsoft.com/office/drawing/2014/main" id="{1F340186-30DA-4359-8525-8C453385BC0F}"/>
                </a:ext>
              </a:extLst>
            </p:cNvPr>
            <p:cNvSpPr>
              <a:spLocks/>
            </p:cNvSpPr>
            <p:nvPr/>
          </p:nvSpPr>
          <p:spPr bwMode="auto">
            <a:xfrm>
              <a:off x="768372" y="2412487"/>
              <a:ext cx="2137575" cy="2368232"/>
            </a:xfrm>
            <a:custGeom>
              <a:avLst/>
              <a:gdLst>
                <a:gd name="T0" fmla="*/ 29 w 1872"/>
                <a:gd name="T1" fmla="*/ 0 h 2074"/>
                <a:gd name="T2" fmla="*/ 48 w 1872"/>
                <a:gd name="T3" fmla="*/ 29 h 2074"/>
                <a:gd name="T4" fmla="*/ 90 w 1872"/>
                <a:gd name="T5" fmla="*/ 168 h 2074"/>
                <a:gd name="T6" fmla="*/ 104 w 1872"/>
                <a:gd name="T7" fmla="*/ 222 h 2074"/>
                <a:gd name="T8" fmla="*/ 119 w 1872"/>
                <a:gd name="T9" fmla="*/ 295 h 2074"/>
                <a:gd name="T10" fmla="*/ 133 w 1872"/>
                <a:gd name="T11" fmla="*/ 331 h 2074"/>
                <a:gd name="T12" fmla="*/ 147 w 1872"/>
                <a:gd name="T13" fmla="*/ 357 h 2074"/>
                <a:gd name="T14" fmla="*/ 182 w 1872"/>
                <a:gd name="T15" fmla="*/ 508 h 2074"/>
                <a:gd name="T16" fmla="*/ 206 w 1872"/>
                <a:gd name="T17" fmla="*/ 652 h 2074"/>
                <a:gd name="T18" fmla="*/ 220 w 1872"/>
                <a:gd name="T19" fmla="*/ 694 h 2074"/>
                <a:gd name="T20" fmla="*/ 237 w 1872"/>
                <a:gd name="T21" fmla="*/ 715 h 2074"/>
                <a:gd name="T22" fmla="*/ 263 w 1872"/>
                <a:gd name="T23" fmla="*/ 786 h 2074"/>
                <a:gd name="T24" fmla="*/ 277 w 1872"/>
                <a:gd name="T25" fmla="*/ 847 h 2074"/>
                <a:gd name="T26" fmla="*/ 296 w 1872"/>
                <a:gd name="T27" fmla="*/ 914 h 2074"/>
                <a:gd name="T28" fmla="*/ 317 w 1872"/>
                <a:gd name="T29" fmla="*/ 947 h 2074"/>
                <a:gd name="T30" fmla="*/ 331 w 1872"/>
                <a:gd name="T31" fmla="*/ 998 h 2074"/>
                <a:gd name="T32" fmla="*/ 348 w 1872"/>
                <a:gd name="T33" fmla="*/ 1079 h 2074"/>
                <a:gd name="T34" fmla="*/ 364 w 1872"/>
                <a:gd name="T35" fmla="*/ 1098 h 2074"/>
                <a:gd name="T36" fmla="*/ 421 w 1872"/>
                <a:gd name="T37" fmla="*/ 1138 h 2074"/>
                <a:gd name="T38" fmla="*/ 452 w 1872"/>
                <a:gd name="T39" fmla="*/ 1183 h 2074"/>
                <a:gd name="T40" fmla="*/ 478 w 1872"/>
                <a:gd name="T41" fmla="*/ 1204 h 2074"/>
                <a:gd name="T42" fmla="*/ 485 w 1872"/>
                <a:gd name="T43" fmla="*/ 1213 h 2074"/>
                <a:gd name="T44" fmla="*/ 490 w 1872"/>
                <a:gd name="T45" fmla="*/ 1223 h 2074"/>
                <a:gd name="T46" fmla="*/ 499 w 1872"/>
                <a:gd name="T47" fmla="*/ 1237 h 2074"/>
                <a:gd name="T48" fmla="*/ 511 w 1872"/>
                <a:gd name="T49" fmla="*/ 1244 h 2074"/>
                <a:gd name="T50" fmla="*/ 532 w 1872"/>
                <a:gd name="T51" fmla="*/ 1279 h 2074"/>
                <a:gd name="T52" fmla="*/ 544 w 1872"/>
                <a:gd name="T53" fmla="*/ 1298 h 2074"/>
                <a:gd name="T54" fmla="*/ 553 w 1872"/>
                <a:gd name="T55" fmla="*/ 1315 h 2074"/>
                <a:gd name="T56" fmla="*/ 565 w 1872"/>
                <a:gd name="T57" fmla="*/ 1338 h 2074"/>
                <a:gd name="T58" fmla="*/ 593 w 1872"/>
                <a:gd name="T59" fmla="*/ 1352 h 2074"/>
                <a:gd name="T60" fmla="*/ 603 w 1872"/>
                <a:gd name="T61" fmla="*/ 1378 h 2074"/>
                <a:gd name="T62" fmla="*/ 619 w 1872"/>
                <a:gd name="T63" fmla="*/ 1395 h 2074"/>
                <a:gd name="T64" fmla="*/ 634 w 1872"/>
                <a:gd name="T65" fmla="*/ 1407 h 2074"/>
                <a:gd name="T66" fmla="*/ 643 w 1872"/>
                <a:gd name="T67" fmla="*/ 1430 h 2074"/>
                <a:gd name="T68" fmla="*/ 690 w 1872"/>
                <a:gd name="T69" fmla="*/ 1456 h 2074"/>
                <a:gd name="T70" fmla="*/ 705 w 1872"/>
                <a:gd name="T71" fmla="*/ 1470 h 2074"/>
                <a:gd name="T72" fmla="*/ 790 w 1872"/>
                <a:gd name="T73" fmla="*/ 1496 h 2074"/>
                <a:gd name="T74" fmla="*/ 842 w 1872"/>
                <a:gd name="T75" fmla="*/ 1527 h 2074"/>
                <a:gd name="T76" fmla="*/ 877 w 1872"/>
                <a:gd name="T77" fmla="*/ 1588 h 2074"/>
                <a:gd name="T78" fmla="*/ 891 w 1872"/>
                <a:gd name="T79" fmla="*/ 1605 h 2074"/>
                <a:gd name="T80" fmla="*/ 910 w 1872"/>
                <a:gd name="T81" fmla="*/ 1617 h 2074"/>
                <a:gd name="T82" fmla="*/ 917 w 1872"/>
                <a:gd name="T83" fmla="*/ 1643 h 2074"/>
                <a:gd name="T84" fmla="*/ 931 w 1872"/>
                <a:gd name="T85" fmla="*/ 1652 h 2074"/>
                <a:gd name="T86" fmla="*/ 941 w 1872"/>
                <a:gd name="T87" fmla="*/ 1676 h 2074"/>
                <a:gd name="T88" fmla="*/ 983 w 1872"/>
                <a:gd name="T89" fmla="*/ 1699 h 2074"/>
                <a:gd name="T90" fmla="*/ 1014 w 1872"/>
                <a:gd name="T91" fmla="*/ 1706 h 2074"/>
                <a:gd name="T92" fmla="*/ 1125 w 1872"/>
                <a:gd name="T93" fmla="*/ 1718 h 2074"/>
                <a:gd name="T94" fmla="*/ 1392 w 1872"/>
                <a:gd name="T95" fmla="*/ 1770 h 2074"/>
                <a:gd name="T96" fmla="*/ 1394 w 1872"/>
                <a:gd name="T97" fmla="*/ 1784 h 2074"/>
                <a:gd name="T98" fmla="*/ 1558 w 1872"/>
                <a:gd name="T99" fmla="*/ 1801 h 2074"/>
                <a:gd name="T100" fmla="*/ 1562 w 1872"/>
                <a:gd name="T101" fmla="*/ 1836 h 2074"/>
                <a:gd name="T102" fmla="*/ 1829 w 1872"/>
                <a:gd name="T103" fmla="*/ 1846 h 2074"/>
                <a:gd name="T104" fmla="*/ 1872 w 1872"/>
                <a:gd name="T105" fmla="*/ 2074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2" h="2074">
                  <a:moveTo>
                    <a:pt x="0" y="0"/>
                  </a:moveTo>
                  <a:lnTo>
                    <a:pt x="29" y="0"/>
                  </a:lnTo>
                  <a:lnTo>
                    <a:pt x="29" y="29"/>
                  </a:lnTo>
                  <a:lnTo>
                    <a:pt x="48" y="29"/>
                  </a:lnTo>
                  <a:lnTo>
                    <a:pt x="48" y="168"/>
                  </a:lnTo>
                  <a:lnTo>
                    <a:pt x="90" y="168"/>
                  </a:lnTo>
                  <a:lnTo>
                    <a:pt x="90" y="222"/>
                  </a:lnTo>
                  <a:lnTo>
                    <a:pt x="104" y="222"/>
                  </a:lnTo>
                  <a:lnTo>
                    <a:pt x="104" y="295"/>
                  </a:lnTo>
                  <a:lnTo>
                    <a:pt x="119" y="295"/>
                  </a:lnTo>
                  <a:lnTo>
                    <a:pt x="119" y="331"/>
                  </a:lnTo>
                  <a:lnTo>
                    <a:pt x="133" y="331"/>
                  </a:lnTo>
                  <a:lnTo>
                    <a:pt x="133" y="357"/>
                  </a:lnTo>
                  <a:lnTo>
                    <a:pt x="147" y="357"/>
                  </a:lnTo>
                  <a:lnTo>
                    <a:pt x="147" y="508"/>
                  </a:lnTo>
                  <a:lnTo>
                    <a:pt x="182" y="508"/>
                  </a:lnTo>
                  <a:lnTo>
                    <a:pt x="182" y="652"/>
                  </a:lnTo>
                  <a:lnTo>
                    <a:pt x="206" y="652"/>
                  </a:lnTo>
                  <a:lnTo>
                    <a:pt x="206" y="694"/>
                  </a:lnTo>
                  <a:lnTo>
                    <a:pt x="220" y="694"/>
                  </a:lnTo>
                  <a:lnTo>
                    <a:pt x="220" y="715"/>
                  </a:lnTo>
                  <a:lnTo>
                    <a:pt x="237" y="715"/>
                  </a:lnTo>
                  <a:lnTo>
                    <a:pt x="237" y="786"/>
                  </a:lnTo>
                  <a:lnTo>
                    <a:pt x="263" y="786"/>
                  </a:lnTo>
                  <a:lnTo>
                    <a:pt x="263" y="847"/>
                  </a:lnTo>
                  <a:lnTo>
                    <a:pt x="277" y="847"/>
                  </a:lnTo>
                  <a:lnTo>
                    <a:pt x="277" y="914"/>
                  </a:lnTo>
                  <a:lnTo>
                    <a:pt x="296" y="914"/>
                  </a:lnTo>
                  <a:lnTo>
                    <a:pt x="296" y="947"/>
                  </a:lnTo>
                  <a:lnTo>
                    <a:pt x="317" y="947"/>
                  </a:lnTo>
                  <a:lnTo>
                    <a:pt x="317" y="998"/>
                  </a:lnTo>
                  <a:lnTo>
                    <a:pt x="331" y="998"/>
                  </a:lnTo>
                  <a:lnTo>
                    <a:pt x="331" y="1079"/>
                  </a:lnTo>
                  <a:lnTo>
                    <a:pt x="348" y="1079"/>
                  </a:lnTo>
                  <a:lnTo>
                    <a:pt x="348" y="1098"/>
                  </a:lnTo>
                  <a:lnTo>
                    <a:pt x="364" y="1098"/>
                  </a:lnTo>
                  <a:lnTo>
                    <a:pt x="364" y="1138"/>
                  </a:lnTo>
                  <a:lnTo>
                    <a:pt x="421" y="1138"/>
                  </a:lnTo>
                  <a:lnTo>
                    <a:pt x="421" y="1183"/>
                  </a:lnTo>
                  <a:lnTo>
                    <a:pt x="452" y="1183"/>
                  </a:lnTo>
                  <a:lnTo>
                    <a:pt x="452" y="1204"/>
                  </a:lnTo>
                  <a:lnTo>
                    <a:pt x="478" y="1204"/>
                  </a:lnTo>
                  <a:lnTo>
                    <a:pt x="478" y="1213"/>
                  </a:lnTo>
                  <a:lnTo>
                    <a:pt x="485" y="1213"/>
                  </a:lnTo>
                  <a:lnTo>
                    <a:pt x="485" y="1223"/>
                  </a:lnTo>
                  <a:lnTo>
                    <a:pt x="490" y="1223"/>
                  </a:lnTo>
                  <a:lnTo>
                    <a:pt x="490" y="1237"/>
                  </a:lnTo>
                  <a:lnTo>
                    <a:pt x="499" y="1237"/>
                  </a:lnTo>
                  <a:lnTo>
                    <a:pt x="499" y="1244"/>
                  </a:lnTo>
                  <a:lnTo>
                    <a:pt x="511" y="1244"/>
                  </a:lnTo>
                  <a:lnTo>
                    <a:pt x="511" y="1279"/>
                  </a:lnTo>
                  <a:lnTo>
                    <a:pt x="532" y="1279"/>
                  </a:lnTo>
                  <a:lnTo>
                    <a:pt x="532" y="1298"/>
                  </a:lnTo>
                  <a:lnTo>
                    <a:pt x="544" y="1298"/>
                  </a:lnTo>
                  <a:lnTo>
                    <a:pt x="544" y="1315"/>
                  </a:lnTo>
                  <a:lnTo>
                    <a:pt x="553" y="1315"/>
                  </a:lnTo>
                  <a:lnTo>
                    <a:pt x="553" y="1338"/>
                  </a:lnTo>
                  <a:lnTo>
                    <a:pt x="565" y="1338"/>
                  </a:lnTo>
                  <a:lnTo>
                    <a:pt x="565" y="1352"/>
                  </a:lnTo>
                  <a:lnTo>
                    <a:pt x="593" y="1352"/>
                  </a:lnTo>
                  <a:lnTo>
                    <a:pt x="593" y="1378"/>
                  </a:lnTo>
                  <a:lnTo>
                    <a:pt x="603" y="1378"/>
                  </a:lnTo>
                  <a:lnTo>
                    <a:pt x="603" y="1395"/>
                  </a:lnTo>
                  <a:lnTo>
                    <a:pt x="619" y="1395"/>
                  </a:lnTo>
                  <a:lnTo>
                    <a:pt x="619" y="1407"/>
                  </a:lnTo>
                  <a:lnTo>
                    <a:pt x="634" y="1407"/>
                  </a:lnTo>
                  <a:lnTo>
                    <a:pt x="634" y="1430"/>
                  </a:lnTo>
                  <a:lnTo>
                    <a:pt x="643" y="1430"/>
                  </a:lnTo>
                  <a:lnTo>
                    <a:pt x="643" y="1456"/>
                  </a:lnTo>
                  <a:lnTo>
                    <a:pt x="690" y="1456"/>
                  </a:lnTo>
                  <a:lnTo>
                    <a:pt x="690" y="1470"/>
                  </a:lnTo>
                  <a:lnTo>
                    <a:pt x="705" y="1470"/>
                  </a:lnTo>
                  <a:lnTo>
                    <a:pt x="705" y="1496"/>
                  </a:lnTo>
                  <a:lnTo>
                    <a:pt x="790" y="1496"/>
                  </a:lnTo>
                  <a:lnTo>
                    <a:pt x="790" y="1527"/>
                  </a:lnTo>
                  <a:lnTo>
                    <a:pt x="842" y="1527"/>
                  </a:lnTo>
                  <a:lnTo>
                    <a:pt x="842" y="1588"/>
                  </a:lnTo>
                  <a:lnTo>
                    <a:pt x="877" y="1588"/>
                  </a:lnTo>
                  <a:lnTo>
                    <a:pt x="877" y="1605"/>
                  </a:lnTo>
                  <a:lnTo>
                    <a:pt x="891" y="1605"/>
                  </a:lnTo>
                  <a:lnTo>
                    <a:pt x="891" y="1617"/>
                  </a:lnTo>
                  <a:lnTo>
                    <a:pt x="910" y="1617"/>
                  </a:lnTo>
                  <a:lnTo>
                    <a:pt x="910" y="1643"/>
                  </a:lnTo>
                  <a:lnTo>
                    <a:pt x="917" y="1643"/>
                  </a:lnTo>
                  <a:lnTo>
                    <a:pt x="917" y="1652"/>
                  </a:lnTo>
                  <a:lnTo>
                    <a:pt x="931" y="1652"/>
                  </a:lnTo>
                  <a:lnTo>
                    <a:pt x="931" y="1676"/>
                  </a:lnTo>
                  <a:lnTo>
                    <a:pt x="941" y="1676"/>
                  </a:lnTo>
                  <a:lnTo>
                    <a:pt x="941" y="1699"/>
                  </a:lnTo>
                  <a:lnTo>
                    <a:pt x="983" y="1699"/>
                  </a:lnTo>
                  <a:lnTo>
                    <a:pt x="983" y="1706"/>
                  </a:lnTo>
                  <a:lnTo>
                    <a:pt x="1014" y="1706"/>
                  </a:lnTo>
                  <a:lnTo>
                    <a:pt x="1014" y="1718"/>
                  </a:lnTo>
                  <a:lnTo>
                    <a:pt x="1125" y="1718"/>
                  </a:lnTo>
                  <a:lnTo>
                    <a:pt x="1125" y="1770"/>
                  </a:lnTo>
                  <a:lnTo>
                    <a:pt x="1392" y="1770"/>
                  </a:lnTo>
                  <a:lnTo>
                    <a:pt x="1392" y="1784"/>
                  </a:lnTo>
                  <a:lnTo>
                    <a:pt x="1394" y="1784"/>
                  </a:lnTo>
                  <a:lnTo>
                    <a:pt x="1394" y="1801"/>
                  </a:lnTo>
                  <a:lnTo>
                    <a:pt x="1558" y="1801"/>
                  </a:lnTo>
                  <a:lnTo>
                    <a:pt x="1558" y="1836"/>
                  </a:lnTo>
                  <a:lnTo>
                    <a:pt x="1562" y="1836"/>
                  </a:lnTo>
                  <a:lnTo>
                    <a:pt x="1562" y="1846"/>
                  </a:lnTo>
                  <a:lnTo>
                    <a:pt x="1829" y="1846"/>
                  </a:lnTo>
                  <a:lnTo>
                    <a:pt x="1829" y="2074"/>
                  </a:lnTo>
                  <a:lnTo>
                    <a:pt x="1872" y="2074"/>
                  </a:lnTo>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24">
              <a:extLst>
                <a:ext uri="{FF2B5EF4-FFF2-40B4-BE49-F238E27FC236}">
                  <a16:creationId xmlns:a16="http://schemas.microsoft.com/office/drawing/2014/main" id="{CDA98205-4F2E-4B57-ACA4-2C0C9DD6625C}"/>
                </a:ext>
              </a:extLst>
            </p:cNvPr>
            <p:cNvSpPr>
              <a:spLocks noChangeShapeType="1"/>
            </p:cNvSpPr>
            <p:nvPr/>
          </p:nvSpPr>
          <p:spPr bwMode="auto">
            <a:xfrm>
              <a:off x="2856847" y="473504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Line 25">
              <a:extLst>
                <a:ext uri="{FF2B5EF4-FFF2-40B4-BE49-F238E27FC236}">
                  <a16:creationId xmlns:a16="http://schemas.microsoft.com/office/drawing/2014/main" id="{B1AEE075-4D9D-4547-A1FB-9C1556A55A7E}"/>
                </a:ext>
              </a:extLst>
            </p:cNvPr>
            <p:cNvSpPr>
              <a:spLocks noChangeShapeType="1"/>
            </p:cNvSpPr>
            <p:nvPr/>
          </p:nvSpPr>
          <p:spPr bwMode="auto">
            <a:xfrm flipH="1">
              <a:off x="2811172" y="478072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26">
              <a:extLst>
                <a:ext uri="{FF2B5EF4-FFF2-40B4-BE49-F238E27FC236}">
                  <a16:creationId xmlns:a16="http://schemas.microsoft.com/office/drawing/2014/main" id="{2BA1B8C9-9D9C-45D1-B4C5-3EB516E7E65C}"/>
                </a:ext>
              </a:extLst>
            </p:cNvPr>
            <p:cNvSpPr>
              <a:spLocks noChangeShapeType="1"/>
            </p:cNvSpPr>
            <p:nvPr/>
          </p:nvSpPr>
          <p:spPr bwMode="auto">
            <a:xfrm>
              <a:off x="2813456"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27">
              <a:extLst>
                <a:ext uri="{FF2B5EF4-FFF2-40B4-BE49-F238E27FC236}">
                  <a16:creationId xmlns:a16="http://schemas.microsoft.com/office/drawing/2014/main" id="{EEB5BDE5-6187-4D48-9843-82E284BE5380}"/>
                </a:ext>
              </a:extLst>
            </p:cNvPr>
            <p:cNvSpPr>
              <a:spLocks noChangeShapeType="1"/>
            </p:cNvSpPr>
            <p:nvPr/>
          </p:nvSpPr>
          <p:spPr bwMode="auto">
            <a:xfrm flipH="1">
              <a:off x="2767781" y="4520374"/>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28">
              <a:extLst>
                <a:ext uri="{FF2B5EF4-FFF2-40B4-BE49-F238E27FC236}">
                  <a16:creationId xmlns:a16="http://schemas.microsoft.com/office/drawing/2014/main" id="{FF14B597-4696-434E-AA04-C4A2A79C4B61}"/>
                </a:ext>
              </a:extLst>
            </p:cNvPr>
            <p:cNvSpPr>
              <a:spLocks noChangeShapeType="1"/>
            </p:cNvSpPr>
            <p:nvPr/>
          </p:nvSpPr>
          <p:spPr bwMode="auto">
            <a:xfrm>
              <a:off x="2765498"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29">
              <a:extLst>
                <a:ext uri="{FF2B5EF4-FFF2-40B4-BE49-F238E27FC236}">
                  <a16:creationId xmlns:a16="http://schemas.microsoft.com/office/drawing/2014/main" id="{609B3E27-1685-4228-88E7-416A978AE930}"/>
                </a:ext>
              </a:extLst>
            </p:cNvPr>
            <p:cNvSpPr>
              <a:spLocks noChangeShapeType="1"/>
            </p:cNvSpPr>
            <p:nvPr/>
          </p:nvSpPr>
          <p:spPr bwMode="auto">
            <a:xfrm flipH="1">
              <a:off x="2719823"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30">
              <a:extLst>
                <a:ext uri="{FF2B5EF4-FFF2-40B4-BE49-F238E27FC236}">
                  <a16:creationId xmlns:a16="http://schemas.microsoft.com/office/drawing/2014/main" id="{572734A6-E98D-40D7-9897-E27F8E1F2DC7}"/>
                </a:ext>
              </a:extLst>
            </p:cNvPr>
            <p:cNvSpPr>
              <a:spLocks noChangeShapeType="1"/>
            </p:cNvSpPr>
            <p:nvPr/>
          </p:nvSpPr>
          <p:spPr bwMode="auto">
            <a:xfrm>
              <a:off x="2719823"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31">
              <a:extLst>
                <a:ext uri="{FF2B5EF4-FFF2-40B4-BE49-F238E27FC236}">
                  <a16:creationId xmlns:a16="http://schemas.microsoft.com/office/drawing/2014/main" id="{57278F42-D1F4-46A2-9CFA-BBFA51022479}"/>
                </a:ext>
              </a:extLst>
            </p:cNvPr>
            <p:cNvSpPr>
              <a:spLocks noChangeShapeType="1"/>
            </p:cNvSpPr>
            <p:nvPr/>
          </p:nvSpPr>
          <p:spPr bwMode="auto">
            <a:xfrm flipH="1">
              <a:off x="2674148"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32">
              <a:extLst>
                <a:ext uri="{FF2B5EF4-FFF2-40B4-BE49-F238E27FC236}">
                  <a16:creationId xmlns:a16="http://schemas.microsoft.com/office/drawing/2014/main" id="{84738CF1-D1D0-4B4F-BDD7-941908339F40}"/>
                </a:ext>
              </a:extLst>
            </p:cNvPr>
            <p:cNvSpPr>
              <a:spLocks noChangeShapeType="1"/>
            </p:cNvSpPr>
            <p:nvPr/>
          </p:nvSpPr>
          <p:spPr bwMode="auto">
            <a:xfrm>
              <a:off x="2668439"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33">
              <a:extLst>
                <a:ext uri="{FF2B5EF4-FFF2-40B4-BE49-F238E27FC236}">
                  <a16:creationId xmlns:a16="http://schemas.microsoft.com/office/drawing/2014/main" id="{AE304F59-6CEA-48D3-AE65-7CA658BBE48E}"/>
                </a:ext>
              </a:extLst>
            </p:cNvPr>
            <p:cNvSpPr>
              <a:spLocks noChangeShapeType="1"/>
            </p:cNvSpPr>
            <p:nvPr/>
          </p:nvSpPr>
          <p:spPr bwMode="auto">
            <a:xfrm flipH="1">
              <a:off x="2625048" y="4520374"/>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34">
              <a:extLst>
                <a:ext uri="{FF2B5EF4-FFF2-40B4-BE49-F238E27FC236}">
                  <a16:creationId xmlns:a16="http://schemas.microsoft.com/office/drawing/2014/main" id="{44025311-0690-4EEF-8CE0-BF248D7C7DE9}"/>
                </a:ext>
              </a:extLst>
            </p:cNvPr>
            <p:cNvSpPr>
              <a:spLocks noChangeShapeType="1"/>
            </p:cNvSpPr>
            <p:nvPr/>
          </p:nvSpPr>
          <p:spPr bwMode="auto">
            <a:xfrm>
              <a:off x="2636467"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35">
              <a:extLst>
                <a:ext uri="{FF2B5EF4-FFF2-40B4-BE49-F238E27FC236}">
                  <a16:creationId xmlns:a16="http://schemas.microsoft.com/office/drawing/2014/main" id="{A45E7CAA-8CE9-4555-9FFB-E10F9D45AD47}"/>
                </a:ext>
              </a:extLst>
            </p:cNvPr>
            <p:cNvSpPr>
              <a:spLocks noChangeShapeType="1"/>
            </p:cNvSpPr>
            <p:nvPr/>
          </p:nvSpPr>
          <p:spPr bwMode="auto">
            <a:xfrm flipH="1">
              <a:off x="2589650" y="4520374"/>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36">
              <a:extLst>
                <a:ext uri="{FF2B5EF4-FFF2-40B4-BE49-F238E27FC236}">
                  <a16:creationId xmlns:a16="http://schemas.microsoft.com/office/drawing/2014/main" id="{AD41EC46-B20D-4DC6-AF8A-AA79143BD092}"/>
                </a:ext>
              </a:extLst>
            </p:cNvPr>
            <p:cNvSpPr>
              <a:spLocks noChangeShapeType="1"/>
            </p:cNvSpPr>
            <p:nvPr/>
          </p:nvSpPr>
          <p:spPr bwMode="auto">
            <a:xfrm>
              <a:off x="2565671"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37">
              <a:extLst>
                <a:ext uri="{FF2B5EF4-FFF2-40B4-BE49-F238E27FC236}">
                  <a16:creationId xmlns:a16="http://schemas.microsoft.com/office/drawing/2014/main" id="{42DF7389-CCA0-4924-9FF9-A5CCC35F20D2}"/>
                </a:ext>
              </a:extLst>
            </p:cNvPr>
            <p:cNvSpPr>
              <a:spLocks noChangeShapeType="1"/>
            </p:cNvSpPr>
            <p:nvPr/>
          </p:nvSpPr>
          <p:spPr bwMode="auto">
            <a:xfrm flipH="1">
              <a:off x="2519996"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38">
              <a:extLst>
                <a:ext uri="{FF2B5EF4-FFF2-40B4-BE49-F238E27FC236}">
                  <a16:creationId xmlns:a16="http://schemas.microsoft.com/office/drawing/2014/main" id="{742C5DEA-E385-4C7E-99F9-7500CE50626B}"/>
                </a:ext>
              </a:extLst>
            </p:cNvPr>
            <p:cNvSpPr>
              <a:spLocks noChangeShapeType="1"/>
            </p:cNvSpPr>
            <p:nvPr/>
          </p:nvSpPr>
          <p:spPr bwMode="auto">
            <a:xfrm>
              <a:off x="2454910" y="442331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39">
              <a:extLst>
                <a:ext uri="{FF2B5EF4-FFF2-40B4-BE49-F238E27FC236}">
                  <a16:creationId xmlns:a16="http://schemas.microsoft.com/office/drawing/2014/main" id="{415EC270-6506-45F9-B424-A14E524ED488}"/>
                </a:ext>
              </a:extLst>
            </p:cNvPr>
            <p:cNvSpPr>
              <a:spLocks noChangeShapeType="1"/>
            </p:cNvSpPr>
            <p:nvPr/>
          </p:nvSpPr>
          <p:spPr bwMode="auto">
            <a:xfrm flipH="1">
              <a:off x="2409235" y="446899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40">
              <a:extLst>
                <a:ext uri="{FF2B5EF4-FFF2-40B4-BE49-F238E27FC236}">
                  <a16:creationId xmlns:a16="http://schemas.microsoft.com/office/drawing/2014/main" id="{DB1CFEFC-B973-42CB-B430-944691451EE4}"/>
                </a:ext>
              </a:extLst>
            </p:cNvPr>
            <p:cNvSpPr>
              <a:spLocks noChangeShapeType="1"/>
            </p:cNvSpPr>
            <p:nvPr/>
          </p:nvSpPr>
          <p:spPr bwMode="auto">
            <a:xfrm>
              <a:off x="2371554" y="442331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41">
              <a:extLst>
                <a:ext uri="{FF2B5EF4-FFF2-40B4-BE49-F238E27FC236}">
                  <a16:creationId xmlns:a16="http://schemas.microsoft.com/office/drawing/2014/main" id="{C8F5EFA3-15B7-4D3A-9355-F6E4599D6AA0}"/>
                </a:ext>
              </a:extLst>
            </p:cNvPr>
            <p:cNvSpPr>
              <a:spLocks noChangeShapeType="1"/>
            </p:cNvSpPr>
            <p:nvPr/>
          </p:nvSpPr>
          <p:spPr bwMode="auto">
            <a:xfrm flipH="1">
              <a:off x="2325879" y="4468990"/>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42">
              <a:extLst>
                <a:ext uri="{FF2B5EF4-FFF2-40B4-BE49-F238E27FC236}">
                  <a16:creationId xmlns:a16="http://schemas.microsoft.com/office/drawing/2014/main" id="{BA6B5091-F04D-4E46-BD16-5680F598A8F0}"/>
                </a:ext>
              </a:extLst>
            </p:cNvPr>
            <p:cNvSpPr>
              <a:spLocks noChangeShapeType="1"/>
            </p:cNvSpPr>
            <p:nvPr/>
          </p:nvSpPr>
          <p:spPr bwMode="auto">
            <a:xfrm>
              <a:off x="2134045"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43">
              <a:extLst>
                <a:ext uri="{FF2B5EF4-FFF2-40B4-BE49-F238E27FC236}">
                  <a16:creationId xmlns:a16="http://schemas.microsoft.com/office/drawing/2014/main" id="{19895F46-A77A-402C-A09B-1C4BEEA381BC}"/>
                </a:ext>
              </a:extLst>
            </p:cNvPr>
            <p:cNvSpPr>
              <a:spLocks noChangeShapeType="1"/>
            </p:cNvSpPr>
            <p:nvPr/>
          </p:nvSpPr>
          <p:spPr bwMode="auto">
            <a:xfrm flipH="1">
              <a:off x="2088371" y="4431308"/>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44">
              <a:extLst>
                <a:ext uri="{FF2B5EF4-FFF2-40B4-BE49-F238E27FC236}">
                  <a16:creationId xmlns:a16="http://schemas.microsoft.com/office/drawing/2014/main" id="{992B54F4-C607-4094-B5F5-043077DD10C0}"/>
                </a:ext>
              </a:extLst>
            </p:cNvPr>
            <p:cNvSpPr>
              <a:spLocks noChangeShapeType="1"/>
            </p:cNvSpPr>
            <p:nvPr/>
          </p:nvSpPr>
          <p:spPr bwMode="auto">
            <a:xfrm>
              <a:off x="1928509" y="4334250"/>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45">
              <a:extLst>
                <a:ext uri="{FF2B5EF4-FFF2-40B4-BE49-F238E27FC236}">
                  <a16:creationId xmlns:a16="http://schemas.microsoft.com/office/drawing/2014/main" id="{80ACC4DC-A803-4568-8633-C0C3D7B96647}"/>
                </a:ext>
              </a:extLst>
            </p:cNvPr>
            <p:cNvSpPr>
              <a:spLocks noChangeShapeType="1"/>
            </p:cNvSpPr>
            <p:nvPr/>
          </p:nvSpPr>
          <p:spPr bwMode="auto">
            <a:xfrm flipH="1">
              <a:off x="1882834" y="4376499"/>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46">
              <a:extLst>
                <a:ext uri="{FF2B5EF4-FFF2-40B4-BE49-F238E27FC236}">
                  <a16:creationId xmlns:a16="http://schemas.microsoft.com/office/drawing/2014/main" id="{D2C412D3-5C9D-4730-885C-78684315FC17}"/>
                </a:ext>
              </a:extLst>
            </p:cNvPr>
            <p:cNvSpPr>
              <a:spLocks noChangeShapeType="1"/>
            </p:cNvSpPr>
            <p:nvPr/>
          </p:nvSpPr>
          <p:spPr bwMode="auto">
            <a:xfrm>
              <a:off x="1882834" y="4306845"/>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47">
              <a:extLst>
                <a:ext uri="{FF2B5EF4-FFF2-40B4-BE49-F238E27FC236}">
                  <a16:creationId xmlns:a16="http://schemas.microsoft.com/office/drawing/2014/main" id="{D1BFC6B0-E239-4334-95D3-0463B54F0CBA}"/>
                </a:ext>
              </a:extLst>
            </p:cNvPr>
            <p:cNvSpPr>
              <a:spLocks noChangeShapeType="1"/>
            </p:cNvSpPr>
            <p:nvPr/>
          </p:nvSpPr>
          <p:spPr bwMode="auto">
            <a:xfrm flipH="1">
              <a:off x="1839443" y="4352520"/>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48">
              <a:extLst>
                <a:ext uri="{FF2B5EF4-FFF2-40B4-BE49-F238E27FC236}">
                  <a16:creationId xmlns:a16="http://schemas.microsoft.com/office/drawing/2014/main" id="{968C11CF-CA78-4FBC-BE27-FCBF0FC498B2}"/>
                </a:ext>
              </a:extLst>
            </p:cNvPr>
            <p:cNvSpPr>
              <a:spLocks noChangeShapeType="1"/>
            </p:cNvSpPr>
            <p:nvPr/>
          </p:nvSpPr>
          <p:spPr bwMode="auto">
            <a:xfrm>
              <a:off x="2239097"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49">
              <a:extLst>
                <a:ext uri="{FF2B5EF4-FFF2-40B4-BE49-F238E27FC236}">
                  <a16:creationId xmlns:a16="http://schemas.microsoft.com/office/drawing/2014/main" id="{F23035FA-C95B-4C00-9241-9262E0E377A9}"/>
                </a:ext>
              </a:extLst>
            </p:cNvPr>
            <p:cNvSpPr>
              <a:spLocks noChangeShapeType="1"/>
            </p:cNvSpPr>
            <p:nvPr/>
          </p:nvSpPr>
          <p:spPr bwMode="auto">
            <a:xfrm flipH="1">
              <a:off x="2193422" y="4431308"/>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50">
              <a:extLst>
                <a:ext uri="{FF2B5EF4-FFF2-40B4-BE49-F238E27FC236}">
                  <a16:creationId xmlns:a16="http://schemas.microsoft.com/office/drawing/2014/main" id="{526C2017-ECB2-4E60-9D86-D99A0BBDD93A}"/>
                </a:ext>
              </a:extLst>
            </p:cNvPr>
            <p:cNvSpPr>
              <a:spLocks noChangeShapeType="1"/>
            </p:cNvSpPr>
            <p:nvPr/>
          </p:nvSpPr>
          <p:spPr bwMode="auto">
            <a:xfrm>
              <a:off x="2296190"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51">
              <a:extLst>
                <a:ext uri="{FF2B5EF4-FFF2-40B4-BE49-F238E27FC236}">
                  <a16:creationId xmlns:a16="http://schemas.microsoft.com/office/drawing/2014/main" id="{4522213A-1528-453B-B36C-F7D60E529E22}"/>
                </a:ext>
              </a:extLst>
            </p:cNvPr>
            <p:cNvSpPr>
              <a:spLocks noChangeShapeType="1"/>
            </p:cNvSpPr>
            <p:nvPr/>
          </p:nvSpPr>
          <p:spPr bwMode="auto">
            <a:xfrm flipH="1">
              <a:off x="2252799" y="4431308"/>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52">
              <a:extLst>
                <a:ext uri="{FF2B5EF4-FFF2-40B4-BE49-F238E27FC236}">
                  <a16:creationId xmlns:a16="http://schemas.microsoft.com/office/drawing/2014/main" id="{627C6D80-D540-40A7-9183-486829452471}"/>
                </a:ext>
              </a:extLst>
            </p:cNvPr>
            <p:cNvSpPr>
              <a:spLocks noChangeShapeType="1"/>
            </p:cNvSpPr>
            <p:nvPr/>
          </p:nvSpPr>
          <p:spPr bwMode="auto">
            <a:xfrm>
              <a:off x="2897954" y="473504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53">
              <a:extLst>
                <a:ext uri="{FF2B5EF4-FFF2-40B4-BE49-F238E27FC236}">
                  <a16:creationId xmlns:a16="http://schemas.microsoft.com/office/drawing/2014/main" id="{CAC0F7E7-0A1B-4B81-AD17-7A5DA318FAC8}"/>
                </a:ext>
              </a:extLst>
            </p:cNvPr>
            <p:cNvSpPr>
              <a:spLocks noChangeShapeType="1"/>
            </p:cNvSpPr>
            <p:nvPr/>
          </p:nvSpPr>
          <p:spPr bwMode="auto">
            <a:xfrm flipH="1">
              <a:off x="2852280" y="478072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0" name="Group 39">
            <a:extLst>
              <a:ext uri="{FF2B5EF4-FFF2-40B4-BE49-F238E27FC236}">
                <a16:creationId xmlns:a16="http://schemas.microsoft.com/office/drawing/2014/main" id="{C9D6746A-601B-4839-87B7-15885BB66FBC}"/>
              </a:ext>
            </a:extLst>
          </p:cNvPr>
          <p:cNvGrpSpPr/>
          <p:nvPr/>
        </p:nvGrpSpPr>
        <p:grpSpPr>
          <a:xfrm>
            <a:off x="3646241" y="2353158"/>
            <a:ext cx="2144850" cy="2506908"/>
            <a:chOff x="3646241" y="2404110"/>
            <a:chExt cx="2144850" cy="2506908"/>
          </a:xfrm>
        </p:grpSpPr>
        <p:sp>
          <p:nvSpPr>
            <p:cNvPr id="41" name="Freeform 18">
              <a:extLst>
                <a:ext uri="{FF2B5EF4-FFF2-40B4-BE49-F238E27FC236}">
                  <a16:creationId xmlns:a16="http://schemas.microsoft.com/office/drawing/2014/main" id="{F5F7E866-72B3-4F90-AE82-7297B2711619}"/>
                </a:ext>
              </a:extLst>
            </p:cNvPr>
            <p:cNvSpPr>
              <a:spLocks/>
            </p:cNvSpPr>
            <p:nvPr/>
          </p:nvSpPr>
          <p:spPr bwMode="auto">
            <a:xfrm>
              <a:off x="3646241" y="2404110"/>
              <a:ext cx="2097874" cy="2465661"/>
            </a:xfrm>
            <a:custGeom>
              <a:avLst/>
              <a:gdLst>
                <a:gd name="T0" fmla="*/ 31 w 1831"/>
                <a:gd name="T1" fmla="*/ 30 h 2152"/>
                <a:gd name="T2" fmla="*/ 90 w 1831"/>
                <a:gd name="T3" fmla="*/ 132 h 2152"/>
                <a:gd name="T4" fmla="*/ 99 w 1831"/>
                <a:gd name="T5" fmla="*/ 212 h 2152"/>
                <a:gd name="T6" fmla="*/ 116 w 1831"/>
                <a:gd name="T7" fmla="*/ 307 h 2152"/>
                <a:gd name="T8" fmla="*/ 125 w 1831"/>
                <a:gd name="T9" fmla="*/ 358 h 2152"/>
                <a:gd name="T10" fmla="*/ 144 w 1831"/>
                <a:gd name="T11" fmla="*/ 391 h 2152"/>
                <a:gd name="T12" fmla="*/ 149 w 1831"/>
                <a:gd name="T13" fmla="*/ 543 h 2152"/>
                <a:gd name="T14" fmla="*/ 170 w 1831"/>
                <a:gd name="T15" fmla="*/ 599 h 2152"/>
                <a:gd name="T16" fmla="*/ 175 w 1831"/>
                <a:gd name="T17" fmla="*/ 687 h 2152"/>
                <a:gd name="T18" fmla="*/ 194 w 1831"/>
                <a:gd name="T19" fmla="*/ 805 h 2152"/>
                <a:gd name="T20" fmla="*/ 201 w 1831"/>
                <a:gd name="T21" fmla="*/ 871 h 2152"/>
                <a:gd name="T22" fmla="*/ 239 w 1831"/>
                <a:gd name="T23" fmla="*/ 918 h 2152"/>
                <a:gd name="T24" fmla="*/ 265 w 1831"/>
                <a:gd name="T25" fmla="*/ 974 h 2152"/>
                <a:gd name="T26" fmla="*/ 281 w 1831"/>
                <a:gd name="T27" fmla="*/ 1022 h 2152"/>
                <a:gd name="T28" fmla="*/ 286 w 1831"/>
                <a:gd name="T29" fmla="*/ 1121 h 2152"/>
                <a:gd name="T30" fmla="*/ 312 w 1831"/>
                <a:gd name="T31" fmla="*/ 1133 h 2152"/>
                <a:gd name="T32" fmla="*/ 317 w 1831"/>
                <a:gd name="T33" fmla="*/ 1154 h 2152"/>
                <a:gd name="T34" fmla="*/ 333 w 1831"/>
                <a:gd name="T35" fmla="*/ 1196 h 2152"/>
                <a:gd name="T36" fmla="*/ 340 w 1831"/>
                <a:gd name="T37" fmla="*/ 1236 h 2152"/>
                <a:gd name="T38" fmla="*/ 361 w 1831"/>
                <a:gd name="T39" fmla="*/ 1248 h 2152"/>
                <a:gd name="T40" fmla="*/ 376 w 1831"/>
                <a:gd name="T41" fmla="*/ 1300 h 2152"/>
                <a:gd name="T42" fmla="*/ 421 w 1831"/>
                <a:gd name="T43" fmla="*/ 1310 h 2152"/>
                <a:gd name="T44" fmla="*/ 425 w 1831"/>
                <a:gd name="T45" fmla="*/ 1350 h 2152"/>
                <a:gd name="T46" fmla="*/ 456 w 1831"/>
                <a:gd name="T47" fmla="*/ 1359 h 2152"/>
                <a:gd name="T48" fmla="*/ 461 w 1831"/>
                <a:gd name="T49" fmla="*/ 1383 h 2152"/>
                <a:gd name="T50" fmla="*/ 515 w 1831"/>
                <a:gd name="T51" fmla="*/ 1409 h 2152"/>
                <a:gd name="T52" fmla="*/ 539 w 1831"/>
                <a:gd name="T53" fmla="*/ 1451 h 2152"/>
                <a:gd name="T54" fmla="*/ 555 w 1831"/>
                <a:gd name="T55" fmla="*/ 1468 h 2152"/>
                <a:gd name="T56" fmla="*/ 567 w 1831"/>
                <a:gd name="T57" fmla="*/ 1503 h 2152"/>
                <a:gd name="T58" fmla="*/ 603 w 1831"/>
                <a:gd name="T59" fmla="*/ 1517 h 2152"/>
                <a:gd name="T60" fmla="*/ 638 w 1831"/>
                <a:gd name="T61" fmla="*/ 1590 h 2152"/>
                <a:gd name="T62" fmla="*/ 697 w 1831"/>
                <a:gd name="T63" fmla="*/ 1595 h 2152"/>
                <a:gd name="T64" fmla="*/ 704 w 1831"/>
                <a:gd name="T65" fmla="*/ 1645 h 2152"/>
                <a:gd name="T66" fmla="*/ 844 w 1831"/>
                <a:gd name="T67" fmla="*/ 1671 h 2152"/>
                <a:gd name="T68" fmla="*/ 848 w 1831"/>
                <a:gd name="T69" fmla="*/ 1692 h 2152"/>
                <a:gd name="T70" fmla="*/ 891 w 1831"/>
                <a:gd name="T71" fmla="*/ 1711 h 2152"/>
                <a:gd name="T72" fmla="*/ 910 w 1831"/>
                <a:gd name="T73" fmla="*/ 1746 h 2152"/>
                <a:gd name="T74" fmla="*/ 943 w 1831"/>
                <a:gd name="T75" fmla="*/ 1786 h 2152"/>
                <a:gd name="T76" fmla="*/ 1014 w 1831"/>
                <a:gd name="T77" fmla="*/ 1836 h 2152"/>
                <a:gd name="T78" fmla="*/ 1127 w 1831"/>
                <a:gd name="T79" fmla="*/ 1845 h 2152"/>
                <a:gd name="T80" fmla="*/ 1207 w 1831"/>
                <a:gd name="T81" fmla="*/ 1897 h 2152"/>
                <a:gd name="T82" fmla="*/ 1564 w 1831"/>
                <a:gd name="T83" fmla="*/ 1923 h 2152"/>
                <a:gd name="T84" fmla="*/ 1831 w 1831"/>
                <a:gd name="T85" fmla="*/ 215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1" h="2152">
                  <a:moveTo>
                    <a:pt x="0" y="0"/>
                  </a:moveTo>
                  <a:lnTo>
                    <a:pt x="31" y="0"/>
                  </a:lnTo>
                  <a:lnTo>
                    <a:pt x="31" y="30"/>
                  </a:lnTo>
                  <a:lnTo>
                    <a:pt x="54" y="30"/>
                  </a:lnTo>
                  <a:lnTo>
                    <a:pt x="54" y="132"/>
                  </a:lnTo>
                  <a:lnTo>
                    <a:pt x="90" y="132"/>
                  </a:lnTo>
                  <a:lnTo>
                    <a:pt x="90" y="200"/>
                  </a:lnTo>
                  <a:lnTo>
                    <a:pt x="99" y="200"/>
                  </a:lnTo>
                  <a:lnTo>
                    <a:pt x="99" y="212"/>
                  </a:lnTo>
                  <a:lnTo>
                    <a:pt x="109" y="212"/>
                  </a:lnTo>
                  <a:lnTo>
                    <a:pt x="109" y="307"/>
                  </a:lnTo>
                  <a:lnTo>
                    <a:pt x="116" y="307"/>
                  </a:lnTo>
                  <a:lnTo>
                    <a:pt x="116" y="330"/>
                  </a:lnTo>
                  <a:lnTo>
                    <a:pt x="125" y="330"/>
                  </a:lnTo>
                  <a:lnTo>
                    <a:pt x="125" y="358"/>
                  </a:lnTo>
                  <a:lnTo>
                    <a:pt x="135" y="358"/>
                  </a:lnTo>
                  <a:lnTo>
                    <a:pt x="135" y="391"/>
                  </a:lnTo>
                  <a:lnTo>
                    <a:pt x="144" y="391"/>
                  </a:lnTo>
                  <a:lnTo>
                    <a:pt x="144" y="420"/>
                  </a:lnTo>
                  <a:lnTo>
                    <a:pt x="149" y="420"/>
                  </a:lnTo>
                  <a:lnTo>
                    <a:pt x="149" y="543"/>
                  </a:lnTo>
                  <a:lnTo>
                    <a:pt x="158" y="543"/>
                  </a:lnTo>
                  <a:lnTo>
                    <a:pt x="158" y="599"/>
                  </a:lnTo>
                  <a:lnTo>
                    <a:pt x="170" y="599"/>
                  </a:lnTo>
                  <a:lnTo>
                    <a:pt x="170" y="649"/>
                  </a:lnTo>
                  <a:lnTo>
                    <a:pt x="175" y="649"/>
                  </a:lnTo>
                  <a:lnTo>
                    <a:pt x="175" y="687"/>
                  </a:lnTo>
                  <a:lnTo>
                    <a:pt x="184" y="687"/>
                  </a:lnTo>
                  <a:lnTo>
                    <a:pt x="184" y="805"/>
                  </a:lnTo>
                  <a:lnTo>
                    <a:pt x="194" y="805"/>
                  </a:lnTo>
                  <a:lnTo>
                    <a:pt x="194" y="859"/>
                  </a:lnTo>
                  <a:lnTo>
                    <a:pt x="201" y="859"/>
                  </a:lnTo>
                  <a:lnTo>
                    <a:pt x="201" y="871"/>
                  </a:lnTo>
                  <a:lnTo>
                    <a:pt x="210" y="871"/>
                  </a:lnTo>
                  <a:lnTo>
                    <a:pt x="210" y="918"/>
                  </a:lnTo>
                  <a:lnTo>
                    <a:pt x="239" y="918"/>
                  </a:lnTo>
                  <a:lnTo>
                    <a:pt x="239" y="965"/>
                  </a:lnTo>
                  <a:lnTo>
                    <a:pt x="265" y="965"/>
                  </a:lnTo>
                  <a:lnTo>
                    <a:pt x="265" y="974"/>
                  </a:lnTo>
                  <a:lnTo>
                    <a:pt x="272" y="974"/>
                  </a:lnTo>
                  <a:lnTo>
                    <a:pt x="272" y="1022"/>
                  </a:lnTo>
                  <a:lnTo>
                    <a:pt x="281" y="1022"/>
                  </a:lnTo>
                  <a:lnTo>
                    <a:pt x="281" y="1069"/>
                  </a:lnTo>
                  <a:lnTo>
                    <a:pt x="286" y="1069"/>
                  </a:lnTo>
                  <a:lnTo>
                    <a:pt x="286" y="1121"/>
                  </a:lnTo>
                  <a:lnTo>
                    <a:pt x="300" y="1121"/>
                  </a:lnTo>
                  <a:lnTo>
                    <a:pt x="300" y="1133"/>
                  </a:lnTo>
                  <a:lnTo>
                    <a:pt x="312" y="1133"/>
                  </a:lnTo>
                  <a:lnTo>
                    <a:pt x="312" y="1140"/>
                  </a:lnTo>
                  <a:lnTo>
                    <a:pt x="317" y="1140"/>
                  </a:lnTo>
                  <a:lnTo>
                    <a:pt x="317" y="1154"/>
                  </a:lnTo>
                  <a:lnTo>
                    <a:pt x="328" y="1154"/>
                  </a:lnTo>
                  <a:lnTo>
                    <a:pt x="328" y="1196"/>
                  </a:lnTo>
                  <a:lnTo>
                    <a:pt x="333" y="1196"/>
                  </a:lnTo>
                  <a:lnTo>
                    <a:pt x="333" y="1208"/>
                  </a:lnTo>
                  <a:lnTo>
                    <a:pt x="340" y="1208"/>
                  </a:lnTo>
                  <a:lnTo>
                    <a:pt x="340" y="1236"/>
                  </a:lnTo>
                  <a:lnTo>
                    <a:pt x="347" y="1236"/>
                  </a:lnTo>
                  <a:lnTo>
                    <a:pt x="347" y="1248"/>
                  </a:lnTo>
                  <a:lnTo>
                    <a:pt x="361" y="1248"/>
                  </a:lnTo>
                  <a:lnTo>
                    <a:pt x="361" y="1258"/>
                  </a:lnTo>
                  <a:lnTo>
                    <a:pt x="376" y="1258"/>
                  </a:lnTo>
                  <a:lnTo>
                    <a:pt x="376" y="1300"/>
                  </a:lnTo>
                  <a:lnTo>
                    <a:pt x="383" y="1300"/>
                  </a:lnTo>
                  <a:lnTo>
                    <a:pt x="383" y="1310"/>
                  </a:lnTo>
                  <a:lnTo>
                    <a:pt x="421" y="1310"/>
                  </a:lnTo>
                  <a:lnTo>
                    <a:pt x="421" y="1331"/>
                  </a:lnTo>
                  <a:lnTo>
                    <a:pt x="425" y="1331"/>
                  </a:lnTo>
                  <a:lnTo>
                    <a:pt x="425" y="1350"/>
                  </a:lnTo>
                  <a:lnTo>
                    <a:pt x="435" y="1350"/>
                  </a:lnTo>
                  <a:lnTo>
                    <a:pt x="435" y="1359"/>
                  </a:lnTo>
                  <a:lnTo>
                    <a:pt x="456" y="1359"/>
                  </a:lnTo>
                  <a:lnTo>
                    <a:pt x="456" y="1371"/>
                  </a:lnTo>
                  <a:lnTo>
                    <a:pt x="461" y="1371"/>
                  </a:lnTo>
                  <a:lnTo>
                    <a:pt x="461" y="1383"/>
                  </a:lnTo>
                  <a:lnTo>
                    <a:pt x="482" y="1383"/>
                  </a:lnTo>
                  <a:lnTo>
                    <a:pt x="482" y="1409"/>
                  </a:lnTo>
                  <a:lnTo>
                    <a:pt x="515" y="1409"/>
                  </a:lnTo>
                  <a:lnTo>
                    <a:pt x="515" y="1437"/>
                  </a:lnTo>
                  <a:lnTo>
                    <a:pt x="539" y="1437"/>
                  </a:lnTo>
                  <a:lnTo>
                    <a:pt x="539" y="1451"/>
                  </a:lnTo>
                  <a:lnTo>
                    <a:pt x="548" y="1451"/>
                  </a:lnTo>
                  <a:lnTo>
                    <a:pt x="548" y="1468"/>
                  </a:lnTo>
                  <a:lnTo>
                    <a:pt x="555" y="1468"/>
                  </a:lnTo>
                  <a:lnTo>
                    <a:pt x="555" y="1484"/>
                  </a:lnTo>
                  <a:lnTo>
                    <a:pt x="567" y="1484"/>
                  </a:lnTo>
                  <a:lnTo>
                    <a:pt x="567" y="1503"/>
                  </a:lnTo>
                  <a:lnTo>
                    <a:pt x="572" y="1503"/>
                  </a:lnTo>
                  <a:lnTo>
                    <a:pt x="572" y="1517"/>
                  </a:lnTo>
                  <a:lnTo>
                    <a:pt x="603" y="1517"/>
                  </a:lnTo>
                  <a:lnTo>
                    <a:pt x="603" y="1543"/>
                  </a:lnTo>
                  <a:lnTo>
                    <a:pt x="638" y="1543"/>
                  </a:lnTo>
                  <a:lnTo>
                    <a:pt x="638" y="1590"/>
                  </a:lnTo>
                  <a:lnTo>
                    <a:pt x="650" y="1590"/>
                  </a:lnTo>
                  <a:lnTo>
                    <a:pt x="650" y="1595"/>
                  </a:lnTo>
                  <a:lnTo>
                    <a:pt x="697" y="1595"/>
                  </a:lnTo>
                  <a:lnTo>
                    <a:pt x="697" y="1619"/>
                  </a:lnTo>
                  <a:lnTo>
                    <a:pt x="704" y="1619"/>
                  </a:lnTo>
                  <a:lnTo>
                    <a:pt x="704" y="1645"/>
                  </a:lnTo>
                  <a:lnTo>
                    <a:pt x="787" y="1645"/>
                  </a:lnTo>
                  <a:lnTo>
                    <a:pt x="787" y="1671"/>
                  </a:lnTo>
                  <a:lnTo>
                    <a:pt x="844" y="1671"/>
                  </a:lnTo>
                  <a:lnTo>
                    <a:pt x="844" y="1680"/>
                  </a:lnTo>
                  <a:lnTo>
                    <a:pt x="848" y="1680"/>
                  </a:lnTo>
                  <a:lnTo>
                    <a:pt x="848" y="1692"/>
                  </a:lnTo>
                  <a:lnTo>
                    <a:pt x="877" y="1692"/>
                  </a:lnTo>
                  <a:lnTo>
                    <a:pt x="877" y="1711"/>
                  </a:lnTo>
                  <a:lnTo>
                    <a:pt x="891" y="1711"/>
                  </a:lnTo>
                  <a:lnTo>
                    <a:pt x="891" y="1723"/>
                  </a:lnTo>
                  <a:lnTo>
                    <a:pt x="910" y="1723"/>
                  </a:lnTo>
                  <a:lnTo>
                    <a:pt x="910" y="1746"/>
                  </a:lnTo>
                  <a:lnTo>
                    <a:pt x="936" y="1746"/>
                  </a:lnTo>
                  <a:lnTo>
                    <a:pt x="936" y="1786"/>
                  </a:lnTo>
                  <a:lnTo>
                    <a:pt x="943" y="1786"/>
                  </a:lnTo>
                  <a:lnTo>
                    <a:pt x="943" y="1805"/>
                  </a:lnTo>
                  <a:lnTo>
                    <a:pt x="1014" y="1805"/>
                  </a:lnTo>
                  <a:lnTo>
                    <a:pt x="1014" y="1836"/>
                  </a:lnTo>
                  <a:lnTo>
                    <a:pt x="1120" y="1836"/>
                  </a:lnTo>
                  <a:lnTo>
                    <a:pt x="1120" y="1845"/>
                  </a:lnTo>
                  <a:lnTo>
                    <a:pt x="1127" y="1845"/>
                  </a:lnTo>
                  <a:lnTo>
                    <a:pt x="1127" y="1864"/>
                  </a:lnTo>
                  <a:lnTo>
                    <a:pt x="1207" y="1864"/>
                  </a:lnTo>
                  <a:lnTo>
                    <a:pt x="1207" y="1897"/>
                  </a:lnTo>
                  <a:lnTo>
                    <a:pt x="1557" y="1897"/>
                  </a:lnTo>
                  <a:lnTo>
                    <a:pt x="1557" y="1923"/>
                  </a:lnTo>
                  <a:lnTo>
                    <a:pt x="1564" y="1923"/>
                  </a:lnTo>
                  <a:lnTo>
                    <a:pt x="1564" y="1949"/>
                  </a:lnTo>
                  <a:lnTo>
                    <a:pt x="1831" y="1949"/>
                  </a:lnTo>
                  <a:lnTo>
                    <a:pt x="1831" y="2152"/>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9">
              <a:extLst>
                <a:ext uri="{FF2B5EF4-FFF2-40B4-BE49-F238E27FC236}">
                  <a16:creationId xmlns:a16="http://schemas.microsoft.com/office/drawing/2014/main" id="{3FF6B913-7588-4C87-8D31-DBAD1F471BC5}"/>
                </a:ext>
              </a:extLst>
            </p:cNvPr>
            <p:cNvSpPr>
              <a:spLocks noChangeShapeType="1"/>
            </p:cNvSpPr>
            <p:nvPr/>
          </p:nvSpPr>
          <p:spPr bwMode="auto">
            <a:xfrm>
              <a:off x="5744115" y="4818212"/>
              <a:ext cx="0" cy="92806"/>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20">
              <a:extLst>
                <a:ext uri="{FF2B5EF4-FFF2-40B4-BE49-F238E27FC236}">
                  <a16:creationId xmlns:a16="http://schemas.microsoft.com/office/drawing/2014/main" id="{000070AA-335F-4936-8D99-B39592FCDA5D}"/>
                </a:ext>
              </a:extLst>
            </p:cNvPr>
            <p:cNvSpPr>
              <a:spLocks noChangeShapeType="1"/>
            </p:cNvSpPr>
            <p:nvPr/>
          </p:nvSpPr>
          <p:spPr bwMode="auto">
            <a:xfrm flipH="1">
              <a:off x="5698285" y="4864042"/>
              <a:ext cx="92806"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1">
              <a:extLst>
                <a:ext uri="{FF2B5EF4-FFF2-40B4-BE49-F238E27FC236}">
                  <a16:creationId xmlns:a16="http://schemas.microsoft.com/office/drawing/2014/main" id="{1094CDDF-E919-45BA-8657-027D374F3130}"/>
                </a:ext>
              </a:extLst>
            </p:cNvPr>
            <p:cNvSpPr>
              <a:spLocks noChangeShapeType="1"/>
            </p:cNvSpPr>
            <p:nvPr/>
          </p:nvSpPr>
          <p:spPr bwMode="auto">
            <a:xfrm>
              <a:off x="561693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22">
              <a:extLst>
                <a:ext uri="{FF2B5EF4-FFF2-40B4-BE49-F238E27FC236}">
                  <a16:creationId xmlns:a16="http://schemas.microsoft.com/office/drawing/2014/main" id="{CF698EDB-F29B-44FD-96FC-7ABCC5A746F0}"/>
                </a:ext>
              </a:extLst>
            </p:cNvPr>
            <p:cNvSpPr>
              <a:spLocks noChangeShapeType="1"/>
            </p:cNvSpPr>
            <p:nvPr/>
          </p:nvSpPr>
          <p:spPr bwMode="auto">
            <a:xfrm flipH="1">
              <a:off x="5571106"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23">
              <a:extLst>
                <a:ext uri="{FF2B5EF4-FFF2-40B4-BE49-F238E27FC236}">
                  <a16:creationId xmlns:a16="http://schemas.microsoft.com/office/drawing/2014/main" id="{7B890F63-8A7D-4F6D-AF5A-CCFD0E69F820}"/>
                </a:ext>
              </a:extLst>
            </p:cNvPr>
            <p:cNvSpPr>
              <a:spLocks noChangeShapeType="1"/>
            </p:cNvSpPr>
            <p:nvPr/>
          </p:nvSpPr>
          <p:spPr bwMode="auto">
            <a:xfrm>
              <a:off x="544965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24">
              <a:extLst>
                <a:ext uri="{FF2B5EF4-FFF2-40B4-BE49-F238E27FC236}">
                  <a16:creationId xmlns:a16="http://schemas.microsoft.com/office/drawing/2014/main" id="{3494272B-B5AA-45E5-8CAF-CB7E6FE2CD15}"/>
                </a:ext>
              </a:extLst>
            </p:cNvPr>
            <p:cNvSpPr>
              <a:spLocks noChangeShapeType="1"/>
            </p:cNvSpPr>
            <p:nvPr/>
          </p:nvSpPr>
          <p:spPr bwMode="auto">
            <a:xfrm flipH="1">
              <a:off x="5403826" y="4637183"/>
              <a:ext cx="91660"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25">
              <a:extLst>
                <a:ext uri="{FF2B5EF4-FFF2-40B4-BE49-F238E27FC236}">
                  <a16:creationId xmlns:a16="http://schemas.microsoft.com/office/drawing/2014/main" id="{7B2D619F-97A9-459A-8DD7-D8C8A5F59CE6}"/>
                </a:ext>
              </a:extLst>
            </p:cNvPr>
            <p:cNvSpPr>
              <a:spLocks noChangeShapeType="1"/>
            </p:cNvSpPr>
            <p:nvPr/>
          </p:nvSpPr>
          <p:spPr bwMode="auto">
            <a:xfrm>
              <a:off x="535455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26">
              <a:extLst>
                <a:ext uri="{FF2B5EF4-FFF2-40B4-BE49-F238E27FC236}">
                  <a16:creationId xmlns:a16="http://schemas.microsoft.com/office/drawing/2014/main" id="{B2D30F47-A8AD-4E9F-8F17-B1A946171ED8}"/>
                </a:ext>
              </a:extLst>
            </p:cNvPr>
            <p:cNvSpPr>
              <a:spLocks noChangeShapeType="1"/>
            </p:cNvSpPr>
            <p:nvPr/>
          </p:nvSpPr>
          <p:spPr bwMode="auto">
            <a:xfrm flipH="1">
              <a:off x="5311020"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27">
              <a:extLst>
                <a:ext uri="{FF2B5EF4-FFF2-40B4-BE49-F238E27FC236}">
                  <a16:creationId xmlns:a16="http://schemas.microsoft.com/office/drawing/2014/main" id="{E367D903-0DB7-4538-90C5-3E9BADE4BA1C}"/>
                </a:ext>
              </a:extLst>
            </p:cNvPr>
            <p:cNvSpPr>
              <a:spLocks noChangeShapeType="1"/>
            </p:cNvSpPr>
            <p:nvPr/>
          </p:nvSpPr>
          <p:spPr bwMode="auto">
            <a:xfrm>
              <a:off x="5319040"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28">
              <a:extLst>
                <a:ext uri="{FF2B5EF4-FFF2-40B4-BE49-F238E27FC236}">
                  <a16:creationId xmlns:a16="http://schemas.microsoft.com/office/drawing/2014/main" id="{50280183-2393-4634-834F-92DC5479CF6E}"/>
                </a:ext>
              </a:extLst>
            </p:cNvPr>
            <p:cNvSpPr>
              <a:spLocks noChangeShapeType="1"/>
            </p:cNvSpPr>
            <p:nvPr/>
          </p:nvSpPr>
          <p:spPr bwMode="auto">
            <a:xfrm flipH="1">
              <a:off x="5273210" y="4577604"/>
              <a:ext cx="92806"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29">
              <a:extLst>
                <a:ext uri="{FF2B5EF4-FFF2-40B4-BE49-F238E27FC236}">
                  <a16:creationId xmlns:a16="http://schemas.microsoft.com/office/drawing/2014/main" id="{862A88BD-7F44-4610-B444-740113CD7AE6}"/>
                </a:ext>
              </a:extLst>
            </p:cNvPr>
            <p:cNvSpPr>
              <a:spLocks noChangeShapeType="1"/>
            </p:cNvSpPr>
            <p:nvPr/>
          </p:nvSpPr>
          <p:spPr bwMode="auto">
            <a:xfrm>
              <a:off x="526289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30">
              <a:extLst>
                <a:ext uri="{FF2B5EF4-FFF2-40B4-BE49-F238E27FC236}">
                  <a16:creationId xmlns:a16="http://schemas.microsoft.com/office/drawing/2014/main" id="{EDD8BD60-BC6F-4EDE-BC29-467427D21E01}"/>
                </a:ext>
              </a:extLst>
            </p:cNvPr>
            <p:cNvSpPr>
              <a:spLocks noChangeShapeType="1"/>
            </p:cNvSpPr>
            <p:nvPr/>
          </p:nvSpPr>
          <p:spPr bwMode="auto">
            <a:xfrm flipH="1">
              <a:off x="5217068"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31">
              <a:extLst>
                <a:ext uri="{FF2B5EF4-FFF2-40B4-BE49-F238E27FC236}">
                  <a16:creationId xmlns:a16="http://schemas.microsoft.com/office/drawing/2014/main" id="{7C93285A-B6D2-49A1-903B-5382FD0AC747}"/>
                </a:ext>
              </a:extLst>
            </p:cNvPr>
            <p:cNvSpPr>
              <a:spLocks noChangeShapeType="1"/>
            </p:cNvSpPr>
            <p:nvPr/>
          </p:nvSpPr>
          <p:spPr bwMode="auto">
            <a:xfrm>
              <a:off x="5132283"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32">
              <a:extLst>
                <a:ext uri="{FF2B5EF4-FFF2-40B4-BE49-F238E27FC236}">
                  <a16:creationId xmlns:a16="http://schemas.microsoft.com/office/drawing/2014/main" id="{DEC5497F-3B8B-42F9-A711-788242670852}"/>
                </a:ext>
              </a:extLst>
            </p:cNvPr>
            <p:cNvSpPr>
              <a:spLocks noChangeShapeType="1"/>
            </p:cNvSpPr>
            <p:nvPr/>
          </p:nvSpPr>
          <p:spPr bwMode="auto">
            <a:xfrm flipH="1">
              <a:off x="508645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33">
              <a:extLst>
                <a:ext uri="{FF2B5EF4-FFF2-40B4-BE49-F238E27FC236}">
                  <a16:creationId xmlns:a16="http://schemas.microsoft.com/office/drawing/2014/main" id="{B06347EE-0510-4DDF-A771-3CC6A60D76BE}"/>
                </a:ext>
              </a:extLst>
            </p:cNvPr>
            <p:cNvSpPr>
              <a:spLocks noChangeShapeType="1"/>
            </p:cNvSpPr>
            <p:nvPr/>
          </p:nvSpPr>
          <p:spPr bwMode="auto">
            <a:xfrm>
              <a:off x="518727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34">
              <a:extLst>
                <a:ext uri="{FF2B5EF4-FFF2-40B4-BE49-F238E27FC236}">
                  <a16:creationId xmlns:a16="http://schemas.microsoft.com/office/drawing/2014/main" id="{36132535-5E32-4776-8341-E09086ABB1F4}"/>
                </a:ext>
              </a:extLst>
            </p:cNvPr>
            <p:cNvSpPr>
              <a:spLocks noChangeShapeType="1"/>
            </p:cNvSpPr>
            <p:nvPr/>
          </p:nvSpPr>
          <p:spPr bwMode="auto">
            <a:xfrm flipH="1">
              <a:off x="514030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35">
              <a:extLst>
                <a:ext uri="{FF2B5EF4-FFF2-40B4-BE49-F238E27FC236}">
                  <a16:creationId xmlns:a16="http://schemas.microsoft.com/office/drawing/2014/main" id="{3521DD5E-FEAD-4476-8F81-C0080D3BD6E1}"/>
                </a:ext>
              </a:extLst>
            </p:cNvPr>
            <p:cNvSpPr>
              <a:spLocks noChangeShapeType="1"/>
            </p:cNvSpPr>
            <p:nvPr/>
          </p:nvSpPr>
          <p:spPr bwMode="auto">
            <a:xfrm>
              <a:off x="5008541" y="4493964"/>
              <a:ext cx="0" cy="89369"/>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36">
              <a:extLst>
                <a:ext uri="{FF2B5EF4-FFF2-40B4-BE49-F238E27FC236}">
                  <a16:creationId xmlns:a16="http://schemas.microsoft.com/office/drawing/2014/main" id="{62203800-92E6-4F3C-8A17-8B60930932F5}"/>
                </a:ext>
              </a:extLst>
            </p:cNvPr>
            <p:cNvSpPr>
              <a:spLocks noChangeShapeType="1"/>
            </p:cNvSpPr>
            <p:nvPr/>
          </p:nvSpPr>
          <p:spPr bwMode="auto">
            <a:xfrm flipH="1">
              <a:off x="4965003" y="4537502"/>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7">
              <a:extLst>
                <a:ext uri="{FF2B5EF4-FFF2-40B4-BE49-F238E27FC236}">
                  <a16:creationId xmlns:a16="http://schemas.microsoft.com/office/drawing/2014/main" id="{37662012-A929-437C-AE5B-47389A62293F}"/>
                </a:ext>
              </a:extLst>
            </p:cNvPr>
            <p:cNvSpPr>
              <a:spLocks noChangeShapeType="1"/>
            </p:cNvSpPr>
            <p:nvPr/>
          </p:nvSpPr>
          <p:spPr bwMode="auto">
            <a:xfrm>
              <a:off x="5032602"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8">
              <a:extLst>
                <a:ext uri="{FF2B5EF4-FFF2-40B4-BE49-F238E27FC236}">
                  <a16:creationId xmlns:a16="http://schemas.microsoft.com/office/drawing/2014/main" id="{34886212-075F-4DF2-8139-815C25FA8CA6}"/>
                </a:ext>
              </a:extLst>
            </p:cNvPr>
            <p:cNvSpPr>
              <a:spLocks noChangeShapeType="1"/>
            </p:cNvSpPr>
            <p:nvPr/>
          </p:nvSpPr>
          <p:spPr bwMode="auto">
            <a:xfrm flipH="1">
              <a:off x="498906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9">
              <a:extLst>
                <a:ext uri="{FF2B5EF4-FFF2-40B4-BE49-F238E27FC236}">
                  <a16:creationId xmlns:a16="http://schemas.microsoft.com/office/drawing/2014/main" id="{240BEF6D-CB55-470B-8EE4-70D3E18230D3}"/>
                </a:ext>
              </a:extLst>
            </p:cNvPr>
            <p:cNvSpPr>
              <a:spLocks noChangeShapeType="1"/>
            </p:cNvSpPr>
            <p:nvPr/>
          </p:nvSpPr>
          <p:spPr bwMode="auto">
            <a:xfrm>
              <a:off x="4816055" y="4461883"/>
              <a:ext cx="0" cy="89369"/>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40">
              <a:extLst>
                <a:ext uri="{FF2B5EF4-FFF2-40B4-BE49-F238E27FC236}">
                  <a16:creationId xmlns:a16="http://schemas.microsoft.com/office/drawing/2014/main" id="{7EE610D8-526D-4C13-B01D-36F2E3DDC7B2}"/>
                </a:ext>
              </a:extLst>
            </p:cNvPr>
            <p:cNvSpPr>
              <a:spLocks noChangeShapeType="1"/>
            </p:cNvSpPr>
            <p:nvPr/>
          </p:nvSpPr>
          <p:spPr bwMode="auto">
            <a:xfrm flipH="1">
              <a:off x="4770225" y="4507713"/>
              <a:ext cx="91660"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41">
              <a:extLst>
                <a:ext uri="{FF2B5EF4-FFF2-40B4-BE49-F238E27FC236}">
                  <a16:creationId xmlns:a16="http://schemas.microsoft.com/office/drawing/2014/main" id="{50BE0E11-CA15-4C80-B1DB-6DAE5FAFB0EE}"/>
                </a:ext>
              </a:extLst>
            </p:cNvPr>
            <p:cNvSpPr>
              <a:spLocks noChangeShapeType="1"/>
            </p:cNvSpPr>
            <p:nvPr/>
          </p:nvSpPr>
          <p:spPr bwMode="auto">
            <a:xfrm>
              <a:off x="5652455"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42">
              <a:extLst>
                <a:ext uri="{FF2B5EF4-FFF2-40B4-BE49-F238E27FC236}">
                  <a16:creationId xmlns:a16="http://schemas.microsoft.com/office/drawing/2014/main" id="{35563E24-5DAD-4EAB-8BF2-4875F40173E2}"/>
                </a:ext>
              </a:extLst>
            </p:cNvPr>
            <p:cNvSpPr>
              <a:spLocks noChangeShapeType="1"/>
            </p:cNvSpPr>
            <p:nvPr/>
          </p:nvSpPr>
          <p:spPr bwMode="auto">
            <a:xfrm flipH="1">
              <a:off x="5608916"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43">
              <a:extLst>
                <a:ext uri="{FF2B5EF4-FFF2-40B4-BE49-F238E27FC236}">
                  <a16:creationId xmlns:a16="http://schemas.microsoft.com/office/drawing/2014/main" id="{DE2E41B0-7CEA-433B-A6E4-CDD33598855E}"/>
                </a:ext>
              </a:extLst>
            </p:cNvPr>
            <p:cNvSpPr>
              <a:spLocks noChangeShapeType="1"/>
            </p:cNvSpPr>
            <p:nvPr/>
          </p:nvSpPr>
          <p:spPr bwMode="auto">
            <a:xfrm>
              <a:off x="569255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44">
              <a:extLst>
                <a:ext uri="{FF2B5EF4-FFF2-40B4-BE49-F238E27FC236}">
                  <a16:creationId xmlns:a16="http://schemas.microsoft.com/office/drawing/2014/main" id="{7920AB17-6EBE-43FB-898E-4CC877D64787}"/>
                </a:ext>
              </a:extLst>
            </p:cNvPr>
            <p:cNvSpPr>
              <a:spLocks noChangeShapeType="1"/>
            </p:cNvSpPr>
            <p:nvPr/>
          </p:nvSpPr>
          <p:spPr bwMode="auto">
            <a:xfrm flipH="1">
              <a:off x="5650163"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8" name="Group 67">
            <a:extLst>
              <a:ext uri="{FF2B5EF4-FFF2-40B4-BE49-F238E27FC236}">
                <a16:creationId xmlns:a16="http://schemas.microsoft.com/office/drawing/2014/main" id="{628F80BD-389D-4ED9-89A6-826D07145BB7}"/>
              </a:ext>
            </a:extLst>
          </p:cNvPr>
          <p:cNvGrpSpPr/>
          <p:nvPr/>
        </p:nvGrpSpPr>
        <p:grpSpPr>
          <a:xfrm>
            <a:off x="6502400" y="2365773"/>
            <a:ext cx="2179994" cy="2517225"/>
            <a:chOff x="6502400" y="2416725"/>
            <a:chExt cx="2179994" cy="2517225"/>
          </a:xfrm>
        </p:grpSpPr>
        <p:sp>
          <p:nvSpPr>
            <p:cNvPr id="69" name="Freeform 72">
              <a:extLst>
                <a:ext uri="{FF2B5EF4-FFF2-40B4-BE49-F238E27FC236}">
                  <a16:creationId xmlns:a16="http://schemas.microsoft.com/office/drawing/2014/main" id="{1388275B-9638-4997-B2B2-032CF037A000}"/>
                </a:ext>
              </a:extLst>
            </p:cNvPr>
            <p:cNvSpPr>
              <a:spLocks/>
            </p:cNvSpPr>
            <p:nvPr/>
          </p:nvSpPr>
          <p:spPr bwMode="auto">
            <a:xfrm>
              <a:off x="6502400" y="2416725"/>
              <a:ext cx="2152559" cy="2473785"/>
            </a:xfrm>
            <a:custGeom>
              <a:avLst/>
              <a:gdLst>
                <a:gd name="T0" fmla="*/ 42 w 1883"/>
                <a:gd name="T1" fmla="*/ 0 h 2164"/>
                <a:gd name="T2" fmla="*/ 82 w 1883"/>
                <a:gd name="T3" fmla="*/ 146 h 2164"/>
                <a:gd name="T4" fmla="*/ 94 w 1883"/>
                <a:gd name="T5" fmla="*/ 174 h 2164"/>
                <a:gd name="T6" fmla="*/ 104 w 1883"/>
                <a:gd name="T7" fmla="*/ 214 h 2164"/>
                <a:gd name="T8" fmla="*/ 118 w 1883"/>
                <a:gd name="T9" fmla="*/ 243 h 2164"/>
                <a:gd name="T10" fmla="*/ 132 w 1883"/>
                <a:gd name="T11" fmla="*/ 335 h 2164"/>
                <a:gd name="T12" fmla="*/ 153 w 1883"/>
                <a:gd name="T13" fmla="*/ 420 h 2164"/>
                <a:gd name="T14" fmla="*/ 160 w 1883"/>
                <a:gd name="T15" fmla="*/ 476 h 2164"/>
                <a:gd name="T16" fmla="*/ 182 w 1883"/>
                <a:gd name="T17" fmla="*/ 601 h 2164"/>
                <a:gd name="T18" fmla="*/ 196 w 1883"/>
                <a:gd name="T19" fmla="*/ 684 h 2164"/>
                <a:gd name="T20" fmla="*/ 210 w 1883"/>
                <a:gd name="T21" fmla="*/ 849 h 2164"/>
                <a:gd name="T22" fmla="*/ 219 w 1883"/>
                <a:gd name="T23" fmla="*/ 866 h 2164"/>
                <a:gd name="T24" fmla="*/ 229 w 1883"/>
                <a:gd name="T25" fmla="*/ 889 h 2164"/>
                <a:gd name="T26" fmla="*/ 243 w 1883"/>
                <a:gd name="T27" fmla="*/ 904 h 2164"/>
                <a:gd name="T28" fmla="*/ 255 w 1883"/>
                <a:gd name="T29" fmla="*/ 925 h 2164"/>
                <a:gd name="T30" fmla="*/ 264 w 1883"/>
                <a:gd name="T31" fmla="*/ 951 h 2164"/>
                <a:gd name="T32" fmla="*/ 271 w 1883"/>
                <a:gd name="T33" fmla="*/ 974 h 2164"/>
                <a:gd name="T34" fmla="*/ 286 w 1883"/>
                <a:gd name="T35" fmla="*/ 989 h 2164"/>
                <a:gd name="T36" fmla="*/ 305 w 1883"/>
                <a:gd name="T37" fmla="*/ 1076 h 2164"/>
                <a:gd name="T38" fmla="*/ 323 w 1883"/>
                <a:gd name="T39" fmla="*/ 1170 h 2164"/>
                <a:gd name="T40" fmla="*/ 342 w 1883"/>
                <a:gd name="T41" fmla="*/ 1203 h 2164"/>
                <a:gd name="T42" fmla="*/ 354 w 1883"/>
                <a:gd name="T43" fmla="*/ 1241 h 2164"/>
                <a:gd name="T44" fmla="*/ 366 w 1883"/>
                <a:gd name="T45" fmla="*/ 1267 h 2164"/>
                <a:gd name="T46" fmla="*/ 399 w 1883"/>
                <a:gd name="T47" fmla="*/ 1298 h 2164"/>
                <a:gd name="T48" fmla="*/ 425 w 1883"/>
                <a:gd name="T49" fmla="*/ 1319 h 2164"/>
                <a:gd name="T50" fmla="*/ 430 w 1883"/>
                <a:gd name="T51" fmla="*/ 1328 h 2164"/>
                <a:gd name="T52" fmla="*/ 437 w 1883"/>
                <a:gd name="T53" fmla="*/ 1345 h 2164"/>
                <a:gd name="T54" fmla="*/ 446 w 1883"/>
                <a:gd name="T55" fmla="*/ 1361 h 2164"/>
                <a:gd name="T56" fmla="*/ 470 w 1883"/>
                <a:gd name="T57" fmla="*/ 1378 h 2164"/>
                <a:gd name="T58" fmla="*/ 482 w 1883"/>
                <a:gd name="T59" fmla="*/ 1402 h 2164"/>
                <a:gd name="T60" fmla="*/ 505 w 1883"/>
                <a:gd name="T61" fmla="*/ 1416 h 2164"/>
                <a:gd name="T62" fmla="*/ 517 w 1883"/>
                <a:gd name="T63" fmla="*/ 1468 h 2164"/>
                <a:gd name="T64" fmla="*/ 539 w 1883"/>
                <a:gd name="T65" fmla="*/ 1477 h 2164"/>
                <a:gd name="T66" fmla="*/ 565 w 1883"/>
                <a:gd name="T67" fmla="*/ 1503 h 2164"/>
                <a:gd name="T68" fmla="*/ 602 w 1883"/>
                <a:gd name="T69" fmla="*/ 1569 h 2164"/>
                <a:gd name="T70" fmla="*/ 624 w 1883"/>
                <a:gd name="T71" fmla="*/ 1597 h 2164"/>
                <a:gd name="T72" fmla="*/ 638 w 1883"/>
                <a:gd name="T73" fmla="*/ 1635 h 2164"/>
                <a:gd name="T74" fmla="*/ 652 w 1883"/>
                <a:gd name="T75" fmla="*/ 1656 h 2164"/>
                <a:gd name="T76" fmla="*/ 666 w 1883"/>
                <a:gd name="T77" fmla="*/ 1682 h 2164"/>
                <a:gd name="T78" fmla="*/ 725 w 1883"/>
                <a:gd name="T79" fmla="*/ 1772 h 2164"/>
                <a:gd name="T80" fmla="*/ 817 w 1883"/>
                <a:gd name="T81" fmla="*/ 1805 h 2164"/>
                <a:gd name="T82" fmla="*/ 940 w 1883"/>
                <a:gd name="T83" fmla="*/ 1836 h 2164"/>
                <a:gd name="T84" fmla="*/ 962 w 1883"/>
                <a:gd name="T85" fmla="*/ 1892 h 2164"/>
                <a:gd name="T86" fmla="*/ 969 w 1883"/>
                <a:gd name="T87" fmla="*/ 1899 h 2164"/>
                <a:gd name="T88" fmla="*/ 1151 w 1883"/>
                <a:gd name="T89" fmla="*/ 1956 h 2164"/>
                <a:gd name="T90" fmla="*/ 1172 w 1883"/>
                <a:gd name="T91" fmla="*/ 2020 h 2164"/>
                <a:gd name="T92" fmla="*/ 1181 w 1883"/>
                <a:gd name="T93" fmla="*/ 2046 h 2164"/>
                <a:gd name="T94" fmla="*/ 1418 w 1883"/>
                <a:gd name="T95" fmla="*/ 2060 h 2164"/>
                <a:gd name="T96" fmla="*/ 1590 w 1883"/>
                <a:gd name="T97" fmla="*/ 2105 h 2164"/>
                <a:gd name="T98" fmla="*/ 1883 w 1883"/>
                <a:gd name="T99" fmla="*/ 2164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3" h="2164">
                  <a:moveTo>
                    <a:pt x="0" y="0"/>
                  </a:moveTo>
                  <a:lnTo>
                    <a:pt x="42" y="0"/>
                  </a:lnTo>
                  <a:lnTo>
                    <a:pt x="42" y="146"/>
                  </a:lnTo>
                  <a:lnTo>
                    <a:pt x="82" y="146"/>
                  </a:lnTo>
                  <a:lnTo>
                    <a:pt x="82" y="174"/>
                  </a:lnTo>
                  <a:lnTo>
                    <a:pt x="94" y="174"/>
                  </a:lnTo>
                  <a:lnTo>
                    <a:pt x="94" y="214"/>
                  </a:lnTo>
                  <a:lnTo>
                    <a:pt x="104" y="214"/>
                  </a:lnTo>
                  <a:lnTo>
                    <a:pt x="104" y="243"/>
                  </a:lnTo>
                  <a:lnTo>
                    <a:pt x="118" y="243"/>
                  </a:lnTo>
                  <a:lnTo>
                    <a:pt x="118" y="335"/>
                  </a:lnTo>
                  <a:lnTo>
                    <a:pt x="132" y="335"/>
                  </a:lnTo>
                  <a:lnTo>
                    <a:pt x="132" y="420"/>
                  </a:lnTo>
                  <a:lnTo>
                    <a:pt x="153" y="420"/>
                  </a:lnTo>
                  <a:lnTo>
                    <a:pt x="153" y="476"/>
                  </a:lnTo>
                  <a:lnTo>
                    <a:pt x="160" y="476"/>
                  </a:lnTo>
                  <a:lnTo>
                    <a:pt x="160" y="601"/>
                  </a:lnTo>
                  <a:lnTo>
                    <a:pt x="182" y="601"/>
                  </a:lnTo>
                  <a:lnTo>
                    <a:pt x="182" y="684"/>
                  </a:lnTo>
                  <a:lnTo>
                    <a:pt x="196" y="684"/>
                  </a:lnTo>
                  <a:lnTo>
                    <a:pt x="196" y="849"/>
                  </a:lnTo>
                  <a:lnTo>
                    <a:pt x="210" y="849"/>
                  </a:lnTo>
                  <a:lnTo>
                    <a:pt x="210" y="866"/>
                  </a:lnTo>
                  <a:lnTo>
                    <a:pt x="219" y="866"/>
                  </a:lnTo>
                  <a:lnTo>
                    <a:pt x="219" y="889"/>
                  </a:lnTo>
                  <a:lnTo>
                    <a:pt x="229" y="889"/>
                  </a:lnTo>
                  <a:lnTo>
                    <a:pt x="229" y="904"/>
                  </a:lnTo>
                  <a:lnTo>
                    <a:pt x="243" y="904"/>
                  </a:lnTo>
                  <a:lnTo>
                    <a:pt x="243" y="925"/>
                  </a:lnTo>
                  <a:lnTo>
                    <a:pt x="255" y="925"/>
                  </a:lnTo>
                  <a:lnTo>
                    <a:pt x="255" y="951"/>
                  </a:lnTo>
                  <a:lnTo>
                    <a:pt x="264" y="951"/>
                  </a:lnTo>
                  <a:lnTo>
                    <a:pt x="264" y="974"/>
                  </a:lnTo>
                  <a:lnTo>
                    <a:pt x="271" y="974"/>
                  </a:lnTo>
                  <a:lnTo>
                    <a:pt x="271" y="989"/>
                  </a:lnTo>
                  <a:lnTo>
                    <a:pt x="286" y="989"/>
                  </a:lnTo>
                  <a:lnTo>
                    <a:pt x="286" y="1076"/>
                  </a:lnTo>
                  <a:lnTo>
                    <a:pt x="305" y="1076"/>
                  </a:lnTo>
                  <a:lnTo>
                    <a:pt x="305" y="1170"/>
                  </a:lnTo>
                  <a:lnTo>
                    <a:pt x="323" y="1170"/>
                  </a:lnTo>
                  <a:lnTo>
                    <a:pt x="323" y="1203"/>
                  </a:lnTo>
                  <a:lnTo>
                    <a:pt x="342" y="1203"/>
                  </a:lnTo>
                  <a:lnTo>
                    <a:pt x="342" y="1241"/>
                  </a:lnTo>
                  <a:lnTo>
                    <a:pt x="354" y="1241"/>
                  </a:lnTo>
                  <a:lnTo>
                    <a:pt x="354" y="1267"/>
                  </a:lnTo>
                  <a:lnTo>
                    <a:pt x="366" y="1267"/>
                  </a:lnTo>
                  <a:lnTo>
                    <a:pt x="366" y="1298"/>
                  </a:lnTo>
                  <a:lnTo>
                    <a:pt x="399" y="1298"/>
                  </a:lnTo>
                  <a:lnTo>
                    <a:pt x="399" y="1319"/>
                  </a:lnTo>
                  <a:lnTo>
                    <a:pt x="425" y="1319"/>
                  </a:lnTo>
                  <a:lnTo>
                    <a:pt x="425" y="1328"/>
                  </a:lnTo>
                  <a:lnTo>
                    <a:pt x="430" y="1328"/>
                  </a:lnTo>
                  <a:lnTo>
                    <a:pt x="430" y="1345"/>
                  </a:lnTo>
                  <a:lnTo>
                    <a:pt x="437" y="1345"/>
                  </a:lnTo>
                  <a:lnTo>
                    <a:pt x="437" y="1361"/>
                  </a:lnTo>
                  <a:lnTo>
                    <a:pt x="446" y="1361"/>
                  </a:lnTo>
                  <a:lnTo>
                    <a:pt x="446" y="1378"/>
                  </a:lnTo>
                  <a:lnTo>
                    <a:pt x="470" y="1378"/>
                  </a:lnTo>
                  <a:lnTo>
                    <a:pt x="470" y="1402"/>
                  </a:lnTo>
                  <a:lnTo>
                    <a:pt x="482" y="1402"/>
                  </a:lnTo>
                  <a:lnTo>
                    <a:pt x="482" y="1416"/>
                  </a:lnTo>
                  <a:lnTo>
                    <a:pt x="505" y="1416"/>
                  </a:lnTo>
                  <a:lnTo>
                    <a:pt x="505" y="1468"/>
                  </a:lnTo>
                  <a:lnTo>
                    <a:pt x="517" y="1468"/>
                  </a:lnTo>
                  <a:lnTo>
                    <a:pt x="517" y="1477"/>
                  </a:lnTo>
                  <a:lnTo>
                    <a:pt x="539" y="1477"/>
                  </a:lnTo>
                  <a:lnTo>
                    <a:pt x="539" y="1503"/>
                  </a:lnTo>
                  <a:lnTo>
                    <a:pt x="565" y="1503"/>
                  </a:lnTo>
                  <a:lnTo>
                    <a:pt x="565" y="1569"/>
                  </a:lnTo>
                  <a:lnTo>
                    <a:pt x="602" y="1569"/>
                  </a:lnTo>
                  <a:lnTo>
                    <a:pt x="602" y="1597"/>
                  </a:lnTo>
                  <a:lnTo>
                    <a:pt x="624" y="1597"/>
                  </a:lnTo>
                  <a:lnTo>
                    <a:pt x="624" y="1635"/>
                  </a:lnTo>
                  <a:lnTo>
                    <a:pt x="638" y="1635"/>
                  </a:lnTo>
                  <a:lnTo>
                    <a:pt x="638" y="1656"/>
                  </a:lnTo>
                  <a:lnTo>
                    <a:pt x="652" y="1656"/>
                  </a:lnTo>
                  <a:lnTo>
                    <a:pt x="652" y="1682"/>
                  </a:lnTo>
                  <a:lnTo>
                    <a:pt x="666" y="1682"/>
                  </a:lnTo>
                  <a:lnTo>
                    <a:pt x="666" y="1772"/>
                  </a:lnTo>
                  <a:lnTo>
                    <a:pt x="725" y="1772"/>
                  </a:lnTo>
                  <a:lnTo>
                    <a:pt x="725" y="1805"/>
                  </a:lnTo>
                  <a:lnTo>
                    <a:pt x="817" y="1805"/>
                  </a:lnTo>
                  <a:lnTo>
                    <a:pt x="817" y="1836"/>
                  </a:lnTo>
                  <a:lnTo>
                    <a:pt x="940" y="1836"/>
                  </a:lnTo>
                  <a:lnTo>
                    <a:pt x="940" y="1892"/>
                  </a:lnTo>
                  <a:lnTo>
                    <a:pt x="962" y="1892"/>
                  </a:lnTo>
                  <a:lnTo>
                    <a:pt x="962" y="1899"/>
                  </a:lnTo>
                  <a:lnTo>
                    <a:pt x="969" y="1899"/>
                  </a:lnTo>
                  <a:lnTo>
                    <a:pt x="969" y="1956"/>
                  </a:lnTo>
                  <a:lnTo>
                    <a:pt x="1151" y="1956"/>
                  </a:lnTo>
                  <a:lnTo>
                    <a:pt x="1151" y="2020"/>
                  </a:lnTo>
                  <a:lnTo>
                    <a:pt x="1172" y="2020"/>
                  </a:lnTo>
                  <a:lnTo>
                    <a:pt x="1172" y="2046"/>
                  </a:lnTo>
                  <a:lnTo>
                    <a:pt x="1181" y="2046"/>
                  </a:lnTo>
                  <a:lnTo>
                    <a:pt x="1181" y="2060"/>
                  </a:lnTo>
                  <a:lnTo>
                    <a:pt x="1418" y="2060"/>
                  </a:lnTo>
                  <a:lnTo>
                    <a:pt x="1418" y="2105"/>
                  </a:lnTo>
                  <a:lnTo>
                    <a:pt x="1590" y="2105"/>
                  </a:lnTo>
                  <a:lnTo>
                    <a:pt x="1590" y="2164"/>
                  </a:lnTo>
                  <a:lnTo>
                    <a:pt x="1883" y="2164"/>
                  </a:lnTo>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73">
              <a:extLst>
                <a:ext uri="{FF2B5EF4-FFF2-40B4-BE49-F238E27FC236}">
                  <a16:creationId xmlns:a16="http://schemas.microsoft.com/office/drawing/2014/main" id="{2F4BACE2-779D-4E7E-926C-2C575D091A72}"/>
                </a:ext>
              </a:extLst>
            </p:cNvPr>
            <p:cNvSpPr>
              <a:spLocks noChangeShapeType="1"/>
            </p:cNvSpPr>
            <p:nvPr/>
          </p:nvSpPr>
          <p:spPr bwMode="auto">
            <a:xfrm>
              <a:off x="8636668"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74">
              <a:extLst>
                <a:ext uri="{FF2B5EF4-FFF2-40B4-BE49-F238E27FC236}">
                  <a16:creationId xmlns:a16="http://schemas.microsoft.com/office/drawing/2014/main" id="{2B0A78A0-0933-444D-8657-AD1B4BF0B8F8}"/>
                </a:ext>
              </a:extLst>
            </p:cNvPr>
            <p:cNvSpPr>
              <a:spLocks noChangeShapeType="1"/>
            </p:cNvSpPr>
            <p:nvPr/>
          </p:nvSpPr>
          <p:spPr bwMode="auto">
            <a:xfrm flipH="1">
              <a:off x="8590942"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75">
              <a:extLst>
                <a:ext uri="{FF2B5EF4-FFF2-40B4-BE49-F238E27FC236}">
                  <a16:creationId xmlns:a16="http://schemas.microsoft.com/office/drawing/2014/main" id="{32AD3D01-09CE-48B2-9A57-289C286A347A}"/>
                </a:ext>
              </a:extLst>
            </p:cNvPr>
            <p:cNvSpPr>
              <a:spLocks noChangeShapeType="1"/>
            </p:cNvSpPr>
            <p:nvPr/>
          </p:nvSpPr>
          <p:spPr bwMode="auto">
            <a:xfrm>
              <a:off x="8571508"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76">
              <a:extLst>
                <a:ext uri="{FF2B5EF4-FFF2-40B4-BE49-F238E27FC236}">
                  <a16:creationId xmlns:a16="http://schemas.microsoft.com/office/drawing/2014/main" id="{5F782FC0-B370-453A-83CB-AA58C56826D3}"/>
                </a:ext>
              </a:extLst>
            </p:cNvPr>
            <p:cNvSpPr>
              <a:spLocks noChangeShapeType="1"/>
            </p:cNvSpPr>
            <p:nvPr/>
          </p:nvSpPr>
          <p:spPr bwMode="auto">
            <a:xfrm flipH="1">
              <a:off x="8525782"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77">
              <a:extLst>
                <a:ext uri="{FF2B5EF4-FFF2-40B4-BE49-F238E27FC236}">
                  <a16:creationId xmlns:a16="http://schemas.microsoft.com/office/drawing/2014/main" id="{EFD515C6-F163-4119-A5C0-92668BA485A8}"/>
                </a:ext>
              </a:extLst>
            </p:cNvPr>
            <p:cNvSpPr>
              <a:spLocks noChangeShapeType="1"/>
            </p:cNvSpPr>
            <p:nvPr/>
          </p:nvSpPr>
          <p:spPr bwMode="auto">
            <a:xfrm>
              <a:off x="8539500"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78">
              <a:extLst>
                <a:ext uri="{FF2B5EF4-FFF2-40B4-BE49-F238E27FC236}">
                  <a16:creationId xmlns:a16="http://schemas.microsoft.com/office/drawing/2014/main" id="{E7362706-E58D-429E-B9BB-4B92AEAE2EA5}"/>
                </a:ext>
              </a:extLst>
            </p:cNvPr>
            <p:cNvSpPr>
              <a:spLocks noChangeShapeType="1"/>
            </p:cNvSpPr>
            <p:nvPr/>
          </p:nvSpPr>
          <p:spPr bwMode="auto">
            <a:xfrm flipH="1">
              <a:off x="8493774"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79">
              <a:extLst>
                <a:ext uri="{FF2B5EF4-FFF2-40B4-BE49-F238E27FC236}">
                  <a16:creationId xmlns:a16="http://schemas.microsoft.com/office/drawing/2014/main" id="{AAFF3CD3-5A2D-44A4-980A-C0E0190F4DFB}"/>
                </a:ext>
              </a:extLst>
            </p:cNvPr>
            <p:cNvSpPr>
              <a:spLocks noChangeShapeType="1"/>
            </p:cNvSpPr>
            <p:nvPr/>
          </p:nvSpPr>
          <p:spPr bwMode="auto">
            <a:xfrm>
              <a:off x="8417183"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80">
              <a:extLst>
                <a:ext uri="{FF2B5EF4-FFF2-40B4-BE49-F238E27FC236}">
                  <a16:creationId xmlns:a16="http://schemas.microsoft.com/office/drawing/2014/main" id="{A01ABDF3-6614-4172-A34B-D380FB03D1F5}"/>
                </a:ext>
              </a:extLst>
            </p:cNvPr>
            <p:cNvSpPr>
              <a:spLocks noChangeShapeType="1"/>
            </p:cNvSpPr>
            <p:nvPr/>
          </p:nvSpPr>
          <p:spPr bwMode="auto">
            <a:xfrm flipH="1">
              <a:off x="8371456" y="4890510"/>
              <a:ext cx="92595"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81">
              <a:extLst>
                <a:ext uri="{FF2B5EF4-FFF2-40B4-BE49-F238E27FC236}">
                  <a16:creationId xmlns:a16="http://schemas.microsoft.com/office/drawing/2014/main" id="{8AD8CBA8-CF70-45FA-AB41-04A0681B8961}"/>
                </a:ext>
              </a:extLst>
            </p:cNvPr>
            <p:cNvSpPr>
              <a:spLocks noChangeShapeType="1"/>
            </p:cNvSpPr>
            <p:nvPr/>
          </p:nvSpPr>
          <p:spPr bwMode="auto">
            <a:xfrm>
              <a:off x="8337162"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82">
              <a:extLst>
                <a:ext uri="{FF2B5EF4-FFF2-40B4-BE49-F238E27FC236}">
                  <a16:creationId xmlns:a16="http://schemas.microsoft.com/office/drawing/2014/main" id="{2D5FD156-DA25-48C5-98C0-7A07F42951C8}"/>
                </a:ext>
              </a:extLst>
            </p:cNvPr>
            <p:cNvSpPr>
              <a:spLocks noChangeShapeType="1"/>
            </p:cNvSpPr>
            <p:nvPr/>
          </p:nvSpPr>
          <p:spPr bwMode="auto">
            <a:xfrm flipH="1">
              <a:off x="8290292" y="4890510"/>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83">
              <a:extLst>
                <a:ext uri="{FF2B5EF4-FFF2-40B4-BE49-F238E27FC236}">
                  <a16:creationId xmlns:a16="http://schemas.microsoft.com/office/drawing/2014/main" id="{D0E9E2F6-25A7-4CCC-BA39-3ECE335B0BBF}"/>
                </a:ext>
              </a:extLst>
            </p:cNvPr>
            <p:cNvSpPr>
              <a:spLocks noChangeShapeType="1"/>
            </p:cNvSpPr>
            <p:nvPr/>
          </p:nvSpPr>
          <p:spPr bwMode="auto">
            <a:xfrm>
              <a:off x="8182836" y="4777338"/>
              <a:ext cx="0" cy="91452"/>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84">
              <a:extLst>
                <a:ext uri="{FF2B5EF4-FFF2-40B4-BE49-F238E27FC236}">
                  <a16:creationId xmlns:a16="http://schemas.microsoft.com/office/drawing/2014/main" id="{6FB24410-D1B0-466E-BCD2-935CF9429A15}"/>
                </a:ext>
              </a:extLst>
            </p:cNvPr>
            <p:cNvSpPr>
              <a:spLocks noChangeShapeType="1"/>
            </p:cNvSpPr>
            <p:nvPr/>
          </p:nvSpPr>
          <p:spPr bwMode="auto">
            <a:xfrm flipH="1">
              <a:off x="8137110" y="4823064"/>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85">
              <a:extLst>
                <a:ext uri="{FF2B5EF4-FFF2-40B4-BE49-F238E27FC236}">
                  <a16:creationId xmlns:a16="http://schemas.microsoft.com/office/drawing/2014/main" id="{3372B5DD-D514-4CF7-89DA-AFFEDE91197C}"/>
                </a:ext>
              </a:extLst>
            </p:cNvPr>
            <p:cNvSpPr>
              <a:spLocks noChangeShapeType="1"/>
            </p:cNvSpPr>
            <p:nvPr/>
          </p:nvSpPr>
          <p:spPr bwMode="auto">
            <a:xfrm>
              <a:off x="8020508"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86">
              <a:extLst>
                <a:ext uri="{FF2B5EF4-FFF2-40B4-BE49-F238E27FC236}">
                  <a16:creationId xmlns:a16="http://schemas.microsoft.com/office/drawing/2014/main" id="{194FCB73-119A-4721-9EA2-1F3B218C802A}"/>
                </a:ext>
              </a:extLst>
            </p:cNvPr>
            <p:cNvSpPr>
              <a:spLocks noChangeShapeType="1"/>
            </p:cNvSpPr>
            <p:nvPr/>
          </p:nvSpPr>
          <p:spPr bwMode="auto">
            <a:xfrm flipH="1">
              <a:off x="7977068" y="4771622"/>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87">
              <a:extLst>
                <a:ext uri="{FF2B5EF4-FFF2-40B4-BE49-F238E27FC236}">
                  <a16:creationId xmlns:a16="http://schemas.microsoft.com/office/drawing/2014/main" id="{798AAD89-8AF5-41CA-884F-6D677D0A662B}"/>
                </a:ext>
              </a:extLst>
            </p:cNvPr>
            <p:cNvSpPr>
              <a:spLocks noChangeShapeType="1"/>
            </p:cNvSpPr>
            <p:nvPr/>
          </p:nvSpPr>
          <p:spPr bwMode="auto">
            <a:xfrm>
              <a:off x="8074236"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88">
              <a:extLst>
                <a:ext uri="{FF2B5EF4-FFF2-40B4-BE49-F238E27FC236}">
                  <a16:creationId xmlns:a16="http://schemas.microsoft.com/office/drawing/2014/main" id="{C36350AD-94CC-4A42-8FF5-5230580223F0}"/>
                </a:ext>
              </a:extLst>
            </p:cNvPr>
            <p:cNvSpPr>
              <a:spLocks noChangeShapeType="1"/>
            </p:cNvSpPr>
            <p:nvPr/>
          </p:nvSpPr>
          <p:spPr bwMode="auto">
            <a:xfrm flipH="1">
              <a:off x="8028510" y="4771622"/>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89">
              <a:extLst>
                <a:ext uri="{FF2B5EF4-FFF2-40B4-BE49-F238E27FC236}">
                  <a16:creationId xmlns:a16="http://schemas.microsoft.com/office/drawing/2014/main" id="{149956D7-E174-4F40-B46E-866FFAE1A84A}"/>
                </a:ext>
              </a:extLst>
            </p:cNvPr>
            <p:cNvSpPr>
              <a:spLocks noChangeShapeType="1"/>
            </p:cNvSpPr>
            <p:nvPr/>
          </p:nvSpPr>
          <p:spPr bwMode="auto">
            <a:xfrm>
              <a:off x="7903907"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90">
              <a:extLst>
                <a:ext uri="{FF2B5EF4-FFF2-40B4-BE49-F238E27FC236}">
                  <a16:creationId xmlns:a16="http://schemas.microsoft.com/office/drawing/2014/main" id="{A2B77562-E4DE-4D22-BEC6-5F6824EB6AD7}"/>
                </a:ext>
              </a:extLst>
            </p:cNvPr>
            <p:cNvSpPr>
              <a:spLocks noChangeShapeType="1"/>
            </p:cNvSpPr>
            <p:nvPr/>
          </p:nvSpPr>
          <p:spPr bwMode="auto">
            <a:xfrm flipH="1">
              <a:off x="7858180" y="4771622"/>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91">
              <a:extLst>
                <a:ext uri="{FF2B5EF4-FFF2-40B4-BE49-F238E27FC236}">
                  <a16:creationId xmlns:a16="http://schemas.microsoft.com/office/drawing/2014/main" id="{17E4B048-D043-4A3F-B988-8F624DAD524B}"/>
                </a:ext>
              </a:extLst>
            </p:cNvPr>
            <p:cNvSpPr>
              <a:spLocks noChangeShapeType="1"/>
            </p:cNvSpPr>
            <p:nvPr/>
          </p:nvSpPr>
          <p:spPr bwMode="auto">
            <a:xfrm>
              <a:off x="7699282" y="4607008"/>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92">
              <a:extLst>
                <a:ext uri="{FF2B5EF4-FFF2-40B4-BE49-F238E27FC236}">
                  <a16:creationId xmlns:a16="http://schemas.microsoft.com/office/drawing/2014/main" id="{9DCD4330-F526-4BFA-9255-9DB48DAB4360}"/>
                </a:ext>
              </a:extLst>
            </p:cNvPr>
            <p:cNvSpPr>
              <a:spLocks noChangeShapeType="1"/>
            </p:cNvSpPr>
            <p:nvPr/>
          </p:nvSpPr>
          <p:spPr bwMode="auto">
            <a:xfrm flipH="1">
              <a:off x="7653556" y="4652734"/>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93">
              <a:extLst>
                <a:ext uri="{FF2B5EF4-FFF2-40B4-BE49-F238E27FC236}">
                  <a16:creationId xmlns:a16="http://schemas.microsoft.com/office/drawing/2014/main" id="{98DE16E8-8D27-4C62-A62F-AC36B167D84A}"/>
                </a:ext>
              </a:extLst>
            </p:cNvPr>
            <p:cNvSpPr>
              <a:spLocks noChangeShapeType="1"/>
            </p:cNvSpPr>
            <p:nvPr/>
          </p:nvSpPr>
          <p:spPr bwMode="auto">
            <a:xfrm>
              <a:off x="7525523" y="4469830"/>
              <a:ext cx="0" cy="91452"/>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94">
              <a:extLst>
                <a:ext uri="{FF2B5EF4-FFF2-40B4-BE49-F238E27FC236}">
                  <a16:creationId xmlns:a16="http://schemas.microsoft.com/office/drawing/2014/main" id="{15E15CC2-6646-4C78-93E9-CF8A23FF0CCA}"/>
                </a:ext>
              </a:extLst>
            </p:cNvPr>
            <p:cNvSpPr>
              <a:spLocks noChangeShapeType="1"/>
            </p:cNvSpPr>
            <p:nvPr/>
          </p:nvSpPr>
          <p:spPr bwMode="auto">
            <a:xfrm flipH="1">
              <a:off x="7483226" y="4515556"/>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91">
            <a:extLst>
              <a:ext uri="{FF2B5EF4-FFF2-40B4-BE49-F238E27FC236}">
                <a16:creationId xmlns:a16="http://schemas.microsoft.com/office/drawing/2014/main" id="{B4308E98-5B71-4F53-ADA8-2C9023A78DA1}"/>
              </a:ext>
            </a:extLst>
          </p:cNvPr>
          <p:cNvSpPr txBox="1"/>
          <p:nvPr/>
        </p:nvSpPr>
        <p:spPr>
          <a:xfrm>
            <a:off x="1193444" y="5454778"/>
            <a:ext cx="1088162" cy="251935"/>
          </a:xfrm>
          <a:prstGeom prst="rect">
            <a:avLst/>
          </a:prstGeom>
          <a:noFill/>
        </p:spPr>
        <p:txBody>
          <a:bodyPr wrap="none" rtlCol="0">
            <a:noAutofit/>
          </a:bodyPr>
          <a:lstStyle/>
          <a:p>
            <a:pPr algn="ctr"/>
            <a:r>
              <a:rPr lang="fr-FR" sz="1000" dirty="0" smtClean="0">
                <a:solidFill>
                  <a:srgbClr val="000000"/>
                </a:solidFill>
                <a:latin typeface="Arial" panose="020B0604020202020204" pitchFamily="34" charset="0"/>
                <a:cs typeface="Arial" panose="020B0604020202020204" pitchFamily="34" charset="0"/>
              </a:rPr>
              <a:t>Années après le diagnostic</a:t>
            </a:r>
            <a:endParaRPr lang="fr-FR" sz="1000" dirty="0">
              <a:solidFill>
                <a:srgbClr val="000000"/>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356805B-9198-43DA-A698-F3E8DF83B6CB}"/>
              </a:ext>
            </a:extLst>
          </p:cNvPr>
          <p:cNvSpPr txBox="1"/>
          <p:nvPr/>
        </p:nvSpPr>
        <p:spPr>
          <a:xfrm>
            <a:off x="380087" y="223317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C583751C-846B-4E01-BC3B-3353584E7F42}"/>
              </a:ext>
            </a:extLst>
          </p:cNvPr>
          <p:cNvSpPr txBox="1"/>
          <p:nvPr/>
        </p:nvSpPr>
        <p:spPr>
          <a:xfrm>
            <a:off x="380087" y="281356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0,8</a:t>
            </a:r>
            <a:endParaRPr lang="fr-FR" sz="1000">
              <a:solidFill>
                <a:srgbClr val="000000"/>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184916F6-B7C1-4D4B-895E-C0144E1E9AAE}"/>
              </a:ext>
            </a:extLst>
          </p:cNvPr>
          <p:cNvSpPr txBox="1"/>
          <p:nvPr/>
        </p:nvSpPr>
        <p:spPr>
          <a:xfrm>
            <a:off x="380087" y="339395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0,6</a:t>
            </a:r>
            <a:endParaRPr lang="fr-FR" sz="1000">
              <a:solidFill>
                <a:srgbClr val="000000"/>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B2C9C1C0-C7E5-45E7-82C7-2EAD72FB84AD}"/>
              </a:ext>
            </a:extLst>
          </p:cNvPr>
          <p:cNvSpPr txBox="1"/>
          <p:nvPr/>
        </p:nvSpPr>
        <p:spPr>
          <a:xfrm>
            <a:off x="380087" y="397434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0,4</a:t>
            </a:r>
            <a:endParaRPr lang="fr-FR" sz="1000">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10D46383-0F00-46E6-80AE-0EB1F315CD68}"/>
              </a:ext>
            </a:extLst>
          </p:cNvPr>
          <p:cNvSpPr txBox="1"/>
          <p:nvPr/>
        </p:nvSpPr>
        <p:spPr>
          <a:xfrm>
            <a:off x="380087" y="455473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0,2</a:t>
            </a:r>
            <a:endParaRPr lang="fr-FR" sz="1000">
              <a:solidFill>
                <a:srgbClr val="000000"/>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C393A718-8F9C-4D75-9BC8-EE2896D5E88D}"/>
              </a:ext>
            </a:extLst>
          </p:cNvPr>
          <p:cNvSpPr txBox="1"/>
          <p:nvPr/>
        </p:nvSpPr>
        <p:spPr>
          <a:xfrm>
            <a:off x="485885" y="5135124"/>
            <a:ext cx="255198"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0C2142A6-5F42-4138-A72E-E3932AD00F4F}"/>
              </a:ext>
            </a:extLst>
          </p:cNvPr>
          <p:cNvSpPr txBox="1"/>
          <p:nvPr/>
        </p:nvSpPr>
        <p:spPr>
          <a:xfrm>
            <a:off x="633799"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54132023-E59F-4B2E-8341-4EE38C2D5A77}"/>
              </a:ext>
            </a:extLst>
          </p:cNvPr>
          <p:cNvSpPr txBox="1"/>
          <p:nvPr/>
        </p:nvSpPr>
        <p:spPr>
          <a:xfrm>
            <a:off x="1107852"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2</a:t>
            </a:r>
            <a:endParaRPr lang="fr-FR" sz="1000">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8F4F3295-77BD-4DC9-B0C1-6D24E349C1BF}"/>
              </a:ext>
            </a:extLst>
          </p:cNvPr>
          <p:cNvSpPr txBox="1"/>
          <p:nvPr/>
        </p:nvSpPr>
        <p:spPr>
          <a:xfrm>
            <a:off x="1581905"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4</a:t>
            </a:r>
            <a:endParaRPr lang="fr-FR" sz="1000">
              <a:solidFill>
                <a:srgbClr val="000000"/>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0C641C53-441D-4E9A-BEC9-51A26EB75973}"/>
              </a:ext>
            </a:extLst>
          </p:cNvPr>
          <p:cNvSpPr txBox="1"/>
          <p:nvPr/>
        </p:nvSpPr>
        <p:spPr>
          <a:xfrm>
            <a:off x="2530010"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8</a:t>
            </a:r>
            <a:endParaRPr lang="fr-FR" sz="1000">
              <a:solidFill>
                <a:srgbClr val="000000"/>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82D3F85-911A-4A9C-A26A-B0F24F09483A}"/>
              </a:ext>
            </a:extLst>
          </p:cNvPr>
          <p:cNvSpPr txBox="1"/>
          <p:nvPr/>
        </p:nvSpPr>
        <p:spPr>
          <a:xfrm>
            <a:off x="2030099" y="5315474"/>
            <a:ext cx="281057" cy="283085"/>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6</a:t>
            </a:r>
            <a:endParaRPr lang="fr-FR" sz="1000">
              <a:solidFill>
                <a:srgbClr val="000000"/>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949EB43-CAF4-4EDE-B64B-D7A251ABBE59}"/>
              </a:ext>
            </a:extLst>
          </p:cNvPr>
          <p:cNvSpPr txBox="1"/>
          <p:nvPr/>
        </p:nvSpPr>
        <p:spPr>
          <a:xfrm>
            <a:off x="2969312" y="5315474"/>
            <a:ext cx="325730"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105" name="Freeform: Shape 23">
            <a:extLst>
              <a:ext uri="{FF2B5EF4-FFF2-40B4-BE49-F238E27FC236}">
                <a16:creationId xmlns:a16="http://schemas.microsoft.com/office/drawing/2014/main" id="{B5365168-D28A-4E1F-AD77-EA4193F58790}"/>
              </a:ext>
            </a:extLst>
          </p:cNvPr>
          <p:cNvSpPr/>
          <p:nvPr/>
        </p:nvSpPr>
        <p:spPr>
          <a:xfrm>
            <a:off x="76054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fr-FR" sz="1000"/>
          </a:p>
        </p:txBody>
      </p:sp>
      <p:cxnSp>
        <p:nvCxnSpPr>
          <p:cNvPr id="106" name="Straight Connector 105">
            <a:extLst>
              <a:ext uri="{FF2B5EF4-FFF2-40B4-BE49-F238E27FC236}">
                <a16:creationId xmlns:a16="http://schemas.microsoft.com/office/drawing/2014/main" id="{7B6E1B68-0CFB-484C-B42A-9986BED5CE91}"/>
              </a:ext>
            </a:extLst>
          </p:cNvPr>
          <p:cNvCxnSpPr/>
          <p:nvPr/>
        </p:nvCxnSpPr>
        <p:spPr>
          <a:xfrm>
            <a:off x="68340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39E4405-DA3C-4923-B01E-2CAED4C9905C}"/>
              </a:ext>
            </a:extLst>
          </p:cNvPr>
          <p:cNvCxnSpPr/>
          <p:nvPr/>
        </p:nvCxnSpPr>
        <p:spPr>
          <a:xfrm>
            <a:off x="68340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4B6A4CA1-24D6-4729-9856-D5F37B74D424}"/>
              </a:ext>
            </a:extLst>
          </p:cNvPr>
          <p:cNvCxnSpPr/>
          <p:nvPr/>
        </p:nvCxnSpPr>
        <p:spPr>
          <a:xfrm>
            <a:off x="68340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A522ED5B-0296-4B86-87E3-0E59836BE236}"/>
              </a:ext>
            </a:extLst>
          </p:cNvPr>
          <p:cNvCxnSpPr/>
          <p:nvPr/>
        </p:nvCxnSpPr>
        <p:spPr>
          <a:xfrm>
            <a:off x="68340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8ADF2AA-FE63-4434-91CC-93522487B1DF}"/>
              </a:ext>
            </a:extLst>
          </p:cNvPr>
          <p:cNvCxnSpPr/>
          <p:nvPr/>
        </p:nvCxnSpPr>
        <p:spPr>
          <a:xfrm>
            <a:off x="68340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274413A2-EF0E-4EEB-9A5E-1A59EE21F02F}"/>
              </a:ext>
            </a:extLst>
          </p:cNvPr>
          <p:cNvCxnSpPr/>
          <p:nvPr/>
        </p:nvCxnSpPr>
        <p:spPr>
          <a:xfrm>
            <a:off x="68340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6116A20-1771-470B-8419-EF0E8287399E}"/>
              </a:ext>
            </a:extLst>
          </p:cNvPr>
          <p:cNvCxnSpPr>
            <a:cxnSpLocks/>
          </p:cNvCxnSpPr>
          <p:nvPr/>
        </p:nvCxnSpPr>
        <p:spPr>
          <a:xfrm rot="5400000">
            <a:off x="72454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5A3A23C-4543-488C-946F-22545345AC7B}"/>
              </a:ext>
            </a:extLst>
          </p:cNvPr>
          <p:cNvCxnSpPr>
            <a:cxnSpLocks/>
          </p:cNvCxnSpPr>
          <p:nvPr/>
        </p:nvCxnSpPr>
        <p:spPr>
          <a:xfrm rot="5400000">
            <a:off x="119886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0D96BA3-EC84-48DA-8149-A4B6CF6011C8}"/>
              </a:ext>
            </a:extLst>
          </p:cNvPr>
          <p:cNvCxnSpPr>
            <a:cxnSpLocks/>
          </p:cNvCxnSpPr>
          <p:nvPr/>
        </p:nvCxnSpPr>
        <p:spPr>
          <a:xfrm rot="5400000">
            <a:off x="167319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6AD689B-BC50-43D6-A36A-6861E76782C3}"/>
              </a:ext>
            </a:extLst>
          </p:cNvPr>
          <p:cNvCxnSpPr>
            <a:cxnSpLocks/>
          </p:cNvCxnSpPr>
          <p:nvPr/>
        </p:nvCxnSpPr>
        <p:spPr>
          <a:xfrm rot="5400000">
            <a:off x="262185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398352C-B850-4749-8B3B-191B82CC7D8B}"/>
              </a:ext>
            </a:extLst>
          </p:cNvPr>
          <p:cNvCxnSpPr>
            <a:cxnSpLocks/>
          </p:cNvCxnSpPr>
          <p:nvPr/>
        </p:nvCxnSpPr>
        <p:spPr>
          <a:xfrm rot="5400000">
            <a:off x="214752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0CD4C38-A388-4FEC-813C-9384ECBA0CE0}"/>
              </a:ext>
            </a:extLst>
          </p:cNvPr>
          <p:cNvCxnSpPr>
            <a:cxnSpLocks/>
          </p:cNvCxnSpPr>
          <p:nvPr/>
        </p:nvCxnSpPr>
        <p:spPr>
          <a:xfrm rot="5400000">
            <a:off x="309617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2CA7D0D9-159C-4D5D-9D64-8F90E573022E}"/>
              </a:ext>
            </a:extLst>
          </p:cNvPr>
          <p:cNvSpPr txBox="1"/>
          <p:nvPr/>
        </p:nvSpPr>
        <p:spPr>
          <a:xfrm rot="16200000">
            <a:off x="-363549" y="3684277"/>
            <a:ext cx="1313180" cy="246221"/>
          </a:xfrm>
          <a:prstGeom prst="rect">
            <a:avLst/>
          </a:prstGeom>
          <a:noFill/>
        </p:spPr>
        <p:txBody>
          <a:bodyPr wrap="none" rtlCol="0" anchor="b" anchorCtr="0">
            <a:noAutofit/>
          </a:bodyPr>
          <a:lstStyle/>
          <a:p>
            <a:pPr algn="ctr"/>
            <a:r>
              <a:rPr lang="fr-FR" sz="1000" dirty="0" smtClean="0">
                <a:solidFill>
                  <a:srgbClr val="000000"/>
                </a:solidFill>
                <a:latin typeface="Arial" panose="020B0604020202020204" pitchFamily="34" charset="0"/>
                <a:cs typeface="Arial" panose="020B0604020202020204" pitchFamily="34" charset="0"/>
              </a:rPr>
              <a:t>Survie</a:t>
            </a:r>
            <a:endParaRPr lang="fr-FR" sz="1000" dirty="0">
              <a:solidFill>
                <a:srgbClr val="000000"/>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315B83E-EA58-46CB-8F1E-64CC30FEECEC}"/>
              </a:ext>
            </a:extLst>
          </p:cNvPr>
          <p:cNvSpPr txBox="1"/>
          <p:nvPr/>
        </p:nvSpPr>
        <p:spPr>
          <a:xfrm>
            <a:off x="3268067" y="223317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077F7F0D-602D-4E05-840E-B61D049360B8}"/>
              </a:ext>
            </a:extLst>
          </p:cNvPr>
          <p:cNvSpPr txBox="1"/>
          <p:nvPr/>
        </p:nvSpPr>
        <p:spPr>
          <a:xfrm>
            <a:off x="3268067" y="281356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0,8</a:t>
            </a:r>
            <a:endParaRPr lang="fr-FR" sz="1000">
              <a:solidFill>
                <a:srgbClr val="00000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440B68B7-66D0-47E4-897A-E8510821EF1B}"/>
              </a:ext>
            </a:extLst>
          </p:cNvPr>
          <p:cNvSpPr txBox="1"/>
          <p:nvPr/>
        </p:nvSpPr>
        <p:spPr>
          <a:xfrm>
            <a:off x="3268067" y="339395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0,6</a:t>
            </a:r>
            <a:endParaRPr lang="fr-FR" sz="1000">
              <a:solidFill>
                <a:srgbClr val="000000"/>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C326D591-344B-4CDE-AE19-B881E5381F58}"/>
              </a:ext>
            </a:extLst>
          </p:cNvPr>
          <p:cNvSpPr txBox="1"/>
          <p:nvPr/>
        </p:nvSpPr>
        <p:spPr>
          <a:xfrm>
            <a:off x="3268067" y="397434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0,4</a:t>
            </a:r>
            <a:endParaRPr lang="fr-FR" sz="1000">
              <a:solidFill>
                <a:srgbClr val="00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F7CBA55B-1726-4B6A-8EAF-42B1153BC2FE}"/>
              </a:ext>
            </a:extLst>
          </p:cNvPr>
          <p:cNvSpPr txBox="1"/>
          <p:nvPr/>
        </p:nvSpPr>
        <p:spPr>
          <a:xfrm>
            <a:off x="3268067" y="455473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0,2</a:t>
            </a:r>
            <a:endParaRPr lang="fr-FR" sz="1000">
              <a:solidFill>
                <a:srgbClr val="000000"/>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B50BA290-F69D-480E-BA59-6E4634D5B2EF}"/>
              </a:ext>
            </a:extLst>
          </p:cNvPr>
          <p:cNvSpPr txBox="1"/>
          <p:nvPr/>
        </p:nvSpPr>
        <p:spPr>
          <a:xfrm rot="16200000">
            <a:off x="2524431" y="3684277"/>
            <a:ext cx="1313180" cy="246221"/>
          </a:xfrm>
          <a:prstGeom prst="rect">
            <a:avLst/>
          </a:prstGeom>
          <a:noFill/>
        </p:spPr>
        <p:txBody>
          <a:bodyPr wrap="none" rtlCol="0" anchor="b" anchorCtr="0">
            <a:noAutofit/>
          </a:bodyPr>
          <a:lstStyle/>
          <a:p>
            <a:pPr algn="ctr"/>
            <a:r>
              <a:rPr lang="fr-FR" sz="1000" dirty="0" smtClean="0">
                <a:solidFill>
                  <a:srgbClr val="000000"/>
                </a:solidFill>
                <a:latin typeface="Arial" panose="020B0604020202020204" pitchFamily="34" charset="0"/>
                <a:cs typeface="Arial" panose="020B0604020202020204" pitchFamily="34" charset="0"/>
              </a:rPr>
              <a:t>Survie</a:t>
            </a:r>
            <a:endParaRPr lang="fr-FR" sz="1000" dirty="0">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BA3924F-3E71-4B29-B913-707B380ABDC6}"/>
              </a:ext>
            </a:extLst>
          </p:cNvPr>
          <p:cNvSpPr txBox="1"/>
          <p:nvPr/>
        </p:nvSpPr>
        <p:spPr>
          <a:xfrm>
            <a:off x="7539474" y="5454778"/>
            <a:ext cx="518092" cy="246221"/>
          </a:xfrm>
          <a:prstGeom prst="rect">
            <a:avLst/>
          </a:prstGeom>
          <a:noFill/>
        </p:spPr>
        <p:txBody>
          <a:bodyPr wrap="none" rtlCol="0">
            <a:noAutofit/>
          </a:bodyPr>
          <a:lstStyle/>
          <a:p>
            <a:pPr algn="ctr"/>
            <a:r>
              <a:rPr lang="fr-FR" sz="1000" dirty="0">
                <a:solidFill>
                  <a:srgbClr val="000000"/>
                </a:solidFill>
                <a:latin typeface="Arial" panose="020B0604020202020204" pitchFamily="34" charset="0"/>
                <a:cs typeface="Arial" panose="020B0604020202020204" pitchFamily="34" charset="0"/>
              </a:rPr>
              <a:t>Années après le diagnostic</a:t>
            </a:r>
          </a:p>
          <a:p>
            <a:pPr algn="ctr"/>
            <a:endParaRPr lang="fr-FR" sz="1000" dirty="0">
              <a:solidFill>
                <a:srgbClr val="000000"/>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FC74788C-441B-4924-AFB8-7F1FC1AA772B}"/>
              </a:ext>
            </a:extLst>
          </p:cNvPr>
          <p:cNvSpPr txBox="1"/>
          <p:nvPr/>
        </p:nvSpPr>
        <p:spPr>
          <a:xfrm>
            <a:off x="6156047" y="223317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E95961E-89A6-4CE1-9C3F-9A3CDFB188B1}"/>
              </a:ext>
            </a:extLst>
          </p:cNvPr>
          <p:cNvSpPr txBox="1"/>
          <p:nvPr/>
        </p:nvSpPr>
        <p:spPr>
          <a:xfrm>
            <a:off x="6156047" y="281356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0,8</a:t>
            </a:r>
            <a:endParaRPr lang="fr-FR" sz="1000">
              <a:solidFill>
                <a:srgbClr val="000000"/>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2DE716D-7047-4D12-90F8-74E8ACB7C038}"/>
              </a:ext>
            </a:extLst>
          </p:cNvPr>
          <p:cNvSpPr txBox="1"/>
          <p:nvPr/>
        </p:nvSpPr>
        <p:spPr>
          <a:xfrm>
            <a:off x="6156047" y="339395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0,6</a:t>
            </a:r>
            <a:endParaRPr lang="fr-FR" sz="1000">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F4DB533D-3683-47CC-B9CF-E9B34A16A45F}"/>
              </a:ext>
            </a:extLst>
          </p:cNvPr>
          <p:cNvSpPr txBox="1"/>
          <p:nvPr/>
        </p:nvSpPr>
        <p:spPr>
          <a:xfrm>
            <a:off x="6156047" y="397434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0,4</a:t>
            </a:r>
            <a:endParaRPr lang="fr-FR" sz="1000">
              <a:solidFill>
                <a:srgbClr val="000000"/>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0BDA6C1C-8A57-4823-82E7-27C7BA2AAAD1}"/>
              </a:ext>
            </a:extLst>
          </p:cNvPr>
          <p:cNvSpPr txBox="1"/>
          <p:nvPr/>
        </p:nvSpPr>
        <p:spPr>
          <a:xfrm>
            <a:off x="6156047" y="4554733"/>
            <a:ext cx="360996"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0,2</a:t>
            </a:r>
            <a:endParaRPr lang="fr-FR" sz="1000">
              <a:solidFill>
                <a:srgbClr val="00000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2B445F34-7CFC-471B-AE39-EE747EC2D1E1}"/>
              </a:ext>
            </a:extLst>
          </p:cNvPr>
          <p:cNvSpPr txBox="1"/>
          <p:nvPr/>
        </p:nvSpPr>
        <p:spPr>
          <a:xfrm>
            <a:off x="1128728" y="2147698"/>
            <a:ext cx="1787669" cy="253916"/>
          </a:xfrm>
          <a:prstGeom prst="rect">
            <a:avLst/>
          </a:prstGeom>
          <a:noFill/>
        </p:spPr>
        <p:txBody>
          <a:bodyPr wrap="none" rtlCol="0">
            <a:spAutoFit/>
          </a:bodyPr>
          <a:lstStyle/>
          <a:p>
            <a:pPr algn="ctr"/>
            <a:r>
              <a:rPr lang="fr-FR" sz="1050" b="1" dirty="0" smtClean="0">
                <a:solidFill>
                  <a:srgbClr val="000000"/>
                </a:solidFill>
                <a:latin typeface="Arial" panose="020B0604020202020204" pitchFamily="34" charset="0"/>
                <a:cs typeface="Arial" panose="020B0604020202020204" pitchFamily="34" charset="0"/>
              </a:rPr>
              <a:t>PD-L1 cellules tumorales</a:t>
            </a:r>
            <a:endParaRPr lang="fr-FR" sz="1050" b="1" dirty="0">
              <a:solidFill>
                <a:srgbClr val="000000"/>
              </a:solidFill>
              <a:latin typeface="Arial" panose="020B0604020202020204" pitchFamily="34" charset="0"/>
              <a:cs typeface="Arial" panose="020B0604020202020204" pitchFamily="34" charset="0"/>
            </a:endParaRPr>
          </a:p>
        </p:txBody>
      </p:sp>
      <p:grpSp>
        <p:nvGrpSpPr>
          <p:cNvPr id="132" name="Group 131">
            <a:extLst>
              <a:ext uri="{FF2B5EF4-FFF2-40B4-BE49-F238E27FC236}">
                <a16:creationId xmlns:a16="http://schemas.microsoft.com/office/drawing/2014/main" id="{84538131-2EF9-40D0-A6B1-26BB0D72EB04}"/>
              </a:ext>
            </a:extLst>
          </p:cNvPr>
          <p:cNvGrpSpPr/>
          <p:nvPr/>
        </p:nvGrpSpPr>
        <p:grpSpPr>
          <a:xfrm>
            <a:off x="766088" y="2359252"/>
            <a:ext cx="2069064" cy="2455014"/>
            <a:chOff x="766088" y="2410204"/>
            <a:chExt cx="2069064" cy="2455014"/>
          </a:xfrm>
        </p:grpSpPr>
        <p:sp>
          <p:nvSpPr>
            <p:cNvPr id="133" name="Freeform 10">
              <a:extLst>
                <a:ext uri="{FF2B5EF4-FFF2-40B4-BE49-F238E27FC236}">
                  <a16:creationId xmlns:a16="http://schemas.microsoft.com/office/drawing/2014/main" id="{A238772B-5255-47D9-80D6-06F3BE885D11}"/>
                </a:ext>
              </a:extLst>
            </p:cNvPr>
            <p:cNvSpPr>
              <a:spLocks/>
            </p:cNvSpPr>
            <p:nvPr/>
          </p:nvSpPr>
          <p:spPr bwMode="auto">
            <a:xfrm>
              <a:off x="766088" y="2410204"/>
              <a:ext cx="2034807" cy="2411623"/>
            </a:xfrm>
            <a:custGeom>
              <a:avLst/>
              <a:gdLst>
                <a:gd name="T0" fmla="*/ 0 w 1782"/>
                <a:gd name="T1" fmla="*/ 0 h 2112"/>
                <a:gd name="T2" fmla="*/ 165 w 1782"/>
                <a:gd name="T3" fmla="*/ 0 h 2112"/>
                <a:gd name="T4" fmla="*/ 165 w 1782"/>
                <a:gd name="T5" fmla="*/ 953 h 2112"/>
                <a:gd name="T6" fmla="*/ 669 w 1782"/>
                <a:gd name="T7" fmla="*/ 953 h 2112"/>
                <a:gd name="T8" fmla="*/ 669 w 1782"/>
                <a:gd name="T9" fmla="*/ 1272 h 2112"/>
                <a:gd name="T10" fmla="*/ 1205 w 1782"/>
                <a:gd name="T11" fmla="*/ 1272 h 2112"/>
                <a:gd name="T12" fmla="*/ 1205 w 1782"/>
                <a:gd name="T13" fmla="*/ 1685 h 2112"/>
                <a:gd name="T14" fmla="*/ 1654 w 1782"/>
                <a:gd name="T15" fmla="*/ 1685 h 2112"/>
                <a:gd name="T16" fmla="*/ 1654 w 1782"/>
                <a:gd name="T17" fmla="*/ 2112 h 2112"/>
                <a:gd name="T18" fmla="*/ 1782 w 1782"/>
                <a:gd name="T19"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2" h="2112">
                  <a:moveTo>
                    <a:pt x="0" y="0"/>
                  </a:moveTo>
                  <a:lnTo>
                    <a:pt x="165" y="0"/>
                  </a:lnTo>
                  <a:lnTo>
                    <a:pt x="165" y="953"/>
                  </a:lnTo>
                  <a:lnTo>
                    <a:pt x="669" y="953"/>
                  </a:lnTo>
                  <a:lnTo>
                    <a:pt x="669" y="1272"/>
                  </a:lnTo>
                  <a:lnTo>
                    <a:pt x="1205" y="1272"/>
                  </a:lnTo>
                  <a:lnTo>
                    <a:pt x="1205" y="1685"/>
                  </a:lnTo>
                  <a:lnTo>
                    <a:pt x="1654" y="1685"/>
                  </a:lnTo>
                  <a:lnTo>
                    <a:pt x="1654" y="2112"/>
                  </a:lnTo>
                  <a:lnTo>
                    <a:pt x="1782" y="2112"/>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1">
              <a:extLst>
                <a:ext uri="{FF2B5EF4-FFF2-40B4-BE49-F238E27FC236}">
                  <a16:creationId xmlns:a16="http://schemas.microsoft.com/office/drawing/2014/main" id="{0985091B-A032-41A6-AA62-029DBDB4E476}"/>
                </a:ext>
              </a:extLst>
            </p:cNvPr>
            <p:cNvSpPr>
              <a:spLocks noChangeShapeType="1"/>
            </p:cNvSpPr>
            <p:nvPr/>
          </p:nvSpPr>
          <p:spPr bwMode="auto">
            <a:xfrm>
              <a:off x="2792903" y="4776152"/>
              <a:ext cx="0" cy="890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2">
              <a:extLst>
                <a:ext uri="{FF2B5EF4-FFF2-40B4-BE49-F238E27FC236}">
                  <a16:creationId xmlns:a16="http://schemas.microsoft.com/office/drawing/2014/main" id="{9B5CEB16-2003-4C73-B9D4-242BA402E1E7}"/>
                </a:ext>
              </a:extLst>
            </p:cNvPr>
            <p:cNvSpPr>
              <a:spLocks noChangeShapeType="1"/>
            </p:cNvSpPr>
            <p:nvPr/>
          </p:nvSpPr>
          <p:spPr bwMode="auto">
            <a:xfrm flipH="1">
              <a:off x="2746086" y="4821827"/>
              <a:ext cx="8906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3">
              <a:extLst>
                <a:ext uri="{FF2B5EF4-FFF2-40B4-BE49-F238E27FC236}">
                  <a16:creationId xmlns:a16="http://schemas.microsoft.com/office/drawing/2014/main" id="{DDDF8F9A-5804-4404-A4EE-EEF14A158870}"/>
                </a:ext>
              </a:extLst>
            </p:cNvPr>
            <p:cNvSpPr>
              <a:spLocks noChangeShapeType="1"/>
            </p:cNvSpPr>
            <p:nvPr/>
          </p:nvSpPr>
          <p:spPr bwMode="auto">
            <a:xfrm>
              <a:off x="2102073" y="3816984"/>
              <a:ext cx="0" cy="890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14">
              <a:extLst>
                <a:ext uri="{FF2B5EF4-FFF2-40B4-BE49-F238E27FC236}">
                  <a16:creationId xmlns:a16="http://schemas.microsoft.com/office/drawing/2014/main" id="{BFA3B97A-C881-4706-AB18-47C2354DEFCC}"/>
                </a:ext>
              </a:extLst>
            </p:cNvPr>
            <p:cNvSpPr>
              <a:spLocks noChangeShapeType="1"/>
            </p:cNvSpPr>
            <p:nvPr/>
          </p:nvSpPr>
          <p:spPr bwMode="auto">
            <a:xfrm flipH="1">
              <a:off x="2055256" y="3862659"/>
              <a:ext cx="9249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8" name="Group 137">
            <a:extLst>
              <a:ext uri="{FF2B5EF4-FFF2-40B4-BE49-F238E27FC236}">
                <a16:creationId xmlns:a16="http://schemas.microsoft.com/office/drawing/2014/main" id="{68E00DE0-36AB-48A7-A292-D97D5D6C4DE9}"/>
              </a:ext>
            </a:extLst>
          </p:cNvPr>
          <p:cNvGrpSpPr/>
          <p:nvPr/>
        </p:nvGrpSpPr>
        <p:grpSpPr>
          <a:xfrm>
            <a:off x="766088" y="2361535"/>
            <a:ext cx="2142143" cy="2683388"/>
            <a:chOff x="766088" y="2412487"/>
            <a:chExt cx="2142143" cy="2683388"/>
          </a:xfrm>
        </p:grpSpPr>
        <p:sp>
          <p:nvSpPr>
            <p:cNvPr id="139" name="Freeform 15">
              <a:extLst>
                <a:ext uri="{FF2B5EF4-FFF2-40B4-BE49-F238E27FC236}">
                  <a16:creationId xmlns:a16="http://schemas.microsoft.com/office/drawing/2014/main" id="{3F5F0687-B964-496B-94BE-690FDC19FC26}"/>
                </a:ext>
              </a:extLst>
            </p:cNvPr>
            <p:cNvSpPr>
              <a:spLocks/>
            </p:cNvSpPr>
            <p:nvPr/>
          </p:nvSpPr>
          <p:spPr bwMode="auto">
            <a:xfrm>
              <a:off x="766088" y="2412487"/>
              <a:ext cx="2112454" cy="2637713"/>
            </a:xfrm>
            <a:custGeom>
              <a:avLst/>
              <a:gdLst>
                <a:gd name="T0" fmla="*/ 0 w 1850"/>
                <a:gd name="T1" fmla="*/ 0 h 2310"/>
                <a:gd name="T2" fmla="*/ 31 w 1850"/>
                <a:gd name="T3" fmla="*/ 0 h 2310"/>
                <a:gd name="T4" fmla="*/ 31 w 1850"/>
                <a:gd name="T5" fmla="*/ 31 h 2310"/>
                <a:gd name="T6" fmla="*/ 45 w 1850"/>
                <a:gd name="T7" fmla="*/ 31 h 2310"/>
                <a:gd name="T8" fmla="*/ 45 w 1850"/>
                <a:gd name="T9" fmla="*/ 173 h 2310"/>
                <a:gd name="T10" fmla="*/ 163 w 1850"/>
                <a:gd name="T11" fmla="*/ 173 h 2310"/>
                <a:gd name="T12" fmla="*/ 163 w 1850"/>
                <a:gd name="T13" fmla="*/ 343 h 2310"/>
                <a:gd name="T14" fmla="*/ 191 w 1850"/>
                <a:gd name="T15" fmla="*/ 343 h 2310"/>
                <a:gd name="T16" fmla="*/ 191 w 1850"/>
                <a:gd name="T17" fmla="*/ 510 h 2310"/>
                <a:gd name="T18" fmla="*/ 229 w 1850"/>
                <a:gd name="T19" fmla="*/ 510 h 2310"/>
                <a:gd name="T20" fmla="*/ 229 w 1850"/>
                <a:gd name="T21" fmla="*/ 680 h 2310"/>
                <a:gd name="T22" fmla="*/ 310 w 1850"/>
                <a:gd name="T23" fmla="*/ 680 h 2310"/>
                <a:gd name="T24" fmla="*/ 310 w 1850"/>
                <a:gd name="T25" fmla="*/ 847 h 2310"/>
                <a:gd name="T26" fmla="*/ 352 w 1850"/>
                <a:gd name="T27" fmla="*/ 847 h 2310"/>
                <a:gd name="T28" fmla="*/ 352 w 1850"/>
                <a:gd name="T29" fmla="*/ 1017 h 2310"/>
                <a:gd name="T30" fmla="*/ 362 w 1850"/>
                <a:gd name="T31" fmla="*/ 1017 h 2310"/>
                <a:gd name="T32" fmla="*/ 362 w 1850"/>
                <a:gd name="T33" fmla="*/ 1024 h 2310"/>
                <a:gd name="T34" fmla="*/ 371 w 1850"/>
                <a:gd name="T35" fmla="*/ 1024 h 2310"/>
                <a:gd name="T36" fmla="*/ 371 w 1850"/>
                <a:gd name="T37" fmla="*/ 1185 h 2310"/>
                <a:gd name="T38" fmla="*/ 449 w 1850"/>
                <a:gd name="T39" fmla="*/ 1185 h 2310"/>
                <a:gd name="T40" fmla="*/ 449 w 1850"/>
                <a:gd name="T41" fmla="*/ 1352 h 2310"/>
                <a:gd name="T42" fmla="*/ 886 w 1850"/>
                <a:gd name="T43" fmla="*/ 1352 h 2310"/>
                <a:gd name="T44" fmla="*/ 886 w 1850"/>
                <a:gd name="T45" fmla="*/ 1515 h 2310"/>
                <a:gd name="T46" fmla="*/ 1044 w 1850"/>
                <a:gd name="T47" fmla="*/ 1515 h 2310"/>
                <a:gd name="T48" fmla="*/ 1044 w 1850"/>
                <a:gd name="T49" fmla="*/ 1683 h 2310"/>
                <a:gd name="T50" fmla="*/ 1151 w 1850"/>
                <a:gd name="T51" fmla="*/ 1683 h 2310"/>
                <a:gd name="T52" fmla="*/ 1151 w 1850"/>
                <a:gd name="T53" fmla="*/ 1853 h 2310"/>
                <a:gd name="T54" fmla="*/ 1274 w 1850"/>
                <a:gd name="T55" fmla="*/ 1853 h 2310"/>
                <a:gd name="T56" fmla="*/ 1274 w 1850"/>
                <a:gd name="T57" fmla="*/ 2079 h 2310"/>
                <a:gd name="T58" fmla="*/ 1422 w 1850"/>
                <a:gd name="T59" fmla="*/ 2079 h 2310"/>
                <a:gd name="T60" fmla="*/ 1422 w 1850"/>
                <a:gd name="T61" fmla="*/ 2310 h 2310"/>
                <a:gd name="T62" fmla="*/ 1850 w 1850"/>
                <a:gd name="T63" fmla="*/ 231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0" h="2310">
                  <a:moveTo>
                    <a:pt x="0" y="0"/>
                  </a:moveTo>
                  <a:lnTo>
                    <a:pt x="31" y="0"/>
                  </a:lnTo>
                  <a:lnTo>
                    <a:pt x="31" y="31"/>
                  </a:lnTo>
                  <a:lnTo>
                    <a:pt x="45" y="31"/>
                  </a:lnTo>
                  <a:lnTo>
                    <a:pt x="45" y="173"/>
                  </a:lnTo>
                  <a:lnTo>
                    <a:pt x="163" y="173"/>
                  </a:lnTo>
                  <a:lnTo>
                    <a:pt x="163" y="343"/>
                  </a:lnTo>
                  <a:lnTo>
                    <a:pt x="191" y="343"/>
                  </a:lnTo>
                  <a:lnTo>
                    <a:pt x="191" y="510"/>
                  </a:lnTo>
                  <a:lnTo>
                    <a:pt x="229" y="510"/>
                  </a:lnTo>
                  <a:lnTo>
                    <a:pt x="229" y="680"/>
                  </a:lnTo>
                  <a:lnTo>
                    <a:pt x="310" y="680"/>
                  </a:lnTo>
                  <a:lnTo>
                    <a:pt x="310" y="847"/>
                  </a:lnTo>
                  <a:lnTo>
                    <a:pt x="352" y="847"/>
                  </a:lnTo>
                  <a:lnTo>
                    <a:pt x="352" y="1017"/>
                  </a:lnTo>
                  <a:lnTo>
                    <a:pt x="362" y="1017"/>
                  </a:lnTo>
                  <a:lnTo>
                    <a:pt x="362" y="1024"/>
                  </a:lnTo>
                  <a:lnTo>
                    <a:pt x="371" y="1024"/>
                  </a:lnTo>
                  <a:lnTo>
                    <a:pt x="371" y="1185"/>
                  </a:lnTo>
                  <a:lnTo>
                    <a:pt x="449" y="1185"/>
                  </a:lnTo>
                  <a:lnTo>
                    <a:pt x="449" y="1352"/>
                  </a:lnTo>
                  <a:lnTo>
                    <a:pt x="886" y="1352"/>
                  </a:lnTo>
                  <a:lnTo>
                    <a:pt x="886" y="1515"/>
                  </a:lnTo>
                  <a:lnTo>
                    <a:pt x="1044" y="1515"/>
                  </a:lnTo>
                  <a:lnTo>
                    <a:pt x="1044" y="1683"/>
                  </a:lnTo>
                  <a:lnTo>
                    <a:pt x="1151" y="1683"/>
                  </a:lnTo>
                  <a:lnTo>
                    <a:pt x="1151" y="1853"/>
                  </a:lnTo>
                  <a:lnTo>
                    <a:pt x="1274" y="1853"/>
                  </a:lnTo>
                  <a:lnTo>
                    <a:pt x="1274" y="2079"/>
                  </a:lnTo>
                  <a:lnTo>
                    <a:pt x="1422" y="2079"/>
                  </a:lnTo>
                  <a:lnTo>
                    <a:pt x="1422" y="2310"/>
                  </a:lnTo>
                  <a:lnTo>
                    <a:pt x="1850" y="2310"/>
                  </a:lnTo>
                </a:path>
              </a:pathLst>
            </a:custGeom>
            <a:noFill/>
            <a:ln w="28575" cap="flat">
              <a:solidFill>
                <a:srgbClr val="FFC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16">
              <a:extLst>
                <a:ext uri="{FF2B5EF4-FFF2-40B4-BE49-F238E27FC236}">
                  <a16:creationId xmlns:a16="http://schemas.microsoft.com/office/drawing/2014/main" id="{7E81198F-3C36-4A9A-90B9-E5237F098186}"/>
                </a:ext>
              </a:extLst>
            </p:cNvPr>
            <p:cNvSpPr>
              <a:spLocks noChangeShapeType="1"/>
            </p:cNvSpPr>
            <p:nvPr/>
          </p:nvSpPr>
          <p:spPr bwMode="auto">
            <a:xfrm>
              <a:off x="2864840" y="5004526"/>
              <a:ext cx="0" cy="91349"/>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17">
              <a:extLst>
                <a:ext uri="{FF2B5EF4-FFF2-40B4-BE49-F238E27FC236}">
                  <a16:creationId xmlns:a16="http://schemas.microsoft.com/office/drawing/2014/main" id="{47C09DD5-402A-4DC3-A387-CC7D7F0C9BC5}"/>
                </a:ext>
              </a:extLst>
            </p:cNvPr>
            <p:cNvSpPr>
              <a:spLocks noChangeShapeType="1"/>
            </p:cNvSpPr>
            <p:nvPr/>
          </p:nvSpPr>
          <p:spPr bwMode="auto">
            <a:xfrm flipH="1">
              <a:off x="2819165" y="5050200"/>
              <a:ext cx="89066"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18">
              <a:extLst>
                <a:ext uri="{FF2B5EF4-FFF2-40B4-BE49-F238E27FC236}">
                  <a16:creationId xmlns:a16="http://schemas.microsoft.com/office/drawing/2014/main" id="{0E6652E4-9A95-4B4E-BB27-FD6625CB9100}"/>
                </a:ext>
              </a:extLst>
            </p:cNvPr>
            <p:cNvSpPr>
              <a:spLocks noChangeShapeType="1"/>
            </p:cNvSpPr>
            <p:nvPr/>
          </p:nvSpPr>
          <p:spPr bwMode="auto">
            <a:xfrm>
              <a:off x="2094080" y="4481551"/>
              <a:ext cx="0" cy="92491"/>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19">
              <a:extLst>
                <a:ext uri="{FF2B5EF4-FFF2-40B4-BE49-F238E27FC236}">
                  <a16:creationId xmlns:a16="http://schemas.microsoft.com/office/drawing/2014/main" id="{7ED6A43D-39A5-4CC9-AD2A-C65472D5515B}"/>
                </a:ext>
              </a:extLst>
            </p:cNvPr>
            <p:cNvSpPr>
              <a:spLocks noChangeShapeType="1"/>
            </p:cNvSpPr>
            <p:nvPr/>
          </p:nvSpPr>
          <p:spPr bwMode="auto">
            <a:xfrm flipH="1">
              <a:off x="2050689" y="4528367"/>
              <a:ext cx="89066"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4" name="Group 143">
            <a:extLst>
              <a:ext uri="{FF2B5EF4-FFF2-40B4-BE49-F238E27FC236}">
                <a16:creationId xmlns:a16="http://schemas.microsoft.com/office/drawing/2014/main" id="{AD8D25B8-0713-45C0-ACCE-2AF522C5FC6A}"/>
              </a:ext>
            </a:extLst>
          </p:cNvPr>
          <p:cNvGrpSpPr/>
          <p:nvPr/>
        </p:nvGrpSpPr>
        <p:grpSpPr>
          <a:xfrm>
            <a:off x="760379" y="2359252"/>
            <a:ext cx="1985707" cy="2357955"/>
            <a:chOff x="760379" y="2410204"/>
            <a:chExt cx="1985707" cy="2357955"/>
          </a:xfrm>
        </p:grpSpPr>
        <p:sp>
          <p:nvSpPr>
            <p:cNvPr id="145" name="Freeform 20">
              <a:extLst>
                <a:ext uri="{FF2B5EF4-FFF2-40B4-BE49-F238E27FC236}">
                  <a16:creationId xmlns:a16="http://schemas.microsoft.com/office/drawing/2014/main" id="{BEE34F49-8402-4556-8B0D-8DA4518A11DE}"/>
                </a:ext>
              </a:extLst>
            </p:cNvPr>
            <p:cNvSpPr>
              <a:spLocks/>
            </p:cNvSpPr>
            <p:nvPr/>
          </p:nvSpPr>
          <p:spPr bwMode="auto">
            <a:xfrm>
              <a:off x="760379" y="2410204"/>
              <a:ext cx="1959444" cy="2311139"/>
            </a:xfrm>
            <a:custGeom>
              <a:avLst/>
              <a:gdLst>
                <a:gd name="T0" fmla="*/ 0 w 1716"/>
                <a:gd name="T1" fmla="*/ 0 h 2024"/>
                <a:gd name="T2" fmla="*/ 36 w 1716"/>
                <a:gd name="T3" fmla="*/ 0 h 2024"/>
                <a:gd name="T4" fmla="*/ 36 w 1716"/>
                <a:gd name="T5" fmla="*/ 33 h 2024"/>
                <a:gd name="T6" fmla="*/ 50 w 1716"/>
                <a:gd name="T7" fmla="*/ 33 h 2024"/>
                <a:gd name="T8" fmla="*/ 50 w 1716"/>
                <a:gd name="T9" fmla="*/ 170 h 2024"/>
                <a:gd name="T10" fmla="*/ 74 w 1716"/>
                <a:gd name="T11" fmla="*/ 170 h 2024"/>
                <a:gd name="T12" fmla="*/ 74 w 1716"/>
                <a:gd name="T13" fmla="*/ 255 h 2024"/>
                <a:gd name="T14" fmla="*/ 123 w 1716"/>
                <a:gd name="T15" fmla="*/ 255 h 2024"/>
                <a:gd name="T16" fmla="*/ 123 w 1716"/>
                <a:gd name="T17" fmla="*/ 309 h 2024"/>
                <a:gd name="T18" fmla="*/ 133 w 1716"/>
                <a:gd name="T19" fmla="*/ 309 h 2024"/>
                <a:gd name="T20" fmla="*/ 133 w 1716"/>
                <a:gd name="T21" fmla="*/ 366 h 2024"/>
                <a:gd name="T22" fmla="*/ 152 w 1716"/>
                <a:gd name="T23" fmla="*/ 366 h 2024"/>
                <a:gd name="T24" fmla="*/ 152 w 1716"/>
                <a:gd name="T25" fmla="*/ 510 h 2024"/>
                <a:gd name="T26" fmla="*/ 166 w 1716"/>
                <a:gd name="T27" fmla="*/ 510 h 2024"/>
                <a:gd name="T28" fmla="*/ 166 w 1716"/>
                <a:gd name="T29" fmla="*/ 760 h 2024"/>
                <a:gd name="T30" fmla="*/ 182 w 1716"/>
                <a:gd name="T31" fmla="*/ 760 h 2024"/>
                <a:gd name="T32" fmla="*/ 182 w 1716"/>
                <a:gd name="T33" fmla="*/ 949 h 2024"/>
                <a:gd name="T34" fmla="*/ 187 w 1716"/>
                <a:gd name="T35" fmla="*/ 949 h 2024"/>
                <a:gd name="T36" fmla="*/ 187 w 1716"/>
                <a:gd name="T37" fmla="*/ 1017 h 2024"/>
                <a:gd name="T38" fmla="*/ 194 w 1716"/>
                <a:gd name="T39" fmla="*/ 1017 h 2024"/>
                <a:gd name="T40" fmla="*/ 194 w 1716"/>
                <a:gd name="T41" fmla="*/ 1269 h 2024"/>
                <a:gd name="T42" fmla="*/ 350 w 1716"/>
                <a:gd name="T43" fmla="*/ 1269 h 2024"/>
                <a:gd name="T44" fmla="*/ 350 w 1716"/>
                <a:gd name="T45" fmla="*/ 1517 h 2024"/>
                <a:gd name="T46" fmla="*/ 416 w 1716"/>
                <a:gd name="T47" fmla="*/ 1517 h 2024"/>
                <a:gd name="T48" fmla="*/ 416 w 1716"/>
                <a:gd name="T49" fmla="*/ 1767 h 2024"/>
                <a:gd name="T50" fmla="*/ 492 w 1716"/>
                <a:gd name="T51" fmla="*/ 1767 h 2024"/>
                <a:gd name="T52" fmla="*/ 492 w 1716"/>
                <a:gd name="T53" fmla="*/ 2024 h 2024"/>
                <a:gd name="T54" fmla="*/ 1716 w 1716"/>
                <a:gd name="T55"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6" h="2024">
                  <a:moveTo>
                    <a:pt x="0" y="0"/>
                  </a:moveTo>
                  <a:lnTo>
                    <a:pt x="36" y="0"/>
                  </a:lnTo>
                  <a:lnTo>
                    <a:pt x="36" y="33"/>
                  </a:lnTo>
                  <a:lnTo>
                    <a:pt x="50" y="33"/>
                  </a:lnTo>
                  <a:lnTo>
                    <a:pt x="50" y="170"/>
                  </a:lnTo>
                  <a:lnTo>
                    <a:pt x="74" y="170"/>
                  </a:lnTo>
                  <a:lnTo>
                    <a:pt x="74" y="255"/>
                  </a:lnTo>
                  <a:lnTo>
                    <a:pt x="123" y="255"/>
                  </a:lnTo>
                  <a:lnTo>
                    <a:pt x="123" y="309"/>
                  </a:lnTo>
                  <a:lnTo>
                    <a:pt x="133" y="309"/>
                  </a:lnTo>
                  <a:lnTo>
                    <a:pt x="133" y="366"/>
                  </a:lnTo>
                  <a:lnTo>
                    <a:pt x="152" y="366"/>
                  </a:lnTo>
                  <a:lnTo>
                    <a:pt x="152" y="510"/>
                  </a:lnTo>
                  <a:lnTo>
                    <a:pt x="166" y="510"/>
                  </a:lnTo>
                  <a:lnTo>
                    <a:pt x="166" y="760"/>
                  </a:lnTo>
                  <a:lnTo>
                    <a:pt x="182" y="760"/>
                  </a:lnTo>
                  <a:lnTo>
                    <a:pt x="182" y="949"/>
                  </a:lnTo>
                  <a:lnTo>
                    <a:pt x="187" y="949"/>
                  </a:lnTo>
                  <a:lnTo>
                    <a:pt x="187" y="1017"/>
                  </a:lnTo>
                  <a:lnTo>
                    <a:pt x="194" y="1017"/>
                  </a:lnTo>
                  <a:lnTo>
                    <a:pt x="194" y="1269"/>
                  </a:lnTo>
                  <a:lnTo>
                    <a:pt x="350" y="1269"/>
                  </a:lnTo>
                  <a:lnTo>
                    <a:pt x="350" y="1517"/>
                  </a:lnTo>
                  <a:lnTo>
                    <a:pt x="416" y="1517"/>
                  </a:lnTo>
                  <a:lnTo>
                    <a:pt x="416" y="1767"/>
                  </a:lnTo>
                  <a:lnTo>
                    <a:pt x="492" y="1767"/>
                  </a:lnTo>
                  <a:lnTo>
                    <a:pt x="492" y="2024"/>
                  </a:lnTo>
                  <a:lnTo>
                    <a:pt x="1716" y="2024"/>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21">
              <a:extLst>
                <a:ext uri="{FF2B5EF4-FFF2-40B4-BE49-F238E27FC236}">
                  <a16:creationId xmlns:a16="http://schemas.microsoft.com/office/drawing/2014/main" id="{75FBF614-E99F-4B9D-BDAF-0D1EF200C0C2}"/>
                </a:ext>
              </a:extLst>
            </p:cNvPr>
            <p:cNvSpPr>
              <a:spLocks noChangeShapeType="1"/>
            </p:cNvSpPr>
            <p:nvPr/>
          </p:nvSpPr>
          <p:spPr bwMode="auto">
            <a:xfrm>
              <a:off x="2703837" y="4675668"/>
              <a:ext cx="0" cy="9249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22">
              <a:extLst>
                <a:ext uri="{FF2B5EF4-FFF2-40B4-BE49-F238E27FC236}">
                  <a16:creationId xmlns:a16="http://schemas.microsoft.com/office/drawing/2014/main" id="{0EAFC8DC-EF17-47C4-9561-850BB1975B29}"/>
                </a:ext>
              </a:extLst>
            </p:cNvPr>
            <p:cNvSpPr>
              <a:spLocks noChangeShapeType="1"/>
            </p:cNvSpPr>
            <p:nvPr/>
          </p:nvSpPr>
          <p:spPr bwMode="auto">
            <a:xfrm flipH="1">
              <a:off x="2657020" y="4721343"/>
              <a:ext cx="890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147">
            <a:extLst>
              <a:ext uri="{FF2B5EF4-FFF2-40B4-BE49-F238E27FC236}">
                <a16:creationId xmlns:a16="http://schemas.microsoft.com/office/drawing/2014/main" id="{F92030EC-8321-4115-806B-0F877FDFD603}"/>
              </a:ext>
            </a:extLst>
          </p:cNvPr>
          <p:cNvSpPr txBox="1"/>
          <p:nvPr/>
        </p:nvSpPr>
        <p:spPr>
          <a:xfrm>
            <a:off x="2386449" y="2438528"/>
            <a:ext cx="651140" cy="861774"/>
          </a:xfrm>
          <a:prstGeom prst="rect">
            <a:avLst/>
          </a:prstGeom>
          <a:noFill/>
        </p:spPr>
        <p:txBody>
          <a:bodyPr wrap="none" rtlCol="0">
            <a:spAutoFit/>
          </a:bodyPr>
          <a:lstStyle/>
          <a:p>
            <a:r>
              <a:rPr lang="fr-FR" sz="1000" smtClean="0">
                <a:solidFill>
                  <a:srgbClr val="000000"/>
                </a:solidFill>
                <a:latin typeface="Arial" panose="020B0604020202020204" pitchFamily="34" charset="0"/>
                <a:cs typeface="Arial" panose="020B0604020202020204" pitchFamily="34" charset="0"/>
              </a:rPr>
              <a:t>0%</a:t>
            </a:r>
          </a:p>
          <a:p>
            <a:r>
              <a:rPr lang="fr-FR" sz="1000" smtClean="0">
                <a:solidFill>
                  <a:srgbClr val="000000"/>
                </a:solidFill>
                <a:latin typeface="Arial" panose="020B0604020202020204" pitchFamily="34" charset="0"/>
                <a:cs typeface="Arial" panose="020B0604020202020204" pitchFamily="34" charset="0"/>
              </a:rPr>
              <a:t>1–4%</a:t>
            </a:r>
          </a:p>
          <a:p>
            <a:r>
              <a:rPr lang="fr-FR" sz="1000" smtClean="0">
                <a:solidFill>
                  <a:srgbClr val="000000"/>
                </a:solidFill>
                <a:latin typeface="Arial" panose="020B0604020202020204" pitchFamily="34" charset="0"/>
                <a:cs typeface="Arial" panose="020B0604020202020204" pitchFamily="34" charset="0"/>
              </a:rPr>
              <a:t>5–9%</a:t>
            </a:r>
          </a:p>
          <a:p>
            <a:r>
              <a:rPr lang="fr-FR" sz="1000" smtClean="0">
                <a:solidFill>
                  <a:srgbClr val="000000"/>
                </a:solidFill>
                <a:latin typeface="Arial" panose="020B0604020202020204" pitchFamily="34" charset="0"/>
                <a:cs typeface="Arial" panose="020B0604020202020204" pitchFamily="34" charset="0"/>
              </a:rPr>
              <a:t>10–49%</a:t>
            </a:r>
          </a:p>
          <a:p>
            <a:r>
              <a:rPr lang="fr-FR" sz="1000" smtClean="0">
                <a:solidFill>
                  <a:srgbClr val="000000"/>
                </a:solidFill>
                <a:latin typeface="Arial" panose="020B0604020202020204" pitchFamily="34" charset="0"/>
                <a:cs typeface="Arial" panose="020B0604020202020204" pitchFamily="34" charset="0"/>
              </a:rPr>
              <a:t>&gt;50%</a:t>
            </a:r>
            <a:endParaRPr lang="fr-FR" sz="1000">
              <a:solidFill>
                <a:srgbClr val="000000"/>
              </a:solidFill>
              <a:latin typeface="Arial" panose="020B0604020202020204" pitchFamily="34" charset="0"/>
              <a:cs typeface="Arial" panose="020B0604020202020204" pitchFamily="34" charset="0"/>
            </a:endParaRPr>
          </a:p>
        </p:txBody>
      </p:sp>
      <p:grpSp>
        <p:nvGrpSpPr>
          <p:cNvPr id="149" name="Group 148">
            <a:extLst>
              <a:ext uri="{FF2B5EF4-FFF2-40B4-BE49-F238E27FC236}">
                <a16:creationId xmlns:a16="http://schemas.microsoft.com/office/drawing/2014/main" id="{ADA2F871-A7F3-4128-8673-A23A81478895}"/>
              </a:ext>
            </a:extLst>
          </p:cNvPr>
          <p:cNvGrpSpPr/>
          <p:nvPr/>
        </p:nvGrpSpPr>
        <p:grpSpPr>
          <a:xfrm>
            <a:off x="2127250" y="2520004"/>
            <a:ext cx="246232" cy="92075"/>
            <a:chOff x="2127250" y="2559050"/>
            <a:chExt cx="246232" cy="92075"/>
          </a:xfrm>
        </p:grpSpPr>
        <p:cxnSp>
          <p:nvCxnSpPr>
            <p:cNvPr id="150" name="Straight Connector 149">
              <a:extLst>
                <a:ext uri="{FF2B5EF4-FFF2-40B4-BE49-F238E27FC236}">
                  <a16:creationId xmlns:a16="http://schemas.microsoft.com/office/drawing/2014/main" id="{A84C50ED-529F-4103-B56C-8CFB89B43199}"/>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17E6FA1C-A90B-4E31-9582-A7892F7CAF7B}"/>
                </a:ext>
              </a:extLst>
            </p:cNvPr>
            <p:cNvCxnSpPr/>
            <p:nvPr/>
          </p:nvCxnSpPr>
          <p:spPr>
            <a:xfrm>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2" name="Group 151">
            <a:extLst>
              <a:ext uri="{FF2B5EF4-FFF2-40B4-BE49-F238E27FC236}">
                <a16:creationId xmlns:a16="http://schemas.microsoft.com/office/drawing/2014/main" id="{C19E25A7-A172-4C19-9043-CC4187E8C6EB}"/>
              </a:ext>
            </a:extLst>
          </p:cNvPr>
          <p:cNvGrpSpPr/>
          <p:nvPr/>
        </p:nvGrpSpPr>
        <p:grpSpPr>
          <a:xfrm>
            <a:off x="2127250" y="2672404"/>
            <a:ext cx="246232" cy="92075"/>
            <a:chOff x="2127250" y="2559050"/>
            <a:chExt cx="246232" cy="92075"/>
          </a:xfrm>
        </p:grpSpPr>
        <p:cxnSp>
          <p:nvCxnSpPr>
            <p:cNvPr id="153" name="Straight Connector 152">
              <a:extLst>
                <a:ext uri="{FF2B5EF4-FFF2-40B4-BE49-F238E27FC236}">
                  <a16:creationId xmlns:a16="http://schemas.microsoft.com/office/drawing/2014/main" id="{44CDC6A5-E177-414B-96B7-379A05CBC3AC}"/>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D0E0A88D-DAC3-4132-BAF8-D9AB477264A3}"/>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A70D6B65-7E29-4388-82E3-3877EE3BAEB1}"/>
              </a:ext>
            </a:extLst>
          </p:cNvPr>
          <p:cNvGrpSpPr/>
          <p:nvPr/>
        </p:nvGrpSpPr>
        <p:grpSpPr>
          <a:xfrm>
            <a:off x="2127250" y="2824804"/>
            <a:ext cx="246232" cy="92075"/>
            <a:chOff x="2127250" y="2559050"/>
            <a:chExt cx="246232" cy="92075"/>
          </a:xfrm>
        </p:grpSpPr>
        <p:cxnSp>
          <p:nvCxnSpPr>
            <p:cNvPr id="156" name="Straight Connector 155">
              <a:extLst>
                <a:ext uri="{FF2B5EF4-FFF2-40B4-BE49-F238E27FC236}">
                  <a16:creationId xmlns:a16="http://schemas.microsoft.com/office/drawing/2014/main" id="{1B1E10EB-0504-47D5-9386-EF3E78736AB0}"/>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4B9668DA-F869-423E-B020-D28B07DA6FF8}"/>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8" name="Group 157">
            <a:extLst>
              <a:ext uri="{FF2B5EF4-FFF2-40B4-BE49-F238E27FC236}">
                <a16:creationId xmlns:a16="http://schemas.microsoft.com/office/drawing/2014/main" id="{733C0475-3C93-483A-9250-11657B651FF6}"/>
              </a:ext>
            </a:extLst>
          </p:cNvPr>
          <p:cNvGrpSpPr/>
          <p:nvPr/>
        </p:nvGrpSpPr>
        <p:grpSpPr>
          <a:xfrm>
            <a:off x="2127250" y="2977204"/>
            <a:ext cx="246232" cy="92075"/>
            <a:chOff x="2127250" y="2559050"/>
            <a:chExt cx="246232" cy="92075"/>
          </a:xfrm>
        </p:grpSpPr>
        <p:cxnSp>
          <p:nvCxnSpPr>
            <p:cNvPr id="159" name="Straight Connector 158">
              <a:extLst>
                <a:ext uri="{FF2B5EF4-FFF2-40B4-BE49-F238E27FC236}">
                  <a16:creationId xmlns:a16="http://schemas.microsoft.com/office/drawing/2014/main" id="{4AC58331-CE77-40B5-BD85-373A583A791A}"/>
                </a:ext>
              </a:extLst>
            </p:cNvPr>
            <p:cNvCxnSpPr/>
            <p:nvPr/>
          </p:nvCxnSpPr>
          <p:spPr>
            <a:xfrm flipH="1">
              <a:off x="2127250" y="2605087"/>
              <a:ext cx="246232" cy="0"/>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9E4D38E-64B3-4602-B040-6222CBBE1952}"/>
                </a:ext>
              </a:extLst>
            </p:cNvPr>
            <p:cNvCxnSpPr/>
            <p:nvPr/>
          </p:nvCxnSpPr>
          <p:spPr>
            <a:xfrm>
              <a:off x="2250366" y="2559050"/>
              <a:ext cx="0" cy="92075"/>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C7002523-7836-4123-93C3-D841B98C6587}"/>
              </a:ext>
            </a:extLst>
          </p:cNvPr>
          <p:cNvGrpSpPr/>
          <p:nvPr/>
        </p:nvGrpSpPr>
        <p:grpSpPr>
          <a:xfrm>
            <a:off x="2127250" y="3129603"/>
            <a:ext cx="246232" cy="92075"/>
            <a:chOff x="2127250" y="2559050"/>
            <a:chExt cx="246232" cy="92075"/>
          </a:xfrm>
        </p:grpSpPr>
        <p:cxnSp>
          <p:nvCxnSpPr>
            <p:cNvPr id="162" name="Straight Connector 161">
              <a:extLst>
                <a:ext uri="{FF2B5EF4-FFF2-40B4-BE49-F238E27FC236}">
                  <a16:creationId xmlns:a16="http://schemas.microsoft.com/office/drawing/2014/main" id="{BDCC659B-8583-4D91-9681-CD2A61DF0394}"/>
                </a:ext>
              </a:extLst>
            </p:cNvPr>
            <p:cNvCxnSpPr/>
            <p:nvPr/>
          </p:nvCxnSpPr>
          <p:spPr>
            <a:xfrm flipH="1">
              <a:off x="2127250" y="2605087"/>
              <a:ext cx="246232" cy="0"/>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51D3CF-9C3A-451E-9A60-355CF1EE79C9}"/>
                </a:ext>
              </a:extLst>
            </p:cNvPr>
            <p:cNvCxnSpPr/>
            <p:nvPr/>
          </p:nvCxnSpPr>
          <p:spPr>
            <a:xfrm>
              <a:off x="2250366" y="2559050"/>
              <a:ext cx="0" cy="92075"/>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64" name="TextBox 163">
            <a:extLst>
              <a:ext uri="{FF2B5EF4-FFF2-40B4-BE49-F238E27FC236}">
                <a16:creationId xmlns:a16="http://schemas.microsoft.com/office/drawing/2014/main" id="{5CDC5AB7-30AD-4612-B558-EF7321ADAB8C}"/>
              </a:ext>
            </a:extLst>
          </p:cNvPr>
          <p:cNvSpPr txBox="1"/>
          <p:nvPr/>
        </p:nvSpPr>
        <p:spPr>
          <a:xfrm>
            <a:off x="4651494" y="5454778"/>
            <a:ext cx="518092" cy="246221"/>
          </a:xfrm>
          <a:prstGeom prst="rect">
            <a:avLst/>
          </a:prstGeom>
          <a:noFill/>
        </p:spPr>
        <p:txBody>
          <a:bodyPr wrap="none" rtlCol="0">
            <a:noAutofit/>
          </a:bodyPr>
          <a:lstStyle/>
          <a:p>
            <a:pPr algn="ctr"/>
            <a:r>
              <a:rPr lang="fr-FR" sz="1000" dirty="0">
                <a:solidFill>
                  <a:srgbClr val="000000"/>
                </a:solidFill>
                <a:latin typeface="Arial" panose="020B0604020202020204" pitchFamily="34" charset="0"/>
                <a:cs typeface="Arial" panose="020B0604020202020204" pitchFamily="34" charset="0"/>
              </a:rPr>
              <a:t>Années après le diagnostic</a:t>
            </a:r>
          </a:p>
          <a:p>
            <a:pPr algn="ctr"/>
            <a:endParaRPr lang="fr-FR" sz="1000" dirty="0">
              <a:solidFill>
                <a:srgbClr val="000000"/>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E16051B3-C794-409F-B2AC-9252C14FC593}"/>
              </a:ext>
            </a:extLst>
          </p:cNvPr>
          <p:cNvSpPr txBox="1"/>
          <p:nvPr/>
        </p:nvSpPr>
        <p:spPr>
          <a:xfrm>
            <a:off x="3373865" y="5135124"/>
            <a:ext cx="255198"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30DECC17-8CD3-4B16-B557-4485A484EE08}"/>
              </a:ext>
            </a:extLst>
          </p:cNvPr>
          <p:cNvSpPr txBox="1"/>
          <p:nvPr/>
        </p:nvSpPr>
        <p:spPr>
          <a:xfrm>
            <a:off x="3521779"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C9F59E62-15BE-47AE-A13A-F3FC9657DA98}"/>
              </a:ext>
            </a:extLst>
          </p:cNvPr>
          <p:cNvSpPr txBox="1"/>
          <p:nvPr/>
        </p:nvSpPr>
        <p:spPr>
          <a:xfrm>
            <a:off x="3995832"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2</a:t>
            </a:r>
            <a:endParaRPr lang="fr-FR" sz="1000">
              <a:solidFill>
                <a:srgbClr val="000000"/>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8CC0483B-5DDD-421B-A675-604653D4DC38}"/>
              </a:ext>
            </a:extLst>
          </p:cNvPr>
          <p:cNvSpPr txBox="1"/>
          <p:nvPr/>
        </p:nvSpPr>
        <p:spPr>
          <a:xfrm>
            <a:off x="4469885"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4</a:t>
            </a:r>
            <a:endParaRPr lang="fr-FR" sz="1000">
              <a:solidFill>
                <a:srgbClr val="000000"/>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1EBFB340-936B-4C30-A8EE-B3AE0823F237}"/>
              </a:ext>
            </a:extLst>
          </p:cNvPr>
          <p:cNvSpPr txBox="1"/>
          <p:nvPr/>
        </p:nvSpPr>
        <p:spPr>
          <a:xfrm>
            <a:off x="5417990"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8</a:t>
            </a:r>
            <a:endParaRPr lang="fr-FR" sz="1000">
              <a:solidFill>
                <a:srgbClr val="000000"/>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1564283B-ECC3-4635-B688-627D9B28E7B0}"/>
              </a:ext>
            </a:extLst>
          </p:cNvPr>
          <p:cNvSpPr txBox="1"/>
          <p:nvPr/>
        </p:nvSpPr>
        <p:spPr>
          <a:xfrm>
            <a:off x="4943938"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6</a:t>
            </a:r>
            <a:endParaRPr lang="fr-FR" sz="1000">
              <a:solidFill>
                <a:srgbClr val="000000"/>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F224DB66-E175-450C-900C-78AB46BEB8F4}"/>
              </a:ext>
            </a:extLst>
          </p:cNvPr>
          <p:cNvSpPr txBox="1"/>
          <p:nvPr/>
        </p:nvSpPr>
        <p:spPr>
          <a:xfrm>
            <a:off x="5857292" y="5315474"/>
            <a:ext cx="325730"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172" name="Freeform: Shape 263">
            <a:extLst>
              <a:ext uri="{FF2B5EF4-FFF2-40B4-BE49-F238E27FC236}">
                <a16:creationId xmlns:a16="http://schemas.microsoft.com/office/drawing/2014/main" id="{16938F5C-31EB-494A-909F-5BF749CDA95E}"/>
              </a:ext>
            </a:extLst>
          </p:cNvPr>
          <p:cNvSpPr/>
          <p:nvPr/>
        </p:nvSpPr>
        <p:spPr>
          <a:xfrm>
            <a:off x="364852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fr-FR" sz="1000"/>
          </a:p>
        </p:txBody>
      </p:sp>
      <p:cxnSp>
        <p:nvCxnSpPr>
          <p:cNvPr id="173" name="Straight Connector 172">
            <a:extLst>
              <a:ext uri="{FF2B5EF4-FFF2-40B4-BE49-F238E27FC236}">
                <a16:creationId xmlns:a16="http://schemas.microsoft.com/office/drawing/2014/main" id="{A2BCA3FE-93C6-440A-8863-2C1C1DE150E0}"/>
              </a:ext>
            </a:extLst>
          </p:cNvPr>
          <p:cNvCxnSpPr/>
          <p:nvPr/>
        </p:nvCxnSpPr>
        <p:spPr>
          <a:xfrm>
            <a:off x="357138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997C369D-C47E-4F16-AB04-F485B6F2A300}"/>
              </a:ext>
            </a:extLst>
          </p:cNvPr>
          <p:cNvCxnSpPr/>
          <p:nvPr/>
        </p:nvCxnSpPr>
        <p:spPr>
          <a:xfrm>
            <a:off x="357138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E22C0ACC-A10E-4AD6-8F08-8BBBEB280187}"/>
              </a:ext>
            </a:extLst>
          </p:cNvPr>
          <p:cNvCxnSpPr/>
          <p:nvPr/>
        </p:nvCxnSpPr>
        <p:spPr>
          <a:xfrm>
            <a:off x="357138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6356C5B-92F8-4C33-BA9A-F16D59A40857}"/>
              </a:ext>
            </a:extLst>
          </p:cNvPr>
          <p:cNvCxnSpPr/>
          <p:nvPr/>
        </p:nvCxnSpPr>
        <p:spPr>
          <a:xfrm>
            <a:off x="357138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5F1B7DF0-3809-4113-A6CF-D67B9036C68C}"/>
              </a:ext>
            </a:extLst>
          </p:cNvPr>
          <p:cNvCxnSpPr/>
          <p:nvPr/>
        </p:nvCxnSpPr>
        <p:spPr>
          <a:xfrm>
            <a:off x="357138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127C5C64-7A25-4081-9D73-8FE92907E299}"/>
              </a:ext>
            </a:extLst>
          </p:cNvPr>
          <p:cNvCxnSpPr/>
          <p:nvPr/>
        </p:nvCxnSpPr>
        <p:spPr>
          <a:xfrm>
            <a:off x="357138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D436F1DD-36C8-4ACD-B42E-99C0CCD456C8}"/>
              </a:ext>
            </a:extLst>
          </p:cNvPr>
          <p:cNvCxnSpPr>
            <a:cxnSpLocks/>
          </p:cNvCxnSpPr>
          <p:nvPr/>
        </p:nvCxnSpPr>
        <p:spPr>
          <a:xfrm rot="5400000">
            <a:off x="361252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BD51F801-44A7-4155-B5C7-5C328D5C9B89}"/>
              </a:ext>
            </a:extLst>
          </p:cNvPr>
          <p:cNvCxnSpPr>
            <a:cxnSpLocks/>
          </p:cNvCxnSpPr>
          <p:nvPr/>
        </p:nvCxnSpPr>
        <p:spPr>
          <a:xfrm rot="5400000">
            <a:off x="408684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5BBB06CA-FC3A-4FA5-8793-7F905938E19B}"/>
              </a:ext>
            </a:extLst>
          </p:cNvPr>
          <p:cNvCxnSpPr>
            <a:cxnSpLocks/>
          </p:cNvCxnSpPr>
          <p:nvPr/>
        </p:nvCxnSpPr>
        <p:spPr>
          <a:xfrm rot="5400000">
            <a:off x="456117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7E136A6D-FE67-491C-83DD-E88800CA1019}"/>
              </a:ext>
            </a:extLst>
          </p:cNvPr>
          <p:cNvCxnSpPr>
            <a:cxnSpLocks/>
          </p:cNvCxnSpPr>
          <p:nvPr/>
        </p:nvCxnSpPr>
        <p:spPr>
          <a:xfrm rot="5400000">
            <a:off x="550983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8E1C0E5C-B255-4147-A62C-E6E2D2E69762}"/>
              </a:ext>
            </a:extLst>
          </p:cNvPr>
          <p:cNvCxnSpPr>
            <a:cxnSpLocks/>
          </p:cNvCxnSpPr>
          <p:nvPr/>
        </p:nvCxnSpPr>
        <p:spPr>
          <a:xfrm rot="5400000">
            <a:off x="503550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5B037122-C2AB-4996-994F-99397BC143B0}"/>
              </a:ext>
            </a:extLst>
          </p:cNvPr>
          <p:cNvCxnSpPr>
            <a:cxnSpLocks/>
          </p:cNvCxnSpPr>
          <p:nvPr/>
        </p:nvCxnSpPr>
        <p:spPr>
          <a:xfrm rot="5400000">
            <a:off x="598415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44D19820-2748-406D-AFA6-25C20CA7967C}"/>
              </a:ext>
            </a:extLst>
          </p:cNvPr>
          <p:cNvSpPr txBox="1"/>
          <p:nvPr/>
        </p:nvSpPr>
        <p:spPr>
          <a:xfrm rot="16200000">
            <a:off x="5412411" y="3684277"/>
            <a:ext cx="1313180" cy="246221"/>
          </a:xfrm>
          <a:prstGeom prst="rect">
            <a:avLst/>
          </a:prstGeom>
          <a:noFill/>
        </p:spPr>
        <p:txBody>
          <a:bodyPr wrap="none" rtlCol="0" anchor="b" anchorCtr="0">
            <a:noAutofit/>
          </a:bodyPr>
          <a:lstStyle/>
          <a:p>
            <a:pPr algn="ctr"/>
            <a:r>
              <a:rPr lang="fr-FR" sz="1000" dirty="0" smtClean="0">
                <a:solidFill>
                  <a:srgbClr val="000000"/>
                </a:solidFill>
                <a:latin typeface="Arial" panose="020B0604020202020204" pitchFamily="34" charset="0"/>
                <a:cs typeface="Arial" panose="020B0604020202020204" pitchFamily="34" charset="0"/>
              </a:rPr>
              <a:t>Survie</a:t>
            </a:r>
            <a:endParaRPr lang="fr-FR" sz="1000" dirty="0">
              <a:solidFill>
                <a:srgbClr val="000000"/>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51D682F3-189F-483C-B0E7-F2B136CACB0E}"/>
              </a:ext>
            </a:extLst>
          </p:cNvPr>
          <p:cNvSpPr txBox="1"/>
          <p:nvPr/>
        </p:nvSpPr>
        <p:spPr>
          <a:xfrm>
            <a:off x="3920221" y="2147698"/>
            <a:ext cx="1980643" cy="253916"/>
          </a:xfrm>
          <a:prstGeom prst="rect">
            <a:avLst/>
          </a:prstGeom>
          <a:noFill/>
        </p:spPr>
        <p:txBody>
          <a:bodyPr wrap="none" rtlCol="0">
            <a:spAutoFit/>
          </a:bodyPr>
          <a:lstStyle/>
          <a:p>
            <a:pPr algn="ctr"/>
            <a:r>
              <a:rPr lang="fr-FR" sz="1050" b="1" dirty="0" smtClean="0">
                <a:solidFill>
                  <a:srgbClr val="000000"/>
                </a:solidFill>
                <a:latin typeface="Arial" panose="020B0604020202020204" pitchFamily="34" charset="0"/>
                <a:cs typeface="Arial" panose="020B0604020202020204" pitchFamily="34" charset="0"/>
              </a:rPr>
              <a:t>PD-L1 cellules immunitaires</a:t>
            </a:r>
            <a:endParaRPr lang="fr-FR" sz="1050" b="1" dirty="0">
              <a:solidFill>
                <a:srgbClr val="000000"/>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BF88847F-68F1-4B5D-90C8-7D800B4B02F8}"/>
              </a:ext>
            </a:extLst>
          </p:cNvPr>
          <p:cNvSpPr txBox="1"/>
          <p:nvPr/>
        </p:nvSpPr>
        <p:spPr>
          <a:xfrm>
            <a:off x="3643283" y="5006787"/>
            <a:ext cx="647934" cy="246221"/>
          </a:xfrm>
          <a:prstGeom prst="rect">
            <a:avLst/>
          </a:prstGeom>
          <a:noFill/>
        </p:spPr>
        <p:txBody>
          <a:bodyPr wrap="none" rtlCol="0">
            <a:spAutoFit/>
          </a:bodyPr>
          <a:lstStyle/>
          <a:p>
            <a:r>
              <a:rPr lang="fr-FR" sz="1000" smtClean="0">
                <a:solidFill>
                  <a:srgbClr val="000000"/>
                </a:solidFill>
                <a:latin typeface="Arial" panose="020B0604020202020204" pitchFamily="34" charset="0"/>
                <a:cs typeface="Arial" panose="020B0604020202020204" pitchFamily="34" charset="0"/>
              </a:rPr>
              <a:t>p=0,023</a:t>
            </a:r>
            <a:endParaRPr lang="fr-FR" sz="1000">
              <a:solidFill>
                <a:srgbClr val="000000"/>
              </a:solidFill>
              <a:latin typeface="Arial" panose="020B0604020202020204" pitchFamily="34" charset="0"/>
              <a:cs typeface="Arial" panose="020B0604020202020204" pitchFamily="34" charset="0"/>
            </a:endParaRPr>
          </a:p>
        </p:txBody>
      </p:sp>
      <p:grpSp>
        <p:nvGrpSpPr>
          <p:cNvPr id="188" name="Group 187">
            <a:extLst>
              <a:ext uri="{FF2B5EF4-FFF2-40B4-BE49-F238E27FC236}">
                <a16:creationId xmlns:a16="http://schemas.microsoft.com/office/drawing/2014/main" id="{9621F255-1B89-4A82-B03D-C38FDBB7A454}"/>
              </a:ext>
            </a:extLst>
          </p:cNvPr>
          <p:cNvGrpSpPr/>
          <p:nvPr/>
        </p:nvGrpSpPr>
        <p:grpSpPr>
          <a:xfrm>
            <a:off x="3643949" y="2355450"/>
            <a:ext cx="2192972" cy="2382020"/>
            <a:chOff x="3643949" y="2406402"/>
            <a:chExt cx="2192972" cy="2382020"/>
          </a:xfrm>
        </p:grpSpPr>
        <p:sp>
          <p:nvSpPr>
            <p:cNvPr id="189" name="Freeform 45">
              <a:extLst>
                <a:ext uri="{FF2B5EF4-FFF2-40B4-BE49-F238E27FC236}">
                  <a16:creationId xmlns:a16="http://schemas.microsoft.com/office/drawing/2014/main" id="{5DA53EAF-A273-4180-8A36-DEED24E0F816}"/>
                </a:ext>
              </a:extLst>
            </p:cNvPr>
            <p:cNvSpPr>
              <a:spLocks/>
            </p:cNvSpPr>
            <p:nvPr/>
          </p:nvSpPr>
          <p:spPr bwMode="auto">
            <a:xfrm>
              <a:off x="3643949" y="2406402"/>
              <a:ext cx="2163182" cy="2336191"/>
            </a:xfrm>
            <a:custGeom>
              <a:avLst/>
              <a:gdLst>
                <a:gd name="T0" fmla="*/ 54 w 1888"/>
                <a:gd name="T1" fmla="*/ 0 h 2039"/>
                <a:gd name="T2" fmla="*/ 63 w 1888"/>
                <a:gd name="T3" fmla="*/ 80 h 2039"/>
                <a:gd name="T4" fmla="*/ 75 w 1888"/>
                <a:gd name="T5" fmla="*/ 130 h 2039"/>
                <a:gd name="T6" fmla="*/ 125 w 1888"/>
                <a:gd name="T7" fmla="*/ 229 h 2039"/>
                <a:gd name="T8" fmla="*/ 146 w 1888"/>
                <a:gd name="T9" fmla="*/ 276 h 2039"/>
                <a:gd name="T10" fmla="*/ 167 w 1888"/>
                <a:gd name="T11" fmla="*/ 316 h 2039"/>
                <a:gd name="T12" fmla="*/ 177 w 1888"/>
                <a:gd name="T13" fmla="*/ 349 h 2039"/>
                <a:gd name="T14" fmla="*/ 189 w 1888"/>
                <a:gd name="T15" fmla="*/ 463 h 2039"/>
                <a:gd name="T16" fmla="*/ 215 w 1888"/>
                <a:gd name="T17" fmla="*/ 538 h 2039"/>
                <a:gd name="T18" fmla="*/ 231 w 1888"/>
                <a:gd name="T19" fmla="*/ 555 h 2039"/>
                <a:gd name="T20" fmla="*/ 252 w 1888"/>
                <a:gd name="T21" fmla="*/ 635 h 2039"/>
                <a:gd name="T22" fmla="*/ 276 w 1888"/>
                <a:gd name="T23" fmla="*/ 727 h 2039"/>
                <a:gd name="T24" fmla="*/ 307 w 1888"/>
                <a:gd name="T25" fmla="*/ 774 h 2039"/>
                <a:gd name="T26" fmla="*/ 330 w 1888"/>
                <a:gd name="T27" fmla="*/ 862 h 2039"/>
                <a:gd name="T28" fmla="*/ 340 w 1888"/>
                <a:gd name="T29" fmla="*/ 923 h 2039"/>
                <a:gd name="T30" fmla="*/ 352 w 1888"/>
                <a:gd name="T31" fmla="*/ 1003 h 2039"/>
                <a:gd name="T32" fmla="*/ 371 w 1888"/>
                <a:gd name="T33" fmla="*/ 1090 h 2039"/>
                <a:gd name="T34" fmla="*/ 411 w 1888"/>
                <a:gd name="T35" fmla="*/ 1133 h 2039"/>
                <a:gd name="T36" fmla="*/ 458 w 1888"/>
                <a:gd name="T37" fmla="*/ 1178 h 2039"/>
                <a:gd name="T38" fmla="*/ 465 w 1888"/>
                <a:gd name="T39" fmla="*/ 1213 h 2039"/>
                <a:gd name="T40" fmla="*/ 493 w 1888"/>
                <a:gd name="T41" fmla="*/ 1218 h 2039"/>
                <a:gd name="T42" fmla="*/ 501 w 1888"/>
                <a:gd name="T43" fmla="*/ 1272 h 2039"/>
                <a:gd name="T44" fmla="*/ 510 w 1888"/>
                <a:gd name="T45" fmla="*/ 1300 h 2039"/>
                <a:gd name="T46" fmla="*/ 541 w 1888"/>
                <a:gd name="T47" fmla="*/ 1352 h 2039"/>
                <a:gd name="T48" fmla="*/ 607 w 1888"/>
                <a:gd name="T49" fmla="*/ 1402 h 2039"/>
                <a:gd name="T50" fmla="*/ 626 w 1888"/>
                <a:gd name="T51" fmla="*/ 1437 h 2039"/>
                <a:gd name="T52" fmla="*/ 848 w 1888"/>
                <a:gd name="T53" fmla="*/ 1494 h 2039"/>
                <a:gd name="T54" fmla="*/ 895 w 1888"/>
                <a:gd name="T55" fmla="*/ 1534 h 2039"/>
                <a:gd name="T56" fmla="*/ 1044 w 1888"/>
                <a:gd name="T57" fmla="*/ 1586 h 2039"/>
                <a:gd name="T58" fmla="*/ 1129 w 1888"/>
                <a:gd name="T59" fmla="*/ 1638 h 2039"/>
                <a:gd name="T60" fmla="*/ 1148 w 1888"/>
                <a:gd name="T61" fmla="*/ 1688 h 2039"/>
                <a:gd name="T62" fmla="*/ 1276 w 1888"/>
                <a:gd name="T63" fmla="*/ 1742 h 2039"/>
                <a:gd name="T64" fmla="*/ 1391 w 1888"/>
                <a:gd name="T65" fmla="*/ 1806 h 2039"/>
                <a:gd name="T66" fmla="*/ 1410 w 1888"/>
                <a:gd name="T67" fmla="*/ 1860 h 2039"/>
                <a:gd name="T68" fmla="*/ 1656 w 1888"/>
                <a:gd name="T69" fmla="*/ 1940 h 2039"/>
                <a:gd name="T70" fmla="*/ 1888 w 1888"/>
                <a:gd name="T71" fmla="*/ 203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8" h="2039">
                  <a:moveTo>
                    <a:pt x="0" y="0"/>
                  </a:moveTo>
                  <a:lnTo>
                    <a:pt x="54" y="0"/>
                  </a:lnTo>
                  <a:lnTo>
                    <a:pt x="54" y="80"/>
                  </a:lnTo>
                  <a:lnTo>
                    <a:pt x="63" y="80"/>
                  </a:lnTo>
                  <a:lnTo>
                    <a:pt x="63" y="130"/>
                  </a:lnTo>
                  <a:lnTo>
                    <a:pt x="75" y="130"/>
                  </a:lnTo>
                  <a:lnTo>
                    <a:pt x="75" y="229"/>
                  </a:lnTo>
                  <a:lnTo>
                    <a:pt x="125" y="229"/>
                  </a:lnTo>
                  <a:lnTo>
                    <a:pt x="125" y="276"/>
                  </a:lnTo>
                  <a:lnTo>
                    <a:pt x="146" y="276"/>
                  </a:lnTo>
                  <a:lnTo>
                    <a:pt x="146" y="316"/>
                  </a:lnTo>
                  <a:lnTo>
                    <a:pt x="167" y="316"/>
                  </a:lnTo>
                  <a:lnTo>
                    <a:pt x="167" y="349"/>
                  </a:lnTo>
                  <a:lnTo>
                    <a:pt x="177" y="349"/>
                  </a:lnTo>
                  <a:lnTo>
                    <a:pt x="177" y="463"/>
                  </a:lnTo>
                  <a:lnTo>
                    <a:pt x="189" y="463"/>
                  </a:lnTo>
                  <a:lnTo>
                    <a:pt x="189" y="538"/>
                  </a:lnTo>
                  <a:lnTo>
                    <a:pt x="215" y="538"/>
                  </a:lnTo>
                  <a:lnTo>
                    <a:pt x="215" y="555"/>
                  </a:lnTo>
                  <a:lnTo>
                    <a:pt x="231" y="555"/>
                  </a:lnTo>
                  <a:lnTo>
                    <a:pt x="231" y="635"/>
                  </a:lnTo>
                  <a:lnTo>
                    <a:pt x="252" y="635"/>
                  </a:lnTo>
                  <a:lnTo>
                    <a:pt x="252" y="727"/>
                  </a:lnTo>
                  <a:lnTo>
                    <a:pt x="276" y="727"/>
                  </a:lnTo>
                  <a:lnTo>
                    <a:pt x="276" y="774"/>
                  </a:lnTo>
                  <a:lnTo>
                    <a:pt x="307" y="774"/>
                  </a:lnTo>
                  <a:lnTo>
                    <a:pt x="307" y="862"/>
                  </a:lnTo>
                  <a:lnTo>
                    <a:pt x="330" y="862"/>
                  </a:lnTo>
                  <a:lnTo>
                    <a:pt x="330" y="923"/>
                  </a:lnTo>
                  <a:lnTo>
                    <a:pt x="340" y="923"/>
                  </a:lnTo>
                  <a:lnTo>
                    <a:pt x="340" y="1003"/>
                  </a:lnTo>
                  <a:lnTo>
                    <a:pt x="352" y="1003"/>
                  </a:lnTo>
                  <a:lnTo>
                    <a:pt x="352" y="1090"/>
                  </a:lnTo>
                  <a:lnTo>
                    <a:pt x="371" y="1090"/>
                  </a:lnTo>
                  <a:lnTo>
                    <a:pt x="371" y="1133"/>
                  </a:lnTo>
                  <a:lnTo>
                    <a:pt x="411" y="1133"/>
                  </a:lnTo>
                  <a:lnTo>
                    <a:pt x="411" y="1178"/>
                  </a:lnTo>
                  <a:lnTo>
                    <a:pt x="458" y="1178"/>
                  </a:lnTo>
                  <a:lnTo>
                    <a:pt x="458" y="1213"/>
                  </a:lnTo>
                  <a:lnTo>
                    <a:pt x="465" y="1213"/>
                  </a:lnTo>
                  <a:lnTo>
                    <a:pt x="465" y="1218"/>
                  </a:lnTo>
                  <a:lnTo>
                    <a:pt x="493" y="1218"/>
                  </a:lnTo>
                  <a:lnTo>
                    <a:pt x="493" y="1272"/>
                  </a:lnTo>
                  <a:lnTo>
                    <a:pt x="501" y="1272"/>
                  </a:lnTo>
                  <a:lnTo>
                    <a:pt x="501" y="1300"/>
                  </a:lnTo>
                  <a:lnTo>
                    <a:pt x="510" y="1300"/>
                  </a:lnTo>
                  <a:lnTo>
                    <a:pt x="510" y="1352"/>
                  </a:lnTo>
                  <a:lnTo>
                    <a:pt x="541" y="1352"/>
                  </a:lnTo>
                  <a:lnTo>
                    <a:pt x="541" y="1402"/>
                  </a:lnTo>
                  <a:lnTo>
                    <a:pt x="607" y="1402"/>
                  </a:lnTo>
                  <a:lnTo>
                    <a:pt x="607" y="1437"/>
                  </a:lnTo>
                  <a:lnTo>
                    <a:pt x="626" y="1437"/>
                  </a:lnTo>
                  <a:lnTo>
                    <a:pt x="626" y="1494"/>
                  </a:lnTo>
                  <a:lnTo>
                    <a:pt x="848" y="1494"/>
                  </a:lnTo>
                  <a:lnTo>
                    <a:pt x="848" y="1534"/>
                  </a:lnTo>
                  <a:lnTo>
                    <a:pt x="895" y="1534"/>
                  </a:lnTo>
                  <a:lnTo>
                    <a:pt x="895" y="1586"/>
                  </a:lnTo>
                  <a:lnTo>
                    <a:pt x="1044" y="1586"/>
                  </a:lnTo>
                  <a:lnTo>
                    <a:pt x="1044" y="1638"/>
                  </a:lnTo>
                  <a:lnTo>
                    <a:pt x="1129" y="1638"/>
                  </a:lnTo>
                  <a:lnTo>
                    <a:pt x="1129" y="1688"/>
                  </a:lnTo>
                  <a:lnTo>
                    <a:pt x="1148" y="1688"/>
                  </a:lnTo>
                  <a:lnTo>
                    <a:pt x="1148" y="1742"/>
                  </a:lnTo>
                  <a:lnTo>
                    <a:pt x="1276" y="1742"/>
                  </a:lnTo>
                  <a:lnTo>
                    <a:pt x="1276" y="1806"/>
                  </a:lnTo>
                  <a:lnTo>
                    <a:pt x="1391" y="1806"/>
                  </a:lnTo>
                  <a:lnTo>
                    <a:pt x="1391" y="1860"/>
                  </a:lnTo>
                  <a:lnTo>
                    <a:pt x="1410" y="1860"/>
                  </a:lnTo>
                  <a:lnTo>
                    <a:pt x="1410" y="1940"/>
                  </a:lnTo>
                  <a:lnTo>
                    <a:pt x="1656" y="1940"/>
                  </a:lnTo>
                  <a:lnTo>
                    <a:pt x="1656" y="2039"/>
                  </a:lnTo>
                  <a:lnTo>
                    <a:pt x="1888" y="2039"/>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0" name="Line 46">
              <a:extLst>
                <a:ext uri="{FF2B5EF4-FFF2-40B4-BE49-F238E27FC236}">
                  <a16:creationId xmlns:a16="http://schemas.microsoft.com/office/drawing/2014/main" id="{8DB6936B-253E-4831-BD54-E959B7635E7A}"/>
                </a:ext>
              </a:extLst>
            </p:cNvPr>
            <p:cNvSpPr>
              <a:spLocks noChangeShapeType="1"/>
            </p:cNvSpPr>
            <p:nvPr/>
          </p:nvSpPr>
          <p:spPr bwMode="auto">
            <a:xfrm>
              <a:off x="5791091"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47">
              <a:extLst>
                <a:ext uri="{FF2B5EF4-FFF2-40B4-BE49-F238E27FC236}">
                  <a16:creationId xmlns:a16="http://schemas.microsoft.com/office/drawing/2014/main" id="{27DBA71B-E3CF-463A-B033-22EB89E214F5}"/>
                </a:ext>
              </a:extLst>
            </p:cNvPr>
            <p:cNvSpPr>
              <a:spLocks noChangeShapeType="1"/>
            </p:cNvSpPr>
            <p:nvPr/>
          </p:nvSpPr>
          <p:spPr bwMode="auto">
            <a:xfrm flipH="1">
              <a:off x="5747552"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48">
              <a:extLst>
                <a:ext uri="{FF2B5EF4-FFF2-40B4-BE49-F238E27FC236}">
                  <a16:creationId xmlns:a16="http://schemas.microsoft.com/office/drawing/2014/main" id="{D2833729-BE44-4871-98FB-4FE3BB698783}"/>
                </a:ext>
              </a:extLst>
            </p:cNvPr>
            <p:cNvSpPr>
              <a:spLocks noChangeShapeType="1"/>
            </p:cNvSpPr>
            <p:nvPr/>
          </p:nvSpPr>
          <p:spPr bwMode="auto">
            <a:xfrm>
              <a:off x="5568815"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49">
              <a:extLst>
                <a:ext uri="{FF2B5EF4-FFF2-40B4-BE49-F238E27FC236}">
                  <a16:creationId xmlns:a16="http://schemas.microsoft.com/office/drawing/2014/main" id="{5C074B14-865D-4034-94A7-AD1DA206AA70}"/>
                </a:ext>
              </a:extLst>
            </p:cNvPr>
            <p:cNvSpPr>
              <a:spLocks noChangeShapeType="1"/>
            </p:cNvSpPr>
            <p:nvPr/>
          </p:nvSpPr>
          <p:spPr bwMode="auto">
            <a:xfrm flipH="1">
              <a:off x="5522985"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50">
              <a:extLst>
                <a:ext uri="{FF2B5EF4-FFF2-40B4-BE49-F238E27FC236}">
                  <a16:creationId xmlns:a16="http://schemas.microsoft.com/office/drawing/2014/main" id="{507B9E19-476B-40E7-8D67-FBD0F64EAB11}"/>
                </a:ext>
              </a:extLst>
            </p:cNvPr>
            <p:cNvSpPr>
              <a:spLocks noChangeShapeType="1"/>
            </p:cNvSpPr>
            <p:nvPr/>
          </p:nvSpPr>
          <p:spPr bwMode="auto">
            <a:xfrm>
              <a:off x="5595167"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51">
              <a:extLst>
                <a:ext uri="{FF2B5EF4-FFF2-40B4-BE49-F238E27FC236}">
                  <a16:creationId xmlns:a16="http://schemas.microsoft.com/office/drawing/2014/main" id="{29DACCBC-F9DA-4F0D-A45B-280468F99A91}"/>
                </a:ext>
              </a:extLst>
            </p:cNvPr>
            <p:cNvSpPr>
              <a:spLocks noChangeShapeType="1"/>
            </p:cNvSpPr>
            <p:nvPr/>
          </p:nvSpPr>
          <p:spPr bwMode="auto">
            <a:xfrm flipH="1">
              <a:off x="5552774"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52">
              <a:extLst>
                <a:ext uri="{FF2B5EF4-FFF2-40B4-BE49-F238E27FC236}">
                  <a16:creationId xmlns:a16="http://schemas.microsoft.com/office/drawing/2014/main" id="{57579573-3ACD-433A-AC45-E7C6B4831914}"/>
                </a:ext>
              </a:extLst>
            </p:cNvPr>
            <p:cNvSpPr>
              <a:spLocks noChangeShapeType="1"/>
            </p:cNvSpPr>
            <p:nvPr/>
          </p:nvSpPr>
          <p:spPr bwMode="auto">
            <a:xfrm>
              <a:off x="5682244"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53">
              <a:extLst>
                <a:ext uri="{FF2B5EF4-FFF2-40B4-BE49-F238E27FC236}">
                  <a16:creationId xmlns:a16="http://schemas.microsoft.com/office/drawing/2014/main" id="{EC1A699C-702A-4392-9E21-7233A9ADC26A}"/>
                </a:ext>
              </a:extLst>
            </p:cNvPr>
            <p:cNvSpPr>
              <a:spLocks noChangeShapeType="1"/>
            </p:cNvSpPr>
            <p:nvPr/>
          </p:nvSpPr>
          <p:spPr bwMode="auto">
            <a:xfrm flipH="1">
              <a:off x="5636414" y="4742592"/>
              <a:ext cx="9166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54">
              <a:extLst>
                <a:ext uri="{FF2B5EF4-FFF2-40B4-BE49-F238E27FC236}">
                  <a16:creationId xmlns:a16="http://schemas.microsoft.com/office/drawing/2014/main" id="{6322237E-4939-4C4A-BC27-52F9FD93B460}"/>
                </a:ext>
              </a:extLst>
            </p:cNvPr>
            <p:cNvSpPr>
              <a:spLocks noChangeShapeType="1"/>
            </p:cNvSpPr>
            <p:nvPr/>
          </p:nvSpPr>
          <p:spPr bwMode="auto">
            <a:xfrm>
              <a:off x="5535588"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55">
              <a:extLst>
                <a:ext uri="{FF2B5EF4-FFF2-40B4-BE49-F238E27FC236}">
                  <a16:creationId xmlns:a16="http://schemas.microsoft.com/office/drawing/2014/main" id="{6A2EBB3E-A40C-4A50-9A06-E1770C95DC80}"/>
                </a:ext>
              </a:extLst>
            </p:cNvPr>
            <p:cNvSpPr>
              <a:spLocks noChangeShapeType="1"/>
            </p:cNvSpPr>
            <p:nvPr/>
          </p:nvSpPr>
          <p:spPr bwMode="auto">
            <a:xfrm flipH="1">
              <a:off x="5489758" y="4629163"/>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56">
              <a:extLst>
                <a:ext uri="{FF2B5EF4-FFF2-40B4-BE49-F238E27FC236}">
                  <a16:creationId xmlns:a16="http://schemas.microsoft.com/office/drawing/2014/main" id="{22364E64-419B-4DB4-89F3-9DA43B2E9AB0}"/>
                </a:ext>
              </a:extLst>
            </p:cNvPr>
            <p:cNvSpPr>
              <a:spLocks noChangeShapeType="1"/>
            </p:cNvSpPr>
            <p:nvPr/>
          </p:nvSpPr>
          <p:spPr bwMode="auto">
            <a:xfrm>
              <a:off x="5340810"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57">
              <a:extLst>
                <a:ext uri="{FF2B5EF4-FFF2-40B4-BE49-F238E27FC236}">
                  <a16:creationId xmlns:a16="http://schemas.microsoft.com/office/drawing/2014/main" id="{017E6A69-A43F-448F-BBF2-F774CAB755D3}"/>
                </a:ext>
              </a:extLst>
            </p:cNvPr>
            <p:cNvSpPr>
              <a:spLocks noChangeShapeType="1"/>
            </p:cNvSpPr>
            <p:nvPr/>
          </p:nvSpPr>
          <p:spPr bwMode="auto">
            <a:xfrm flipH="1">
              <a:off x="5294980" y="4629163"/>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58">
              <a:extLst>
                <a:ext uri="{FF2B5EF4-FFF2-40B4-BE49-F238E27FC236}">
                  <a16:creationId xmlns:a16="http://schemas.microsoft.com/office/drawing/2014/main" id="{09175DE5-7238-424A-A3B1-9166588A0307}"/>
                </a:ext>
              </a:extLst>
            </p:cNvPr>
            <p:cNvSpPr>
              <a:spLocks noChangeShapeType="1"/>
            </p:cNvSpPr>
            <p:nvPr/>
          </p:nvSpPr>
          <p:spPr bwMode="auto">
            <a:xfrm>
              <a:off x="5292688"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59">
              <a:extLst>
                <a:ext uri="{FF2B5EF4-FFF2-40B4-BE49-F238E27FC236}">
                  <a16:creationId xmlns:a16="http://schemas.microsoft.com/office/drawing/2014/main" id="{2A619755-724B-40DB-BFFE-D0AEF48C8021}"/>
                </a:ext>
              </a:extLst>
            </p:cNvPr>
            <p:cNvSpPr>
              <a:spLocks noChangeShapeType="1"/>
            </p:cNvSpPr>
            <p:nvPr/>
          </p:nvSpPr>
          <p:spPr bwMode="auto">
            <a:xfrm flipH="1">
              <a:off x="5246858" y="4629163"/>
              <a:ext cx="9166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60">
              <a:extLst>
                <a:ext uri="{FF2B5EF4-FFF2-40B4-BE49-F238E27FC236}">
                  <a16:creationId xmlns:a16="http://schemas.microsoft.com/office/drawing/2014/main" id="{7760A07E-6937-4305-8E17-5A6C8575F2E2}"/>
                </a:ext>
              </a:extLst>
            </p:cNvPr>
            <p:cNvSpPr>
              <a:spLocks noChangeShapeType="1"/>
            </p:cNvSpPr>
            <p:nvPr/>
          </p:nvSpPr>
          <p:spPr bwMode="auto">
            <a:xfrm>
              <a:off x="4991355" y="4356473"/>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61">
              <a:extLst>
                <a:ext uri="{FF2B5EF4-FFF2-40B4-BE49-F238E27FC236}">
                  <a16:creationId xmlns:a16="http://schemas.microsoft.com/office/drawing/2014/main" id="{6DD30AF8-F262-41C2-B27D-19004FD32F5B}"/>
                </a:ext>
              </a:extLst>
            </p:cNvPr>
            <p:cNvSpPr>
              <a:spLocks noChangeShapeType="1"/>
            </p:cNvSpPr>
            <p:nvPr/>
          </p:nvSpPr>
          <p:spPr bwMode="auto">
            <a:xfrm flipH="1">
              <a:off x="4948962" y="4402304"/>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62">
              <a:extLst>
                <a:ext uri="{FF2B5EF4-FFF2-40B4-BE49-F238E27FC236}">
                  <a16:creationId xmlns:a16="http://schemas.microsoft.com/office/drawing/2014/main" id="{FD66DD9A-BD99-4A10-92C5-8238A0AB8BE8}"/>
                </a:ext>
              </a:extLst>
            </p:cNvPr>
            <p:cNvSpPr>
              <a:spLocks noChangeShapeType="1"/>
            </p:cNvSpPr>
            <p:nvPr/>
          </p:nvSpPr>
          <p:spPr bwMode="auto">
            <a:xfrm>
              <a:off x="4710645" y="4177736"/>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63">
              <a:extLst>
                <a:ext uri="{FF2B5EF4-FFF2-40B4-BE49-F238E27FC236}">
                  <a16:creationId xmlns:a16="http://schemas.microsoft.com/office/drawing/2014/main" id="{D9A5495B-8C19-4BD4-8589-6C1422CE225F}"/>
                </a:ext>
              </a:extLst>
            </p:cNvPr>
            <p:cNvSpPr>
              <a:spLocks noChangeShapeType="1"/>
            </p:cNvSpPr>
            <p:nvPr/>
          </p:nvSpPr>
          <p:spPr bwMode="auto">
            <a:xfrm flipH="1">
              <a:off x="4667107" y="4223566"/>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64">
              <a:extLst>
                <a:ext uri="{FF2B5EF4-FFF2-40B4-BE49-F238E27FC236}">
                  <a16:creationId xmlns:a16="http://schemas.microsoft.com/office/drawing/2014/main" id="{060840A3-E635-4398-9F73-295473F9C53B}"/>
                </a:ext>
              </a:extLst>
            </p:cNvPr>
            <p:cNvSpPr>
              <a:spLocks noChangeShapeType="1"/>
            </p:cNvSpPr>
            <p:nvPr/>
          </p:nvSpPr>
          <p:spPr bwMode="auto">
            <a:xfrm>
              <a:off x="4770225" y="4177736"/>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Line 65">
              <a:extLst>
                <a:ext uri="{FF2B5EF4-FFF2-40B4-BE49-F238E27FC236}">
                  <a16:creationId xmlns:a16="http://schemas.microsoft.com/office/drawing/2014/main" id="{D4E3EFDB-80DE-4B3A-9FD1-0320606E825A}"/>
                </a:ext>
              </a:extLst>
            </p:cNvPr>
            <p:cNvSpPr>
              <a:spLocks noChangeShapeType="1"/>
            </p:cNvSpPr>
            <p:nvPr/>
          </p:nvSpPr>
          <p:spPr bwMode="auto">
            <a:xfrm flipH="1">
              <a:off x="4723249" y="4223566"/>
              <a:ext cx="9280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209">
            <a:extLst>
              <a:ext uri="{FF2B5EF4-FFF2-40B4-BE49-F238E27FC236}">
                <a16:creationId xmlns:a16="http://schemas.microsoft.com/office/drawing/2014/main" id="{1344D02F-023D-436C-8CE6-04C3BB208556}"/>
              </a:ext>
            </a:extLst>
          </p:cNvPr>
          <p:cNvSpPr txBox="1"/>
          <p:nvPr/>
        </p:nvSpPr>
        <p:spPr>
          <a:xfrm>
            <a:off x="5396349" y="2438528"/>
            <a:ext cx="651140" cy="553998"/>
          </a:xfrm>
          <a:prstGeom prst="rect">
            <a:avLst/>
          </a:prstGeom>
          <a:noFill/>
        </p:spPr>
        <p:txBody>
          <a:bodyPr wrap="none" rtlCol="0">
            <a:spAutoFit/>
          </a:bodyPr>
          <a:lstStyle/>
          <a:p>
            <a:r>
              <a:rPr lang="fr-FR" sz="1000" smtClean="0">
                <a:solidFill>
                  <a:srgbClr val="000000"/>
                </a:solidFill>
                <a:latin typeface="Arial" panose="020B0604020202020204" pitchFamily="34" charset="0"/>
                <a:cs typeface="Arial" panose="020B0604020202020204" pitchFamily="34" charset="0"/>
              </a:rPr>
              <a:t>0–10%</a:t>
            </a:r>
          </a:p>
          <a:p>
            <a:r>
              <a:rPr lang="fr-FR" sz="1000" smtClean="0">
                <a:solidFill>
                  <a:srgbClr val="000000"/>
                </a:solidFill>
                <a:latin typeface="Arial" panose="020B0604020202020204" pitchFamily="34" charset="0"/>
                <a:cs typeface="Arial" panose="020B0604020202020204" pitchFamily="34" charset="0"/>
              </a:rPr>
              <a:t>10–50%</a:t>
            </a:r>
          </a:p>
          <a:p>
            <a:r>
              <a:rPr lang="fr-FR" sz="1000" smtClean="0">
                <a:solidFill>
                  <a:srgbClr val="000000"/>
                </a:solidFill>
                <a:latin typeface="Arial" panose="020B0604020202020204" pitchFamily="34" charset="0"/>
                <a:cs typeface="Arial" panose="020B0604020202020204" pitchFamily="34" charset="0"/>
              </a:rPr>
              <a:t>&gt;50%</a:t>
            </a:r>
            <a:endParaRPr lang="fr-FR" sz="1000">
              <a:solidFill>
                <a:srgbClr val="000000"/>
              </a:solidFill>
              <a:latin typeface="Arial" panose="020B0604020202020204" pitchFamily="34" charset="0"/>
              <a:cs typeface="Arial" panose="020B0604020202020204" pitchFamily="34" charset="0"/>
            </a:endParaRPr>
          </a:p>
        </p:txBody>
      </p:sp>
      <p:grpSp>
        <p:nvGrpSpPr>
          <p:cNvPr id="211" name="Group 210">
            <a:extLst>
              <a:ext uri="{FF2B5EF4-FFF2-40B4-BE49-F238E27FC236}">
                <a16:creationId xmlns:a16="http://schemas.microsoft.com/office/drawing/2014/main" id="{50493E57-BEDF-4DCF-89A1-47D63240F30A}"/>
              </a:ext>
            </a:extLst>
          </p:cNvPr>
          <p:cNvGrpSpPr/>
          <p:nvPr/>
        </p:nvGrpSpPr>
        <p:grpSpPr>
          <a:xfrm>
            <a:off x="5137150" y="2520004"/>
            <a:ext cx="246232" cy="92075"/>
            <a:chOff x="2127250" y="2559050"/>
            <a:chExt cx="246232" cy="92075"/>
          </a:xfrm>
        </p:grpSpPr>
        <p:cxnSp>
          <p:nvCxnSpPr>
            <p:cNvPr id="212" name="Straight Connector 211">
              <a:extLst>
                <a:ext uri="{FF2B5EF4-FFF2-40B4-BE49-F238E27FC236}">
                  <a16:creationId xmlns:a16="http://schemas.microsoft.com/office/drawing/2014/main" id="{B257AA0B-5166-4AEF-B2CD-5733A3B9F0E9}"/>
                </a:ext>
              </a:extLst>
            </p:cNvPr>
            <p:cNvCxnSpPr/>
            <p:nvPr/>
          </p:nvCxnSpPr>
          <p:spPr>
            <a:xfrm flipH="1">
              <a:off x="2127250" y="2605087"/>
              <a:ext cx="246232" cy="0"/>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F574F103-EEC2-458D-8A3B-15154DC6B2C4}"/>
                </a:ext>
              </a:extLst>
            </p:cNvPr>
            <p:cNvCxnSpPr/>
            <p:nvPr/>
          </p:nvCxnSpPr>
          <p:spPr>
            <a:xfrm>
              <a:off x="2250366" y="2559050"/>
              <a:ext cx="0" cy="92075"/>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4" name="Group 213">
            <a:extLst>
              <a:ext uri="{FF2B5EF4-FFF2-40B4-BE49-F238E27FC236}">
                <a16:creationId xmlns:a16="http://schemas.microsoft.com/office/drawing/2014/main" id="{1693FEE2-C856-4B91-8BD3-C29434ED50E9}"/>
              </a:ext>
            </a:extLst>
          </p:cNvPr>
          <p:cNvGrpSpPr/>
          <p:nvPr/>
        </p:nvGrpSpPr>
        <p:grpSpPr>
          <a:xfrm>
            <a:off x="5137150" y="2672404"/>
            <a:ext cx="246232" cy="92075"/>
            <a:chOff x="2127250" y="2559050"/>
            <a:chExt cx="246232" cy="92075"/>
          </a:xfrm>
        </p:grpSpPr>
        <p:cxnSp>
          <p:nvCxnSpPr>
            <p:cNvPr id="215" name="Straight Connector 214">
              <a:extLst>
                <a:ext uri="{FF2B5EF4-FFF2-40B4-BE49-F238E27FC236}">
                  <a16:creationId xmlns:a16="http://schemas.microsoft.com/office/drawing/2014/main" id="{CFDCDF1F-4B8C-46AD-913C-1102BCC1FBA8}"/>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E395B4A0-A523-47FA-B1FA-EBAB6EA8ECA1}"/>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A1941736-F790-415D-9567-8C10B7C6AD59}"/>
              </a:ext>
            </a:extLst>
          </p:cNvPr>
          <p:cNvGrpSpPr/>
          <p:nvPr/>
        </p:nvGrpSpPr>
        <p:grpSpPr>
          <a:xfrm>
            <a:off x="5137150" y="2824804"/>
            <a:ext cx="246232" cy="92075"/>
            <a:chOff x="2127250" y="2559050"/>
            <a:chExt cx="246232" cy="92075"/>
          </a:xfrm>
        </p:grpSpPr>
        <p:cxnSp>
          <p:nvCxnSpPr>
            <p:cNvPr id="218" name="Straight Connector 217">
              <a:extLst>
                <a:ext uri="{FF2B5EF4-FFF2-40B4-BE49-F238E27FC236}">
                  <a16:creationId xmlns:a16="http://schemas.microsoft.com/office/drawing/2014/main" id="{5E15711E-AA22-4F24-97B5-A5C9EDFE09CB}"/>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3BCB7E9-D32B-4095-ABD8-7D3D38470F9F}"/>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sp>
        <p:nvSpPr>
          <p:cNvPr id="220" name="TextBox 219">
            <a:extLst>
              <a:ext uri="{FF2B5EF4-FFF2-40B4-BE49-F238E27FC236}">
                <a16:creationId xmlns:a16="http://schemas.microsoft.com/office/drawing/2014/main" id="{0B678099-E946-4B9C-A546-5CA2DBA02029}"/>
              </a:ext>
            </a:extLst>
          </p:cNvPr>
          <p:cNvSpPr txBox="1"/>
          <p:nvPr/>
        </p:nvSpPr>
        <p:spPr>
          <a:xfrm>
            <a:off x="6261845" y="5135124"/>
            <a:ext cx="255198" cy="246221"/>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48C4A5BF-58E3-46A2-A6E3-C174DA2CCE16}"/>
              </a:ext>
            </a:extLst>
          </p:cNvPr>
          <p:cNvSpPr txBox="1"/>
          <p:nvPr/>
        </p:nvSpPr>
        <p:spPr>
          <a:xfrm>
            <a:off x="6409759"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FD123EA5-1B99-4FDD-91C4-56C51813A044}"/>
              </a:ext>
            </a:extLst>
          </p:cNvPr>
          <p:cNvSpPr txBox="1"/>
          <p:nvPr/>
        </p:nvSpPr>
        <p:spPr>
          <a:xfrm>
            <a:off x="6883812"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2</a:t>
            </a:r>
            <a:endParaRPr lang="fr-FR" sz="1000">
              <a:solidFill>
                <a:srgbClr val="000000"/>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F5057BE4-94FA-4203-B2B4-42D2BA997690}"/>
              </a:ext>
            </a:extLst>
          </p:cNvPr>
          <p:cNvSpPr txBox="1"/>
          <p:nvPr/>
        </p:nvSpPr>
        <p:spPr>
          <a:xfrm>
            <a:off x="7357865"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4</a:t>
            </a:r>
            <a:endParaRPr lang="fr-FR" sz="1000">
              <a:solidFill>
                <a:srgbClr val="000000"/>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CE3DE9BB-A36C-4815-94B1-1D6A4654D7FA}"/>
              </a:ext>
            </a:extLst>
          </p:cNvPr>
          <p:cNvSpPr txBox="1"/>
          <p:nvPr/>
        </p:nvSpPr>
        <p:spPr>
          <a:xfrm>
            <a:off x="8305970"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8</a:t>
            </a:r>
            <a:endParaRPr lang="fr-FR" sz="1000">
              <a:solidFill>
                <a:srgbClr val="000000"/>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3A6288A8-954D-4BED-927E-AABF94160885}"/>
              </a:ext>
            </a:extLst>
          </p:cNvPr>
          <p:cNvSpPr txBox="1"/>
          <p:nvPr/>
        </p:nvSpPr>
        <p:spPr>
          <a:xfrm>
            <a:off x="7831918" y="5315474"/>
            <a:ext cx="255198"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6</a:t>
            </a:r>
            <a:endParaRPr lang="fr-FR" sz="1000">
              <a:solidFill>
                <a:srgbClr val="000000"/>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E744800A-BA95-4515-8A1F-C190D9EF0DBA}"/>
              </a:ext>
            </a:extLst>
          </p:cNvPr>
          <p:cNvSpPr txBox="1"/>
          <p:nvPr/>
        </p:nvSpPr>
        <p:spPr>
          <a:xfrm>
            <a:off x="8745272" y="5315474"/>
            <a:ext cx="325730" cy="246221"/>
          </a:xfrm>
          <a:prstGeom prst="rect">
            <a:avLst/>
          </a:prstGeom>
          <a:noFill/>
        </p:spPr>
        <p:txBody>
          <a:bodyPr wrap="none" rtlCol="0">
            <a:noAutofit/>
          </a:bodyPr>
          <a:lstStyle/>
          <a:p>
            <a:pPr algn="ct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227" name="Freeform: Shape 414">
            <a:extLst>
              <a:ext uri="{FF2B5EF4-FFF2-40B4-BE49-F238E27FC236}">
                <a16:creationId xmlns:a16="http://schemas.microsoft.com/office/drawing/2014/main" id="{76E3DBF3-1A8F-4A05-AC9B-32DF0F6D4AB4}"/>
              </a:ext>
            </a:extLst>
          </p:cNvPr>
          <p:cNvSpPr/>
          <p:nvPr/>
        </p:nvSpPr>
        <p:spPr>
          <a:xfrm>
            <a:off x="653650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fr-FR" sz="1000"/>
          </a:p>
        </p:txBody>
      </p:sp>
      <p:cxnSp>
        <p:nvCxnSpPr>
          <p:cNvPr id="228" name="Straight Connector 227">
            <a:extLst>
              <a:ext uri="{FF2B5EF4-FFF2-40B4-BE49-F238E27FC236}">
                <a16:creationId xmlns:a16="http://schemas.microsoft.com/office/drawing/2014/main" id="{CEC6A488-624D-4C83-B49C-00E0338B7C4D}"/>
              </a:ext>
            </a:extLst>
          </p:cNvPr>
          <p:cNvCxnSpPr/>
          <p:nvPr/>
        </p:nvCxnSpPr>
        <p:spPr>
          <a:xfrm>
            <a:off x="645936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86EC4314-A63F-49D2-8456-4E70DA217D6E}"/>
              </a:ext>
            </a:extLst>
          </p:cNvPr>
          <p:cNvCxnSpPr/>
          <p:nvPr/>
        </p:nvCxnSpPr>
        <p:spPr>
          <a:xfrm>
            <a:off x="645936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4B2E7FE7-DB61-476F-A1B7-C83FF503B741}"/>
              </a:ext>
            </a:extLst>
          </p:cNvPr>
          <p:cNvCxnSpPr/>
          <p:nvPr/>
        </p:nvCxnSpPr>
        <p:spPr>
          <a:xfrm>
            <a:off x="645936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8560299-83C1-4D23-99A1-651991ABE3AF}"/>
              </a:ext>
            </a:extLst>
          </p:cNvPr>
          <p:cNvCxnSpPr/>
          <p:nvPr/>
        </p:nvCxnSpPr>
        <p:spPr>
          <a:xfrm>
            <a:off x="645936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61BF9FB3-E07F-42BB-9C27-6EAF030D208B}"/>
              </a:ext>
            </a:extLst>
          </p:cNvPr>
          <p:cNvCxnSpPr/>
          <p:nvPr/>
        </p:nvCxnSpPr>
        <p:spPr>
          <a:xfrm>
            <a:off x="645936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60581037-9630-44D9-975F-EBF9DE19F363}"/>
              </a:ext>
            </a:extLst>
          </p:cNvPr>
          <p:cNvCxnSpPr/>
          <p:nvPr/>
        </p:nvCxnSpPr>
        <p:spPr>
          <a:xfrm>
            <a:off x="645936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E3A00B79-6A9F-4880-A759-5AE7A54D8B54}"/>
              </a:ext>
            </a:extLst>
          </p:cNvPr>
          <p:cNvCxnSpPr>
            <a:cxnSpLocks/>
          </p:cNvCxnSpPr>
          <p:nvPr/>
        </p:nvCxnSpPr>
        <p:spPr>
          <a:xfrm rot="5400000">
            <a:off x="650050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238A2275-C065-4018-A13E-D425621A8FD3}"/>
              </a:ext>
            </a:extLst>
          </p:cNvPr>
          <p:cNvCxnSpPr>
            <a:cxnSpLocks/>
          </p:cNvCxnSpPr>
          <p:nvPr/>
        </p:nvCxnSpPr>
        <p:spPr>
          <a:xfrm rot="5400000">
            <a:off x="697482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97DCF8E5-A238-409B-BAA2-BC131C6F3023}"/>
              </a:ext>
            </a:extLst>
          </p:cNvPr>
          <p:cNvCxnSpPr>
            <a:cxnSpLocks/>
          </p:cNvCxnSpPr>
          <p:nvPr/>
        </p:nvCxnSpPr>
        <p:spPr>
          <a:xfrm rot="5400000">
            <a:off x="744915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239F2AE-A76E-4420-9F26-F2652A0E8268}"/>
              </a:ext>
            </a:extLst>
          </p:cNvPr>
          <p:cNvCxnSpPr>
            <a:cxnSpLocks/>
          </p:cNvCxnSpPr>
          <p:nvPr/>
        </p:nvCxnSpPr>
        <p:spPr>
          <a:xfrm rot="5400000">
            <a:off x="839781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BB3DB476-D870-47A1-9BA5-0D82263E9090}"/>
              </a:ext>
            </a:extLst>
          </p:cNvPr>
          <p:cNvCxnSpPr>
            <a:cxnSpLocks/>
          </p:cNvCxnSpPr>
          <p:nvPr/>
        </p:nvCxnSpPr>
        <p:spPr>
          <a:xfrm rot="5400000">
            <a:off x="792348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25479C2F-407A-4C61-8ABB-C6138EAB4EF8}"/>
              </a:ext>
            </a:extLst>
          </p:cNvPr>
          <p:cNvCxnSpPr>
            <a:cxnSpLocks/>
          </p:cNvCxnSpPr>
          <p:nvPr/>
        </p:nvCxnSpPr>
        <p:spPr>
          <a:xfrm rot="5400000">
            <a:off x="887213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240" name="TextBox 239">
            <a:extLst>
              <a:ext uri="{FF2B5EF4-FFF2-40B4-BE49-F238E27FC236}">
                <a16:creationId xmlns:a16="http://schemas.microsoft.com/office/drawing/2014/main" id="{86C77AFE-FE30-49CF-9242-87C0CFBCA4F6}"/>
              </a:ext>
            </a:extLst>
          </p:cNvPr>
          <p:cNvSpPr txBox="1"/>
          <p:nvPr/>
        </p:nvSpPr>
        <p:spPr>
          <a:xfrm>
            <a:off x="6846982" y="2147698"/>
            <a:ext cx="1903085" cy="253916"/>
          </a:xfrm>
          <a:prstGeom prst="rect">
            <a:avLst/>
          </a:prstGeom>
          <a:noFill/>
        </p:spPr>
        <p:txBody>
          <a:bodyPr wrap="none" rtlCol="0">
            <a:spAutoFit/>
          </a:bodyPr>
          <a:lstStyle/>
          <a:p>
            <a:pPr algn="ctr"/>
            <a:r>
              <a:rPr lang="fr-FR" sz="1050" b="1" dirty="0" smtClean="0">
                <a:solidFill>
                  <a:srgbClr val="000000"/>
                </a:solidFill>
                <a:latin typeface="Arial" panose="020B0604020202020204" pitchFamily="34" charset="0"/>
                <a:cs typeface="Arial" panose="020B0604020202020204" pitchFamily="34" charset="0"/>
              </a:rPr>
              <a:t>PD-1 cellules immunitaires</a:t>
            </a:r>
            <a:endParaRPr lang="fr-FR" sz="1050" b="1" dirty="0">
              <a:solidFill>
                <a:srgbClr val="000000"/>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E432B745-8716-470D-9E62-5D5B2D010F01}"/>
              </a:ext>
            </a:extLst>
          </p:cNvPr>
          <p:cNvSpPr txBox="1"/>
          <p:nvPr/>
        </p:nvSpPr>
        <p:spPr>
          <a:xfrm>
            <a:off x="6501893" y="5006787"/>
            <a:ext cx="659155" cy="246221"/>
          </a:xfrm>
          <a:prstGeom prst="rect">
            <a:avLst/>
          </a:prstGeom>
          <a:noFill/>
        </p:spPr>
        <p:txBody>
          <a:bodyPr wrap="none" rtlCol="0">
            <a:spAutoFit/>
          </a:bodyPr>
          <a:lstStyle/>
          <a:p>
            <a:r>
              <a:rPr lang="fr-FR" sz="1000" smtClean="0">
                <a:solidFill>
                  <a:srgbClr val="000000"/>
                </a:solidFill>
                <a:latin typeface="Arial" panose="020B0604020202020204" pitchFamily="34" charset="0"/>
                <a:cs typeface="Arial" panose="020B0604020202020204" pitchFamily="34" charset="0"/>
              </a:rPr>
              <a:t>p=0,004</a:t>
            </a:r>
            <a:endParaRPr lang="fr-FR" sz="1000">
              <a:solidFill>
                <a:srgbClr val="000000"/>
              </a:solidFill>
              <a:latin typeface="Arial" panose="020B0604020202020204" pitchFamily="34" charset="0"/>
              <a:cs typeface="Arial" panose="020B0604020202020204" pitchFamily="34" charset="0"/>
            </a:endParaRPr>
          </a:p>
        </p:txBody>
      </p:sp>
      <p:sp>
        <p:nvSpPr>
          <p:cNvPr id="242" name="TextBox 241">
            <a:extLst>
              <a:ext uri="{FF2B5EF4-FFF2-40B4-BE49-F238E27FC236}">
                <a16:creationId xmlns:a16="http://schemas.microsoft.com/office/drawing/2014/main" id="{AE863B0B-4713-46C1-B5B1-2D110FFDFC3C}"/>
              </a:ext>
            </a:extLst>
          </p:cNvPr>
          <p:cNvSpPr txBox="1"/>
          <p:nvPr/>
        </p:nvSpPr>
        <p:spPr>
          <a:xfrm>
            <a:off x="8298299" y="2438528"/>
            <a:ext cx="651140" cy="553998"/>
          </a:xfrm>
          <a:prstGeom prst="rect">
            <a:avLst/>
          </a:prstGeom>
          <a:noFill/>
        </p:spPr>
        <p:txBody>
          <a:bodyPr wrap="none" rtlCol="0">
            <a:spAutoFit/>
          </a:bodyPr>
          <a:lstStyle/>
          <a:p>
            <a:r>
              <a:rPr lang="fr-FR" sz="1000" smtClean="0">
                <a:solidFill>
                  <a:srgbClr val="000000"/>
                </a:solidFill>
                <a:latin typeface="Arial" panose="020B0604020202020204" pitchFamily="34" charset="0"/>
                <a:cs typeface="Arial" panose="020B0604020202020204" pitchFamily="34" charset="0"/>
              </a:rPr>
              <a:t>0–10%</a:t>
            </a:r>
          </a:p>
          <a:p>
            <a:r>
              <a:rPr lang="fr-FR" sz="1000" smtClean="0">
                <a:solidFill>
                  <a:srgbClr val="000000"/>
                </a:solidFill>
                <a:latin typeface="Arial" panose="020B0604020202020204" pitchFamily="34" charset="0"/>
                <a:cs typeface="Arial" panose="020B0604020202020204" pitchFamily="34" charset="0"/>
              </a:rPr>
              <a:t>11–50%</a:t>
            </a:r>
          </a:p>
          <a:p>
            <a:r>
              <a:rPr lang="fr-FR" sz="1000" smtClean="0">
                <a:solidFill>
                  <a:srgbClr val="000000"/>
                </a:solidFill>
                <a:latin typeface="Arial" panose="020B0604020202020204" pitchFamily="34" charset="0"/>
                <a:cs typeface="Arial" panose="020B0604020202020204" pitchFamily="34" charset="0"/>
              </a:rPr>
              <a:t>&gt;50%</a:t>
            </a:r>
            <a:endParaRPr lang="fr-FR" sz="1000">
              <a:solidFill>
                <a:srgbClr val="000000"/>
              </a:solidFill>
              <a:latin typeface="Arial" panose="020B0604020202020204" pitchFamily="34" charset="0"/>
              <a:cs typeface="Arial" panose="020B0604020202020204" pitchFamily="34" charset="0"/>
            </a:endParaRPr>
          </a:p>
        </p:txBody>
      </p:sp>
      <p:grpSp>
        <p:nvGrpSpPr>
          <p:cNvPr id="243" name="Group 242">
            <a:extLst>
              <a:ext uri="{FF2B5EF4-FFF2-40B4-BE49-F238E27FC236}">
                <a16:creationId xmlns:a16="http://schemas.microsoft.com/office/drawing/2014/main" id="{7CE89D32-4484-4AAE-B113-C45ABD3F45E8}"/>
              </a:ext>
            </a:extLst>
          </p:cNvPr>
          <p:cNvGrpSpPr/>
          <p:nvPr/>
        </p:nvGrpSpPr>
        <p:grpSpPr>
          <a:xfrm>
            <a:off x="8039100" y="2520004"/>
            <a:ext cx="246232" cy="92075"/>
            <a:chOff x="2127250" y="2559050"/>
            <a:chExt cx="246232" cy="92075"/>
          </a:xfrm>
        </p:grpSpPr>
        <p:cxnSp>
          <p:nvCxnSpPr>
            <p:cNvPr id="244" name="Straight Connector 243">
              <a:extLst>
                <a:ext uri="{FF2B5EF4-FFF2-40B4-BE49-F238E27FC236}">
                  <a16:creationId xmlns:a16="http://schemas.microsoft.com/office/drawing/2014/main" id="{A5675E25-715E-4353-BDE3-949F4531877E}"/>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DF247DB-F5D4-40D0-991D-DE139A9D537A}"/>
                </a:ext>
              </a:extLst>
            </p:cNvPr>
            <p:cNvCxnSpPr/>
            <p:nvPr/>
          </p:nvCxnSpPr>
          <p:spPr>
            <a:xfrm>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69363BFA-D7F3-480D-AA6D-FB52706C66F7}"/>
              </a:ext>
            </a:extLst>
          </p:cNvPr>
          <p:cNvGrpSpPr/>
          <p:nvPr/>
        </p:nvGrpSpPr>
        <p:grpSpPr>
          <a:xfrm>
            <a:off x="8039100" y="2672404"/>
            <a:ext cx="246232" cy="92075"/>
            <a:chOff x="2127250" y="2559050"/>
            <a:chExt cx="246232" cy="92075"/>
          </a:xfrm>
        </p:grpSpPr>
        <p:cxnSp>
          <p:nvCxnSpPr>
            <p:cNvPr id="247" name="Straight Connector 246">
              <a:extLst>
                <a:ext uri="{FF2B5EF4-FFF2-40B4-BE49-F238E27FC236}">
                  <a16:creationId xmlns:a16="http://schemas.microsoft.com/office/drawing/2014/main" id="{839A1A57-A8EA-42CB-8D74-BB2D7B713E15}"/>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03D0000D-0DDE-4E42-B208-977E69B18217}"/>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9D46385A-B260-4544-95D3-901F2695AC22}"/>
              </a:ext>
            </a:extLst>
          </p:cNvPr>
          <p:cNvGrpSpPr/>
          <p:nvPr/>
        </p:nvGrpSpPr>
        <p:grpSpPr>
          <a:xfrm>
            <a:off x="8039100" y="2824804"/>
            <a:ext cx="246232" cy="92075"/>
            <a:chOff x="2127250" y="2559050"/>
            <a:chExt cx="246232" cy="92075"/>
          </a:xfrm>
        </p:grpSpPr>
        <p:cxnSp>
          <p:nvCxnSpPr>
            <p:cNvPr id="250" name="Straight Connector 249">
              <a:extLst>
                <a:ext uri="{FF2B5EF4-FFF2-40B4-BE49-F238E27FC236}">
                  <a16:creationId xmlns:a16="http://schemas.microsoft.com/office/drawing/2014/main" id="{881722A8-136F-458A-BFDC-DF60ECAE2F39}"/>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0DB601C3-CA1A-4FF9-AD3A-71873ADCA39C}"/>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EB2FF1AA-B60F-43FB-BEC7-E5CA0B61EDA3}"/>
              </a:ext>
            </a:extLst>
          </p:cNvPr>
          <p:cNvGrpSpPr/>
          <p:nvPr/>
        </p:nvGrpSpPr>
        <p:grpSpPr>
          <a:xfrm>
            <a:off x="6510402" y="2365773"/>
            <a:ext cx="2207430" cy="2271447"/>
            <a:chOff x="6510402" y="2416725"/>
            <a:chExt cx="2207430" cy="2271447"/>
          </a:xfrm>
        </p:grpSpPr>
        <p:sp>
          <p:nvSpPr>
            <p:cNvPr id="253" name="Freeform 95">
              <a:extLst>
                <a:ext uri="{FF2B5EF4-FFF2-40B4-BE49-F238E27FC236}">
                  <a16:creationId xmlns:a16="http://schemas.microsoft.com/office/drawing/2014/main" id="{C4D34755-F44D-4F1F-B774-543A446974E6}"/>
                </a:ext>
              </a:extLst>
            </p:cNvPr>
            <p:cNvSpPr>
              <a:spLocks/>
            </p:cNvSpPr>
            <p:nvPr/>
          </p:nvSpPr>
          <p:spPr bwMode="auto">
            <a:xfrm>
              <a:off x="6510402" y="2416725"/>
              <a:ext cx="2177708" cy="2228007"/>
            </a:xfrm>
            <a:custGeom>
              <a:avLst/>
              <a:gdLst>
                <a:gd name="T0" fmla="*/ 40 w 1905"/>
                <a:gd name="T1" fmla="*/ 0 h 1949"/>
                <a:gd name="T2" fmla="*/ 68 w 1905"/>
                <a:gd name="T3" fmla="*/ 96 h 1949"/>
                <a:gd name="T4" fmla="*/ 92 w 1905"/>
                <a:gd name="T5" fmla="*/ 134 h 1949"/>
                <a:gd name="T6" fmla="*/ 111 w 1905"/>
                <a:gd name="T7" fmla="*/ 167 h 1949"/>
                <a:gd name="T8" fmla="*/ 139 w 1905"/>
                <a:gd name="T9" fmla="*/ 196 h 1949"/>
                <a:gd name="T10" fmla="*/ 146 w 1905"/>
                <a:gd name="T11" fmla="*/ 243 h 1949"/>
                <a:gd name="T12" fmla="*/ 160 w 1905"/>
                <a:gd name="T13" fmla="*/ 276 h 1949"/>
                <a:gd name="T14" fmla="*/ 172 w 1905"/>
                <a:gd name="T15" fmla="*/ 337 h 1949"/>
                <a:gd name="T16" fmla="*/ 189 w 1905"/>
                <a:gd name="T17" fmla="*/ 422 h 1949"/>
                <a:gd name="T18" fmla="*/ 210 w 1905"/>
                <a:gd name="T19" fmla="*/ 526 h 1949"/>
                <a:gd name="T20" fmla="*/ 243 w 1905"/>
                <a:gd name="T21" fmla="*/ 573 h 1949"/>
                <a:gd name="T22" fmla="*/ 264 w 1905"/>
                <a:gd name="T23" fmla="*/ 635 h 1949"/>
                <a:gd name="T24" fmla="*/ 279 w 1905"/>
                <a:gd name="T25" fmla="*/ 691 h 1949"/>
                <a:gd name="T26" fmla="*/ 290 w 1905"/>
                <a:gd name="T27" fmla="*/ 701 h 1949"/>
                <a:gd name="T28" fmla="*/ 309 w 1905"/>
                <a:gd name="T29" fmla="*/ 727 h 1949"/>
                <a:gd name="T30" fmla="*/ 333 w 1905"/>
                <a:gd name="T31" fmla="*/ 760 h 1949"/>
                <a:gd name="T32" fmla="*/ 347 w 1905"/>
                <a:gd name="T33" fmla="*/ 830 h 1949"/>
                <a:gd name="T34" fmla="*/ 354 w 1905"/>
                <a:gd name="T35" fmla="*/ 892 h 1949"/>
                <a:gd name="T36" fmla="*/ 376 w 1905"/>
                <a:gd name="T37" fmla="*/ 922 h 1949"/>
                <a:gd name="T38" fmla="*/ 383 w 1905"/>
                <a:gd name="T39" fmla="*/ 965 h 1949"/>
                <a:gd name="T40" fmla="*/ 418 w 1905"/>
                <a:gd name="T41" fmla="*/ 979 h 1949"/>
                <a:gd name="T42" fmla="*/ 425 w 1905"/>
                <a:gd name="T43" fmla="*/ 1010 h 1949"/>
                <a:gd name="T44" fmla="*/ 451 w 1905"/>
                <a:gd name="T45" fmla="*/ 1036 h 1949"/>
                <a:gd name="T46" fmla="*/ 461 w 1905"/>
                <a:gd name="T47" fmla="*/ 1050 h 1949"/>
                <a:gd name="T48" fmla="*/ 498 w 1905"/>
                <a:gd name="T49" fmla="*/ 1069 h 1949"/>
                <a:gd name="T50" fmla="*/ 510 w 1905"/>
                <a:gd name="T51" fmla="*/ 1083 h 1949"/>
                <a:gd name="T52" fmla="*/ 524 w 1905"/>
                <a:gd name="T53" fmla="*/ 1109 h 1949"/>
                <a:gd name="T54" fmla="*/ 567 w 1905"/>
                <a:gd name="T55" fmla="*/ 1130 h 1949"/>
                <a:gd name="T56" fmla="*/ 685 w 1905"/>
                <a:gd name="T57" fmla="*/ 1163 h 1949"/>
                <a:gd name="T58" fmla="*/ 721 w 1905"/>
                <a:gd name="T59" fmla="*/ 1196 h 1949"/>
                <a:gd name="T60" fmla="*/ 810 w 1905"/>
                <a:gd name="T61" fmla="*/ 1229 h 1949"/>
                <a:gd name="T62" fmla="*/ 860 w 1905"/>
                <a:gd name="T63" fmla="*/ 1258 h 1949"/>
                <a:gd name="T64" fmla="*/ 874 w 1905"/>
                <a:gd name="T65" fmla="*/ 1293 h 1949"/>
                <a:gd name="T66" fmla="*/ 881 w 1905"/>
                <a:gd name="T67" fmla="*/ 1321 h 1949"/>
                <a:gd name="T68" fmla="*/ 893 w 1905"/>
                <a:gd name="T69" fmla="*/ 1350 h 1949"/>
                <a:gd name="T70" fmla="*/ 898 w 1905"/>
                <a:gd name="T71" fmla="*/ 1376 h 1949"/>
                <a:gd name="T72" fmla="*/ 907 w 1905"/>
                <a:gd name="T73" fmla="*/ 1397 h 1949"/>
                <a:gd name="T74" fmla="*/ 1030 w 1905"/>
                <a:gd name="T75" fmla="*/ 1420 h 1949"/>
                <a:gd name="T76" fmla="*/ 1056 w 1905"/>
                <a:gd name="T77" fmla="*/ 1465 h 1949"/>
                <a:gd name="T78" fmla="*/ 1217 w 1905"/>
                <a:gd name="T79" fmla="*/ 1498 h 1949"/>
                <a:gd name="T80" fmla="*/ 1288 w 1905"/>
                <a:gd name="T81" fmla="*/ 1543 h 1949"/>
                <a:gd name="T82" fmla="*/ 1671 w 1905"/>
                <a:gd name="T83" fmla="*/ 1590 h 1949"/>
                <a:gd name="T84" fmla="*/ 1858 w 1905"/>
                <a:gd name="T85" fmla="*/ 1654 h 1949"/>
                <a:gd name="T86" fmla="*/ 1905 w 1905"/>
                <a:gd name="T87"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5" h="1949">
                  <a:moveTo>
                    <a:pt x="0" y="0"/>
                  </a:moveTo>
                  <a:lnTo>
                    <a:pt x="40" y="0"/>
                  </a:lnTo>
                  <a:lnTo>
                    <a:pt x="40" y="96"/>
                  </a:lnTo>
                  <a:lnTo>
                    <a:pt x="68" y="96"/>
                  </a:lnTo>
                  <a:lnTo>
                    <a:pt x="68" y="134"/>
                  </a:lnTo>
                  <a:lnTo>
                    <a:pt x="92" y="134"/>
                  </a:lnTo>
                  <a:lnTo>
                    <a:pt x="92" y="167"/>
                  </a:lnTo>
                  <a:lnTo>
                    <a:pt x="111" y="167"/>
                  </a:lnTo>
                  <a:lnTo>
                    <a:pt x="111" y="196"/>
                  </a:lnTo>
                  <a:lnTo>
                    <a:pt x="139" y="196"/>
                  </a:lnTo>
                  <a:lnTo>
                    <a:pt x="139" y="243"/>
                  </a:lnTo>
                  <a:lnTo>
                    <a:pt x="146" y="243"/>
                  </a:lnTo>
                  <a:lnTo>
                    <a:pt x="146" y="276"/>
                  </a:lnTo>
                  <a:lnTo>
                    <a:pt x="160" y="276"/>
                  </a:lnTo>
                  <a:lnTo>
                    <a:pt x="160" y="337"/>
                  </a:lnTo>
                  <a:lnTo>
                    <a:pt x="172" y="337"/>
                  </a:lnTo>
                  <a:lnTo>
                    <a:pt x="172" y="422"/>
                  </a:lnTo>
                  <a:lnTo>
                    <a:pt x="189" y="422"/>
                  </a:lnTo>
                  <a:lnTo>
                    <a:pt x="189" y="526"/>
                  </a:lnTo>
                  <a:lnTo>
                    <a:pt x="210" y="526"/>
                  </a:lnTo>
                  <a:lnTo>
                    <a:pt x="210" y="573"/>
                  </a:lnTo>
                  <a:lnTo>
                    <a:pt x="243" y="573"/>
                  </a:lnTo>
                  <a:lnTo>
                    <a:pt x="243" y="635"/>
                  </a:lnTo>
                  <a:lnTo>
                    <a:pt x="264" y="635"/>
                  </a:lnTo>
                  <a:lnTo>
                    <a:pt x="264" y="691"/>
                  </a:lnTo>
                  <a:lnTo>
                    <a:pt x="279" y="691"/>
                  </a:lnTo>
                  <a:lnTo>
                    <a:pt x="279" y="701"/>
                  </a:lnTo>
                  <a:lnTo>
                    <a:pt x="290" y="701"/>
                  </a:lnTo>
                  <a:lnTo>
                    <a:pt x="290" y="727"/>
                  </a:lnTo>
                  <a:lnTo>
                    <a:pt x="309" y="727"/>
                  </a:lnTo>
                  <a:lnTo>
                    <a:pt x="309" y="760"/>
                  </a:lnTo>
                  <a:lnTo>
                    <a:pt x="333" y="760"/>
                  </a:lnTo>
                  <a:lnTo>
                    <a:pt x="333" y="830"/>
                  </a:lnTo>
                  <a:lnTo>
                    <a:pt x="347" y="830"/>
                  </a:lnTo>
                  <a:lnTo>
                    <a:pt x="347" y="892"/>
                  </a:lnTo>
                  <a:lnTo>
                    <a:pt x="354" y="892"/>
                  </a:lnTo>
                  <a:lnTo>
                    <a:pt x="354" y="922"/>
                  </a:lnTo>
                  <a:lnTo>
                    <a:pt x="376" y="922"/>
                  </a:lnTo>
                  <a:lnTo>
                    <a:pt x="376" y="965"/>
                  </a:lnTo>
                  <a:lnTo>
                    <a:pt x="383" y="965"/>
                  </a:lnTo>
                  <a:lnTo>
                    <a:pt x="383" y="979"/>
                  </a:lnTo>
                  <a:lnTo>
                    <a:pt x="418" y="979"/>
                  </a:lnTo>
                  <a:lnTo>
                    <a:pt x="418" y="1010"/>
                  </a:lnTo>
                  <a:lnTo>
                    <a:pt x="425" y="1010"/>
                  </a:lnTo>
                  <a:lnTo>
                    <a:pt x="425" y="1036"/>
                  </a:lnTo>
                  <a:lnTo>
                    <a:pt x="451" y="1036"/>
                  </a:lnTo>
                  <a:lnTo>
                    <a:pt x="451" y="1050"/>
                  </a:lnTo>
                  <a:lnTo>
                    <a:pt x="461" y="1050"/>
                  </a:lnTo>
                  <a:lnTo>
                    <a:pt x="461" y="1069"/>
                  </a:lnTo>
                  <a:lnTo>
                    <a:pt x="498" y="1069"/>
                  </a:lnTo>
                  <a:lnTo>
                    <a:pt x="498" y="1083"/>
                  </a:lnTo>
                  <a:lnTo>
                    <a:pt x="510" y="1083"/>
                  </a:lnTo>
                  <a:lnTo>
                    <a:pt x="510" y="1109"/>
                  </a:lnTo>
                  <a:lnTo>
                    <a:pt x="524" y="1109"/>
                  </a:lnTo>
                  <a:lnTo>
                    <a:pt x="524" y="1130"/>
                  </a:lnTo>
                  <a:lnTo>
                    <a:pt x="567" y="1130"/>
                  </a:lnTo>
                  <a:lnTo>
                    <a:pt x="567" y="1163"/>
                  </a:lnTo>
                  <a:lnTo>
                    <a:pt x="685" y="1163"/>
                  </a:lnTo>
                  <a:lnTo>
                    <a:pt x="685" y="1196"/>
                  </a:lnTo>
                  <a:lnTo>
                    <a:pt x="721" y="1196"/>
                  </a:lnTo>
                  <a:lnTo>
                    <a:pt x="721" y="1229"/>
                  </a:lnTo>
                  <a:lnTo>
                    <a:pt x="810" y="1229"/>
                  </a:lnTo>
                  <a:lnTo>
                    <a:pt x="810" y="1258"/>
                  </a:lnTo>
                  <a:lnTo>
                    <a:pt x="860" y="1258"/>
                  </a:lnTo>
                  <a:lnTo>
                    <a:pt x="860" y="1293"/>
                  </a:lnTo>
                  <a:lnTo>
                    <a:pt x="874" y="1293"/>
                  </a:lnTo>
                  <a:lnTo>
                    <a:pt x="874" y="1321"/>
                  </a:lnTo>
                  <a:lnTo>
                    <a:pt x="881" y="1321"/>
                  </a:lnTo>
                  <a:lnTo>
                    <a:pt x="881" y="1350"/>
                  </a:lnTo>
                  <a:lnTo>
                    <a:pt x="893" y="1350"/>
                  </a:lnTo>
                  <a:lnTo>
                    <a:pt x="893" y="1376"/>
                  </a:lnTo>
                  <a:lnTo>
                    <a:pt x="898" y="1376"/>
                  </a:lnTo>
                  <a:lnTo>
                    <a:pt x="898" y="1397"/>
                  </a:lnTo>
                  <a:lnTo>
                    <a:pt x="907" y="1397"/>
                  </a:lnTo>
                  <a:lnTo>
                    <a:pt x="907" y="1420"/>
                  </a:lnTo>
                  <a:lnTo>
                    <a:pt x="1030" y="1420"/>
                  </a:lnTo>
                  <a:lnTo>
                    <a:pt x="1030" y="1465"/>
                  </a:lnTo>
                  <a:lnTo>
                    <a:pt x="1056" y="1465"/>
                  </a:lnTo>
                  <a:lnTo>
                    <a:pt x="1056" y="1498"/>
                  </a:lnTo>
                  <a:lnTo>
                    <a:pt x="1217" y="1498"/>
                  </a:lnTo>
                  <a:lnTo>
                    <a:pt x="1217" y="1543"/>
                  </a:lnTo>
                  <a:lnTo>
                    <a:pt x="1288" y="1543"/>
                  </a:lnTo>
                  <a:lnTo>
                    <a:pt x="1288" y="1590"/>
                  </a:lnTo>
                  <a:lnTo>
                    <a:pt x="1671" y="1590"/>
                  </a:lnTo>
                  <a:lnTo>
                    <a:pt x="1671" y="1654"/>
                  </a:lnTo>
                  <a:lnTo>
                    <a:pt x="1858" y="1654"/>
                  </a:lnTo>
                  <a:lnTo>
                    <a:pt x="1858" y="1949"/>
                  </a:lnTo>
                  <a:lnTo>
                    <a:pt x="1905" y="1949"/>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96">
              <a:extLst>
                <a:ext uri="{FF2B5EF4-FFF2-40B4-BE49-F238E27FC236}">
                  <a16:creationId xmlns:a16="http://schemas.microsoft.com/office/drawing/2014/main" id="{EDA7F1E2-6ACF-44DD-AC30-077BCFA6CA06}"/>
                </a:ext>
              </a:extLst>
            </p:cNvPr>
            <p:cNvSpPr>
              <a:spLocks noChangeShapeType="1"/>
            </p:cNvSpPr>
            <p:nvPr/>
          </p:nvSpPr>
          <p:spPr bwMode="auto">
            <a:xfrm>
              <a:off x="8674392" y="459900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Line 97">
              <a:extLst>
                <a:ext uri="{FF2B5EF4-FFF2-40B4-BE49-F238E27FC236}">
                  <a16:creationId xmlns:a16="http://schemas.microsoft.com/office/drawing/2014/main" id="{C60AE91E-C558-4999-9CBD-24021D8F94DA}"/>
                </a:ext>
              </a:extLst>
            </p:cNvPr>
            <p:cNvSpPr>
              <a:spLocks noChangeShapeType="1"/>
            </p:cNvSpPr>
            <p:nvPr/>
          </p:nvSpPr>
          <p:spPr bwMode="auto">
            <a:xfrm flipH="1">
              <a:off x="8628666" y="4644732"/>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Line 98">
              <a:extLst>
                <a:ext uri="{FF2B5EF4-FFF2-40B4-BE49-F238E27FC236}">
                  <a16:creationId xmlns:a16="http://schemas.microsoft.com/office/drawing/2014/main" id="{C4BFCA07-297C-4764-AB64-592892E5741F}"/>
                </a:ext>
              </a:extLst>
            </p:cNvPr>
            <p:cNvSpPr>
              <a:spLocks noChangeShapeType="1"/>
            </p:cNvSpPr>
            <p:nvPr/>
          </p:nvSpPr>
          <p:spPr bwMode="auto">
            <a:xfrm>
              <a:off x="8582940"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99">
              <a:extLst>
                <a:ext uri="{FF2B5EF4-FFF2-40B4-BE49-F238E27FC236}">
                  <a16:creationId xmlns:a16="http://schemas.microsoft.com/office/drawing/2014/main" id="{8D4D014A-1E16-443F-B019-51ECDD98156A}"/>
                </a:ext>
              </a:extLst>
            </p:cNvPr>
            <p:cNvSpPr>
              <a:spLocks noChangeShapeType="1"/>
            </p:cNvSpPr>
            <p:nvPr/>
          </p:nvSpPr>
          <p:spPr bwMode="auto">
            <a:xfrm flipH="1">
              <a:off x="8536071" y="4307502"/>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100">
              <a:extLst>
                <a:ext uri="{FF2B5EF4-FFF2-40B4-BE49-F238E27FC236}">
                  <a16:creationId xmlns:a16="http://schemas.microsoft.com/office/drawing/2014/main" id="{09DCD3EC-3F55-43B8-8AC8-2626754F8711}"/>
                </a:ext>
              </a:extLst>
            </p:cNvPr>
            <p:cNvSpPr>
              <a:spLocks noChangeShapeType="1"/>
            </p:cNvSpPr>
            <p:nvPr/>
          </p:nvSpPr>
          <p:spPr bwMode="auto">
            <a:xfrm>
              <a:off x="8533784"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Line 101">
              <a:extLst>
                <a:ext uri="{FF2B5EF4-FFF2-40B4-BE49-F238E27FC236}">
                  <a16:creationId xmlns:a16="http://schemas.microsoft.com/office/drawing/2014/main" id="{03BFA423-A8B5-4507-972C-53B1C263F715}"/>
                </a:ext>
              </a:extLst>
            </p:cNvPr>
            <p:cNvSpPr>
              <a:spLocks noChangeShapeType="1"/>
            </p:cNvSpPr>
            <p:nvPr/>
          </p:nvSpPr>
          <p:spPr bwMode="auto">
            <a:xfrm flipH="1">
              <a:off x="8488058" y="4307502"/>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0" name="Line 102">
              <a:extLst>
                <a:ext uri="{FF2B5EF4-FFF2-40B4-BE49-F238E27FC236}">
                  <a16:creationId xmlns:a16="http://schemas.microsoft.com/office/drawing/2014/main" id="{F97960D0-0C6E-4BA0-9D7F-0BB71248AD7C}"/>
                </a:ext>
              </a:extLst>
            </p:cNvPr>
            <p:cNvSpPr>
              <a:spLocks noChangeShapeType="1"/>
            </p:cNvSpPr>
            <p:nvPr/>
          </p:nvSpPr>
          <p:spPr bwMode="auto">
            <a:xfrm>
              <a:off x="8468624"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103">
              <a:extLst>
                <a:ext uri="{FF2B5EF4-FFF2-40B4-BE49-F238E27FC236}">
                  <a16:creationId xmlns:a16="http://schemas.microsoft.com/office/drawing/2014/main" id="{E882069C-3FEF-43C9-B9B1-79224B0AA018}"/>
                </a:ext>
              </a:extLst>
            </p:cNvPr>
            <p:cNvSpPr>
              <a:spLocks noChangeShapeType="1"/>
            </p:cNvSpPr>
            <p:nvPr/>
          </p:nvSpPr>
          <p:spPr bwMode="auto">
            <a:xfrm flipH="1">
              <a:off x="8422898" y="4307502"/>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104">
              <a:extLst>
                <a:ext uri="{FF2B5EF4-FFF2-40B4-BE49-F238E27FC236}">
                  <a16:creationId xmlns:a16="http://schemas.microsoft.com/office/drawing/2014/main" id="{E35E1AB9-6899-4045-BAB7-2343B5C0C27C}"/>
                </a:ext>
              </a:extLst>
            </p:cNvPr>
            <p:cNvSpPr>
              <a:spLocks noChangeShapeType="1"/>
            </p:cNvSpPr>
            <p:nvPr/>
          </p:nvSpPr>
          <p:spPr bwMode="auto">
            <a:xfrm>
              <a:off x="833144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Line 105">
              <a:extLst>
                <a:ext uri="{FF2B5EF4-FFF2-40B4-BE49-F238E27FC236}">
                  <a16:creationId xmlns:a16="http://schemas.microsoft.com/office/drawing/2014/main" id="{7E579372-B36F-4243-B68A-37C74E8B4527}"/>
                </a:ext>
              </a:extLst>
            </p:cNvPr>
            <p:cNvSpPr>
              <a:spLocks noChangeShapeType="1"/>
            </p:cNvSpPr>
            <p:nvPr/>
          </p:nvSpPr>
          <p:spPr bwMode="auto">
            <a:xfrm flipH="1">
              <a:off x="828572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4" name="Line 106">
              <a:extLst>
                <a:ext uri="{FF2B5EF4-FFF2-40B4-BE49-F238E27FC236}">
                  <a16:creationId xmlns:a16="http://schemas.microsoft.com/office/drawing/2014/main" id="{D5B1FC8C-F5B8-4549-8361-D72562A25466}"/>
                </a:ext>
              </a:extLst>
            </p:cNvPr>
            <p:cNvSpPr>
              <a:spLocks noChangeShapeType="1"/>
            </p:cNvSpPr>
            <p:nvPr/>
          </p:nvSpPr>
          <p:spPr bwMode="auto">
            <a:xfrm>
              <a:off x="822627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107">
              <a:extLst>
                <a:ext uri="{FF2B5EF4-FFF2-40B4-BE49-F238E27FC236}">
                  <a16:creationId xmlns:a16="http://schemas.microsoft.com/office/drawing/2014/main" id="{3580FB44-16A1-437D-AD65-AC9B7156C7D7}"/>
                </a:ext>
              </a:extLst>
            </p:cNvPr>
            <p:cNvSpPr>
              <a:spLocks noChangeShapeType="1"/>
            </p:cNvSpPr>
            <p:nvPr/>
          </p:nvSpPr>
          <p:spPr bwMode="auto">
            <a:xfrm flipH="1">
              <a:off x="8179407" y="4234340"/>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108">
              <a:extLst>
                <a:ext uri="{FF2B5EF4-FFF2-40B4-BE49-F238E27FC236}">
                  <a16:creationId xmlns:a16="http://schemas.microsoft.com/office/drawing/2014/main" id="{6B741A70-C88B-4086-BE85-B1E6B5F1C296}"/>
                </a:ext>
              </a:extLst>
            </p:cNvPr>
            <p:cNvSpPr>
              <a:spLocks noChangeShapeType="1"/>
            </p:cNvSpPr>
            <p:nvPr/>
          </p:nvSpPr>
          <p:spPr bwMode="auto">
            <a:xfrm>
              <a:off x="813939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Line 109">
              <a:extLst>
                <a:ext uri="{FF2B5EF4-FFF2-40B4-BE49-F238E27FC236}">
                  <a16:creationId xmlns:a16="http://schemas.microsoft.com/office/drawing/2014/main" id="{BA790297-E251-4A7A-BEFA-6FC9223FA12E}"/>
                </a:ext>
              </a:extLst>
            </p:cNvPr>
            <p:cNvSpPr>
              <a:spLocks noChangeShapeType="1"/>
            </p:cNvSpPr>
            <p:nvPr/>
          </p:nvSpPr>
          <p:spPr bwMode="auto">
            <a:xfrm flipH="1">
              <a:off x="809367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8" name="Line 110">
              <a:extLst>
                <a:ext uri="{FF2B5EF4-FFF2-40B4-BE49-F238E27FC236}">
                  <a16:creationId xmlns:a16="http://schemas.microsoft.com/office/drawing/2014/main" id="{C706483B-5FEB-4C2D-ADA7-1A07AD010700}"/>
                </a:ext>
              </a:extLst>
            </p:cNvPr>
            <p:cNvSpPr>
              <a:spLocks noChangeShapeType="1"/>
            </p:cNvSpPr>
            <p:nvPr/>
          </p:nvSpPr>
          <p:spPr bwMode="auto">
            <a:xfrm>
              <a:off x="805594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111">
              <a:extLst>
                <a:ext uri="{FF2B5EF4-FFF2-40B4-BE49-F238E27FC236}">
                  <a16:creationId xmlns:a16="http://schemas.microsoft.com/office/drawing/2014/main" id="{362A4668-6486-42D1-AD6D-8E0ACE58A271}"/>
                </a:ext>
              </a:extLst>
            </p:cNvPr>
            <p:cNvSpPr>
              <a:spLocks noChangeShapeType="1"/>
            </p:cNvSpPr>
            <p:nvPr/>
          </p:nvSpPr>
          <p:spPr bwMode="auto">
            <a:xfrm flipH="1">
              <a:off x="801022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112">
              <a:extLst>
                <a:ext uri="{FF2B5EF4-FFF2-40B4-BE49-F238E27FC236}">
                  <a16:creationId xmlns:a16="http://schemas.microsoft.com/office/drawing/2014/main" id="{6DE694FC-48DF-4F99-B992-D733B90C1611}"/>
                </a:ext>
              </a:extLst>
            </p:cNvPr>
            <p:cNvSpPr>
              <a:spLocks noChangeShapeType="1"/>
            </p:cNvSpPr>
            <p:nvPr/>
          </p:nvSpPr>
          <p:spPr bwMode="auto">
            <a:xfrm>
              <a:off x="8001075"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Line 113">
              <a:extLst>
                <a:ext uri="{FF2B5EF4-FFF2-40B4-BE49-F238E27FC236}">
                  <a16:creationId xmlns:a16="http://schemas.microsoft.com/office/drawing/2014/main" id="{2F68821F-5525-444B-8CAB-A546DFE4EF3C}"/>
                </a:ext>
              </a:extLst>
            </p:cNvPr>
            <p:cNvSpPr>
              <a:spLocks noChangeShapeType="1"/>
            </p:cNvSpPr>
            <p:nvPr/>
          </p:nvSpPr>
          <p:spPr bwMode="auto">
            <a:xfrm flipH="1">
              <a:off x="7955348" y="4234340"/>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2" name="Line 114">
              <a:extLst>
                <a:ext uri="{FF2B5EF4-FFF2-40B4-BE49-F238E27FC236}">
                  <a16:creationId xmlns:a16="http://schemas.microsoft.com/office/drawing/2014/main" id="{6544B631-DF7B-4D27-9545-F7DAB6E3D63F}"/>
                </a:ext>
              </a:extLst>
            </p:cNvPr>
            <p:cNvSpPr>
              <a:spLocks noChangeShapeType="1"/>
            </p:cNvSpPr>
            <p:nvPr/>
          </p:nvSpPr>
          <p:spPr bwMode="auto">
            <a:xfrm>
              <a:off x="7812454"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115">
              <a:extLst>
                <a:ext uri="{FF2B5EF4-FFF2-40B4-BE49-F238E27FC236}">
                  <a16:creationId xmlns:a16="http://schemas.microsoft.com/office/drawing/2014/main" id="{3B3BC185-067F-4534-9F5D-A4B6376FB4D4}"/>
                </a:ext>
              </a:extLst>
            </p:cNvPr>
            <p:cNvSpPr>
              <a:spLocks noChangeShapeType="1"/>
            </p:cNvSpPr>
            <p:nvPr/>
          </p:nvSpPr>
          <p:spPr bwMode="auto">
            <a:xfrm flipH="1">
              <a:off x="7766728" y="412917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116">
              <a:extLst>
                <a:ext uri="{FF2B5EF4-FFF2-40B4-BE49-F238E27FC236}">
                  <a16:creationId xmlns:a16="http://schemas.microsoft.com/office/drawing/2014/main" id="{83B4E950-5D93-463D-AE9D-6EB5496D43C6}"/>
                </a:ext>
              </a:extLst>
            </p:cNvPr>
            <p:cNvSpPr>
              <a:spLocks noChangeShapeType="1"/>
            </p:cNvSpPr>
            <p:nvPr/>
          </p:nvSpPr>
          <p:spPr bwMode="auto">
            <a:xfrm>
              <a:off x="7861610"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Line 117">
              <a:extLst>
                <a:ext uri="{FF2B5EF4-FFF2-40B4-BE49-F238E27FC236}">
                  <a16:creationId xmlns:a16="http://schemas.microsoft.com/office/drawing/2014/main" id="{75996375-3AC0-41B8-AA32-3DAA8C533BEA}"/>
                </a:ext>
              </a:extLst>
            </p:cNvPr>
            <p:cNvSpPr>
              <a:spLocks noChangeShapeType="1"/>
            </p:cNvSpPr>
            <p:nvPr/>
          </p:nvSpPr>
          <p:spPr bwMode="auto">
            <a:xfrm flipH="1">
              <a:off x="7814741" y="4129170"/>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6" name="Line 118">
              <a:extLst>
                <a:ext uri="{FF2B5EF4-FFF2-40B4-BE49-F238E27FC236}">
                  <a16:creationId xmlns:a16="http://schemas.microsoft.com/office/drawing/2014/main" id="{381A926F-6112-44C1-98A1-CB914AD0CDCB}"/>
                </a:ext>
              </a:extLst>
            </p:cNvPr>
            <p:cNvSpPr>
              <a:spLocks noChangeShapeType="1"/>
            </p:cNvSpPr>
            <p:nvPr/>
          </p:nvSpPr>
          <p:spPr bwMode="auto">
            <a:xfrm>
              <a:off x="7772444"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7" name="Line 119">
              <a:extLst>
                <a:ext uri="{FF2B5EF4-FFF2-40B4-BE49-F238E27FC236}">
                  <a16:creationId xmlns:a16="http://schemas.microsoft.com/office/drawing/2014/main" id="{E383CD06-CBBB-4324-8E36-3876F7AE7EB6}"/>
                </a:ext>
              </a:extLst>
            </p:cNvPr>
            <p:cNvSpPr>
              <a:spLocks noChangeShapeType="1"/>
            </p:cNvSpPr>
            <p:nvPr/>
          </p:nvSpPr>
          <p:spPr bwMode="auto">
            <a:xfrm flipH="1">
              <a:off x="7729004" y="4129170"/>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8" name="Line 120">
              <a:extLst>
                <a:ext uri="{FF2B5EF4-FFF2-40B4-BE49-F238E27FC236}">
                  <a16:creationId xmlns:a16="http://schemas.microsoft.com/office/drawing/2014/main" id="{31D6E917-D86E-4BD5-8325-2F31E5BAD94F}"/>
                </a:ext>
              </a:extLst>
            </p:cNvPr>
            <p:cNvSpPr>
              <a:spLocks noChangeShapeType="1"/>
            </p:cNvSpPr>
            <p:nvPr/>
          </p:nvSpPr>
          <p:spPr bwMode="auto">
            <a:xfrm>
              <a:off x="7647840" y="3997707"/>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Line 121">
              <a:extLst>
                <a:ext uri="{FF2B5EF4-FFF2-40B4-BE49-F238E27FC236}">
                  <a16:creationId xmlns:a16="http://schemas.microsoft.com/office/drawing/2014/main" id="{C96223A9-969F-447D-BCEB-D0367D885DB6}"/>
                </a:ext>
              </a:extLst>
            </p:cNvPr>
            <p:cNvSpPr>
              <a:spLocks noChangeShapeType="1"/>
            </p:cNvSpPr>
            <p:nvPr/>
          </p:nvSpPr>
          <p:spPr bwMode="auto">
            <a:xfrm flipH="1">
              <a:off x="7602114" y="4040004"/>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0" name="Line 122">
              <a:extLst>
                <a:ext uri="{FF2B5EF4-FFF2-40B4-BE49-F238E27FC236}">
                  <a16:creationId xmlns:a16="http://schemas.microsoft.com/office/drawing/2014/main" id="{CDEA0A65-2A2D-4E02-A87A-A93F0C6EF7B9}"/>
                </a:ext>
              </a:extLst>
            </p:cNvPr>
            <p:cNvSpPr>
              <a:spLocks noChangeShapeType="1"/>
            </p:cNvSpPr>
            <p:nvPr/>
          </p:nvSpPr>
          <p:spPr bwMode="auto">
            <a:xfrm>
              <a:off x="7588396" y="3997707"/>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1" name="Line 123">
              <a:extLst>
                <a:ext uri="{FF2B5EF4-FFF2-40B4-BE49-F238E27FC236}">
                  <a16:creationId xmlns:a16="http://schemas.microsoft.com/office/drawing/2014/main" id="{49DE4328-680A-4C20-9794-D221F1374D6D}"/>
                </a:ext>
              </a:extLst>
            </p:cNvPr>
            <p:cNvSpPr>
              <a:spLocks noChangeShapeType="1"/>
            </p:cNvSpPr>
            <p:nvPr/>
          </p:nvSpPr>
          <p:spPr bwMode="auto">
            <a:xfrm flipH="1">
              <a:off x="7544956" y="4040004"/>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Line 124">
              <a:extLst>
                <a:ext uri="{FF2B5EF4-FFF2-40B4-BE49-F238E27FC236}">
                  <a16:creationId xmlns:a16="http://schemas.microsoft.com/office/drawing/2014/main" id="{97FA457C-3D40-4314-96F1-5DE4E29FA623}"/>
                </a:ext>
              </a:extLst>
            </p:cNvPr>
            <p:cNvSpPr>
              <a:spLocks noChangeShapeType="1"/>
            </p:cNvSpPr>
            <p:nvPr/>
          </p:nvSpPr>
          <p:spPr bwMode="auto">
            <a:xfrm>
              <a:off x="8638954" y="459900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Line 125">
              <a:extLst>
                <a:ext uri="{FF2B5EF4-FFF2-40B4-BE49-F238E27FC236}">
                  <a16:creationId xmlns:a16="http://schemas.microsoft.com/office/drawing/2014/main" id="{0594F89D-869E-4A89-B2B1-2891BFDCB4B7}"/>
                </a:ext>
              </a:extLst>
            </p:cNvPr>
            <p:cNvSpPr>
              <a:spLocks noChangeShapeType="1"/>
            </p:cNvSpPr>
            <p:nvPr/>
          </p:nvSpPr>
          <p:spPr bwMode="auto">
            <a:xfrm flipH="1">
              <a:off x="8593228" y="4644732"/>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4" name="Group 283">
            <a:extLst>
              <a:ext uri="{FF2B5EF4-FFF2-40B4-BE49-F238E27FC236}">
                <a16:creationId xmlns:a16="http://schemas.microsoft.com/office/drawing/2014/main" id="{21011144-902B-4BB9-B9D6-6A0F15C734E0}"/>
              </a:ext>
            </a:extLst>
          </p:cNvPr>
          <p:cNvGrpSpPr/>
          <p:nvPr/>
        </p:nvGrpSpPr>
        <p:grpSpPr>
          <a:xfrm>
            <a:off x="766088" y="2356968"/>
            <a:ext cx="2169548" cy="1780170"/>
            <a:chOff x="766088" y="2407920"/>
            <a:chExt cx="2169548" cy="1780170"/>
          </a:xfrm>
        </p:grpSpPr>
        <p:sp>
          <p:nvSpPr>
            <p:cNvPr id="285" name="Freeform 5">
              <a:extLst>
                <a:ext uri="{FF2B5EF4-FFF2-40B4-BE49-F238E27FC236}">
                  <a16:creationId xmlns:a16="http://schemas.microsoft.com/office/drawing/2014/main" id="{F67542E6-74CC-4153-A918-4B6917391F44}"/>
                </a:ext>
              </a:extLst>
            </p:cNvPr>
            <p:cNvSpPr>
              <a:spLocks/>
            </p:cNvSpPr>
            <p:nvPr/>
          </p:nvSpPr>
          <p:spPr bwMode="auto">
            <a:xfrm>
              <a:off x="766088" y="2407920"/>
              <a:ext cx="2136433" cy="1734496"/>
            </a:xfrm>
            <a:custGeom>
              <a:avLst/>
              <a:gdLst>
                <a:gd name="T0" fmla="*/ 0 w 1871"/>
                <a:gd name="T1" fmla="*/ 0 h 1519"/>
                <a:gd name="T2" fmla="*/ 151 w 1871"/>
                <a:gd name="T3" fmla="*/ 0 h 1519"/>
                <a:gd name="T4" fmla="*/ 151 w 1871"/>
                <a:gd name="T5" fmla="*/ 512 h 1519"/>
                <a:gd name="T6" fmla="*/ 246 w 1871"/>
                <a:gd name="T7" fmla="*/ 512 h 1519"/>
                <a:gd name="T8" fmla="*/ 246 w 1871"/>
                <a:gd name="T9" fmla="*/ 774 h 1519"/>
                <a:gd name="T10" fmla="*/ 251 w 1871"/>
                <a:gd name="T11" fmla="*/ 774 h 1519"/>
                <a:gd name="T12" fmla="*/ 251 w 1871"/>
                <a:gd name="T13" fmla="*/ 1519 h 1519"/>
                <a:gd name="T14" fmla="*/ 1871 w 1871"/>
                <a:gd name="T15" fmla="*/ 1519 h 1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1" h="1519">
                  <a:moveTo>
                    <a:pt x="0" y="0"/>
                  </a:moveTo>
                  <a:lnTo>
                    <a:pt x="151" y="0"/>
                  </a:lnTo>
                  <a:lnTo>
                    <a:pt x="151" y="512"/>
                  </a:lnTo>
                  <a:lnTo>
                    <a:pt x="246" y="512"/>
                  </a:lnTo>
                  <a:lnTo>
                    <a:pt x="246" y="774"/>
                  </a:lnTo>
                  <a:lnTo>
                    <a:pt x="251" y="774"/>
                  </a:lnTo>
                  <a:lnTo>
                    <a:pt x="251" y="1519"/>
                  </a:lnTo>
                  <a:lnTo>
                    <a:pt x="1871" y="1519"/>
                  </a:lnTo>
                </a:path>
              </a:pathLst>
            </a:custGeom>
            <a:noFill/>
            <a:ln w="28575" cap="flat">
              <a:solidFill>
                <a:srgbClr val="FF5C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6">
              <a:extLst>
                <a:ext uri="{FF2B5EF4-FFF2-40B4-BE49-F238E27FC236}">
                  <a16:creationId xmlns:a16="http://schemas.microsoft.com/office/drawing/2014/main" id="{48721ACB-DC8A-4D50-BACB-46545F49CD2B}"/>
                </a:ext>
              </a:extLst>
            </p:cNvPr>
            <p:cNvSpPr>
              <a:spLocks noChangeShapeType="1"/>
            </p:cNvSpPr>
            <p:nvPr/>
          </p:nvSpPr>
          <p:spPr bwMode="auto">
            <a:xfrm>
              <a:off x="2889961" y="4096741"/>
              <a:ext cx="0" cy="91349"/>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Line 7">
              <a:extLst>
                <a:ext uri="{FF2B5EF4-FFF2-40B4-BE49-F238E27FC236}">
                  <a16:creationId xmlns:a16="http://schemas.microsoft.com/office/drawing/2014/main" id="{FD5DC790-8187-4C28-8C9D-02270B2B4B0C}"/>
                </a:ext>
              </a:extLst>
            </p:cNvPr>
            <p:cNvSpPr>
              <a:spLocks noChangeShapeType="1"/>
            </p:cNvSpPr>
            <p:nvPr/>
          </p:nvSpPr>
          <p:spPr bwMode="auto">
            <a:xfrm flipH="1">
              <a:off x="2843145" y="4142416"/>
              <a:ext cx="92491" cy="0"/>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8" name="Line 8">
              <a:extLst>
                <a:ext uri="{FF2B5EF4-FFF2-40B4-BE49-F238E27FC236}">
                  <a16:creationId xmlns:a16="http://schemas.microsoft.com/office/drawing/2014/main" id="{BC57EF05-7317-432F-9CD2-3B9BC7467247}"/>
                </a:ext>
              </a:extLst>
            </p:cNvPr>
            <p:cNvSpPr>
              <a:spLocks noChangeShapeType="1"/>
            </p:cNvSpPr>
            <p:nvPr/>
          </p:nvSpPr>
          <p:spPr bwMode="auto">
            <a:xfrm>
              <a:off x="2044980" y="4096741"/>
              <a:ext cx="0" cy="91349"/>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9">
              <a:extLst>
                <a:ext uri="{FF2B5EF4-FFF2-40B4-BE49-F238E27FC236}">
                  <a16:creationId xmlns:a16="http://schemas.microsoft.com/office/drawing/2014/main" id="{76CF3D0D-35C6-46F4-9FB0-7CF60CEC95E9}"/>
                </a:ext>
              </a:extLst>
            </p:cNvPr>
            <p:cNvSpPr>
              <a:spLocks noChangeShapeType="1"/>
            </p:cNvSpPr>
            <p:nvPr/>
          </p:nvSpPr>
          <p:spPr bwMode="auto">
            <a:xfrm flipH="1">
              <a:off x="2001589" y="4142416"/>
              <a:ext cx="89066" cy="0"/>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90" name="Group 289">
            <a:extLst>
              <a:ext uri="{FF2B5EF4-FFF2-40B4-BE49-F238E27FC236}">
                <a16:creationId xmlns:a16="http://schemas.microsoft.com/office/drawing/2014/main" id="{82A72CD0-F1FF-43BD-8E01-47BE3FDF1D7D}"/>
              </a:ext>
            </a:extLst>
          </p:cNvPr>
          <p:cNvGrpSpPr/>
          <p:nvPr/>
        </p:nvGrpSpPr>
        <p:grpSpPr>
          <a:xfrm>
            <a:off x="3643949" y="2353158"/>
            <a:ext cx="2179223" cy="1292409"/>
            <a:chOff x="3643949" y="2404110"/>
            <a:chExt cx="2179223" cy="1292409"/>
          </a:xfrm>
        </p:grpSpPr>
        <p:sp>
          <p:nvSpPr>
            <p:cNvPr id="291" name="Freeform 5">
              <a:extLst>
                <a:ext uri="{FF2B5EF4-FFF2-40B4-BE49-F238E27FC236}">
                  <a16:creationId xmlns:a16="http://schemas.microsoft.com/office/drawing/2014/main" id="{82B290CC-698F-4DF5-99BB-F35464FFC45E}"/>
                </a:ext>
              </a:extLst>
            </p:cNvPr>
            <p:cNvSpPr>
              <a:spLocks/>
            </p:cNvSpPr>
            <p:nvPr/>
          </p:nvSpPr>
          <p:spPr bwMode="auto">
            <a:xfrm>
              <a:off x="3643949" y="2404110"/>
              <a:ext cx="2147142" cy="1246579"/>
            </a:xfrm>
            <a:custGeom>
              <a:avLst/>
              <a:gdLst>
                <a:gd name="T0" fmla="*/ 0 w 1874"/>
                <a:gd name="T1" fmla="*/ 0 h 1088"/>
                <a:gd name="T2" fmla="*/ 255 w 1874"/>
                <a:gd name="T3" fmla="*/ 0 h 1088"/>
                <a:gd name="T4" fmla="*/ 255 w 1874"/>
                <a:gd name="T5" fmla="*/ 212 h 1088"/>
                <a:gd name="T6" fmla="*/ 671 w 1874"/>
                <a:gd name="T7" fmla="*/ 212 h 1088"/>
                <a:gd name="T8" fmla="*/ 671 w 1874"/>
                <a:gd name="T9" fmla="*/ 420 h 1088"/>
                <a:gd name="T10" fmla="*/ 798 w 1874"/>
                <a:gd name="T11" fmla="*/ 420 h 1088"/>
                <a:gd name="T12" fmla="*/ 798 w 1874"/>
                <a:gd name="T13" fmla="*/ 637 h 1088"/>
                <a:gd name="T14" fmla="*/ 864 w 1874"/>
                <a:gd name="T15" fmla="*/ 637 h 1088"/>
                <a:gd name="T16" fmla="*/ 864 w 1874"/>
                <a:gd name="T17" fmla="*/ 847 h 1088"/>
                <a:gd name="T18" fmla="*/ 914 w 1874"/>
                <a:gd name="T19" fmla="*/ 847 h 1088"/>
                <a:gd name="T20" fmla="*/ 914 w 1874"/>
                <a:gd name="T21" fmla="*/ 1088 h 1088"/>
                <a:gd name="T22" fmla="*/ 1874 w 1874"/>
                <a:gd name="T23"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4" h="1088">
                  <a:moveTo>
                    <a:pt x="0" y="0"/>
                  </a:moveTo>
                  <a:lnTo>
                    <a:pt x="255" y="0"/>
                  </a:lnTo>
                  <a:lnTo>
                    <a:pt x="255" y="212"/>
                  </a:lnTo>
                  <a:lnTo>
                    <a:pt x="671" y="212"/>
                  </a:lnTo>
                  <a:lnTo>
                    <a:pt x="671" y="420"/>
                  </a:lnTo>
                  <a:lnTo>
                    <a:pt x="798" y="420"/>
                  </a:lnTo>
                  <a:lnTo>
                    <a:pt x="798" y="637"/>
                  </a:lnTo>
                  <a:lnTo>
                    <a:pt x="864" y="637"/>
                  </a:lnTo>
                  <a:lnTo>
                    <a:pt x="864" y="847"/>
                  </a:lnTo>
                  <a:lnTo>
                    <a:pt x="914" y="847"/>
                  </a:lnTo>
                  <a:lnTo>
                    <a:pt x="914" y="1088"/>
                  </a:lnTo>
                  <a:lnTo>
                    <a:pt x="1874" y="1088"/>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6">
              <a:extLst>
                <a:ext uri="{FF2B5EF4-FFF2-40B4-BE49-F238E27FC236}">
                  <a16:creationId xmlns:a16="http://schemas.microsoft.com/office/drawing/2014/main" id="{4E5808B9-D452-4BDB-B488-B9A9A5D0FF75}"/>
                </a:ext>
              </a:extLst>
            </p:cNvPr>
            <p:cNvSpPr>
              <a:spLocks noChangeShapeType="1"/>
            </p:cNvSpPr>
            <p:nvPr/>
          </p:nvSpPr>
          <p:spPr bwMode="auto">
            <a:xfrm>
              <a:off x="5178113"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7">
              <a:extLst>
                <a:ext uri="{FF2B5EF4-FFF2-40B4-BE49-F238E27FC236}">
                  <a16:creationId xmlns:a16="http://schemas.microsoft.com/office/drawing/2014/main" id="{E49A9957-C23F-4A93-BE22-C1F2488E4686}"/>
                </a:ext>
              </a:extLst>
            </p:cNvPr>
            <p:cNvSpPr>
              <a:spLocks noChangeShapeType="1"/>
            </p:cNvSpPr>
            <p:nvPr/>
          </p:nvSpPr>
          <p:spPr bwMode="auto">
            <a:xfrm flipH="1">
              <a:off x="5132283"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8">
              <a:extLst>
                <a:ext uri="{FF2B5EF4-FFF2-40B4-BE49-F238E27FC236}">
                  <a16:creationId xmlns:a16="http://schemas.microsoft.com/office/drawing/2014/main" id="{40674014-8706-4BD7-8DC4-7EAC81284D4A}"/>
                </a:ext>
              </a:extLst>
            </p:cNvPr>
            <p:cNvSpPr>
              <a:spLocks noChangeShapeType="1"/>
            </p:cNvSpPr>
            <p:nvPr/>
          </p:nvSpPr>
          <p:spPr bwMode="auto">
            <a:xfrm>
              <a:off x="4931776"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Line 9">
              <a:extLst>
                <a:ext uri="{FF2B5EF4-FFF2-40B4-BE49-F238E27FC236}">
                  <a16:creationId xmlns:a16="http://schemas.microsoft.com/office/drawing/2014/main" id="{BF989525-43ED-425E-A87E-3F54B91DC7B8}"/>
                </a:ext>
              </a:extLst>
            </p:cNvPr>
            <p:cNvSpPr>
              <a:spLocks noChangeShapeType="1"/>
            </p:cNvSpPr>
            <p:nvPr/>
          </p:nvSpPr>
          <p:spPr bwMode="auto">
            <a:xfrm flipH="1">
              <a:off x="4885946" y="3650689"/>
              <a:ext cx="9280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6" name="Line 10">
              <a:extLst>
                <a:ext uri="{FF2B5EF4-FFF2-40B4-BE49-F238E27FC236}">
                  <a16:creationId xmlns:a16="http://schemas.microsoft.com/office/drawing/2014/main" id="{843E4CA6-6260-42A6-AEAE-A521A15B9BF2}"/>
                </a:ext>
              </a:extLst>
            </p:cNvPr>
            <p:cNvSpPr>
              <a:spLocks noChangeShapeType="1"/>
            </p:cNvSpPr>
            <p:nvPr/>
          </p:nvSpPr>
          <p:spPr bwMode="auto">
            <a:xfrm>
              <a:off x="4637317" y="3331024"/>
              <a:ext cx="0" cy="89369"/>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11">
              <a:extLst>
                <a:ext uri="{FF2B5EF4-FFF2-40B4-BE49-F238E27FC236}">
                  <a16:creationId xmlns:a16="http://schemas.microsoft.com/office/drawing/2014/main" id="{A98E01AB-4345-49DF-BA5C-661C81B253F1}"/>
                </a:ext>
              </a:extLst>
            </p:cNvPr>
            <p:cNvSpPr>
              <a:spLocks noChangeShapeType="1"/>
            </p:cNvSpPr>
            <p:nvPr/>
          </p:nvSpPr>
          <p:spPr bwMode="auto">
            <a:xfrm flipH="1">
              <a:off x="4591487" y="3376854"/>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Line 12">
              <a:extLst>
                <a:ext uri="{FF2B5EF4-FFF2-40B4-BE49-F238E27FC236}">
                  <a16:creationId xmlns:a16="http://schemas.microsoft.com/office/drawing/2014/main" id="{23A41D90-A583-4479-932E-E1E9FCBF0035}"/>
                </a:ext>
              </a:extLst>
            </p:cNvPr>
            <p:cNvSpPr>
              <a:spLocks noChangeShapeType="1"/>
            </p:cNvSpPr>
            <p:nvPr/>
          </p:nvSpPr>
          <p:spPr bwMode="auto">
            <a:xfrm>
              <a:off x="5454239"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Line 13">
              <a:extLst>
                <a:ext uri="{FF2B5EF4-FFF2-40B4-BE49-F238E27FC236}">
                  <a16:creationId xmlns:a16="http://schemas.microsoft.com/office/drawing/2014/main" id="{9243B98A-650C-4945-B261-4009AB5DC5DB}"/>
                </a:ext>
              </a:extLst>
            </p:cNvPr>
            <p:cNvSpPr>
              <a:spLocks noChangeShapeType="1"/>
            </p:cNvSpPr>
            <p:nvPr/>
          </p:nvSpPr>
          <p:spPr bwMode="auto">
            <a:xfrm flipH="1">
              <a:off x="5408409" y="3650689"/>
              <a:ext cx="9280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0" name="Line 14">
              <a:extLst>
                <a:ext uri="{FF2B5EF4-FFF2-40B4-BE49-F238E27FC236}">
                  <a16:creationId xmlns:a16="http://schemas.microsoft.com/office/drawing/2014/main" id="{5BA30644-48EB-495C-84EA-0D799D0AAC9A}"/>
                </a:ext>
              </a:extLst>
            </p:cNvPr>
            <p:cNvSpPr>
              <a:spLocks noChangeShapeType="1"/>
            </p:cNvSpPr>
            <p:nvPr/>
          </p:nvSpPr>
          <p:spPr bwMode="auto">
            <a:xfrm>
              <a:off x="5709742"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15">
              <a:extLst>
                <a:ext uri="{FF2B5EF4-FFF2-40B4-BE49-F238E27FC236}">
                  <a16:creationId xmlns:a16="http://schemas.microsoft.com/office/drawing/2014/main" id="{7C7FB5D1-1B5C-4BBC-856F-D75FC0A7552E}"/>
                </a:ext>
              </a:extLst>
            </p:cNvPr>
            <p:cNvSpPr>
              <a:spLocks noChangeShapeType="1"/>
            </p:cNvSpPr>
            <p:nvPr/>
          </p:nvSpPr>
          <p:spPr bwMode="auto">
            <a:xfrm flipH="1">
              <a:off x="5662766"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Line 16">
              <a:extLst>
                <a:ext uri="{FF2B5EF4-FFF2-40B4-BE49-F238E27FC236}">
                  <a16:creationId xmlns:a16="http://schemas.microsoft.com/office/drawing/2014/main" id="{D6C574DB-59A0-4457-BCCC-A73336130E18}"/>
                </a:ext>
              </a:extLst>
            </p:cNvPr>
            <p:cNvSpPr>
              <a:spLocks noChangeShapeType="1"/>
            </p:cNvSpPr>
            <p:nvPr/>
          </p:nvSpPr>
          <p:spPr bwMode="auto">
            <a:xfrm>
              <a:off x="5777342"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Line 17">
              <a:extLst>
                <a:ext uri="{FF2B5EF4-FFF2-40B4-BE49-F238E27FC236}">
                  <a16:creationId xmlns:a16="http://schemas.microsoft.com/office/drawing/2014/main" id="{98D02AC9-FAFF-4006-B30B-FD715E8C2C65}"/>
                </a:ext>
              </a:extLst>
            </p:cNvPr>
            <p:cNvSpPr>
              <a:spLocks noChangeShapeType="1"/>
            </p:cNvSpPr>
            <p:nvPr/>
          </p:nvSpPr>
          <p:spPr bwMode="auto">
            <a:xfrm flipH="1">
              <a:off x="5733803"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04" name="Group 303">
            <a:extLst>
              <a:ext uri="{FF2B5EF4-FFF2-40B4-BE49-F238E27FC236}">
                <a16:creationId xmlns:a16="http://schemas.microsoft.com/office/drawing/2014/main" id="{D823410D-0FD4-4880-AB66-6D9673FD754C}"/>
              </a:ext>
            </a:extLst>
          </p:cNvPr>
          <p:cNvGrpSpPr/>
          <p:nvPr/>
        </p:nvGrpSpPr>
        <p:grpSpPr>
          <a:xfrm>
            <a:off x="6506973" y="2362344"/>
            <a:ext cx="2194855" cy="2447492"/>
            <a:chOff x="6506973" y="2413296"/>
            <a:chExt cx="2194855" cy="2447492"/>
          </a:xfrm>
        </p:grpSpPr>
        <p:sp>
          <p:nvSpPr>
            <p:cNvPr id="305" name="Freeform 69">
              <a:extLst>
                <a:ext uri="{FF2B5EF4-FFF2-40B4-BE49-F238E27FC236}">
                  <a16:creationId xmlns:a16="http://schemas.microsoft.com/office/drawing/2014/main" id="{482189B3-D47F-460B-A6DE-978AE183EF2E}"/>
                </a:ext>
              </a:extLst>
            </p:cNvPr>
            <p:cNvSpPr>
              <a:spLocks/>
            </p:cNvSpPr>
            <p:nvPr/>
          </p:nvSpPr>
          <p:spPr bwMode="auto">
            <a:xfrm>
              <a:off x="6506973" y="2413296"/>
              <a:ext cx="2167420" cy="2404052"/>
            </a:xfrm>
            <a:custGeom>
              <a:avLst/>
              <a:gdLst>
                <a:gd name="T0" fmla="*/ 0 w 1896"/>
                <a:gd name="T1" fmla="*/ 0 h 2103"/>
                <a:gd name="T2" fmla="*/ 29 w 1896"/>
                <a:gd name="T3" fmla="*/ 0 h 2103"/>
                <a:gd name="T4" fmla="*/ 29 w 1896"/>
                <a:gd name="T5" fmla="*/ 24 h 2103"/>
                <a:gd name="T6" fmla="*/ 41 w 1896"/>
                <a:gd name="T7" fmla="*/ 24 h 2103"/>
                <a:gd name="T8" fmla="*/ 41 w 1896"/>
                <a:gd name="T9" fmla="*/ 423 h 2103"/>
                <a:gd name="T10" fmla="*/ 187 w 1896"/>
                <a:gd name="T11" fmla="*/ 423 h 2103"/>
                <a:gd name="T12" fmla="*/ 187 w 1896"/>
                <a:gd name="T13" fmla="*/ 843 h 2103"/>
                <a:gd name="T14" fmla="*/ 312 w 1896"/>
                <a:gd name="T15" fmla="*/ 843 h 2103"/>
                <a:gd name="T16" fmla="*/ 312 w 1896"/>
                <a:gd name="T17" fmla="*/ 1268 h 2103"/>
                <a:gd name="T18" fmla="*/ 364 w 1896"/>
                <a:gd name="T19" fmla="*/ 1268 h 2103"/>
                <a:gd name="T20" fmla="*/ 364 w 1896"/>
                <a:gd name="T21" fmla="*/ 1681 h 2103"/>
                <a:gd name="T22" fmla="*/ 1445 w 1896"/>
                <a:gd name="T23" fmla="*/ 1681 h 2103"/>
                <a:gd name="T24" fmla="*/ 1445 w 1896"/>
                <a:gd name="T25" fmla="*/ 2103 h 2103"/>
                <a:gd name="T26" fmla="*/ 1896 w 1896"/>
                <a:gd name="T27"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6" h="2103">
                  <a:moveTo>
                    <a:pt x="0" y="0"/>
                  </a:moveTo>
                  <a:lnTo>
                    <a:pt x="29" y="0"/>
                  </a:lnTo>
                  <a:lnTo>
                    <a:pt x="29" y="24"/>
                  </a:lnTo>
                  <a:lnTo>
                    <a:pt x="41" y="24"/>
                  </a:lnTo>
                  <a:lnTo>
                    <a:pt x="41" y="423"/>
                  </a:lnTo>
                  <a:lnTo>
                    <a:pt x="187" y="423"/>
                  </a:lnTo>
                  <a:lnTo>
                    <a:pt x="187" y="843"/>
                  </a:lnTo>
                  <a:lnTo>
                    <a:pt x="312" y="843"/>
                  </a:lnTo>
                  <a:lnTo>
                    <a:pt x="312" y="1268"/>
                  </a:lnTo>
                  <a:lnTo>
                    <a:pt x="364" y="1268"/>
                  </a:lnTo>
                  <a:lnTo>
                    <a:pt x="364" y="1681"/>
                  </a:lnTo>
                  <a:lnTo>
                    <a:pt x="1445" y="1681"/>
                  </a:lnTo>
                  <a:lnTo>
                    <a:pt x="1445" y="2103"/>
                  </a:lnTo>
                  <a:lnTo>
                    <a:pt x="1896" y="2103"/>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Line 70">
              <a:extLst>
                <a:ext uri="{FF2B5EF4-FFF2-40B4-BE49-F238E27FC236}">
                  <a16:creationId xmlns:a16="http://schemas.microsoft.com/office/drawing/2014/main" id="{BA623B3F-FBED-4DF9-A214-0A5173F4ACB1}"/>
                </a:ext>
              </a:extLst>
            </p:cNvPr>
            <p:cNvSpPr>
              <a:spLocks noChangeShapeType="1"/>
            </p:cNvSpPr>
            <p:nvPr/>
          </p:nvSpPr>
          <p:spPr bwMode="auto">
            <a:xfrm>
              <a:off x="8654959" y="4771622"/>
              <a:ext cx="0" cy="891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Line 71">
              <a:extLst>
                <a:ext uri="{FF2B5EF4-FFF2-40B4-BE49-F238E27FC236}">
                  <a16:creationId xmlns:a16="http://schemas.microsoft.com/office/drawing/2014/main" id="{C8A211F2-7611-40A0-A5C2-8593C5110DBE}"/>
                </a:ext>
              </a:extLst>
            </p:cNvPr>
            <p:cNvSpPr>
              <a:spLocks noChangeShapeType="1"/>
            </p:cNvSpPr>
            <p:nvPr/>
          </p:nvSpPr>
          <p:spPr bwMode="auto">
            <a:xfrm flipH="1">
              <a:off x="8612662" y="4817348"/>
              <a:ext cx="8916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p:cNvSpPr/>
          <p:nvPr/>
        </p:nvSpPr>
        <p:spPr>
          <a:xfrm>
            <a:off x="1674119" y="1644326"/>
            <a:ext cx="5795762" cy="369332"/>
          </a:xfrm>
          <a:prstGeom prst="rect">
            <a:avLst/>
          </a:prstGeom>
        </p:spPr>
        <p:txBody>
          <a:bodyPr wrap="square">
            <a:spAutoFit/>
          </a:bodyPr>
          <a:lstStyle/>
          <a:p>
            <a:pPr marL="0" indent="0" algn="ctr">
              <a:buNone/>
            </a:pPr>
            <a:r>
              <a:rPr lang="fr-FR" b="1" dirty="0" smtClean="0"/>
              <a:t>SG selon l’expression de PD-L1 et PD-1</a:t>
            </a:r>
            <a:endParaRPr lang="fr-FR" b="1" dirty="0"/>
          </a:p>
        </p:txBody>
      </p:sp>
    </p:spTree>
    <p:custDataLst>
      <p:tags r:id="rId1"/>
    </p:custDataLst>
    <p:extLst>
      <p:ext uri="{BB962C8B-B14F-4D97-AF65-F5344CB8AC3E}">
        <p14:creationId xmlns:p14="http://schemas.microsoft.com/office/powerpoint/2010/main" val="2236882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 Associations entre l’expression de PD-1 et PD-L1, le statut du système de réparation des mésappariements (MMR) et le pronostic dans l’adénocarcinome de l’œsophage et de l’estomac chimio-naïf </a:t>
            </a:r>
            <a:br>
              <a:rPr lang="fr-FR" dirty="0" smtClean="0"/>
            </a:br>
            <a:r>
              <a:rPr lang="fr-FR" dirty="0" smtClean="0"/>
              <a:t>– </a:t>
            </a:r>
            <a:r>
              <a:rPr lang="fr-FR" dirty="0" err="1" smtClean="0"/>
              <a:t>Svensson</a:t>
            </a:r>
            <a:r>
              <a:rPr lang="fr-FR" dirty="0" smtClean="0"/>
              <a:t> MC,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p:txBody>
          <a:bodyPr/>
          <a:lstStyle/>
          <a:p>
            <a:r>
              <a:rPr lang="fr-FR" smtClean="0"/>
              <a:t>Svensson MC, et al, J Clin Oncol 2018;36(Suppl 4S):Abstr 9</a:t>
            </a:r>
            <a:endParaRPr lang="fr-FR"/>
          </a:p>
        </p:txBody>
      </p:sp>
      <p:sp>
        <p:nvSpPr>
          <p:cNvPr id="6" name="TextBox 5">
            <a:extLst>
              <a:ext uri="{FF2B5EF4-FFF2-40B4-BE49-F238E27FC236}">
                <a16:creationId xmlns:a16="http://schemas.microsoft.com/office/drawing/2014/main" id="{E54E87F4-4498-4D6C-A34C-B6EBC3BAFFAD}"/>
              </a:ext>
            </a:extLst>
          </p:cNvPr>
          <p:cNvSpPr txBox="1"/>
          <p:nvPr/>
        </p:nvSpPr>
        <p:spPr>
          <a:xfrm>
            <a:off x="4447535" y="5762176"/>
            <a:ext cx="723275" cy="276999"/>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Années</a:t>
            </a:r>
            <a:endParaRPr lang="fr-FR" sz="12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F43BC7-F44A-42E9-B256-0836E746F762}"/>
              </a:ext>
            </a:extLst>
          </p:cNvPr>
          <p:cNvSpPr txBox="1"/>
          <p:nvPr/>
        </p:nvSpPr>
        <p:spPr>
          <a:xfrm>
            <a:off x="1087068" y="2365162"/>
            <a:ext cx="397865"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a:t>
            </a:r>
            <a:endParaRPr lang="fr-FR" sz="120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7C65761-649A-4422-98FC-E81A7CF3B287}"/>
              </a:ext>
            </a:extLst>
          </p:cNvPr>
          <p:cNvSpPr txBox="1"/>
          <p:nvPr/>
        </p:nvSpPr>
        <p:spPr>
          <a:xfrm>
            <a:off x="1087067" y="2945552"/>
            <a:ext cx="397866"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0,8</a:t>
            </a:r>
            <a:endParaRPr lang="fr-FR" sz="120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B0E6A7-FEED-48DE-ACFE-A6ACA715938C}"/>
              </a:ext>
            </a:extLst>
          </p:cNvPr>
          <p:cNvSpPr txBox="1"/>
          <p:nvPr/>
        </p:nvSpPr>
        <p:spPr>
          <a:xfrm>
            <a:off x="1087067" y="3525942"/>
            <a:ext cx="397866"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0,6</a:t>
            </a:r>
            <a:endParaRPr lang="fr-FR" sz="120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97EAD29-1B84-4441-AA46-F639C848E5FB}"/>
              </a:ext>
            </a:extLst>
          </p:cNvPr>
          <p:cNvSpPr txBox="1"/>
          <p:nvPr/>
        </p:nvSpPr>
        <p:spPr>
          <a:xfrm>
            <a:off x="1087067" y="4106332"/>
            <a:ext cx="397866"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0,4</a:t>
            </a:r>
            <a:endParaRPr lang="fr-FR" sz="120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011D3D4-C6A7-41FC-8BE1-21BAE6C5884C}"/>
              </a:ext>
            </a:extLst>
          </p:cNvPr>
          <p:cNvSpPr txBox="1"/>
          <p:nvPr/>
        </p:nvSpPr>
        <p:spPr>
          <a:xfrm>
            <a:off x="1087067" y="4686722"/>
            <a:ext cx="397866"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0,2</a:t>
            </a:r>
            <a:endParaRPr lang="fr-FR" sz="1200">
              <a:solidFill>
                <a:srgbClr val="0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450FDE-7654-4404-8DB9-2786A8A81753}"/>
              </a:ext>
            </a:extLst>
          </p:cNvPr>
          <p:cNvSpPr txBox="1"/>
          <p:nvPr/>
        </p:nvSpPr>
        <p:spPr>
          <a:xfrm>
            <a:off x="1215308" y="5267113"/>
            <a:ext cx="269625" cy="276999"/>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9C2B68-9991-4124-A084-6F7EC8F1E15A}"/>
              </a:ext>
            </a:extLst>
          </p:cNvPr>
          <p:cNvSpPr txBox="1"/>
          <p:nvPr/>
        </p:nvSpPr>
        <p:spPr>
          <a:xfrm>
            <a:off x="1436740" y="5474757"/>
            <a:ext cx="269625"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FCB8430-5A5E-4AB4-8A9C-EE9782F5ECE0}"/>
              </a:ext>
            </a:extLst>
          </p:cNvPr>
          <p:cNvSpPr txBox="1"/>
          <p:nvPr/>
        </p:nvSpPr>
        <p:spPr>
          <a:xfrm>
            <a:off x="2516999" y="5474757"/>
            <a:ext cx="269626"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2</a:t>
            </a:r>
            <a:endParaRPr lang="fr-FR" sz="120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48E9989-1C88-498A-9894-95A1541DEFD4}"/>
              </a:ext>
            </a:extLst>
          </p:cNvPr>
          <p:cNvSpPr txBox="1"/>
          <p:nvPr/>
        </p:nvSpPr>
        <p:spPr>
          <a:xfrm>
            <a:off x="3597259" y="5474757"/>
            <a:ext cx="269626"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4</a:t>
            </a:r>
            <a:endParaRPr lang="fr-FR" sz="120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764CDF0-8294-486E-8A86-7E132DB579C5}"/>
              </a:ext>
            </a:extLst>
          </p:cNvPr>
          <p:cNvSpPr txBox="1"/>
          <p:nvPr/>
        </p:nvSpPr>
        <p:spPr>
          <a:xfrm>
            <a:off x="5757778" y="5474757"/>
            <a:ext cx="269626"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8</a:t>
            </a:r>
            <a:endParaRPr lang="fr-FR" sz="120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114420B-A0AB-4D5F-918F-2543C9E1EE05}"/>
              </a:ext>
            </a:extLst>
          </p:cNvPr>
          <p:cNvSpPr txBox="1"/>
          <p:nvPr/>
        </p:nvSpPr>
        <p:spPr>
          <a:xfrm>
            <a:off x="4677519" y="5474757"/>
            <a:ext cx="269625"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9971A4A-74D0-4C50-BA48-69E48D41A1F2}"/>
              </a:ext>
            </a:extLst>
          </p:cNvPr>
          <p:cNvSpPr txBox="1"/>
          <p:nvPr/>
        </p:nvSpPr>
        <p:spPr>
          <a:xfrm>
            <a:off x="6794210" y="5474757"/>
            <a:ext cx="354584" cy="276999"/>
          </a:xfrm>
          <a:prstGeom prst="rect">
            <a:avLst/>
          </a:prstGeom>
          <a:noFill/>
        </p:spPr>
        <p:txBody>
          <a:bodyPr wrap="square" rtlCol="0">
            <a:spAutoFit/>
          </a:bodyPr>
          <a:lstStyle/>
          <a:p>
            <a:pPr algn="ctr"/>
            <a:r>
              <a:rPr lang="fr-FR" sz="1200" smtClean="0">
                <a:solidFill>
                  <a:srgbClr val="000000"/>
                </a:solidFill>
                <a:latin typeface="Arial" panose="020B0604020202020204" pitchFamily="34" charset="0"/>
                <a:cs typeface="Arial" panose="020B0604020202020204" pitchFamily="34" charset="0"/>
              </a:rPr>
              <a:t>10</a:t>
            </a:r>
            <a:endParaRPr lang="fr-FR" sz="1200">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074945E-2B40-4095-A961-89D44623A790}"/>
              </a:ext>
            </a:extLst>
          </p:cNvPr>
          <p:cNvSpPr txBox="1"/>
          <p:nvPr/>
        </p:nvSpPr>
        <p:spPr>
          <a:xfrm>
            <a:off x="7874568" y="5474757"/>
            <a:ext cx="354584" cy="276999"/>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12</a:t>
            </a:r>
            <a:endParaRPr lang="fr-FR" sz="1200">
              <a:solidFill>
                <a:srgbClr val="000000"/>
              </a:solidFill>
              <a:latin typeface="Arial" panose="020B0604020202020204" pitchFamily="34" charset="0"/>
              <a:cs typeface="Arial" panose="020B0604020202020204" pitchFamily="34" charset="0"/>
            </a:endParaRPr>
          </a:p>
        </p:txBody>
      </p:sp>
      <p:sp>
        <p:nvSpPr>
          <p:cNvPr id="22" name="Freeform: Shape 62">
            <a:extLst>
              <a:ext uri="{FF2B5EF4-FFF2-40B4-BE49-F238E27FC236}">
                <a16:creationId xmlns:a16="http://schemas.microsoft.com/office/drawing/2014/main" id="{909512E1-5990-40A4-9D1D-1008624B288A}"/>
              </a:ext>
            </a:extLst>
          </p:cNvPr>
          <p:cNvSpPr/>
          <p:nvPr/>
        </p:nvSpPr>
        <p:spPr>
          <a:xfrm>
            <a:off x="1569720" y="2503869"/>
            <a:ext cx="6478905"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200"/>
          </a:p>
        </p:txBody>
      </p:sp>
      <p:cxnSp>
        <p:nvCxnSpPr>
          <p:cNvPr id="23" name="Straight Connector 22">
            <a:extLst>
              <a:ext uri="{FF2B5EF4-FFF2-40B4-BE49-F238E27FC236}">
                <a16:creationId xmlns:a16="http://schemas.microsoft.com/office/drawing/2014/main" id="{F5AE8742-CE68-4324-98F8-0B5FB7B666E4}"/>
              </a:ext>
            </a:extLst>
          </p:cNvPr>
          <p:cNvCxnSpPr/>
          <p:nvPr/>
        </p:nvCxnSpPr>
        <p:spPr>
          <a:xfrm>
            <a:off x="1470889" y="25036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85E528-AF84-4BAA-9016-729526EA5246}"/>
              </a:ext>
            </a:extLst>
          </p:cNvPr>
          <p:cNvCxnSpPr/>
          <p:nvPr/>
        </p:nvCxnSpPr>
        <p:spPr>
          <a:xfrm>
            <a:off x="1470889" y="30840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F5CC664-996B-443B-8528-43E666AAEB19}"/>
              </a:ext>
            </a:extLst>
          </p:cNvPr>
          <p:cNvCxnSpPr/>
          <p:nvPr/>
        </p:nvCxnSpPr>
        <p:spPr>
          <a:xfrm>
            <a:off x="1470889" y="36644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9CB1E7-D070-4FA8-8549-6D95815AA4E3}"/>
              </a:ext>
            </a:extLst>
          </p:cNvPr>
          <p:cNvCxnSpPr/>
          <p:nvPr/>
        </p:nvCxnSpPr>
        <p:spPr>
          <a:xfrm>
            <a:off x="1470889" y="42448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CAB6292-0C93-434C-86FF-3774D0F256E8}"/>
              </a:ext>
            </a:extLst>
          </p:cNvPr>
          <p:cNvCxnSpPr/>
          <p:nvPr/>
        </p:nvCxnSpPr>
        <p:spPr>
          <a:xfrm>
            <a:off x="1470889" y="48252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66FE244-BA16-4D5E-8090-6A55A3E92C52}"/>
              </a:ext>
            </a:extLst>
          </p:cNvPr>
          <p:cNvCxnSpPr/>
          <p:nvPr/>
        </p:nvCxnSpPr>
        <p:spPr>
          <a:xfrm>
            <a:off x="1470889" y="5405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4A212FF-9EF6-41AB-84B4-D85815B1A7DA}"/>
              </a:ext>
            </a:extLst>
          </p:cNvPr>
          <p:cNvCxnSpPr>
            <a:cxnSpLocks/>
          </p:cNvCxnSpPr>
          <p:nvPr/>
        </p:nvCxnSpPr>
        <p:spPr>
          <a:xfrm rot="5400000">
            <a:off x="152472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7E8099F-2B2F-43FF-8F8A-D27F0358E3A4}"/>
              </a:ext>
            </a:extLst>
          </p:cNvPr>
          <p:cNvCxnSpPr>
            <a:cxnSpLocks/>
          </p:cNvCxnSpPr>
          <p:nvPr/>
        </p:nvCxnSpPr>
        <p:spPr>
          <a:xfrm rot="5400000">
            <a:off x="2605077"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D47498B-A1A9-41DC-B2BD-FE537CB20EB5}"/>
              </a:ext>
            </a:extLst>
          </p:cNvPr>
          <p:cNvCxnSpPr>
            <a:cxnSpLocks/>
          </p:cNvCxnSpPr>
          <p:nvPr/>
        </p:nvCxnSpPr>
        <p:spPr>
          <a:xfrm rot="5400000">
            <a:off x="3685434"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F21B3F1-D387-475B-B384-FCC476FF3FE5}"/>
              </a:ext>
            </a:extLst>
          </p:cNvPr>
          <p:cNvCxnSpPr>
            <a:cxnSpLocks/>
          </p:cNvCxnSpPr>
          <p:nvPr/>
        </p:nvCxnSpPr>
        <p:spPr>
          <a:xfrm rot="5400000">
            <a:off x="5846146"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B87FF2E-90D3-4759-91A6-295CE76FB9EE}"/>
              </a:ext>
            </a:extLst>
          </p:cNvPr>
          <p:cNvCxnSpPr>
            <a:cxnSpLocks/>
          </p:cNvCxnSpPr>
          <p:nvPr/>
        </p:nvCxnSpPr>
        <p:spPr>
          <a:xfrm rot="5400000">
            <a:off x="476579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D614D39-8A18-44A2-8973-09B78FF8ED91}"/>
              </a:ext>
            </a:extLst>
          </p:cNvPr>
          <p:cNvCxnSpPr>
            <a:cxnSpLocks/>
          </p:cNvCxnSpPr>
          <p:nvPr/>
        </p:nvCxnSpPr>
        <p:spPr>
          <a:xfrm rot="5400000">
            <a:off x="6926502"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8E20E41-BBB0-4423-8B36-93BF81E14ECD}"/>
              </a:ext>
            </a:extLst>
          </p:cNvPr>
          <p:cNvCxnSpPr>
            <a:cxnSpLocks/>
          </p:cNvCxnSpPr>
          <p:nvPr/>
        </p:nvCxnSpPr>
        <p:spPr>
          <a:xfrm rot="5400000">
            <a:off x="8006859"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1ECD9E4-521B-412C-9DD7-996D09EB888C}"/>
              </a:ext>
            </a:extLst>
          </p:cNvPr>
          <p:cNvSpPr txBox="1"/>
          <p:nvPr/>
        </p:nvSpPr>
        <p:spPr>
          <a:xfrm rot="16200000">
            <a:off x="593032" y="3816265"/>
            <a:ext cx="620858" cy="276999"/>
          </a:xfrm>
          <a:prstGeom prst="rect">
            <a:avLst/>
          </a:prstGeom>
          <a:noFill/>
        </p:spPr>
        <p:txBody>
          <a:bodyPr wrap="none" rtlCol="0" anchor="b"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Survie</a:t>
            </a:r>
            <a:endParaRPr lang="fr-FR" sz="1200" dirty="0">
              <a:solidFill>
                <a:srgbClr val="000000"/>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04F9B9D2-EFE3-43F6-AC45-CF1153908456}"/>
              </a:ext>
            </a:extLst>
          </p:cNvPr>
          <p:cNvCxnSpPr/>
          <p:nvPr/>
        </p:nvCxnSpPr>
        <p:spPr>
          <a:xfrm>
            <a:off x="1706365" y="5048303"/>
            <a:ext cx="452635"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FCBA7A5-FD32-41D4-B8AD-04BD153A0501}"/>
              </a:ext>
            </a:extLst>
          </p:cNvPr>
          <p:cNvCxnSpPr/>
          <p:nvPr/>
        </p:nvCxnSpPr>
        <p:spPr>
          <a:xfrm>
            <a:off x="1706365" y="5231660"/>
            <a:ext cx="452635"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D79B21D-7174-4813-AEB0-DEB1482846E1}"/>
              </a:ext>
            </a:extLst>
          </p:cNvPr>
          <p:cNvSpPr txBox="1"/>
          <p:nvPr/>
        </p:nvSpPr>
        <p:spPr>
          <a:xfrm>
            <a:off x="2151115" y="4908018"/>
            <a:ext cx="2019603" cy="461665"/>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Expression faible (n=218)</a:t>
            </a:r>
          </a:p>
          <a:p>
            <a:r>
              <a:rPr lang="fr-FR" sz="1200" dirty="0" smtClean="0">
                <a:solidFill>
                  <a:srgbClr val="000000"/>
                </a:solidFill>
                <a:latin typeface="Arial" panose="020B0604020202020204" pitchFamily="34" charset="0"/>
                <a:cs typeface="Arial" panose="020B0604020202020204" pitchFamily="34" charset="0"/>
              </a:rPr>
              <a:t>Expression élevée (n=136)</a:t>
            </a:r>
            <a:endParaRPr lang="fr-FR" sz="1200" dirty="0">
              <a:solidFill>
                <a:srgbClr val="00000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7AC1E9D2-3A8F-451F-AD5E-5E04AE838B4F}"/>
              </a:ext>
            </a:extLst>
          </p:cNvPr>
          <p:cNvGrpSpPr/>
          <p:nvPr/>
        </p:nvGrpSpPr>
        <p:grpSpPr>
          <a:xfrm>
            <a:off x="1562101" y="2452276"/>
            <a:ext cx="5543550" cy="2178050"/>
            <a:chOff x="1590017" y="2355850"/>
            <a:chExt cx="5527488" cy="2178050"/>
          </a:xfrm>
        </p:grpSpPr>
        <p:grpSp>
          <p:nvGrpSpPr>
            <p:cNvPr id="41" name="Group 40">
              <a:extLst>
                <a:ext uri="{FF2B5EF4-FFF2-40B4-BE49-F238E27FC236}">
                  <a16:creationId xmlns:a16="http://schemas.microsoft.com/office/drawing/2014/main" id="{C40AEEF4-6E3D-40C9-977C-749426B32057}"/>
                </a:ext>
              </a:extLst>
            </p:cNvPr>
            <p:cNvGrpSpPr/>
            <p:nvPr/>
          </p:nvGrpSpPr>
          <p:grpSpPr>
            <a:xfrm>
              <a:off x="1598025" y="2355850"/>
              <a:ext cx="5519480" cy="2040777"/>
              <a:chOff x="1598025" y="2355850"/>
              <a:chExt cx="5519480" cy="2040777"/>
            </a:xfrm>
          </p:grpSpPr>
          <p:sp>
            <p:nvSpPr>
              <p:cNvPr id="138" name="Freeform 5">
                <a:extLst>
                  <a:ext uri="{FF2B5EF4-FFF2-40B4-BE49-F238E27FC236}">
                    <a16:creationId xmlns:a16="http://schemas.microsoft.com/office/drawing/2014/main" id="{D3CA671E-D3B7-40B8-8EB8-4717BCC0A168}"/>
                  </a:ext>
                </a:extLst>
              </p:cNvPr>
              <p:cNvSpPr>
                <a:spLocks/>
              </p:cNvSpPr>
              <p:nvPr/>
            </p:nvSpPr>
            <p:spPr bwMode="auto">
              <a:xfrm>
                <a:off x="1606032" y="2403895"/>
                <a:ext cx="5462284" cy="1935536"/>
              </a:xfrm>
              <a:custGeom>
                <a:avLst/>
                <a:gdLst>
                  <a:gd name="T0" fmla="*/ 31 w 4775"/>
                  <a:gd name="T1" fmla="*/ 0 h 1692"/>
                  <a:gd name="T2" fmla="*/ 64 w 4775"/>
                  <a:gd name="T3" fmla="*/ 10 h 1692"/>
                  <a:gd name="T4" fmla="*/ 85 w 4775"/>
                  <a:gd name="T5" fmla="*/ 59 h 1692"/>
                  <a:gd name="T6" fmla="*/ 97 w 4775"/>
                  <a:gd name="T7" fmla="*/ 76 h 1692"/>
                  <a:gd name="T8" fmla="*/ 109 w 4775"/>
                  <a:gd name="T9" fmla="*/ 85 h 1692"/>
                  <a:gd name="T10" fmla="*/ 123 w 4775"/>
                  <a:gd name="T11" fmla="*/ 102 h 1692"/>
                  <a:gd name="T12" fmla="*/ 149 w 4775"/>
                  <a:gd name="T13" fmla="*/ 125 h 1692"/>
                  <a:gd name="T14" fmla="*/ 163 w 4775"/>
                  <a:gd name="T15" fmla="*/ 149 h 1692"/>
                  <a:gd name="T16" fmla="*/ 193 w 4775"/>
                  <a:gd name="T17" fmla="*/ 161 h 1692"/>
                  <a:gd name="T18" fmla="*/ 226 w 4775"/>
                  <a:gd name="T19" fmla="*/ 175 h 1692"/>
                  <a:gd name="T20" fmla="*/ 309 w 4775"/>
                  <a:gd name="T21" fmla="*/ 201 h 1692"/>
                  <a:gd name="T22" fmla="*/ 349 w 4775"/>
                  <a:gd name="T23" fmla="*/ 236 h 1692"/>
                  <a:gd name="T24" fmla="*/ 359 w 4775"/>
                  <a:gd name="T25" fmla="*/ 279 h 1692"/>
                  <a:gd name="T26" fmla="*/ 413 w 4775"/>
                  <a:gd name="T27" fmla="*/ 295 h 1692"/>
                  <a:gd name="T28" fmla="*/ 436 w 4775"/>
                  <a:gd name="T29" fmla="*/ 321 h 1692"/>
                  <a:gd name="T30" fmla="*/ 460 w 4775"/>
                  <a:gd name="T31" fmla="*/ 366 h 1692"/>
                  <a:gd name="T32" fmla="*/ 484 w 4775"/>
                  <a:gd name="T33" fmla="*/ 385 h 1692"/>
                  <a:gd name="T34" fmla="*/ 493 w 4775"/>
                  <a:gd name="T35" fmla="*/ 418 h 1692"/>
                  <a:gd name="T36" fmla="*/ 512 w 4775"/>
                  <a:gd name="T37" fmla="*/ 437 h 1692"/>
                  <a:gd name="T38" fmla="*/ 531 w 4775"/>
                  <a:gd name="T39" fmla="*/ 458 h 1692"/>
                  <a:gd name="T40" fmla="*/ 545 w 4775"/>
                  <a:gd name="T41" fmla="*/ 484 h 1692"/>
                  <a:gd name="T42" fmla="*/ 599 w 4775"/>
                  <a:gd name="T43" fmla="*/ 512 h 1692"/>
                  <a:gd name="T44" fmla="*/ 620 w 4775"/>
                  <a:gd name="T45" fmla="*/ 583 h 1692"/>
                  <a:gd name="T46" fmla="*/ 639 w 4775"/>
                  <a:gd name="T47" fmla="*/ 609 h 1692"/>
                  <a:gd name="T48" fmla="*/ 653 w 4775"/>
                  <a:gd name="T49" fmla="*/ 637 h 1692"/>
                  <a:gd name="T50" fmla="*/ 752 w 4775"/>
                  <a:gd name="T51" fmla="*/ 663 h 1692"/>
                  <a:gd name="T52" fmla="*/ 769 w 4775"/>
                  <a:gd name="T53" fmla="*/ 692 h 1692"/>
                  <a:gd name="T54" fmla="*/ 781 w 4775"/>
                  <a:gd name="T55" fmla="*/ 720 h 1692"/>
                  <a:gd name="T56" fmla="*/ 814 w 4775"/>
                  <a:gd name="T57" fmla="*/ 748 h 1692"/>
                  <a:gd name="T58" fmla="*/ 828 w 4775"/>
                  <a:gd name="T59" fmla="*/ 781 h 1692"/>
                  <a:gd name="T60" fmla="*/ 844 w 4775"/>
                  <a:gd name="T61" fmla="*/ 807 h 1692"/>
                  <a:gd name="T62" fmla="*/ 868 w 4775"/>
                  <a:gd name="T63" fmla="*/ 826 h 1692"/>
                  <a:gd name="T64" fmla="*/ 908 w 4775"/>
                  <a:gd name="T65" fmla="*/ 838 h 1692"/>
                  <a:gd name="T66" fmla="*/ 965 w 4775"/>
                  <a:gd name="T67" fmla="*/ 873 h 1692"/>
                  <a:gd name="T68" fmla="*/ 969 w 4775"/>
                  <a:gd name="T69" fmla="*/ 909 h 1692"/>
                  <a:gd name="T70" fmla="*/ 986 w 4775"/>
                  <a:gd name="T71" fmla="*/ 944 h 1692"/>
                  <a:gd name="T72" fmla="*/ 1002 w 4775"/>
                  <a:gd name="T73" fmla="*/ 1017 h 1692"/>
                  <a:gd name="T74" fmla="*/ 1016 w 4775"/>
                  <a:gd name="T75" fmla="*/ 1053 h 1692"/>
                  <a:gd name="T76" fmla="*/ 1024 w 4775"/>
                  <a:gd name="T77" fmla="*/ 1060 h 1692"/>
                  <a:gd name="T78" fmla="*/ 1111 w 4775"/>
                  <a:gd name="T79" fmla="*/ 1090 h 1692"/>
                  <a:gd name="T80" fmla="*/ 1465 w 4775"/>
                  <a:gd name="T81" fmla="*/ 1131 h 1692"/>
                  <a:gd name="T82" fmla="*/ 2309 w 4775"/>
                  <a:gd name="T83" fmla="*/ 1216 h 1692"/>
                  <a:gd name="T84" fmla="*/ 2479 w 4775"/>
                  <a:gd name="T85" fmla="*/ 1338 h 1692"/>
                  <a:gd name="T86" fmla="*/ 2578 w 4775"/>
                  <a:gd name="T87" fmla="*/ 1345 h 1692"/>
                  <a:gd name="T88" fmla="*/ 2677 w 4775"/>
                  <a:gd name="T89" fmla="*/ 1350 h 1692"/>
                  <a:gd name="T90" fmla="*/ 2802 w 4775"/>
                  <a:gd name="T91" fmla="*/ 1518 h 1692"/>
                  <a:gd name="T92" fmla="*/ 4775 w 4775"/>
                  <a:gd name="T93" fmla="*/ 169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1692">
                    <a:moveTo>
                      <a:pt x="0" y="0"/>
                    </a:moveTo>
                    <a:lnTo>
                      <a:pt x="31" y="0"/>
                    </a:lnTo>
                    <a:lnTo>
                      <a:pt x="31" y="10"/>
                    </a:lnTo>
                    <a:lnTo>
                      <a:pt x="64" y="10"/>
                    </a:lnTo>
                    <a:lnTo>
                      <a:pt x="64" y="59"/>
                    </a:lnTo>
                    <a:lnTo>
                      <a:pt x="85" y="59"/>
                    </a:lnTo>
                    <a:lnTo>
                      <a:pt x="85" y="76"/>
                    </a:lnTo>
                    <a:lnTo>
                      <a:pt x="97" y="76"/>
                    </a:lnTo>
                    <a:lnTo>
                      <a:pt x="97" y="85"/>
                    </a:lnTo>
                    <a:lnTo>
                      <a:pt x="109" y="85"/>
                    </a:lnTo>
                    <a:lnTo>
                      <a:pt x="109" y="102"/>
                    </a:lnTo>
                    <a:lnTo>
                      <a:pt x="123" y="102"/>
                    </a:lnTo>
                    <a:lnTo>
                      <a:pt x="123" y="125"/>
                    </a:lnTo>
                    <a:lnTo>
                      <a:pt x="149" y="125"/>
                    </a:lnTo>
                    <a:lnTo>
                      <a:pt x="149" y="149"/>
                    </a:lnTo>
                    <a:lnTo>
                      <a:pt x="163" y="149"/>
                    </a:lnTo>
                    <a:lnTo>
                      <a:pt x="163" y="161"/>
                    </a:lnTo>
                    <a:lnTo>
                      <a:pt x="193" y="161"/>
                    </a:lnTo>
                    <a:lnTo>
                      <a:pt x="193" y="175"/>
                    </a:lnTo>
                    <a:lnTo>
                      <a:pt x="226" y="175"/>
                    </a:lnTo>
                    <a:lnTo>
                      <a:pt x="226" y="201"/>
                    </a:lnTo>
                    <a:lnTo>
                      <a:pt x="309" y="201"/>
                    </a:lnTo>
                    <a:lnTo>
                      <a:pt x="309" y="236"/>
                    </a:lnTo>
                    <a:lnTo>
                      <a:pt x="349" y="236"/>
                    </a:lnTo>
                    <a:lnTo>
                      <a:pt x="349" y="279"/>
                    </a:lnTo>
                    <a:lnTo>
                      <a:pt x="359" y="279"/>
                    </a:lnTo>
                    <a:lnTo>
                      <a:pt x="359" y="295"/>
                    </a:lnTo>
                    <a:lnTo>
                      <a:pt x="413" y="295"/>
                    </a:lnTo>
                    <a:lnTo>
                      <a:pt x="413" y="321"/>
                    </a:lnTo>
                    <a:lnTo>
                      <a:pt x="436" y="321"/>
                    </a:lnTo>
                    <a:lnTo>
                      <a:pt x="436" y="366"/>
                    </a:lnTo>
                    <a:lnTo>
                      <a:pt x="460" y="366"/>
                    </a:lnTo>
                    <a:lnTo>
                      <a:pt x="460" y="385"/>
                    </a:lnTo>
                    <a:lnTo>
                      <a:pt x="484" y="385"/>
                    </a:lnTo>
                    <a:lnTo>
                      <a:pt x="484" y="418"/>
                    </a:lnTo>
                    <a:lnTo>
                      <a:pt x="493" y="418"/>
                    </a:lnTo>
                    <a:lnTo>
                      <a:pt x="493" y="437"/>
                    </a:lnTo>
                    <a:lnTo>
                      <a:pt x="512" y="437"/>
                    </a:lnTo>
                    <a:lnTo>
                      <a:pt x="512" y="458"/>
                    </a:lnTo>
                    <a:lnTo>
                      <a:pt x="531" y="458"/>
                    </a:lnTo>
                    <a:lnTo>
                      <a:pt x="531" y="484"/>
                    </a:lnTo>
                    <a:lnTo>
                      <a:pt x="545" y="484"/>
                    </a:lnTo>
                    <a:lnTo>
                      <a:pt x="545" y="512"/>
                    </a:lnTo>
                    <a:lnTo>
                      <a:pt x="599" y="512"/>
                    </a:lnTo>
                    <a:lnTo>
                      <a:pt x="599" y="583"/>
                    </a:lnTo>
                    <a:lnTo>
                      <a:pt x="620" y="583"/>
                    </a:lnTo>
                    <a:lnTo>
                      <a:pt x="620" y="609"/>
                    </a:lnTo>
                    <a:lnTo>
                      <a:pt x="639" y="609"/>
                    </a:lnTo>
                    <a:lnTo>
                      <a:pt x="639" y="637"/>
                    </a:lnTo>
                    <a:lnTo>
                      <a:pt x="653" y="637"/>
                    </a:lnTo>
                    <a:lnTo>
                      <a:pt x="653" y="663"/>
                    </a:lnTo>
                    <a:lnTo>
                      <a:pt x="752" y="663"/>
                    </a:lnTo>
                    <a:lnTo>
                      <a:pt x="752" y="692"/>
                    </a:lnTo>
                    <a:lnTo>
                      <a:pt x="769" y="692"/>
                    </a:lnTo>
                    <a:lnTo>
                      <a:pt x="769" y="720"/>
                    </a:lnTo>
                    <a:lnTo>
                      <a:pt x="781" y="720"/>
                    </a:lnTo>
                    <a:lnTo>
                      <a:pt x="781" y="748"/>
                    </a:lnTo>
                    <a:lnTo>
                      <a:pt x="814" y="748"/>
                    </a:lnTo>
                    <a:lnTo>
                      <a:pt x="814" y="781"/>
                    </a:lnTo>
                    <a:lnTo>
                      <a:pt x="828" y="781"/>
                    </a:lnTo>
                    <a:lnTo>
                      <a:pt x="828" y="807"/>
                    </a:lnTo>
                    <a:lnTo>
                      <a:pt x="844" y="807"/>
                    </a:lnTo>
                    <a:lnTo>
                      <a:pt x="844" y="826"/>
                    </a:lnTo>
                    <a:lnTo>
                      <a:pt x="868" y="826"/>
                    </a:lnTo>
                    <a:lnTo>
                      <a:pt x="868" y="838"/>
                    </a:lnTo>
                    <a:lnTo>
                      <a:pt x="908" y="838"/>
                    </a:lnTo>
                    <a:lnTo>
                      <a:pt x="908" y="873"/>
                    </a:lnTo>
                    <a:lnTo>
                      <a:pt x="965" y="873"/>
                    </a:lnTo>
                    <a:lnTo>
                      <a:pt x="965" y="909"/>
                    </a:lnTo>
                    <a:lnTo>
                      <a:pt x="969" y="909"/>
                    </a:lnTo>
                    <a:lnTo>
                      <a:pt x="969" y="944"/>
                    </a:lnTo>
                    <a:lnTo>
                      <a:pt x="986" y="944"/>
                    </a:lnTo>
                    <a:lnTo>
                      <a:pt x="986" y="1017"/>
                    </a:lnTo>
                    <a:lnTo>
                      <a:pt x="1002" y="1017"/>
                    </a:lnTo>
                    <a:lnTo>
                      <a:pt x="1002" y="1053"/>
                    </a:lnTo>
                    <a:lnTo>
                      <a:pt x="1016" y="1053"/>
                    </a:lnTo>
                    <a:lnTo>
                      <a:pt x="1016" y="1060"/>
                    </a:lnTo>
                    <a:lnTo>
                      <a:pt x="1024" y="1060"/>
                    </a:lnTo>
                    <a:lnTo>
                      <a:pt x="1024" y="1090"/>
                    </a:lnTo>
                    <a:lnTo>
                      <a:pt x="1111" y="1090"/>
                    </a:lnTo>
                    <a:lnTo>
                      <a:pt x="1111" y="1131"/>
                    </a:lnTo>
                    <a:lnTo>
                      <a:pt x="1465" y="1131"/>
                    </a:lnTo>
                    <a:lnTo>
                      <a:pt x="1465" y="1216"/>
                    </a:lnTo>
                    <a:lnTo>
                      <a:pt x="2309" y="1216"/>
                    </a:lnTo>
                    <a:lnTo>
                      <a:pt x="2309" y="1338"/>
                    </a:lnTo>
                    <a:lnTo>
                      <a:pt x="2479" y="1338"/>
                    </a:lnTo>
                    <a:lnTo>
                      <a:pt x="2479" y="1345"/>
                    </a:lnTo>
                    <a:lnTo>
                      <a:pt x="2578" y="1345"/>
                    </a:lnTo>
                    <a:lnTo>
                      <a:pt x="2578" y="1350"/>
                    </a:lnTo>
                    <a:lnTo>
                      <a:pt x="2677" y="1350"/>
                    </a:lnTo>
                    <a:lnTo>
                      <a:pt x="2677" y="1518"/>
                    </a:lnTo>
                    <a:lnTo>
                      <a:pt x="2802" y="1518"/>
                    </a:lnTo>
                    <a:lnTo>
                      <a:pt x="2802" y="1692"/>
                    </a:lnTo>
                    <a:lnTo>
                      <a:pt x="4775" y="1692"/>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9" name="Line 6">
                <a:extLst>
                  <a:ext uri="{FF2B5EF4-FFF2-40B4-BE49-F238E27FC236}">
                    <a16:creationId xmlns:a16="http://schemas.microsoft.com/office/drawing/2014/main" id="{B6783A37-B6AB-468D-A610-227D0983DCE8}"/>
                  </a:ext>
                </a:extLst>
              </p:cNvPr>
              <p:cNvSpPr>
                <a:spLocks noChangeShapeType="1"/>
              </p:cNvSpPr>
              <p:nvPr/>
            </p:nvSpPr>
            <p:spPr bwMode="auto">
              <a:xfrm>
                <a:off x="7060308"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0" name="Line 7">
                <a:extLst>
                  <a:ext uri="{FF2B5EF4-FFF2-40B4-BE49-F238E27FC236}">
                    <a16:creationId xmlns:a16="http://schemas.microsoft.com/office/drawing/2014/main" id="{D37D505F-4D63-4408-B31F-8F1ED3F762EA}"/>
                  </a:ext>
                </a:extLst>
              </p:cNvPr>
              <p:cNvSpPr>
                <a:spLocks noChangeShapeType="1"/>
              </p:cNvSpPr>
              <p:nvPr/>
            </p:nvSpPr>
            <p:spPr bwMode="auto">
              <a:xfrm flipH="1">
                <a:off x="7004256"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1" name="Line 8">
                <a:extLst>
                  <a:ext uri="{FF2B5EF4-FFF2-40B4-BE49-F238E27FC236}">
                    <a16:creationId xmlns:a16="http://schemas.microsoft.com/office/drawing/2014/main" id="{9F6B95A4-CE2D-405D-9589-55332F78760A}"/>
                  </a:ext>
                </a:extLst>
              </p:cNvPr>
              <p:cNvSpPr>
                <a:spLocks noChangeShapeType="1"/>
              </p:cNvSpPr>
              <p:nvPr/>
            </p:nvSpPr>
            <p:spPr bwMode="auto">
              <a:xfrm>
                <a:off x="6764029"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2" name="Line 9">
                <a:extLst>
                  <a:ext uri="{FF2B5EF4-FFF2-40B4-BE49-F238E27FC236}">
                    <a16:creationId xmlns:a16="http://schemas.microsoft.com/office/drawing/2014/main" id="{E9B689CF-E233-44DB-83E2-EB1CAD76C049}"/>
                  </a:ext>
                </a:extLst>
              </p:cNvPr>
              <p:cNvSpPr>
                <a:spLocks noChangeShapeType="1"/>
              </p:cNvSpPr>
              <p:nvPr/>
            </p:nvSpPr>
            <p:spPr bwMode="auto">
              <a:xfrm flipH="1">
                <a:off x="6706833"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3" name="Line 10">
                <a:extLst>
                  <a:ext uri="{FF2B5EF4-FFF2-40B4-BE49-F238E27FC236}">
                    <a16:creationId xmlns:a16="http://schemas.microsoft.com/office/drawing/2014/main" id="{91523431-215D-4CBC-9667-68C7EC845ECF}"/>
                  </a:ext>
                </a:extLst>
              </p:cNvPr>
              <p:cNvSpPr>
                <a:spLocks noChangeShapeType="1"/>
              </p:cNvSpPr>
              <p:nvPr/>
            </p:nvSpPr>
            <p:spPr bwMode="auto">
              <a:xfrm>
                <a:off x="6289297"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4" name="Line 11">
                <a:extLst>
                  <a:ext uri="{FF2B5EF4-FFF2-40B4-BE49-F238E27FC236}">
                    <a16:creationId xmlns:a16="http://schemas.microsoft.com/office/drawing/2014/main" id="{41E84830-11EA-4BEA-8DFF-35052DBFBFFE}"/>
                  </a:ext>
                </a:extLst>
              </p:cNvPr>
              <p:cNvSpPr>
                <a:spLocks noChangeShapeType="1"/>
              </p:cNvSpPr>
              <p:nvPr/>
            </p:nvSpPr>
            <p:spPr bwMode="auto">
              <a:xfrm flipH="1">
                <a:off x="6232100"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5" name="Line 12">
                <a:extLst>
                  <a:ext uri="{FF2B5EF4-FFF2-40B4-BE49-F238E27FC236}">
                    <a16:creationId xmlns:a16="http://schemas.microsoft.com/office/drawing/2014/main" id="{10E27F26-1243-4E4C-B804-1029C9BFFDF9}"/>
                  </a:ext>
                </a:extLst>
              </p:cNvPr>
              <p:cNvSpPr>
                <a:spLocks noChangeShapeType="1"/>
              </p:cNvSpPr>
              <p:nvPr/>
            </p:nvSpPr>
            <p:spPr bwMode="auto">
              <a:xfrm>
                <a:off x="5045841"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6" name="Line 13">
                <a:extLst>
                  <a:ext uri="{FF2B5EF4-FFF2-40B4-BE49-F238E27FC236}">
                    <a16:creationId xmlns:a16="http://schemas.microsoft.com/office/drawing/2014/main" id="{5772EEE9-3DE5-4E1F-A8F3-37A2403FDC0D}"/>
                  </a:ext>
                </a:extLst>
              </p:cNvPr>
              <p:cNvSpPr>
                <a:spLocks noChangeShapeType="1"/>
              </p:cNvSpPr>
              <p:nvPr/>
            </p:nvSpPr>
            <p:spPr bwMode="auto">
              <a:xfrm flipH="1">
                <a:off x="4988644"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7" name="Line 14">
                <a:extLst>
                  <a:ext uri="{FF2B5EF4-FFF2-40B4-BE49-F238E27FC236}">
                    <a16:creationId xmlns:a16="http://schemas.microsoft.com/office/drawing/2014/main" id="{4738EB3D-902D-4E1B-AE21-19340E1225CE}"/>
                  </a:ext>
                </a:extLst>
              </p:cNvPr>
              <p:cNvSpPr>
                <a:spLocks noChangeShapeType="1"/>
              </p:cNvSpPr>
              <p:nvPr/>
            </p:nvSpPr>
            <p:spPr bwMode="auto">
              <a:xfrm>
                <a:off x="4916576"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8" name="Line 15">
                <a:extLst>
                  <a:ext uri="{FF2B5EF4-FFF2-40B4-BE49-F238E27FC236}">
                    <a16:creationId xmlns:a16="http://schemas.microsoft.com/office/drawing/2014/main" id="{DAAA1F37-5564-4EAE-8268-879563E6250C}"/>
                  </a:ext>
                </a:extLst>
              </p:cNvPr>
              <p:cNvSpPr>
                <a:spLocks noChangeShapeType="1"/>
              </p:cNvSpPr>
              <p:nvPr/>
            </p:nvSpPr>
            <p:spPr bwMode="auto">
              <a:xfrm flipH="1">
                <a:off x="4859380"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49" name="Line 16">
                <a:extLst>
                  <a:ext uri="{FF2B5EF4-FFF2-40B4-BE49-F238E27FC236}">
                    <a16:creationId xmlns:a16="http://schemas.microsoft.com/office/drawing/2014/main" id="{D1757914-6D57-49FF-831B-01C53EEADF8D}"/>
                  </a:ext>
                </a:extLst>
              </p:cNvPr>
              <p:cNvSpPr>
                <a:spLocks noChangeShapeType="1"/>
              </p:cNvSpPr>
              <p:nvPr/>
            </p:nvSpPr>
            <p:spPr bwMode="auto">
              <a:xfrm>
                <a:off x="4408670" y="3878426"/>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0" name="Line 17">
                <a:extLst>
                  <a:ext uri="{FF2B5EF4-FFF2-40B4-BE49-F238E27FC236}">
                    <a16:creationId xmlns:a16="http://schemas.microsoft.com/office/drawing/2014/main" id="{2A83174D-600C-41F8-A3DC-5B37F941C5B9}"/>
                  </a:ext>
                </a:extLst>
              </p:cNvPr>
              <p:cNvSpPr>
                <a:spLocks noChangeShapeType="1"/>
              </p:cNvSpPr>
              <p:nvPr/>
            </p:nvSpPr>
            <p:spPr bwMode="auto">
              <a:xfrm flipH="1">
                <a:off x="4352617" y="393447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1" name="Line 18">
                <a:extLst>
                  <a:ext uri="{FF2B5EF4-FFF2-40B4-BE49-F238E27FC236}">
                    <a16:creationId xmlns:a16="http://schemas.microsoft.com/office/drawing/2014/main" id="{34A76586-8BE7-482C-B37F-C7447825DC27}"/>
                  </a:ext>
                </a:extLst>
              </p:cNvPr>
              <p:cNvSpPr>
                <a:spLocks noChangeShapeType="1"/>
              </p:cNvSpPr>
              <p:nvPr/>
            </p:nvSpPr>
            <p:spPr bwMode="auto">
              <a:xfrm>
                <a:off x="4004861"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2" name="Line 19">
                <a:extLst>
                  <a:ext uri="{FF2B5EF4-FFF2-40B4-BE49-F238E27FC236}">
                    <a16:creationId xmlns:a16="http://schemas.microsoft.com/office/drawing/2014/main" id="{4F21496C-7E7E-4837-90F8-409DA73BD733}"/>
                  </a:ext>
                </a:extLst>
              </p:cNvPr>
              <p:cNvSpPr>
                <a:spLocks noChangeShapeType="1"/>
              </p:cNvSpPr>
              <p:nvPr/>
            </p:nvSpPr>
            <p:spPr bwMode="auto">
              <a:xfrm flipH="1">
                <a:off x="3947665"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3" name="Line 20">
                <a:extLst>
                  <a:ext uri="{FF2B5EF4-FFF2-40B4-BE49-F238E27FC236}">
                    <a16:creationId xmlns:a16="http://schemas.microsoft.com/office/drawing/2014/main" id="{C03E6017-0B38-4966-A703-EB88DCC1DC31}"/>
                  </a:ext>
                </a:extLst>
              </p:cNvPr>
              <p:cNvSpPr>
                <a:spLocks noChangeShapeType="1"/>
              </p:cNvSpPr>
              <p:nvPr/>
            </p:nvSpPr>
            <p:spPr bwMode="auto">
              <a:xfrm>
                <a:off x="3594189"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4" name="Line 21">
                <a:extLst>
                  <a:ext uri="{FF2B5EF4-FFF2-40B4-BE49-F238E27FC236}">
                    <a16:creationId xmlns:a16="http://schemas.microsoft.com/office/drawing/2014/main" id="{8BBE9993-B1EB-4F40-BCFB-BEA90F3355E9}"/>
                  </a:ext>
                </a:extLst>
              </p:cNvPr>
              <p:cNvSpPr>
                <a:spLocks noChangeShapeType="1"/>
              </p:cNvSpPr>
              <p:nvPr/>
            </p:nvSpPr>
            <p:spPr bwMode="auto">
              <a:xfrm flipH="1">
                <a:off x="3538136"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5" name="Line 22">
                <a:extLst>
                  <a:ext uri="{FF2B5EF4-FFF2-40B4-BE49-F238E27FC236}">
                    <a16:creationId xmlns:a16="http://schemas.microsoft.com/office/drawing/2014/main" id="{5D6AF0A5-3972-477D-9532-38A1255163A7}"/>
                  </a:ext>
                </a:extLst>
              </p:cNvPr>
              <p:cNvSpPr>
                <a:spLocks noChangeShapeType="1"/>
              </p:cNvSpPr>
              <p:nvPr/>
            </p:nvSpPr>
            <p:spPr bwMode="auto">
              <a:xfrm>
                <a:off x="3520977"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6" name="Line 23">
                <a:extLst>
                  <a:ext uri="{FF2B5EF4-FFF2-40B4-BE49-F238E27FC236}">
                    <a16:creationId xmlns:a16="http://schemas.microsoft.com/office/drawing/2014/main" id="{AA7EF9B2-8B52-48BC-BC52-3BC82AF20447}"/>
                  </a:ext>
                </a:extLst>
              </p:cNvPr>
              <p:cNvSpPr>
                <a:spLocks noChangeShapeType="1"/>
              </p:cNvSpPr>
              <p:nvPr/>
            </p:nvSpPr>
            <p:spPr bwMode="auto">
              <a:xfrm flipH="1">
                <a:off x="3464924"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7" name="Line 24">
                <a:extLst>
                  <a:ext uri="{FF2B5EF4-FFF2-40B4-BE49-F238E27FC236}">
                    <a16:creationId xmlns:a16="http://schemas.microsoft.com/office/drawing/2014/main" id="{358FC9E8-85E0-4AC5-95FC-92BF33D0014A}"/>
                  </a:ext>
                </a:extLst>
              </p:cNvPr>
              <p:cNvSpPr>
                <a:spLocks noChangeShapeType="1"/>
              </p:cNvSpPr>
              <p:nvPr/>
            </p:nvSpPr>
            <p:spPr bwMode="auto">
              <a:xfrm>
                <a:off x="3403152"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8" name="Line 25">
                <a:extLst>
                  <a:ext uri="{FF2B5EF4-FFF2-40B4-BE49-F238E27FC236}">
                    <a16:creationId xmlns:a16="http://schemas.microsoft.com/office/drawing/2014/main" id="{453B5C47-D7E0-4B7C-9590-8F74A20C5253}"/>
                  </a:ext>
                </a:extLst>
              </p:cNvPr>
              <p:cNvSpPr>
                <a:spLocks noChangeShapeType="1"/>
              </p:cNvSpPr>
              <p:nvPr/>
            </p:nvSpPr>
            <p:spPr bwMode="auto">
              <a:xfrm flipH="1">
                <a:off x="3345955"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59" name="Line 26">
                <a:extLst>
                  <a:ext uri="{FF2B5EF4-FFF2-40B4-BE49-F238E27FC236}">
                    <a16:creationId xmlns:a16="http://schemas.microsoft.com/office/drawing/2014/main" id="{24D5A2DF-C222-4D67-9BA2-8E7D9F4B26D7}"/>
                  </a:ext>
                </a:extLst>
              </p:cNvPr>
              <p:cNvSpPr>
                <a:spLocks noChangeShapeType="1"/>
              </p:cNvSpPr>
              <p:nvPr/>
            </p:nvSpPr>
            <p:spPr bwMode="auto">
              <a:xfrm>
                <a:off x="3353963"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0" name="Line 27">
                <a:extLst>
                  <a:ext uri="{FF2B5EF4-FFF2-40B4-BE49-F238E27FC236}">
                    <a16:creationId xmlns:a16="http://schemas.microsoft.com/office/drawing/2014/main" id="{9E8173F7-A5EB-4F95-B47F-B076C6105CB1}"/>
                  </a:ext>
                </a:extLst>
              </p:cNvPr>
              <p:cNvSpPr>
                <a:spLocks noChangeShapeType="1"/>
              </p:cNvSpPr>
              <p:nvPr/>
            </p:nvSpPr>
            <p:spPr bwMode="auto">
              <a:xfrm flipH="1">
                <a:off x="3297910"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1" name="Line 28">
                <a:extLst>
                  <a:ext uri="{FF2B5EF4-FFF2-40B4-BE49-F238E27FC236}">
                    <a16:creationId xmlns:a16="http://schemas.microsoft.com/office/drawing/2014/main" id="{7AABDB53-764F-41F1-A8B9-9F6B27E48AEF}"/>
                  </a:ext>
                </a:extLst>
              </p:cNvPr>
              <p:cNvSpPr>
                <a:spLocks noChangeShapeType="1"/>
              </p:cNvSpPr>
              <p:nvPr/>
            </p:nvSpPr>
            <p:spPr bwMode="auto">
              <a:xfrm>
                <a:off x="3246433"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2" name="Line 29">
                <a:extLst>
                  <a:ext uri="{FF2B5EF4-FFF2-40B4-BE49-F238E27FC236}">
                    <a16:creationId xmlns:a16="http://schemas.microsoft.com/office/drawing/2014/main" id="{8992CF67-FB61-4530-831C-1189B121B321}"/>
                  </a:ext>
                </a:extLst>
              </p:cNvPr>
              <p:cNvSpPr>
                <a:spLocks noChangeShapeType="1"/>
              </p:cNvSpPr>
              <p:nvPr/>
            </p:nvSpPr>
            <p:spPr bwMode="auto">
              <a:xfrm flipH="1">
                <a:off x="3189236"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3" name="Line 30">
                <a:extLst>
                  <a:ext uri="{FF2B5EF4-FFF2-40B4-BE49-F238E27FC236}">
                    <a16:creationId xmlns:a16="http://schemas.microsoft.com/office/drawing/2014/main" id="{AB643834-1F9D-4745-A2B1-20712B750D58}"/>
                  </a:ext>
                </a:extLst>
              </p:cNvPr>
              <p:cNvSpPr>
                <a:spLocks noChangeShapeType="1"/>
              </p:cNvSpPr>
              <p:nvPr/>
            </p:nvSpPr>
            <p:spPr bwMode="auto">
              <a:xfrm>
                <a:off x="3176653"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4" name="Line 31">
                <a:extLst>
                  <a:ext uri="{FF2B5EF4-FFF2-40B4-BE49-F238E27FC236}">
                    <a16:creationId xmlns:a16="http://schemas.microsoft.com/office/drawing/2014/main" id="{EDD63D87-30F8-492A-BAAD-1178BDE91B44}"/>
                  </a:ext>
                </a:extLst>
              </p:cNvPr>
              <p:cNvSpPr>
                <a:spLocks noChangeShapeType="1"/>
              </p:cNvSpPr>
              <p:nvPr/>
            </p:nvSpPr>
            <p:spPr bwMode="auto">
              <a:xfrm flipH="1">
                <a:off x="3117169" y="3697684"/>
                <a:ext cx="115537"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5" name="Line 32">
                <a:extLst>
                  <a:ext uri="{FF2B5EF4-FFF2-40B4-BE49-F238E27FC236}">
                    <a16:creationId xmlns:a16="http://schemas.microsoft.com/office/drawing/2014/main" id="{A61B6D39-2CA3-411E-B9FE-2DE9F69BF949}"/>
                  </a:ext>
                </a:extLst>
              </p:cNvPr>
              <p:cNvSpPr>
                <a:spLocks noChangeShapeType="1"/>
              </p:cNvSpPr>
              <p:nvPr/>
            </p:nvSpPr>
            <p:spPr bwMode="auto">
              <a:xfrm>
                <a:off x="3127464"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6" name="Line 33">
                <a:extLst>
                  <a:ext uri="{FF2B5EF4-FFF2-40B4-BE49-F238E27FC236}">
                    <a16:creationId xmlns:a16="http://schemas.microsoft.com/office/drawing/2014/main" id="{B7B57C7E-3502-4DE1-8112-85E374801D19}"/>
                  </a:ext>
                </a:extLst>
              </p:cNvPr>
              <p:cNvSpPr>
                <a:spLocks noChangeShapeType="1"/>
              </p:cNvSpPr>
              <p:nvPr/>
            </p:nvSpPr>
            <p:spPr bwMode="auto">
              <a:xfrm flipH="1">
                <a:off x="3071411"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7" name="Line 34">
                <a:extLst>
                  <a:ext uri="{FF2B5EF4-FFF2-40B4-BE49-F238E27FC236}">
                    <a16:creationId xmlns:a16="http://schemas.microsoft.com/office/drawing/2014/main" id="{C721D1C8-5E42-4AD2-8CAD-3E5CDD4989AC}"/>
                  </a:ext>
                </a:extLst>
              </p:cNvPr>
              <p:cNvSpPr>
                <a:spLocks noChangeShapeType="1"/>
              </p:cNvSpPr>
              <p:nvPr/>
            </p:nvSpPr>
            <p:spPr bwMode="auto">
              <a:xfrm>
                <a:off x="3041669"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8" name="Line 35">
                <a:extLst>
                  <a:ext uri="{FF2B5EF4-FFF2-40B4-BE49-F238E27FC236}">
                    <a16:creationId xmlns:a16="http://schemas.microsoft.com/office/drawing/2014/main" id="{0AC4FF2E-47F2-4FB7-AA35-8E628DB07ADA}"/>
                  </a:ext>
                </a:extLst>
              </p:cNvPr>
              <p:cNvSpPr>
                <a:spLocks noChangeShapeType="1"/>
              </p:cNvSpPr>
              <p:nvPr/>
            </p:nvSpPr>
            <p:spPr bwMode="auto">
              <a:xfrm flipH="1">
                <a:off x="2984472"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69" name="Line 36">
                <a:extLst>
                  <a:ext uri="{FF2B5EF4-FFF2-40B4-BE49-F238E27FC236}">
                    <a16:creationId xmlns:a16="http://schemas.microsoft.com/office/drawing/2014/main" id="{15BFBE9A-E7B1-42B5-9069-B9E0BC44428D}"/>
                  </a:ext>
                </a:extLst>
              </p:cNvPr>
              <p:cNvSpPr>
                <a:spLocks noChangeShapeType="1"/>
              </p:cNvSpPr>
              <p:nvPr/>
            </p:nvSpPr>
            <p:spPr bwMode="auto">
              <a:xfrm>
                <a:off x="2974177"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0" name="Line 37">
                <a:extLst>
                  <a:ext uri="{FF2B5EF4-FFF2-40B4-BE49-F238E27FC236}">
                    <a16:creationId xmlns:a16="http://schemas.microsoft.com/office/drawing/2014/main" id="{D11A4213-0D2C-460C-9EAD-044E7E970A73}"/>
                  </a:ext>
                </a:extLst>
              </p:cNvPr>
              <p:cNvSpPr>
                <a:spLocks noChangeShapeType="1"/>
              </p:cNvSpPr>
              <p:nvPr/>
            </p:nvSpPr>
            <p:spPr bwMode="auto">
              <a:xfrm flipH="1">
                <a:off x="2916980"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1" name="Line 38">
                <a:extLst>
                  <a:ext uri="{FF2B5EF4-FFF2-40B4-BE49-F238E27FC236}">
                    <a16:creationId xmlns:a16="http://schemas.microsoft.com/office/drawing/2014/main" id="{DB79EBF5-F16E-40E9-89E4-B2E592A9ECBC}"/>
                  </a:ext>
                </a:extLst>
              </p:cNvPr>
              <p:cNvSpPr>
                <a:spLocks noChangeShapeType="1"/>
              </p:cNvSpPr>
              <p:nvPr/>
            </p:nvSpPr>
            <p:spPr bwMode="auto">
              <a:xfrm>
                <a:off x="2900965"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2" name="Line 39">
                <a:extLst>
                  <a:ext uri="{FF2B5EF4-FFF2-40B4-BE49-F238E27FC236}">
                    <a16:creationId xmlns:a16="http://schemas.microsoft.com/office/drawing/2014/main" id="{BDEEC0B3-799D-4E48-AB05-BE677FFC2B15}"/>
                  </a:ext>
                </a:extLst>
              </p:cNvPr>
              <p:cNvSpPr>
                <a:spLocks noChangeShapeType="1"/>
              </p:cNvSpPr>
              <p:nvPr/>
            </p:nvSpPr>
            <p:spPr bwMode="auto">
              <a:xfrm flipH="1">
                <a:off x="2843768" y="3697684"/>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3" name="Line 40">
                <a:extLst>
                  <a:ext uri="{FF2B5EF4-FFF2-40B4-BE49-F238E27FC236}">
                    <a16:creationId xmlns:a16="http://schemas.microsoft.com/office/drawing/2014/main" id="{EF46D230-5CC5-4443-912A-CD4E49510FB2}"/>
                  </a:ext>
                </a:extLst>
              </p:cNvPr>
              <p:cNvSpPr>
                <a:spLocks noChangeShapeType="1"/>
              </p:cNvSpPr>
              <p:nvPr/>
            </p:nvSpPr>
            <p:spPr bwMode="auto">
              <a:xfrm>
                <a:off x="2852920" y="3592442"/>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4" name="Line 41">
                <a:extLst>
                  <a:ext uri="{FF2B5EF4-FFF2-40B4-BE49-F238E27FC236}">
                    <a16:creationId xmlns:a16="http://schemas.microsoft.com/office/drawing/2014/main" id="{52D9CDD7-395A-4E78-9596-4ABDA1BBBDB3}"/>
                  </a:ext>
                </a:extLst>
              </p:cNvPr>
              <p:cNvSpPr>
                <a:spLocks noChangeShapeType="1"/>
              </p:cNvSpPr>
              <p:nvPr/>
            </p:nvSpPr>
            <p:spPr bwMode="auto">
              <a:xfrm flipH="1">
                <a:off x="2795723" y="365078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5" name="Line 42">
                <a:extLst>
                  <a:ext uri="{FF2B5EF4-FFF2-40B4-BE49-F238E27FC236}">
                    <a16:creationId xmlns:a16="http://schemas.microsoft.com/office/drawing/2014/main" id="{E92E9C58-A3F3-4F05-B118-3F9689C415EE}"/>
                  </a:ext>
                </a:extLst>
              </p:cNvPr>
              <p:cNvSpPr>
                <a:spLocks noChangeShapeType="1"/>
              </p:cNvSpPr>
              <p:nvPr/>
            </p:nvSpPr>
            <p:spPr bwMode="auto">
              <a:xfrm>
                <a:off x="2798011" y="3592442"/>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6" name="Line 43">
                <a:extLst>
                  <a:ext uri="{FF2B5EF4-FFF2-40B4-BE49-F238E27FC236}">
                    <a16:creationId xmlns:a16="http://schemas.microsoft.com/office/drawing/2014/main" id="{2848626A-4692-4F85-B2CC-42D6114DCEEA}"/>
                  </a:ext>
                </a:extLst>
              </p:cNvPr>
              <p:cNvSpPr>
                <a:spLocks noChangeShapeType="1"/>
              </p:cNvSpPr>
              <p:nvPr/>
            </p:nvSpPr>
            <p:spPr bwMode="auto">
              <a:xfrm flipH="1">
                <a:off x="2741958" y="365078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7" name="Line 44">
                <a:extLst>
                  <a:ext uri="{FF2B5EF4-FFF2-40B4-BE49-F238E27FC236}">
                    <a16:creationId xmlns:a16="http://schemas.microsoft.com/office/drawing/2014/main" id="{C42B86DD-F5ED-4C80-91FA-87B52B280488}"/>
                  </a:ext>
                </a:extLst>
              </p:cNvPr>
              <p:cNvSpPr>
                <a:spLocks noChangeShapeType="1"/>
              </p:cNvSpPr>
              <p:nvPr/>
            </p:nvSpPr>
            <p:spPr bwMode="auto">
              <a:xfrm>
                <a:off x="2698489" y="334420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8" name="Line 45">
                <a:extLst>
                  <a:ext uri="{FF2B5EF4-FFF2-40B4-BE49-F238E27FC236}">
                    <a16:creationId xmlns:a16="http://schemas.microsoft.com/office/drawing/2014/main" id="{BF8A0508-2B88-4201-8BF1-12F6271B806E}"/>
                  </a:ext>
                </a:extLst>
              </p:cNvPr>
              <p:cNvSpPr>
                <a:spLocks noChangeShapeType="1"/>
              </p:cNvSpPr>
              <p:nvPr/>
            </p:nvSpPr>
            <p:spPr bwMode="auto">
              <a:xfrm flipH="1">
                <a:off x="2642436" y="340026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79" name="Line 46">
                <a:extLst>
                  <a:ext uri="{FF2B5EF4-FFF2-40B4-BE49-F238E27FC236}">
                    <a16:creationId xmlns:a16="http://schemas.microsoft.com/office/drawing/2014/main" id="{7E4E3386-FE2E-4222-87B1-32C876B5E408}"/>
                  </a:ext>
                </a:extLst>
              </p:cNvPr>
              <p:cNvSpPr>
                <a:spLocks noChangeShapeType="1"/>
              </p:cNvSpPr>
              <p:nvPr/>
            </p:nvSpPr>
            <p:spPr bwMode="auto">
              <a:xfrm>
                <a:off x="2650444" y="334420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0" name="Line 47">
                <a:extLst>
                  <a:ext uri="{FF2B5EF4-FFF2-40B4-BE49-F238E27FC236}">
                    <a16:creationId xmlns:a16="http://schemas.microsoft.com/office/drawing/2014/main" id="{F1AB6157-9644-4006-B270-2198AA6725F1}"/>
                  </a:ext>
                </a:extLst>
              </p:cNvPr>
              <p:cNvSpPr>
                <a:spLocks noChangeShapeType="1"/>
              </p:cNvSpPr>
              <p:nvPr/>
            </p:nvSpPr>
            <p:spPr bwMode="auto">
              <a:xfrm flipH="1">
                <a:off x="2593247" y="340026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1" name="Line 48">
                <a:extLst>
                  <a:ext uri="{FF2B5EF4-FFF2-40B4-BE49-F238E27FC236}">
                    <a16:creationId xmlns:a16="http://schemas.microsoft.com/office/drawing/2014/main" id="{2FDFA7DE-7A1A-4CE1-B99E-AE260D27AB3C}"/>
                  </a:ext>
                </a:extLst>
              </p:cNvPr>
              <p:cNvSpPr>
                <a:spLocks noChangeShapeType="1"/>
              </p:cNvSpPr>
              <p:nvPr/>
            </p:nvSpPr>
            <p:spPr bwMode="auto">
              <a:xfrm>
                <a:off x="2593247" y="3297308"/>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2" name="Line 49">
                <a:extLst>
                  <a:ext uri="{FF2B5EF4-FFF2-40B4-BE49-F238E27FC236}">
                    <a16:creationId xmlns:a16="http://schemas.microsoft.com/office/drawing/2014/main" id="{59AD6898-781A-48CF-97DC-7DBD87B90C40}"/>
                  </a:ext>
                </a:extLst>
              </p:cNvPr>
              <p:cNvSpPr>
                <a:spLocks noChangeShapeType="1"/>
              </p:cNvSpPr>
              <p:nvPr/>
            </p:nvSpPr>
            <p:spPr bwMode="auto">
              <a:xfrm flipH="1">
                <a:off x="2537194" y="335450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3" name="Line 50">
                <a:extLst>
                  <a:ext uri="{FF2B5EF4-FFF2-40B4-BE49-F238E27FC236}">
                    <a16:creationId xmlns:a16="http://schemas.microsoft.com/office/drawing/2014/main" id="{C438F352-C261-49AD-A878-857624A0D041}"/>
                  </a:ext>
                </a:extLst>
              </p:cNvPr>
              <p:cNvSpPr>
                <a:spLocks noChangeShapeType="1"/>
              </p:cNvSpPr>
              <p:nvPr/>
            </p:nvSpPr>
            <p:spPr bwMode="auto">
              <a:xfrm>
                <a:off x="2555497" y="326527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4" name="Line 51">
                <a:extLst>
                  <a:ext uri="{FF2B5EF4-FFF2-40B4-BE49-F238E27FC236}">
                    <a16:creationId xmlns:a16="http://schemas.microsoft.com/office/drawing/2014/main" id="{A47BEA52-751F-4FA3-9297-340457BF662B}"/>
                  </a:ext>
                </a:extLst>
              </p:cNvPr>
              <p:cNvSpPr>
                <a:spLocks noChangeShapeType="1"/>
              </p:cNvSpPr>
              <p:nvPr/>
            </p:nvSpPr>
            <p:spPr bwMode="auto">
              <a:xfrm flipH="1">
                <a:off x="2499444" y="332247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5" name="Line 52">
                <a:extLst>
                  <a:ext uri="{FF2B5EF4-FFF2-40B4-BE49-F238E27FC236}">
                    <a16:creationId xmlns:a16="http://schemas.microsoft.com/office/drawing/2014/main" id="{2A516C6C-CAFF-4DE6-9401-33D0A3B64648}"/>
                  </a:ext>
                </a:extLst>
              </p:cNvPr>
              <p:cNvSpPr>
                <a:spLocks noChangeShapeType="1"/>
              </p:cNvSpPr>
              <p:nvPr/>
            </p:nvSpPr>
            <p:spPr bwMode="auto">
              <a:xfrm>
                <a:off x="2533762" y="323324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6" name="Line 53">
                <a:extLst>
                  <a:ext uri="{FF2B5EF4-FFF2-40B4-BE49-F238E27FC236}">
                    <a16:creationId xmlns:a16="http://schemas.microsoft.com/office/drawing/2014/main" id="{051DF57F-6780-4022-A4EE-3FCD1B81FC54}"/>
                  </a:ext>
                </a:extLst>
              </p:cNvPr>
              <p:cNvSpPr>
                <a:spLocks noChangeShapeType="1"/>
              </p:cNvSpPr>
              <p:nvPr/>
            </p:nvSpPr>
            <p:spPr bwMode="auto">
              <a:xfrm flipH="1">
                <a:off x="2477710" y="328930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7" name="Line 54">
                <a:extLst>
                  <a:ext uri="{FF2B5EF4-FFF2-40B4-BE49-F238E27FC236}">
                    <a16:creationId xmlns:a16="http://schemas.microsoft.com/office/drawing/2014/main" id="{321B6C75-2873-4989-AA0E-F2C7E0B86943}"/>
                  </a:ext>
                </a:extLst>
              </p:cNvPr>
              <p:cNvSpPr>
                <a:spLocks noChangeShapeType="1"/>
              </p:cNvSpPr>
              <p:nvPr/>
            </p:nvSpPr>
            <p:spPr bwMode="auto">
              <a:xfrm>
                <a:off x="2496013" y="3171475"/>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8" name="Line 55">
                <a:extLst>
                  <a:ext uri="{FF2B5EF4-FFF2-40B4-BE49-F238E27FC236}">
                    <a16:creationId xmlns:a16="http://schemas.microsoft.com/office/drawing/2014/main" id="{F4267FC0-E854-49F7-9940-6528C83C5F68}"/>
                  </a:ext>
                </a:extLst>
              </p:cNvPr>
              <p:cNvSpPr>
                <a:spLocks noChangeShapeType="1"/>
              </p:cNvSpPr>
              <p:nvPr/>
            </p:nvSpPr>
            <p:spPr bwMode="auto">
              <a:xfrm flipH="1">
                <a:off x="2439960" y="3227528"/>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89" name="Line 56">
                <a:extLst>
                  <a:ext uri="{FF2B5EF4-FFF2-40B4-BE49-F238E27FC236}">
                    <a16:creationId xmlns:a16="http://schemas.microsoft.com/office/drawing/2014/main" id="{657C53DC-6FDE-423D-89A5-FDDAF2A92DD6}"/>
                  </a:ext>
                </a:extLst>
              </p:cNvPr>
              <p:cNvSpPr>
                <a:spLocks noChangeShapeType="1"/>
              </p:cNvSpPr>
              <p:nvPr/>
            </p:nvSpPr>
            <p:spPr bwMode="auto">
              <a:xfrm>
                <a:off x="2485717" y="313830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0" name="Line 57">
                <a:extLst>
                  <a:ext uri="{FF2B5EF4-FFF2-40B4-BE49-F238E27FC236}">
                    <a16:creationId xmlns:a16="http://schemas.microsoft.com/office/drawing/2014/main" id="{DF1AD6A0-AA5C-40D0-8B3B-B94224156B32}"/>
                  </a:ext>
                </a:extLst>
              </p:cNvPr>
              <p:cNvSpPr>
                <a:spLocks noChangeShapeType="1"/>
              </p:cNvSpPr>
              <p:nvPr/>
            </p:nvSpPr>
            <p:spPr bwMode="auto">
              <a:xfrm flipH="1">
                <a:off x="2428520" y="3195497"/>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1" name="Line 58">
                <a:extLst>
                  <a:ext uri="{FF2B5EF4-FFF2-40B4-BE49-F238E27FC236}">
                    <a16:creationId xmlns:a16="http://schemas.microsoft.com/office/drawing/2014/main" id="{DF874215-B484-4EE7-A0C7-2C8283327B04}"/>
                  </a:ext>
                </a:extLst>
              </p:cNvPr>
              <p:cNvSpPr>
                <a:spLocks noChangeShapeType="1"/>
              </p:cNvSpPr>
              <p:nvPr/>
            </p:nvSpPr>
            <p:spPr bwMode="auto">
              <a:xfrm>
                <a:off x="2418225" y="310627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2" name="Line 59">
                <a:extLst>
                  <a:ext uri="{FF2B5EF4-FFF2-40B4-BE49-F238E27FC236}">
                    <a16:creationId xmlns:a16="http://schemas.microsoft.com/office/drawing/2014/main" id="{FFF391DC-EED2-46F7-A65D-D6F3EC9B1739}"/>
                  </a:ext>
                </a:extLst>
              </p:cNvPr>
              <p:cNvSpPr>
                <a:spLocks noChangeShapeType="1"/>
              </p:cNvSpPr>
              <p:nvPr/>
            </p:nvSpPr>
            <p:spPr bwMode="auto">
              <a:xfrm flipH="1">
                <a:off x="2361028" y="316232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3" name="Line 60">
                <a:extLst>
                  <a:ext uri="{FF2B5EF4-FFF2-40B4-BE49-F238E27FC236}">
                    <a16:creationId xmlns:a16="http://schemas.microsoft.com/office/drawing/2014/main" id="{EE8D7C8E-430D-4988-96AA-A80CA0874079}"/>
                  </a:ext>
                </a:extLst>
              </p:cNvPr>
              <p:cNvSpPr>
                <a:spLocks noChangeShapeType="1"/>
              </p:cNvSpPr>
              <p:nvPr/>
            </p:nvSpPr>
            <p:spPr bwMode="auto">
              <a:xfrm>
                <a:off x="2353021" y="310627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4" name="Line 61">
                <a:extLst>
                  <a:ext uri="{FF2B5EF4-FFF2-40B4-BE49-F238E27FC236}">
                    <a16:creationId xmlns:a16="http://schemas.microsoft.com/office/drawing/2014/main" id="{D59A574B-A009-4CBD-9F5C-F396E172508D}"/>
                  </a:ext>
                </a:extLst>
              </p:cNvPr>
              <p:cNvSpPr>
                <a:spLocks noChangeShapeType="1"/>
              </p:cNvSpPr>
              <p:nvPr/>
            </p:nvSpPr>
            <p:spPr bwMode="auto">
              <a:xfrm flipH="1">
                <a:off x="2296968" y="316232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5" name="Line 62">
                <a:extLst>
                  <a:ext uri="{FF2B5EF4-FFF2-40B4-BE49-F238E27FC236}">
                    <a16:creationId xmlns:a16="http://schemas.microsoft.com/office/drawing/2014/main" id="{ADAF1108-8F7A-4C5D-B776-532E4DD055F8}"/>
                  </a:ext>
                </a:extLst>
              </p:cNvPr>
              <p:cNvSpPr>
                <a:spLocks noChangeShapeType="1"/>
              </p:cNvSpPr>
              <p:nvPr/>
            </p:nvSpPr>
            <p:spPr bwMode="auto">
              <a:xfrm>
                <a:off x="2340438" y="307652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6" name="Line 63">
                <a:extLst>
                  <a:ext uri="{FF2B5EF4-FFF2-40B4-BE49-F238E27FC236}">
                    <a16:creationId xmlns:a16="http://schemas.microsoft.com/office/drawing/2014/main" id="{029BD8D5-F0DA-45FC-94C8-4458FCC92764}"/>
                  </a:ext>
                </a:extLst>
              </p:cNvPr>
              <p:cNvSpPr>
                <a:spLocks noChangeShapeType="1"/>
              </p:cNvSpPr>
              <p:nvPr/>
            </p:nvSpPr>
            <p:spPr bwMode="auto">
              <a:xfrm flipH="1">
                <a:off x="2283241" y="3132581"/>
                <a:ext cx="115537"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7" name="Line 64">
                <a:extLst>
                  <a:ext uri="{FF2B5EF4-FFF2-40B4-BE49-F238E27FC236}">
                    <a16:creationId xmlns:a16="http://schemas.microsoft.com/office/drawing/2014/main" id="{86C99B43-D0E6-4783-A9BC-2D05883D42DA}"/>
                  </a:ext>
                </a:extLst>
              </p:cNvPr>
              <p:cNvSpPr>
                <a:spLocks noChangeShapeType="1"/>
              </p:cNvSpPr>
              <p:nvPr/>
            </p:nvSpPr>
            <p:spPr bwMode="auto">
              <a:xfrm>
                <a:off x="2323279" y="304449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8" name="Line 65">
                <a:extLst>
                  <a:ext uri="{FF2B5EF4-FFF2-40B4-BE49-F238E27FC236}">
                    <a16:creationId xmlns:a16="http://schemas.microsoft.com/office/drawing/2014/main" id="{6D6D31DD-A663-44E5-AA7E-648C61378E35}"/>
                  </a:ext>
                </a:extLst>
              </p:cNvPr>
              <p:cNvSpPr>
                <a:spLocks noChangeShapeType="1"/>
              </p:cNvSpPr>
              <p:nvPr/>
            </p:nvSpPr>
            <p:spPr bwMode="auto">
              <a:xfrm flipH="1">
                <a:off x="2267226" y="310055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99" name="Line 66">
                <a:extLst>
                  <a:ext uri="{FF2B5EF4-FFF2-40B4-BE49-F238E27FC236}">
                    <a16:creationId xmlns:a16="http://schemas.microsoft.com/office/drawing/2014/main" id="{8FDF9309-DFA4-47D6-ADB6-5B7BACEB83D3}"/>
                  </a:ext>
                </a:extLst>
              </p:cNvPr>
              <p:cNvSpPr>
                <a:spLocks noChangeShapeType="1"/>
              </p:cNvSpPr>
              <p:nvPr/>
            </p:nvSpPr>
            <p:spPr bwMode="auto">
              <a:xfrm>
                <a:off x="2301544" y="3017044"/>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0" name="Line 67">
                <a:extLst>
                  <a:ext uri="{FF2B5EF4-FFF2-40B4-BE49-F238E27FC236}">
                    <a16:creationId xmlns:a16="http://schemas.microsoft.com/office/drawing/2014/main" id="{ECEDA2BD-0565-4FB0-A4D8-95FBDB2269B2}"/>
                  </a:ext>
                </a:extLst>
              </p:cNvPr>
              <p:cNvSpPr>
                <a:spLocks noChangeShapeType="1"/>
              </p:cNvSpPr>
              <p:nvPr/>
            </p:nvSpPr>
            <p:spPr bwMode="auto">
              <a:xfrm flipH="1">
                <a:off x="2245491" y="307424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1" name="Line 68">
                <a:extLst>
                  <a:ext uri="{FF2B5EF4-FFF2-40B4-BE49-F238E27FC236}">
                    <a16:creationId xmlns:a16="http://schemas.microsoft.com/office/drawing/2014/main" id="{6BB1702E-2554-4DEA-9D5C-423A6009D3FF}"/>
                  </a:ext>
                </a:extLst>
              </p:cNvPr>
              <p:cNvSpPr>
                <a:spLocks noChangeShapeType="1"/>
              </p:cNvSpPr>
              <p:nvPr/>
            </p:nvSpPr>
            <p:spPr bwMode="auto">
              <a:xfrm>
                <a:off x="2231764" y="293124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2" name="Line 69">
                <a:extLst>
                  <a:ext uri="{FF2B5EF4-FFF2-40B4-BE49-F238E27FC236}">
                    <a16:creationId xmlns:a16="http://schemas.microsoft.com/office/drawing/2014/main" id="{555358F4-C581-4533-A3A0-F67CCEBDE15A}"/>
                  </a:ext>
                </a:extLst>
              </p:cNvPr>
              <p:cNvSpPr>
                <a:spLocks noChangeShapeType="1"/>
              </p:cNvSpPr>
              <p:nvPr/>
            </p:nvSpPr>
            <p:spPr bwMode="auto">
              <a:xfrm flipH="1">
                <a:off x="2175711" y="298730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3" name="Line 70">
                <a:extLst>
                  <a:ext uri="{FF2B5EF4-FFF2-40B4-BE49-F238E27FC236}">
                    <a16:creationId xmlns:a16="http://schemas.microsoft.com/office/drawing/2014/main" id="{FA7F57F3-34B3-4E0F-ADDD-409061333AD1}"/>
                  </a:ext>
                </a:extLst>
              </p:cNvPr>
              <p:cNvSpPr>
                <a:spLocks noChangeShapeType="1"/>
              </p:cNvSpPr>
              <p:nvPr/>
            </p:nvSpPr>
            <p:spPr bwMode="auto">
              <a:xfrm>
                <a:off x="2218037" y="2901506"/>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4" name="Line 71">
                <a:extLst>
                  <a:ext uri="{FF2B5EF4-FFF2-40B4-BE49-F238E27FC236}">
                    <a16:creationId xmlns:a16="http://schemas.microsoft.com/office/drawing/2014/main" id="{DB9F36C8-B283-4D4D-BE64-BF86F195F3BB}"/>
                  </a:ext>
                </a:extLst>
              </p:cNvPr>
              <p:cNvSpPr>
                <a:spLocks noChangeShapeType="1"/>
              </p:cNvSpPr>
              <p:nvPr/>
            </p:nvSpPr>
            <p:spPr bwMode="auto">
              <a:xfrm flipH="1">
                <a:off x="2161984" y="295755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5" name="Line 72">
                <a:extLst>
                  <a:ext uri="{FF2B5EF4-FFF2-40B4-BE49-F238E27FC236}">
                    <a16:creationId xmlns:a16="http://schemas.microsoft.com/office/drawing/2014/main" id="{61B6885E-D076-46AB-A88F-179E10EC2BE0}"/>
                  </a:ext>
                </a:extLst>
              </p:cNvPr>
              <p:cNvSpPr>
                <a:spLocks noChangeShapeType="1"/>
              </p:cNvSpPr>
              <p:nvPr/>
            </p:nvSpPr>
            <p:spPr bwMode="auto">
              <a:xfrm>
                <a:off x="2197446" y="2871764"/>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6" name="Line 73">
                <a:extLst>
                  <a:ext uri="{FF2B5EF4-FFF2-40B4-BE49-F238E27FC236}">
                    <a16:creationId xmlns:a16="http://schemas.microsoft.com/office/drawing/2014/main" id="{530BA935-B565-48B5-80D1-AA721F4A1A0F}"/>
                  </a:ext>
                </a:extLst>
              </p:cNvPr>
              <p:cNvSpPr>
                <a:spLocks noChangeShapeType="1"/>
              </p:cNvSpPr>
              <p:nvPr/>
            </p:nvSpPr>
            <p:spPr bwMode="auto">
              <a:xfrm flipH="1">
                <a:off x="2140249" y="2927817"/>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7" name="Line 74">
                <a:extLst>
                  <a:ext uri="{FF2B5EF4-FFF2-40B4-BE49-F238E27FC236}">
                    <a16:creationId xmlns:a16="http://schemas.microsoft.com/office/drawing/2014/main" id="{5E7F23B4-98A9-4AD3-AB3C-4ABD85279256}"/>
                  </a:ext>
                </a:extLst>
              </p:cNvPr>
              <p:cNvSpPr>
                <a:spLocks noChangeShapeType="1"/>
              </p:cNvSpPr>
              <p:nvPr/>
            </p:nvSpPr>
            <p:spPr bwMode="auto">
              <a:xfrm>
                <a:off x="2159696" y="282028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8" name="Line 75">
                <a:extLst>
                  <a:ext uri="{FF2B5EF4-FFF2-40B4-BE49-F238E27FC236}">
                    <a16:creationId xmlns:a16="http://schemas.microsoft.com/office/drawing/2014/main" id="{73E3962D-1B43-4FF9-A018-B3771CF5B5BB}"/>
                  </a:ext>
                </a:extLst>
              </p:cNvPr>
              <p:cNvSpPr>
                <a:spLocks noChangeShapeType="1"/>
              </p:cNvSpPr>
              <p:nvPr/>
            </p:nvSpPr>
            <p:spPr bwMode="auto">
              <a:xfrm flipH="1">
                <a:off x="2102499" y="287634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09" name="Line 76">
                <a:extLst>
                  <a:ext uri="{FF2B5EF4-FFF2-40B4-BE49-F238E27FC236}">
                    <a16:creationId xmlns:a16="http://schemas.microsoft.com/office/drawing/2014/main" id="{BB805A9D-448E-41AE-86D9-B2F7165F5F90}"/>
                  </a:ext>
                </a:extLst>
              </p:cNvPr>
              <p:cNvSpPr>
                <a:spLocks noChangeShapeType="1"/>
              </p:cNvSpPr>
              <p:nvPr/>
            </p:nvSpPr>
            <p:spPr bwMode="auto">
              <a:xfrm>
                <a:off x="2140249" y="2787113"/>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0" name="Line 77">
                <a:extLst>
                  <a:ext uri="{FF2B5EF4-FFF2-40B4-BE49-F238E27FC236}">
                    <a16:creationId xmlns:a16="http://schemas.microsoft.com/office/drawing/2014/main" id="{A9A712CD-436B-4105-A4EB-F37B286A78C1}"/>
                  </a:ext>
                </a:extLst>
              </p:cNvPr>
              <p:cNvSpPr>
                <a:spLocks noChangeShapeType="1"/>
              </p:cNvSpPr>
              <p:nvPr/>
            </p:nvSpPr>
            <p:spPr bwMode="auto">
              <a:xfrm flipH="1">
                <a:off x="2083052" y="2846598"/>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1" name="Line 78">
                <a:extLst>
                  <a:ext uri="{FF2B5EF4-FFF2-40B4-BE49-F238E27FC236}">
                    <a16:creationId xmlns:a16="http://schemas.microsoft.com/office/drawing/2014/main" id="{2E9412DE-2F29-4510-AA35-2DADE35D43D8}"/>
                  </a:ext>
                </a:extLst>
              </p:cNvPr>
              <p:cNvSpPr>
                <a:spLocks noChangeShapeType="1"/>
              </p:cNvSpPr>
              <p:nvPr/>
            </p:nvSpPr>
            <p:spPr bwMode="auto">
              <a:xfrm>
                <a:off x="2110507" y="27665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2" name="Line 79">
                <a:extLst>
                  <a:ext uri="{FF2B5EF4-FFF2-40B4-BE49-F238E27FC236}">
                    <a16:creationId xmlns:a16="http://schemas.microsoft.com/office/drawing/2014/main" id="{DEABBB63-3AF7-4A35-A0D4-A37C49114B99}"/>
                  </a:ext>
                </a:extLst>
              </p:cNvPr>
              <p:cNvSpPr>
                <a:spLocks noChangeShapeType="1"/>
              </p:cNvSpPr>
              <p:nvPr/>
            </p:nvSpPr>
            <p:spPr bwMode="auto">
              <a:xfrm flipH="1">
                <a:off x="2054454" y="2822575"/>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3" name="Line 80">
                <a:extLst>
                  <a:ext uri="{FF2B5EF4-FFF2-40B4-BE49-F238E27FC236}">
                    <a16:creationId xmlns:a16="http://schemas.microsoft.com/office/drawing/2014/main" id="{475C522D-3548-4BCF-9DB4-B5EFABF8FB02}"/>
                  </a:ext>
                </a:extLst>
              </p:cNvPr>
              <p:cNvSpPr>
                <a:spLocks noChangeShapeType="1"/>
              </p:cNvSpPr>
              <p:nvPr/>
            </p:nvSpPr>
            <p:spPr bwMode="auto">
              <a:xfrm>
                <a:off x="2083052" y="2717333"/>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4" name="Line 81">
                <a:extLst>
                  <a:ext uri="{FF2B5EF4-FFF2-40B4-BE49-F238E27FC236}">
                    <a16:creationId xmlns:a16="http://schemas.microsoft.com/office/drawing/2014/main" id="{98E0B16A-FC40-46EB-90EA-D0BD88692635}"/>
                  </a:ext>
                </a:extLst>
              </p:cNvPr>
              <p:cNvSpPr>
                <a:spLocks noChangeShapeType="1"/>
              </p:cNvSpPr>
              <p:nvPr/>
            </p:nvSpPr>
            <p:spPr bwMode="auto">
              <a:xfrm flipH="1">
                <a:off x="2027000" y="277453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5" name="Line 82">
                <a:extLst>
                  <a:ext uri="{FF2B5EF4-FFF2-40B4-BE49-F238E27FC236}">
                    <a16:creationId xmlns:a16="http://schemas.microsoft.com/office/drawing/2014/main" id="{5917117C-1EA0-4D94-A1F8-C717F86C7C55}"/>
                  </a:ext>
                </a:extLst>
              </p:cNvPr>
              <p:cNvSpPr>
                <a:spLocks noChangeShapeType="1"/>
              </p:cNvSpPr>
              <p:nvPr/>
            </p:nvSpPr>
            <p:spPr bwMode="auto">
              <a:xfrm>
                <a:off x="2070469" y="2685303"/>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6" name="Line 83">
                <a:extLst>
                  <a:ext uri="{FF2B5EF4-FFF2-40B4-BE49-F238E27FC236}">
                    <a16:creationId xmlns:a16="http://schemas.microsoft.com/office/drawing/2014/main" id="{7520C8B5-3104-4698-8B70-93E549236BBD}"/>
                  </a:ext>
                </a:extLst>
              </p:cNvPr>
              <p:cNvSpPr>
                <a:spLocks noChangeShapeType="1"/>
              </p:cNvSpPr>
              <p:nvPr/>
            </p:nvSpPr>
            <p:spPr bwMode="auto">
              <a:xfrm flipH="1">
                <a:off x="2013272" y="2741356"/>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7" name="Line 84">
                <a:extLst>
                  <a:ext uri="{FF2B5EF4-FFF2-40B4-BE49-F238E27FC236}">
                    <a16:creationId xmlns:a16="http://schemas.microsoft.com/office/drawing/2014/main" id="{0A06D02E-2187-4810-AD2E-FF116A0B964B}"/>
                  </a:ext>
                </a:extLst>
              </p:cNvPr>
              <p:cNvSpPr>
                <a:spLocks noChangeShapeType="1"/>
              </p:cNvSpPr>
              <p:nvPr/>
            </p:nvSpPr>
            <p:spPr bwMode="auto">
              <a:xfrm>
                <a:off x="2005265" y="2644121"/>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8" name="Line 85">
                <a:extLst>
                  <a:ext uri="{FF2B5EF4-FFF2-40B4-BE49-F238E27FC236}">
                    <a16:creationId xmlns:a16="http://schemas.microsoft.com/office/drawing/2014/main" id="{4B792675-C712-47E2-B37F-D816F16995F6}"/>
                  </a:ext>
                </a:extLst>
              </p:cNvPr>
              <p:cNvSpPr>
                <a:spLocks noChangeShapeType="1"/>
              </p:cNvSpPr>
              <p:nvPr/>
            </p:nvSpPr>
            <p:spPr bwMode="auto">
              <a:xfrm flipH="1">
                <a:off x="1949212" y="2701318"/>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19" name="Line 86">
                <a:extLst>
                  <a:ext uri="{FF2B5EF4-FFF2-40B4-BE49-F238E27FC236}">
                    <a16:creationId xmlns:a16="http://schemas.microsoft.com/office/drawing/2014/main" id="{5CF552ED-AD34-42E1-BC51-933975A5273A}"/>
                  </a:ext>
                </a:extLst>
              </p:cNvPr>
              <p:cNvSpPr>
                <a:spLocks noChangeShapeType="1"/>
              </p:cNvSpPr>
              <p:nvPr/>
            </p:nvSpPr>
            <p:spPr bwMode="auto">
              <a:xfrm>
                <a:off x="1921758" y="2576629"/>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0" name="Line 87">
                <a:extLst>
                  <a:ext uri="{FF2B5EF4-FFF2-40B4-BE49-F238E27FC236}">
                    <a16:creationId xmlns:a16="http://schemas.microsoft.com/office/drawing/2014/main" id="{7A687985-965D-4E07-8C95-4C6D77B54BD6}"/>
                  </a:ext>
                </a:extLst>
              </p:cNvPr>
              <p:cNvSpPr>
                <a:spLocks noChangeShapeType="1"/>
              </p:cNvSpPr>
              <p:nvPr/>
            </p:nvSpPr>
            <p:spPr bwMode="auto">
              <a:xfrm flipH="1">
                <a:off x="1864561" y="2633826"/>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1" name="Line 88">
                <a:extLst>
                  <a:ext uri="{FF2B5EF4-FFF2-40B4-BE49-F238E27FC236}">
                    <a16:creationId xmlns:a16="http://schemas.microsoft.com/office/drawing/2014/main" id="{2DC2F3B7-051F-4B89-83C6-C8E2ABAD1308}"/>
                  </a:ext>
                </a:extLst>
              </p:cNvPr>
              <p:cNvSpPr>
                <a:spLocks noChangeShapeType="1"/>
              </p:cNvSpPr>
              <p:nvPr/>
            </p:nvSpPr>
            <p:spPr bwMode="auto">
              <a:xfrm>
                <a:off x="1776478" y="2514857"/>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2" name="Line 89">
                <a:extLst>
                  <a:ext uri="{FF2B5EF4-FFF2-40B4-BE49-F238E27FC236}">
                    <a16:creationId xmlns:a16="http://schemas.microsoft.com/office/drawing/2014/main" id="{7B5AA301-9EB5-469E-8434-1FD99C327FCA}"/>
                  </a:ext>
                </a:extLst>
              </p:cNvPr>
              <p:cNvSpPr>
                <a:spLocks noChangeShapeType="1"/>
              </p:cNvSpPr>
              <p:nvPr/>
            </p:nvSpPr>
            <p:spPr bwMode="auto">
              <a:xfrm flipH="1">
                <a:off x="1719282" y="257434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3" name="Line 90">
                <a:extLst>
                  <a:ext uri="{FF2B5EF4-FFF2-40B4-BE49-F238E27FC236}">
                    <a16:creationId xmlns:a16="http://schemas.microsoft.com/office/drawing/2014/main" id="{7C1930DC-7CA9-4D17-BCAC-EBB1F105FDCD}"/>
                  </a:ext>
                </a:extLst>
              </p:cNvPr>
              <p:cNvSpPr>
                <a:spLocks noChangeShapeType="1"/>
              </p:cNvSpPr>
              <p:nvPr/>
            </p:nvSpPr>
            <p:spPr bwMode="auto">
              <a:xfrm>
                <a:off x="1727289" y="2441645"/>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4" name="Line 91">
                <a:extLst>
                  <a:ext uri="{FF2B5EF4-FFF2-40B4-BE49-F238E27FC236}">
                    <a16:creationId xmlns:a16="http://schemas.microsoft.com/office/drawing/2014/main" id="{14343553-08E4-4744-AA3A-093740BCD593}"/>
                  </a:ext>
                </a:extLst>
              </p:cNvPr>
              <p:cNvSpPr>
                <a:spLocks noChangeShapeType="1"/>
              </p:cNvSpPr>
              <p:nvPr/>
            </p:nvSpPr>
            <p:spPr bwMode="auto">
              <a:xfrm flipH="1">
                <a:off x="1671236" y="249884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5" name="Line 92">
                <a:extLst>
                  <a:ext uri="{FF2B5EF4-FFF2-40B4-BE49-F238E27FC236}">
                    <a16:creationId xmlns:a16="http://schemas.microsoft.com/office/drawing/2014/main" id="{05C61500-C79D-4865-A175-EA016F8FD00B}"/>
                  </a:ext>
                </a:extLst>
              </p:cNvPr>
              <p:cNvSpPr>
                <a:spLocks noChangeShapeType="1"/>
              </p:cNvSpPr>
              <p:nvPr/>
            </p:nvSpPr>
            <p:spPr bwMode="auto">
              <a:xfrm>
                <a:off x="1655221" y="2355850"/>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6" name="Line 93">
                <a:extLst>
                  <a:ext uri="{FF2B5EF4-FFF2-40B4-BE49-F238E27FC236}">
                    <a16:creationId xmlns:a16="http://schemas.microsoft.com/office/drawing/2014/main" id="{CA335469-A402-4A5F-92D3-CB69C0281795}"/>
                  </a:ext>
                </a:extLst>
              </p:cNvPr>
              <p:cNvSpPr>
                <a:spLocks noChangeShapeType="1"/>
              </p:cNvSpPr>
              <p:nvPr/>
            </p:nvSpPr>
            <p:spPr bwMode="auto">
              <a:xfrm flipH="1">
                <a:off x="1598025" y="2415335"/>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7" name="Line 94">
                <a:extLst>
                  <a:ext uri="{FF2B5EF4-FFF2-40B4-BE49-F238E27FC236}">
                    <a16:creationId xmlns:a16="http://schemas.microsoft.com/office/drawing/2014/main" id="{645D871E-88B5-48BD-9B27-0C4C7C487877}"/>
                  </a:ext>
                </a:extLst>
              </p:cNvPr>
              <p:cNvSpPr>
                <a:spLocks noChangeShapeType="1"/>
              </p:cNvSpPr>
              <p:nvPr/>
            </p:nvSpPr>
            <p:spPr bwMode="auto">
              <a:xfrm>
                <a:off x="1697547" y="2409615"/>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228" name="Line 95">
                <a:extLst>
                  <a:ext uri="{FF2B5EF4-FFF2-40B4-BE49-F238E27FC236}">
                    <a16:creationId xmlns:a16="http://schemas.microsoft.com/office/drawing/2014/main" id="{D2397A1C-BE2B-45FE-92B3-419086A444B5}"/>
                  </a:ext>
                </a:extLst>
              </p:cNvPr>
              <p:cNvSpPr>
                <a:spLocks noChangeShapeType="1"/>
              </p:cNvSpPr>
              <p:nvPr/>
            </p:nvSpPr>
            <p:spPr bwMode="auto">
              <a:xfrm flipH="1">
                <a:off x="1638062" y="2469099"/>
                <a:ext cx="11668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grpSp>
        <p:grpSp>
          <p:nvGrpSpPr>
            <p:cNvPr id="42" name="Group 41">
              <a:extLst>
                <a:ext uri="{FF2B5EF4-FFF2-40B4-BE49-F238E27FC236}">
                  <a16:creationId xmlns:a16="http://schemas.microsoft.com/office/drawing/2014/main" id="{2E674DDD-A66F-409F-964F-597E557DCFA0}"/>
                </a:ext>
              </a:extLst>
            </p:cNvPr>
            <p:cNvGrpSpPr/>
            <p:nvPr/>
          </p:nvGrpSpPr>
          <p:grpSpPr>
            <a:xfrm>
              <a:off x="1590017" y="2401607"/>
              <a:ext cx="5255231" cy="2132293"/>
              <a:chOff x="1590017" y="2401607"/>
              <a:chExt cx="5255231" cy="2132293"/>
            </a:xfrm>
          </p:grpSpPr>
          <p:sp>
            <p:nvSpPr>
              <p:cNvPr id="43" name="Freeform 96">
                <a:extLst>
                  <a:ext uri="{FF2B5EF4-FFF2-40B4-BE49-F238E27FC236}">
                    <a16:creationId xmlns:a16="http://schemas.microsoft.com/office/drawing/2014/main" id="{4C196020-860B-41FB-9F6A-B76BDEC6723E}"/>
                  </a:ext>
                </a:extLst>
              </p:cNvPr>
              <p:cNvSpPr>
                <a:spLocks/>
              </p:cNvSpPr>
              <p:nvPr/>
            </p:nvSpPr>
            <p:spPr bwMode="auto">
              <a:xfrm>
                <a:off x="1622047" y="2401607"/>
                <a:ext cx="5185452" cy="2075096"/>
              </a:xfrm>
              <a:custGeom>
                <a:avLst/>
                <a:gdLst>
                  <a:gd name="T0" fmla="*/ 0 w 4533"/>
                  <a:gd name="T1" fmla="*/ 24 h 1814"/>
                  <a:gd name="T2" fmla="*/ 24 w 4533"/>
                  <a:gd name="T3" fmla="*/ 61 h 1814"/>
                  <a:gd name="T4" fmla="*/ 54 w 4533"/>
                  <a:gd name="T5" fmla="*/ 78 h 1814"/>
                  <a:gd name="T6" fmla="*/ 90 w 4533"/>
                  <a:gd name="T7" fmla="*/ 106 h 1814"/>
                  <a:gd name="T8" fmla="*/ 106 w 4533"/>
                  <a:gd name="T9" fmla="*/ 135 h 1814"/>
                  <a:gd name="T10" fmla="*/ 146 w 4533"/>
                  <a:gd name="T11" fmla="*/ 163 h 1814"/>
                  <a:gd name="T12" fmla="*/ 158 w 4533"/>
                  <a:gd name="T13" fmla="*/ 201 h 1814"/>
                  <a:gd name="T14" fmla="*/ 208 w 4533"/>
                  <a:gd name="T15" fmla="*/ 245 h 1814"/>
                  <a:gd name="T16" fmla="*/ 231 w 4533"/>
                  <a:gd name="T17" fmla="*/ 340 h 1814"/>
                  <a:gd name="T18" fmla="*/ 253 w 4533"/>
                  <a:gd name="T19" fmla="*/ 349 h 1814"/>
                  <a:gd name="T20" fmla="*/ 262 w 4533"/>
                  <a:gd name="T21" fmla="*/ 375 h 1814"/>
                  <a:gd name="T22" fmla="*/ 278 w 4533"/>
                  <a:gd name="T23" fmla="*/ 406 h 1814"/>
                  <a:gd name="T24" fmla="*/ 302 w 4533"/>
                  <a:gd name="T25" fmla="*/ 441 h 1814"/>
                  <a:gd name="T26" fmla="*/ 319 w 4533"/>
                  <a:gd name="T27" fmla="*/ 463 h 1814"/>
                  <a:gd name="T28" fmla="*/ 328 w 4533"/>
                  <a:gd name="T29" fmla="*/ 505 h 1814"/>
                  <a:gd name="T30" fmla="*/ 340 w 4533"/>
                  <a:gd name="T31" fmla="*/ 540 h 1814"/>
                  <a:gd name="T32" fmla="*/ 345 w 4533"/>
                  <a:gd name="T33" fmla="*/ 592 h 1814"/>
                  <a:gd name="T34" fmla="*/ 359 w 4533"/>
                  <a:gd name="T35" fmla="*/ 632 h 1814"/>
                  <a:gd name="T36" fmla="*/ 411 w 4533"/>
                  <a:gd name="T37" fmla="*/ 680 h 1814"/>
                  <a:gd name="T38" fmla="*/ 427 w 4533"/>
                  <a:gd name="T39" fmla="*/ 713 h 1814"/>
                  <a:gd name="T40" fmla="*/ 446 w 4533"/>
                  <a:gd name="T41" fmla="*/ 746 h 1814"/>
                  <a:gd name="T42" fmla="*/ 455 w 4533"/>
                  <a:gd name="T43" fmla="*/ 767 h 1814"/>
                  <a:gd name="T44" fmla="*/ 472 w 4533"/>
                  <a:gd name="T45" fmla="*/ 795 h 1814"/>
                  <a:gd name="T46" fmla="*/ 493 w 4533"/>
                  <a:gd name="T47" fmla="*/ 828 h 1814"/>
                  <a:gd name="T48" fmla="*/ 507 w 4533"/>
                  <a:gd name="T49" fmla="*/ 861 h 1814"/>
                  <a:gd name="T50" fmla="*/ 533 w 4533"/>
                  <a:gd name="T51" fmla="*/ 887 h 1814"/>
                  <a:gd name="T52" fmla="*/ 557 w 4533"/>
                  <a:gd name="T53" fmla="*/ 901 h 1814"/>
                  <a:gd name="T54" fmla="*/ 569 w 4533"/>
                  <a:gd name="T55" fmla="*/ 920 h 1814"/>
                  <a:gd name="T56" fmla="*/ 594 w 4533"/>
                  <a:gd name="T57" fmla="*/ 939 h 1814"/>
                  <a:gd name="T58" fmla="*/ 646 w 4533"/>
                  <a:gd name="T59" fmla="*/ 972 h 1814"/>
                  <a:gd name="T60" fmla="*/ 663 w 4533"/>
                  <a:gd name="T61" fmla="*/ 986 h 1814"/>
                  <a:gd name="T62" fmla="*/ 675 w 4533"/>
                  <a:gd name="T63" fmla="*/ 1005 h 1814"/>
                  <a:gd name="T64" fmla="*/ 686 w 4533"/>
                  <a:gd name="T65" fmla="*/ 1095 h 1814"/>
                  <a:gd name="T66" fmla="*/ 696 w 4533"/>
                  <a:gd name="T67" fmla="*/ 1100 h 1814"/>
                  <a:gd name="T68" fmla="*/ 705 w 4533"/>
                  <a:gd name="T69" fmla="*/ 1130 h 1814"/>
                  <a:gd name="T70" fmla="*/ 755 w 4533"/>
                  <a:gd name="T71" fmla="*/ 1161 h 1814"/>
                  <a:gd name="T72" fmla="*/ 793 w 4533"/>
                  <a:gd name="T73" fmla="*/ 1203 h 1814"/>
                  <a:gd name="T74" fmla="*/ 991 w 4533"/>
                  <a:gd name="T75" fmla="*/ 1239 h 1814"/>
                  <a:gd name="T76" fmla="*/ 1000 w 4533"/>
                  <a:gd name="T77" fmla="*/ 1260 h 1814"/>
                  <a:gd name="T78" fmla="*/ 1033 w 4533"/>
                  <a:gd name="T79" fmla="*/ 1284 h 1814"/>
                  <a:gd name="T80" fmla="*/ 1078 w 4533"/>
                  <a:gd name="T81" fmla="*/ 1314 h 1814"/>
                  <a:gd name="T82" fmla="*/ 1102 w 4533"/>
                  <a:gd name="T83" fmla="*/ 1336 h 1814"/>
                  <a:gd name="T84" fmla="*/ 1120 w 4533"/>
                  <a:gd name="T85" fmla="*/ 1347 h 1814"/>
                  <a:gd name="T86" fmla="*/ 1170 w 4533"/>
                  <a:gd name="T87" fmla="*/ 1378 h 1814"/>
                  <a:gd name="T88" fmla="*/ 1309 w 4533"/>
                  <a:gd name="T89" fmla="*/ 1418 h 1814"/>
                  <a:gd name="T90" fmla="*/ 1382 w 4533"/>
                  <a:gd name="T91" fmla="*/ 1458 h 1814"/>
                  <a:gd name="T92" fmla="*/ 1625 w 4533"/>
                  <a:gd name="T93" fmla="*/ 1522 h 1814"/>
                  <a:gd name="T94" fmla="*/ 1774 w 4533"/>
                  <a:gd name="T95" fmla="*/ 1590 h 1814"/>
                  <a:gd name="T96" fmla="*/ 2132 w 4533"/>
                  <a:gd name="T97" fmla="*/ 1694 h 1814"/>
                  <a:gd name="T98" fmla="*/ 2207 w 4533"/>
                  <a:gd name="T99"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3" h="1814">
                    <a:moveTo>
                      <a:pt x="0" y="0"/>
                    </a:moveTo>
                    <a:lnTo>
                      <a:pt x="0" y="24"/>
                    </a:lnTo>
                    <a:lnTo>
                      <a:pt x="24" y="24"/>
                    </a:lnTo>
                    <a:lnTo>
                      <a:pt x="24" y="61"/>
                    </a:lnTo>
                    <a:lnTo>
                      <a:pt x="54" y="61"/>
                    </a:lnTo>
                    <a:lnTo>
                      <a:pt x="54" y="78"/>
                    </a:lnTo>
                    <a:lnTo>
                      <a:pt x="90" y="78"/>
                    </a:lnTo>
                    <a:lnTo>
                      <a:pt x="90" y="106"/>
                    </a:lnTo>
                    <a:lnTo>
                      <a:pt x="106" y="106"/>
                    </a:lnTo>
                    <a:lnTo>
                      <a:pt x="106" y="135"/>
                    </a:lnTo>
                    <a:lnTo>
                      <a:pt x="146" y="135"/>
                    </a:lnTo>
                    <a:lnTo>
                      <a:pt x="146" y="163"/>
                    </a:lnTo>
                    <a:lnTo>
                      <a:pt x="158" y="163"/>
                    </a:lnTo>
                    <a:lnTo>
                      <a:pt x="158" y="201"/>
                    </a:lnTo>
                    <a:lnTo>
                      <a:pt x="208" y="201"/>
                    </a:lnTo>
                    <a:lnTo>
                      <a:pt x="208" y="245"/>
                    </a:lnTo>
                    <a:lnTo>
                      <a:pt x="231" y="245"/>
                    </a:lnTo>
                    <a:lnTo>
                      <a:pt x="231" y="340"/>
                    </a:lnTo>
                    <a:lnTo>
                      <a:pt x="253" y="340"/>
                    </a:lnTo>
                    <a:lnTo>
                      <a:pt x="253" y="349"/>
                    </a:lnTo>
                    <a:lnTo>
                      <a:pt x="262" y="349"/>
                    </a:lnTo>
                    <a:lnTo>
                      <a:pt x="262" y="375"/>
                    </a:lnTo>
                    <a:lnTo>
                      <a:pt x="278" y="375"/>
                    </a:lnTo>
                    <a:lnTo>
                      <a:pt x="278" y="406"/>
                    </a:lnTo>
                    <a:lnTo>
                      <a:pt x="302" y="406"/>
                    </a:lnTo>
                    <a:lnTo>
                      <a:pt x="302" y="441"/>
                    </a:lnTo>
                    <a:lnTo>
                      <a:pt x="319" y="441"/>
                    </a:lnTo>
                    <a:lnTo>
                      <a:pt x="319" y="463"/>
                    </a:lnTo>
                    <a:lnTo>
                      <a:pt x="328" y="463"/>
                    </a:lnTo>
                    <a:lnTo>
                      <a:pt x="328" y="505"/>
                    </a:lnTo>
                    <a:lnTo>
                      <a:pt x="340" y="505"/>
                    </a:lnTo>
                    <a:lnTo>
                      <a:pt x="340" y="540"/>
                    </a:lnTo>
                    <a:lnTo>
                      <a:pt x="345" y="540"/>
                    </a:lnTo>
                    <a:lnTo>
                      <a:pt x="345" y="592"/>
                    </a:lnTo>
                    <a:lnTo>
                      <a:pt x="359" y="592"/>
                    </a:lnTo>
                    <a:lnTo>
                      <a:pt x="359" y="632"/>
                    </a:lnTo>
                    <a:lnTo>
                      <a:pt x="411" y="632"/>
                    </a:lnTo>
                    <a:lnTo>
                      <a:pt x="411" y="680"/>
                    </a:lnTo>
                    <a:lnTo>
                      <a:pt x="427" y="680"/>
                    </a:lnTo>
                    <a:lnTo>
                      <a:pt x="427" y="713"/>
                    </a:lnTo>
                    <a:lnTo>
                      <a:pt x="446" y="713"/>
                    </a:lnTo>
                    <a:lnTo>
                      <a:pt x="446" y="746"/>
                    </a:lnTo>
                    <a:lnTo>
                      <a:pt x="455" y="746"/>
                    </a:lnTo>
                    <a:lnTo>
                      <a:pt x="455" y="767"/>
                    </a:lnTo>
                    <a:lnTo>
                      <a:pt x="472" y="767"/>
                    </a:lnTo>
                    <a:lnTo>
                      <a:pt x="472" y="795"/>
                    </a:lnTo>
                    <a:lnTo>
                      <a:pt x="493" y="795"/>
                    </a:lnTo>
                    <a:lnTo>
                      <a:pt x="493" y="828"/>
                    </a:lnTo>
                    <a:lnTo>
                      <a:pt x="507" y="828"/>
                    </a:lnTo>
                    <a:lnTo>
                      <a:pt x="507" y="861"/>
                    </a:lnTo>
                    <a:lnTo>
                      <a:pt x="533" y="861"/>
                    </a:lnTo>
                    <a:lnTo>
                      <a:pt x="533" y="887"/>
                    </a:lnTo>
                    <a:lnTo>
                      <a:pt x="557" y="887"/>
                    </a:lnTo>
                    <a:lnTo>
                      <a:pt x="557" y="901"/>
                    </a:lnTo>
                    <a:lnTo>
                      <a:pt x="569" y="901"/>
                    </a:lnTo>
                    <a:lnTo>
                      <a:pt x="569" y="920"/>
                    </a:lnTo>
                    <a:lnTo>
                      <a:pt x="594" y="920"/>
                    </a:lnTo>
                    <a:lnTo>
                      <a:pt x="594" y="939"/>
                    </a:lnTo>
                    <a:lnTo>
                      <a:pt x="646" y="939"/>
                    </a:lnTo>
                    <a:lnTo>
                      <a:pt x="646" y="972"/>
                    </a:lnTo>
                    <a:lnTo>
                      <a:pt x="663" y="972"/>
                    </a:lnTo>
                    <a:lnTo>
                      <a:pt x="663" y="986"/>
                    </a:lnTo>
                    <a:lnTo>
                      <a:pt x="675" y="986"/>
                    </a:lnTo>
                    <a:lnTo>
                      <a:pt x="675" y="1005"/>
                    </a:lnTo>
                    <a:lnTo>
                      <a:pt x="686" y="1005"/>
                    </a:lnTo>
                    <a:lnTo>
                      <a:pt x="686" y="1095"/>
                    </a:lnTo>
                    <a:lnTo>
                      <a:pt x="696" y="1095"/>
                    </a:lnTo>
                    <a:lnTo>
                      <a:pt x="696" y="1100"/>
                    </a:lnTo>
                    <a:lnTo>
                      <a:pt x="705" y="1100"/>
                    </a:lnTo>
                    <a:lnTo>
                      <a:pt x="705" y="1130"/>
                    </a:lnTo>
                    <a:lnTo>
                      <a:pt x="755" y="1130"/>
                    </a:lnTo>
                    <a:lnTo>
                      <a:pt x="755" y="1161"/>
                    </a:lnTo>
                    <a:lnTo>
                      <a:pt x="793" y="1161"/>
                    </a:lnTo>
                    <a:lnTo>
                      <a:pt x="793" y="1203"/>
                    </a:lnTo>
                    <a:lnTo>
                      <a:pt x="991" y="1203"/>
                    </a:lnTo>
                    <a:lnTo>
                      <a:pt x="991" y="1239"/>
                    </a:lnTo>
                    <a:lnTo>
                      <a:pt x="1000" y="1239"/>
                    </a:lnTo>
                    <a:lnTo>
                      <a:pt x="1000" y="1260"/>
                    </a:lnTo>
                    <a:lnTo>
                      <a:pt x="1033" y="1260"/>
                    </a:lnTo>
                    <a:lnTo>
                      <a:pt x="1033" y="1284"/>
                    </a:lnTo>
                    <a:lnTo>
                      <a:pt x="1078" y="1284"/>
                    </a:lnTo>
                    <a:lnTo>
                      <a:pt x="1078" y="1314"/>
                    </a:lnTo>
                    <a:lnTo>
                      <a:pt x="1102" y="1314"/>
                    </a:lnTo>
                    <a:lnTo>
                      <a:pt x="1102" y="1336"/>
                    </a:lnTo>
                    <a:lnTo>
                      <a:pt x="1120" y="1336"/>
                    </a:lnTo>
                    <a:lnTo>
                      <a:pt x="1120" y="1347"/>
                    </a:lnTo>
                    <a:lnTo>
                      <a:pt x="1170" y="1347"/>
                    </a:lnTo>
                    <a:lnTo>
                      <a:pt x="1170" y="1378"/>
                    </a:lnTo>
                    <a:lnTo>
                      <a:pt x="1309" y="1378"/>
                    </a:lnTo>
                    <a:lnTo>
                      <a:pt x="1309" y="1418"/>
                    </a:lnTo>
                    <a:lnTo>
                      <a:pt x="1382" y="1418"/>
                    </a:lnTo>
                    <a:lnTo>
                      <a:pt x="1382" y="1458"/>
                    </a:lnTo>
                    <a:lnTo>
                      <a:pt x="1625" y="1458"/>
                    </a:lnTo>
                    <a:lnTo>
                      <a:pt x="1625" y="1522"/>
                    </a:lnTo>
                    <a:lnTo>
                      <a:pt x="1774" y="1522"/>
                    </a:lnTo>
                    <a:lnTo>
                      <a:pt x="1774" y="1590"/>
                    </a:lnTo>
                    <a:lnTo>
                      <a:pt x="2132" y="1590"/>
                    </a:lnTo>
                    <a:lnTo>
                      <a:pt x="2132" y="1694"/>
                    </a:lnTo>
                    <a:lnTo>
                      <a:pt x="2207" y="1694"/>
                    </a:lnTo>
                    <a:lnTo>
                      <a:pt x="2207" y="1814"/>
                    </a:lnTo>
                    <a:lnTo>
                      <a:pt x="4533" y="1814"/>
                    </a:lnTo>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4" name="Line 97">
                <a:extLst>
                  <a:ext uri="{FF2B5EF4-FFF2-40B4-BE49-F238E27FC236}">
                    <a16:creationId xmlns:a16="http://schemas.microsoft.com/office/drawing/2014/main" id="{CFC4A45C-01D2-4F6C-BE1D-81C3F591EA30}"/>
                  </a:ext>
                </a:extLst>
              </p:cNvPr>
              <p:cNvSpPr>
                <a:spLocks noChangeShapeType="1"/>
              </p:cNvSpPr>
              <p:nvPr/>
            </p:nvSpPr>
            <p:spPr bwMode="auto">
              <a:xfrm>
                <a:off x="6788052"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5" name="Line 98">
                <a:extLst>
                  <a:ext uri="{FF2B5EF4-FFF2-40B4-BE49-F238E27FC236}">
                    <a16:creationId xmlns:a16="http://schemas.microsoft.com/office/drawing/2014/main" id="{7A08C0D1-DB90-469F-851E-B62842E35E42}"/>
                  </a:ext>
                </a:extLst>
              </p:cNvPr>
              <p:cNvSpPr>
                <a:spLocks noChangeShapeType="1"/>
              </p:cNvSpPr>
              <p:nvPr/>
            </p:nvSpPr>
            <p:spPr bwMode="auto">
              <a:xfrm flipH="1">
                <a:off x="6731999"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6" name="Line 99">
                <a:extLst>
                  <a:ext uri="{FF2B5EF4-FFF2-40B4-BE49-F238E27FC236}">
                    <a16:creationId xmlns:a16="http://schemas.microsoft.com/office/drawing/2014/main" id="{A452FA70-AA88-449B-8D76-FC862B207728}"/>
                  </a:ext>
                </a:extLst>
              </p:cNvPr>
              <p:cNvSpPr>
                <a:spLocks noChangeShapeType="1"/>
              </p:cNvSpPr>
              <p:nvPr/>
            </p:nvSpPr>
            <p:spPr bwMode="auto">
              <a:xfrm>
                <a:off x="4767865"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7" name="Line 100">
                <a:extLst>
                  <a:ext uri="{FF2B5EF4-FFF2-40B4-BE49-F238E27FC236}">
                    <a16:creationId xmlns:a16="http://schemas.microsoft.com/office/drawing/2014/main" id="{BA3C91F0-ACAA-4BD1-BC5C-B605529952C8}"/>
                  </a:ext>
                </a:extLst>
              </p:cNvPr>
              <p:cNvSpPr>
                <a:spLocks noChangeShapeType="1"/>
              </p:cNvSpPr>
              <p:nvPr/>
            </p:nvSpPr>
            <p:spPr bwMode="auto">
              <a:xfrm flipH="1">
                <a:off x="4710668"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8" name="Line 101">
                <a:extLst>
                  <a:ext uri="{FF2B5EF4-FFF2-40B4-BE49-F238E27FC236}">
                    <a16:creationId xmlns:a16="http://schemas.microsoft.com/office/drawing/2014/main" id="{2B9579FD-E1A6-4932-86B4-4B2A637E48E7}"/>
                  </a:ext>
                </a:extLst>
              </p:cNvPr>
              <p:cNvSpPr>
                <a:spLocks noChangeShapeType="1"/>
              </p:cNvSpPr>
              <p:nvPr/>
            </p:nvSpPr>
            <p:spPr bwMode="auto">
              <a:xfrm>
                <a:off x="4563101"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49" name="Line 102">
                <a:extLst>
                  <a:ext uri="{FF2B5EF4-FFF2-40B4-BE49-F238E27FC236}">
                    <a16:creationId xmlns:a16="http://schemas.microsoft.com/office/drawing/2014/main" id="{4BFF8AA1-4133-4DD3-9EAB-4E21A9A86443}"/>
                  </a:ext>
                </a:extLst>
              </p:cNvPr>
              <p:cNvSpPr>
                <a:spLocks noChangeShapeType="1"/>
              </p:cNvSpPr>
              <p:nvPr/>
            </p:nvSpPr>
            <p:spPr bwMode="auto">
              <a:xfrm flipH="1">
                <a:off x="4505904"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0" name="Line 103">
                <a:extLst>
                  <a:ext uri="{FF2B5EF4-FFF2-40B4-BE49-F238E27FC236}">
                    <a16:creationId xmlns:a16="http://schemas.microsoft.com/office/drawing/2014/main" id="{4B739CEC-F114-45F4-A8F5-3082CE21521A}"/>
                  </a:ext>
                </a:extLst>
              </p:cNvPr>
              <p:cNvSpPr>
                <a:spLocks noChangeShapeType="1"/>
              </p:cNvSpPr>
              <p:nvPr/>
            </p:nvSpPr>
            <p:spPr bwMode="auto">
              <a:xfrm>
                <a:off x="4460147"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1" name="Line 104">
                <a:extLst>
                  <a:ext uri="{FF2B5EF4-FFF2-40B4-BE49-F238E27FC236}">
                    <a16:creationId xmlns:a16="http://schemas.microsoft.com/office/drawing/2014/main" id="{0414E9DF-6FAD-4990-BAB9-9DAA4478E2AF}"/>
                  </a:ext>
                </a:extLst>
              </p:cNvPr>
              <p:cNvSpPr>
                <a:spLocks noChangeShapeType="1"/>
              </p:cNvSpPr>
              <p:nvPr/>
            </p:nvSpPr>
            <p:spPr bwMode="auto">
              <a:xfrm flipH="1">
                <a:off x="4404094"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2" name="Line 105">
                <a:extLst>
                  <a:ext uri="{FF2B5EF4-FFF2-40B4-BE49-F238E27FC236}">
                    <a16:creationId xmlns:a16="http://schemas.microsoft.com/office/drawing/2014/main" id="{72C2B790-81B9-4F76-A7B3-9B00A9554727}"/>
                  </a:ext>
                </a:extLst>
              </p:cNvPr>
              <p:cNvSpPr>
                <a:spLocks noChangeShapeType="1"/>
              </p:cNvSpPr>
              <p:nvPr/>
            </p:nvSpPr>
            <p:spPr bwMode="auto">
              <a:xfrm>
                <a:off x="4314867"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3" name="Line 106">
                <a:extLst>
                  <a:ext uri="{FF2B5EF4-FFF2-40B4-BE49-F238E27FC236}">
                    <a16:creationId xmlns:a16="http://schemas.microsoft.com/office/drawing/2014/main" id="{50733437-B76C-43FD-897C-B5DD34DB5199}"/>
                  </a:ext>
                </a:extLst>
              </p:cNvPr>
              <p:cNvSpPr>
                <a:spLocks noChangeShapeType="1"/>
              </p:cNvSpPr>
              <p:nvPr/>
            </p:nvSpPr>
            <p:spPr bwMode="auto">
              <a:xfrm flipH="1">
                <a:off x="4257671"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4" name="Line 107">
                <a:extLst>
                  <a:ext uri="{FF2B5EF4-FFF2-40B4-BE49-F238E27FC236}">
                    <a16:creationId xmlns:a16="http://schemas.microsoft.com/office/drawing/2014/main" id="{B8F25D21-6EB0-463D-9AE0-48FD8B1121B5}"/>
                  </a:ext>
                </a:extLst>
              </p:cNvPr>
              <p:cNvSpPr>
                <a:spLocks noChangeShapeType="1"/>
              </p:cNvSpPr>
              <p:nvPr/>
            </p:nvSpPr>
            <p:spPr bwMode="auto">
              <a:xfrm>
                <a:off x="4171876"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5" name="Line 108">
                <a:extLst>
                  <a:ext uri="{FF2B5EF4-FFF2-40B4-BE49-F238E27FC236}">
                    <a16:creationId xmlns:a16="http://schemas.microsoft.com/office/drawing/2014/main" id="{12A2ADD5-4BD7-4117-AC60-A2F91604A198}"/>
                  </a:ext>
                </a:extLst>
              </p:cNvPr>
              <p:cNvSpPr>
                <a:spLocks noChangeShapeType="1"/>
              </p:cNvSpPr>
              <p:nvPr/>
            </p:nvSpPr>
            <p:spPr bwMode="auto">
              <a:xfrm flipH="1">
                <a:off x="4114679"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6" name="Line 109">
                <a:extLst>
                  <a:ext uri="{FF2B5EF4-FFF2-40B4-BE49-F238E27FC236}">
                    <a16:creationId xmlns:a16="http://schemas.microsoft.com/office/drawing/2014/main" id="{8A4D3296-C461-4452-8C05-8D547EFF5C4D}"/>
                  </a:ext>
                </a:extLst>
              </p:cNvPr>
              <p:cNvSpPr>
                <a:spLocks noChangeShapeType="1"/>
              </p:cNvSpPr>
              <p:nvPr/>
            </p:nvSpPr>
            <p:spPr bwMode="auto">
              <a:xfrm>
                <a:off x="4063202" y="42833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7" name="Line 110">
                <a:extLst>
                  <a:ext uri="{FF2B5EF4-FFF2-40B4-BE49-F238E27FC236}">
                    <a16:creationId xmlns:a16="http://schemas.microsoft.com/office/drawing/2014/main" id="{85F22475-D3BC-4363-AB73-4C59FD6CC801}"/>
                  </a:ext>
                </a:extLst>
              </p:cNvPr>
              <p:cNvSpPr>
                <a:spLocks noChangeShapeType="1"/>
              </p:cNvSpPr>
              <p:nvPr/>
            </p:nvSpPr>
            <p:spPr bwMode="auto">
              <a:xfrm flipH="1">
                <a:off x="4007149" y="4339431"/>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8" name="Line 111">
                <a:extLst>
                  <a:ext uri="{FF2B5EF4-FFF2-40B4-BE49-F238E27FC236}">
                    <a16:creationId xmlns:a16="http://schemas.microsoft.com/office/drawing/2014/main" id="{EDE08E20-1A28-4F20-A4A4-B67DA64F51C9}"/>
                  </a:ext>
                </a:extLst>
              </p:cNvPr>
              <p:cNvSpPr>
                <a:spLocks noChangeShapeType="1"/>
              </p:cNvSpPr>
              <p:nvPr/>
            </p:nvSpPr>
            <p:spPr bwMode="auto">
              <a:xfrm>
                <a:off x="3999142"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59" name="Line 112">
                <a:extLst>
                  <a:ext uri="{FF2B5EF4-FFF2-40B4-BE49-F238E27FC236}">
                    <a16:creationId xmlns:a16="http://schemas.microsoft.com/office/drawing/2014/main" id="{BEC81F36-0C50-49FF-9C6F-FCB2890EECF7}"/>
                  </a:ext>
                </a:extLst>
              </p:cNvPr>
              <p:cNvSpPr>
                <a:spLocks noChangeShapeType="1"/>
              </p:cNvSpPr>
              <p:nvPr/>
            </p:nvSpPr>
            <p:spPr bwMode="auto">
              <a:xfrm flipH="1">
                <a:off x="3941945"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0" name="Line 113">
                <a:extLst>
                  <a:ext uri="{FF2B5EF4-FFF2-40B4-BE49-F238E27FC236}">
                    <a16:creationId xmlns:a16="http://schemas.microsoft.com/office/drawing/2014/main" id="{0F97A851-9459-4DE3-B590-DFEF6C3F9EE0}"/>
                  </a:ext>
                </a:extLst>
              </p:cNvPr>
              <p:cNvSpPr>
                <a:spLocks noChangeShapeType="1"/>
              </p:cNvSpPr>
              <p:nvPr/>
            </p:nvSpPr>
            <p:spPr bwMode="auto">
              <a:xfrm>
                <a:off x="3917922"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1" name="Line 114">
                <a:extLst>
                  <a:ext uri="{FF2B5EF4-FFF2-40B4-BE49-F238E27FC236}">
                    <a16:creationId xmlns:a16="http://schemas.microsoft.com/office/drawing/2014/main" id="{563C6EDE-EF79-40AE-8E6D-2559723D5FE6}"/>
                  </a:ext>
                </a:extLst>
              </p:cNvPr>
              <p:cNvSpPr>
                <a:spLocks noChangeShapeType="1"/>
              </p:cNvSpPr>
              <p:nvPr/>
            </p:nvSpPr>
            <p:spPr bwMode="auto">
              <a:xfrm flipH="1">
                <a:off x="3861869"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2" name="Line 115">
                <a:extLst>
                  <a:ext uri="{FF2B5EF4-FFF2-40B4-BE49-F238E27FC236}">
                    <a16:creationId xmlns:a16="http://schemas.microsoft.com/office/drawing/2014/main" id="{B4EF4EDD-36E7-4D48-9EA5-C469233FEC96}"/>
                  </a:ext>
                </a:extLst>
              </p:cNvPr>
              <p:cNvSpPr>
                <a:spLocks noChangeShapeType="1"/>
              </p:cNvSpPr>
              <p:nvPr/>
            </p:nvSpPr>
            <p:spPr bwMode="auto">
              <a:xfrm>
                <a:off x="3761203"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3" name="Line 116">
                <a:extLst>
                  <a:ext uri="{FF2B5EF4-FFF2-40B4-BE49-F238E27FC236}">
                    <a16:creationId xmlns:a16="http://schemas.microsoft.com/office/drawing/2014/main" id="{F9BEC0C2-7C55-4679-A1CE-F921E272EACB}"/>
                  </a:ext>
                </a:extLst>
              </p:cNvPr>
              <p:cNvSpPr>
                <a:spLocks noChangeShapeType="1"/>
              </p:cNvSpPr>
              <p:nvPr/>
            </p:nvSpPr>
            <p:spPr bwMode="auto">
              <a:xfrm flipH="1">
                <a:off x="3705151" y="4220462"/>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4" name="Line 117">
                <a:extLst>
                  <a:ext uri="{FF2B5EF4-FFF2-40B4-BE49-F238E27FC236}">
                    <a16:creationId xmlns:a16="http://schemas.microsoft.com/office/drawing/2014/main" id="{AF715542-648D-4D21-A8AF-AB09E6ECFB9E}"/>
                  </a:ext>
                </a:extLst>
              </p:cNvPr>
              <p:cNvSpPr>
                <a:spLocks noChangeShapeType="1"/>
              </p:cNvSpPr>
              <p:nvPr/>
            </p:nvSpPr>
            <p:spPr bwMode="auto">
              <a:xfrm>
                <a:off x="3685704"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5" name="Line 118">
                <a:extLst>
                  <a:ext uri="{FF2B5EF4-FFF2-40B4-BE49-F238E27FC236}">
                    <a16:creationId xmlns:a16="http://schemas.microsoft.com/office/drawing/2014/main" id="{7AF333D6-9CC5-4DC4-99DB-3E60E6AE8A05}"/>
                  </a:ext>
                </a:extLst>
              </p:cNvPr>
              <p:cNvSpPr>
                <a:spLocks noChangeShapeType="1"/>
              </p:cNvSpPr>
              <p:nvPr/>
            </p:nvSpPr>
            <p:spPr bwMode="auto">
              <a:xfrm flipH="1">
                <a:off x="3629651"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6" name="Line 119">
                <a:extLst>
                  <a:ext uri="{FF2B5EF4-FFF2-40B4-BE49-F238E27FC236}">
                    <a16:creationId xmlns:a16="http://schemas.microsoft.com/office/drawing/2014/main" id="{C0F63907-3DE3-4708-9559-69F8E0A389C2}"/>
                  </a:ext>
                </a:extLst>
              </p:cNvPr>
              <p:cNvSpPr>
                <a:spLocks noChangeShapeType="1"/>
              </p:cNvSpPr>
              <p:nvPr/>
            </p:nvSpPr>
            <p:spPr bwMode="auto">
              <a:xfrm>
                <a:off x="3621643"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7" name="Line 120">
                <a:extLst>
                  <a:ext uri="{FF2B5EF4-FFF2-40B4-BE49-F238E27FC236}">
                    <a16:creationId xmlns:a16="http://schemas.microsoft.com/office/drawing/2014/main" id="{000641E1-D41E-48CC-9E9D-42F49791EAA4}"/>
                  </a:ext>
                </a:extLst>
              </p:cNvPr>
              <p:cNvSpPr>
                <a:spLocks noChangeShapeType="1"/>
              </p:cNvSpPr>
              <p:nvPr/>
            </p:nvSpPr>
            <p:spPr bwMode="auto">
              <a:xfrm flipH="1">
                <a:off x="3564447"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8" name="Line 121">
                <a:extLst>
                  <a:ext uri="{FF2B5EF4-FFF2-40B4-BE49-F238E27FC236}">
                    <a16:creationId xmlns:a16="http://schemas.microsoft.com/office/drawing/2014/main" id="{5484E66E-6BFF-4557-9019-773ADC72D051}"/>
                  </a:ext>
                </a:extLst>
              </p:cNvPr>
              <p:cNvSpPr>
                <a:spLocks noChangeShapeType="1"/>
              </p:cNvSpPr>
              <p:nvPr/>
            </p:nvSpPr>
            <p:spPr bwMode="auto">
              <a:xfrm>
                <a:off x="3534704"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69" name="Line 122">
                <a:extLst>
                  <a:ext uri="{FF2B5EF4-FFF2-40B4-BE49-F238E27FC236}">
                    <a16:creationId xmlns:a16="http://schemas.microsoft.com/office/drawing/2014/main" id="{AD13AFDB-BF4F-4CAA-9ACC-FF8642FB4D60}"/>
                  </a:ext>
                </a:extLst>
              </p:cNvPr>
              <p:cNvSpPr>
                <a:spLocks noChangeShapeType="1"/>
              </p:cNvSpPr>
              <p:nvPr/>
            </p:nvSpPr>
            <p:spPr bwMode="auto">
              <a:xfrm flipH="1">
                <a:off x="3478652"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0" name="Line 123">
                <a:extLst>
                  <a:ext uri="{FF2B5EF4-FFF2-40B4-BE49-F238E27FC236}">
                    <a16:creationId xmlns:a16="http://schemas.microsoft.com/office/drawing/2014/main" id="{1A42FC10-1291-46F4-8698-EA5FBB9CE7B2}"/>
                  </a:ext>
                </a:extLst>
              </p:cNvPr>
              <p:cNvSpPr>
                <a:spLocks noChangeShapeType="1"/>
              </p:cNvSpPr>
              <p:nvPr/>
            </p:nvSpPr>
            <p:spPr bwMode="auto">
              <a:xfrm>
                <a:off x="3483227"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1" name="Line 124">
                <a:extLst>
                  <a:ext uri="{FF2B5EF4-FFF2-40B4-BE49-F238E27FC236}">
                    <a16:creationId xmlns:a16="http://schemas.microsoft.com/office/drawing/2014/main" id="{2AD74DEF-919D-4E60-B0C1-FC7922CE137D}"/>
                  </a:ext>
                </a:extLst>
              </p:cNvPr>
              <p:cNvSpPr>
                <a:spLocks noChangeShapeType="1"/>
              </p:cNvSpPr>
              <p:nvPr/>
            </p:nvSpPr>
            <p:spPr bwMode="auto">
              <a:xfrm flipH="1">
                <a:off x="3427175"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2" name="Line 125">
                <a:extLst>
                  <a:ext uri="{FF2B5EF4-FFF2-40B4-BE49-F238E27FC236}">
                    <a16:creationId xmlns:a16="http://schemas.microsoft.com/office/drawing/2014/main" id="{991AA4C1-9742-4DE0-960A-CED2AE745E54}"/>
                  </a:ext>
                </a:extLst>
              </p:cNvPr>
              <p:cNvSpPr>
                <a:spLocks noChangeShapeType="1"/>
              </p:cNvSpPr>
              <p:nvPr/>
            </p:nvSpPr>
            <p:spPr bwMode="auto">
              <a:xfrm>
                <a:off x="3381417"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3" name="Line 126">
                <a:extLst>
                  <a:ext uri="{FF2B5EF4-FFF2-40B4-BE49-F238E27FC236}">
                    <a16:creationId xmlns:a16="http://schemas.microsoft.com/office/drawing/2014/main" id="{F5BF4A2F-4954-411B-836C-FD4A1535B8A0}"/>
                  </a:ext>
                </a:extLst>
              </p:cNvPr>
              <p:cNvSpPr>
                <a:spLocks noChangeShapeType="1"/>
              </p:cNvSpPr>
              <p:nvPr/>
            </p:nvSpPr>
            <p:spPr bwMode="auto">
              <a:xfrm flipH="1">
                <a:off x="3324221"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4" name="Line 127">
                <a:extLst>
                  <a:ext uri="{FF2B5EF4-FFF2-40B4-BE49-F238E27FC236}">
                    <a16:creationId xmlns:a16="http://schemas.microsoft.com/office/drawing/2014/main" id="{BB1DD73D-E275-4371-AC51-CDE3A1331799}"/>
                  </a:ext>
                </a:extLst>
              </p:cNvPr>
              <p:cNvSpPr>
                <a:spLocks noChangeShapeType="1"/>
              </p:cNvSpPr>
              <p:nvPr/>
            </p:nvSpPr>
            <p:spPr bwMode="auto">
              <a:xfrm>
                <a:off x="3332228"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5" name="Line 128">
                <a:extLst>
                  <a:ext uri="{FF2B5EF4-FFF2-40B4-BE49-F238E27FC236}">
                    <a16:creationId xmlns:a16="http://schemas.microsoft.com/office/drawing/2014/main" id="{95D563E2-6586-4980-80AA-509B1E17EFB9}"/>
                  </a:ext>
                </a:extLst>
              </p:cNvPr>
              <p:cNvSpPr>
                <a:spLocks noChangeShapeType="1"/>
              </p:cNvSpPr>
              <p:nvPr/>
            </p:nvSpPr>
            <p:spPr bwMode="auto">
              <a:xfrm flipH="1">
                <a:off x="3276175"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6" name="Line 129">
                <a:extLst>
                  <a:ext uri="{FF2B5EF4-FFF2-40B4-BE49-F238E27FC236}">
                    <a16:creationId xmlns:a16="http://schemas.microsoft.com/office/drawing/2014/main" id="{DC1307F8-5A73-4178-89A7-4C733ED352A5}"/>
                  </a:ext>
                </a:extLst>
              </p:cNvPr>
              <p:cNvSpPr>
                <a:spLocks noChangeShapeType="1"/>
              </p:cNvSpPr>
              <p:nvPr/>
            </p:nvSpPr>
            <p:spPr bwMode="auto">
              <a:xfrm>
                <a:off x="3268168"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7" name="Line 130">
                <a:extLst>
                  <a:ext uri="{FF2B5EF4-FFF2-40B4-BE49-F238E27FC236}">
                    <a16:creationId xmlns:a16="http://schemas.microsoft.com/office/drawing/2014/main" id="{B7FB4E0E-B4A9-4F1C-B332-8FAF963CBF85}"/>
                  </a:ext>
                </a:extLst>
              </p:cNvPr>
              <p:cNvSpPr>
                <a:spLocks noChangeShapeType="1"/>
              </p:cNvSpPr>
              <p:nvPr/>
            </p:nvSpPr>
            <p:spPr bwMode="auto">
              <a:xfrm flipH="1">
                <a:off x="3210971"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8" name="Line 131">
                <a:extLst>
                  <a:ext uri="{FF2B5EF4-FFF2-40B4-BE49-F238E27FC236}">
                    <a16:creationId xmlns:a16="http://schemas.microsoft.com/office/drawing/2014/main" id="{A27458A7-F346-4276-AB0A-260D5CD10986}"/>
                  </a:ext>
                </a:extLst>
              </p:cNvPr>
              <p:cNvSpPr>
                <a:spLocks noChangeShapeType="1"/>
              </p:cNvSpPr>
              <p:nvPr/>
            </p:nvSpPr>
            <p:spPr bwMode="auto">
              <a:xfrm>
                <a:off x="3208683"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79" name="Line 132">
                <a:extLst>
                  <a:ext uri="{FF2B5EF4-FFF2-40B4-BE49-F238E27FC236}">
                    <a16:creationId xmlns:a16="http://schemas.microsoft.com/office/drawing/2014/main" id="{9BBD0C87-DE9D-470F-B600-69A86AC8B866}"/>
                  </a:ext>
                </a:extLst>
              </p:cNvPr>
              <p:cNvSpPr>
                <a:spLocks noChangeShapeType="1"/>
              </p:cNvSpPr>
              <p:nvPr/>
            </p:nvSpPr>
            <p:spPr bwMode="auto">
              <a:xfrm flipH="1">
                <a:off x="3151487"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0" name="Line 133">
                <a:extLst>
                  <a:ext uri="{FF2B5EF4-FFF2-40B4-BE49-F238E27FC236}">
                    <a16:creationId xmlns:a16="http://schemas.microsoft.com/office/drawing/2014/main" id="{559483EF-FB0F-4DEB-8797-CAD3BC2E674F}"/>
                  </a:ext>
                </a:extLst>
              </p:cNvPr>
              <p:cNvSpPr>
                <a:spLocks noChangeShapeType="1"/>
              </p:cNvSpPr>
              <p:nvPr/>
            </p:nvSpPr>
            <p:spPr bwMode="auto">
              <a:xfrm>
                <a:off x="3079419"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1" name="Line 134">
                <a:extLst>
                  <a:ext uri="{FF2B5EF4-FFF2-40B4-BE49-F238E27FC236}">
                    <a16:creationId xmlns:a16="http://schemas.microsoft.com/office/drawing/2014/main" id="{D56AF3F9-F9F8-494B-A1B2-683ED28B8D26}"/>
                  </a:ext>
                </a:extLst>
              </p:cNvPr>
              <p:cNvSpPr>
                <a:spLocks noChangeShapeType="1"/>
              </p:cNvSpPr>
              <p:nvPr/>
            </p:nvSpPr>
            <p:spPr bwMode="auto">
              <a:xfrm flipH="1">
                <a:off x="3022222"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2" name="Line 135">
                <a:extLst>
                  <a:ext uri="{FF2B5EF4-FFF2-40B4-BE49-F238E27FC236}">
                    <a16:creationId xmlns:a16="http://schemas.microsoft.com/office/drawing/2014/main" id="{4862D7CB-67F6-464B-AE9D-7A38264DDA4F}"/>
                  </a:ext>
                </a:extLst>
              </p:cNvPr>
              <p:cNvSpPr>
                <a:spLocks noChangeShapeType="1"/>
              </p:cNvSpPr>
              <p:nvPr/>
            </p:nvSpPr>
            <p:spPr bwMode="auto">
              <a:xfrm>
                <a:off x="3049676"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3" name="Line 136">
                <a:extLst>
                  <a:ext uri="{FF2B5EF4-FFF2-40B4-BE49-F238E27FC236}">
                    <a16:creationId xmlns:a16="http://schemas.microsoft.com/office/drawing/2014/main" id="{177FF98E-412D-4471-A4D4-246AD5952A30}"/>
                  </a:ext>
                </a:extLst>
              </p:cNvPr>
              <p:cNvSpPr>
                <a:spLocks noChangeShapeType="1"/>
              </p:cNvSpPr>
              <p:nvPr/>
            </p:nvSpPr>
            <p:spPr bwMode="auto">
              <a:xfrm flipH="1">
                <a:off x="2992480"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4" name="Line 137">
                <a:extLst>
                  <a:ext uri="{FF2B5EF4-FFF2-40B4-BE49-F238E27FC236}">
                    <a16:creationId xmlns:a16="http://schemas.microsoft.com/office/drawing/2014/main" id="{C7B0F569-A014-4E86-9348-CB99095C5331}"/>
                  </a:ext>
                </a:extLst>
              </p:cNvPr>
              <p:cNvSpPr>
                <a:spLocks noChangeShapeType="1"/>
              </p:cNvSpPr>
              <p:nvPr/>
            </p:nvSpPr>
            <p:spPr bwMode="auto">
              <a:xfrm>
                <a:off x="2962738"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5" name="Line 138">
                <a:extLst>
                  <a:ext uri="{FF2B5EF4-FFF2-40B4-BE49-F238E27FC236}">
                    <a16:creationId xmlns:a16="http://schemas.microsoft.com/office/drawing/2014/main" id="{05B0F126-4A96-4D96-8F27-0BD6DA546738}"/>
                  </a:ext>
                </a:extLst>
              </p:cNvPr>
              <p:cNvSpPr>
                <a:spLocks noChangeShapeType="1"/>
              </p:cNvSpPr>
              <p:nvPr/>
            </p:nvSpPr>
            <p:spPr bwMode="auto">
              <a:xfrm flipH="1">
                <a:off x="2906685"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6" name="Line 139">
                <a:extLst>
                  <a:ext uri="{FF2B5EF4-FFF2-40B4-BE49-F238E27FC236}">
                    <a16:creationId xmlns:a16="http://schemas.microsoft.com/office/drawing/2014/main" id="{DD6D2D11-4FBB-41F6-B473-C46A0D3CA00B}"/>
                  </a:ext>
                </a:extLst>
              </p:cNvPr>
              <p:cNvSpPr>
                <a:spLocks noChangeShapeType="1"/>
              </p:cNvSpPr>
              <p:nvPr/>
            </p:nvSpPr>
            <p:spPr bwMode="auto">
              <a:xfrm>
                <a:off x="2898677" y="3878426"/>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7" name="Line 140">
                <a:extLst>
                  <a:ext uri="{FF2B5EF4-FFF2-40B4-BE49-F238E27FC236}">
                    <a16:creationId xmlns:a16="http://schemas.microsoft.com/office/drawing/2014/main" id="{F1A03E64-A5D5-4825-99F9-3A3D21F59E4E}"/>
                  </a:ext>
                </a:extLst>
              </p:cNvPr>
              <p:cNvSpPr>
                <a:spLocks noChangeShapeType="1"/>
              </p:cNvSpPr>
              <p:nvPr/>
            </p:nvSpPr>
            <p:spPr bwMode="auto">
              <a:xfrm flipH="1">
                <a:off x="2841481" y="393447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8" name="Line 141">
                <a:extLst>
                  <a:ext uri="{FF2B5EF4-FFF2-40B4-BE49-F238E27FC236}">
                    <a16:creationId xmlns:a16="http://schemas.microsoft.com/office/drawing/2014/main" id="{AD2B1231-0A09-4986-ADA1-0CF3EEA03A97}"/>
                  </a:ext>
                </a:extLst>
              </p:cNvPr>
              <p:cNvSpPr>
                <a:spLocks noChangeShapeType="1"/>
              </p:cNvSpPr>
              <p:nvPr/>
            </p:nvSpPr>
            <p:spPr bwMode="auto">
              <a:xfrm>
                <a:off x="2843768" y="381322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89" name="Line 142">
                <a:extLst>
                  <a:ext uri="{FF2B5EF4-FFF2-40B4-BE49-F238E27FC236}">
                    <a16:creationId xmlns:a16="http://schemas.microsoft.com/office/drawing/2014/main" id="{17DBD7D9-CA0A-4746-952C-736107FC605C}"/>
                  </a:ext>
                </a:extLst>
              </p:cNvPr>
              <p:cNvSpPr>
                <a:spLocks noChangeShapeType="1"/>
              </p:cNvSpPr>
              <p:nvPr/>
            </p:nvSpPr>
            <p:spPr bwMode="auto">
              <a:xfrm flipH="1">
                <a:off x="2785428" y="3870418"/>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0" name="Line 143">
                <a:extLst>
                  <a:ext uri="{FF2B5EF4-FFF2-40B4-BE49-F238E27FC236}">
                    <a16:creationId xmlns:a16="http://schemas.microsoft.com/office/drawing/2014/main" id="{2B3E104C-CE65-4B7B-9B0F-0CA8AF8016CE}"/>
                  </a:ext>
                </a:extLst>
              </p:cNvPr>
              <p:cNvSpPr>
                <a:spLocks noChangeShapeType="1"/>
              </p:cNvSpPr>
              <p:nvPr/>
            </p:nvSpPr>
            <p:spPr bwMode="auto">
              <a:xfrm>
                <a:off x="2739670"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1" name="Line 144">
                <a:extLst>
                  <a:ext uri="{FF2B5EF4-FFF2-40B4-BE49-F238E27FC236}">
                    <a16:creationId xmlns:a16="http://schemas.microsoft.com/office/drawing/2014/main" id="{1D92BFA1-C456-4EA0-B510-526CB7F4EDF6}"/>
                  </a:ext>
                </a:extLst>
              </p:cNvPr>
              <p:cNvSpPr>
                <a:spLocks noChangeShapeType="1"/>
              </p:cNvSpPr>
              <p:nvPr/>
            </p:nvSpPr>
            <p:spPr bwMode="auto">
              <a:xfrm flipH="1">
                <a:off x="2682474"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2" name="Line 145">
                <a:extLst>
                  <a:ext uri="{FF2B5EF4-FFF2-40B4-BE49-F238E27FC236}">
                    <a16:creationId xmlns:a16="http://schemas.microsoft.com/office/drawing/2014/main" id="{B78502D2-8A1B-42F5-9C2E-6F7AD0E1FA74}"/>
                  </a:ext>
                </a:extLst>
              </p:cNvPr>
              <p:cNvSpPr>
                <a:spLocks noChangeShapeType="1"/>
              </p:cNvSpPr>
              <p:nvPr/>
            </p:nvSpPr>
            <p:spPr bwMode="auto">
              <a:xfrm>
                <a:off x="2785428" y="3785767"/>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3" name="Line 146">
                <a:extLst>
                  <a:ext uri="{FF2B5EF4-FFF2-40B4-BE49-F238E27FC236}">
                    <a16:creationId xmlns:a16="http://schemas.microsoft.com/office/drawing/2014/main" id="{92169A28-518D-4BB2-891F-C72C73043386}"/>
                  </a:ext>
                </a:extLst>
              </p:cNvPr>
              <p:cNvSpPr>
                <a:spLocks noChangeShapeType="1"/>
              </p:cNvSpPr>
              <p:nvPr/>
            </p:nvSpPr>
            <p:spPr bwMode="auto">
              <a:xfrm flipH="1">
                <a:off x="2728231" y="3842964"/>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4" name="Line 147">
                <a:extLst>
                  <a:ext uri="{FF2B5EF4-FFF2-40B4-BE49-F238E27FC236}">
                    <a16:creationId xmlns:a16="http://schemas.microsoft.com/office/drawing/2014/main" id="{B8783B56-4E57-47CA-9847-5FDEBCF6C1E6}"/>
                  </a:ext>
                </a:extLst>
              </p:cNvPr>
              <p:cNvSpPr>
                <a:spLocks noChangeShapeType="1"/>
              </p:cNvSpPr>
              <p:nvPr/>
            </p:nvSpPr>
            <p:spPr bwMode="auto">
              <a:xfrm>
                <a:off x="2658451"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5" name="Line 148">
                <a:extLst>
                  <a:ext uri="{FF2B5EF4-FFF2-40B4-BE49-F238E27FC236}">
                    <a16:creationId xmlns:a16="http://schemas.microsoft.com/office/drawing/2014/main" id="{9F501431-BE25-420C-AFE8-133552367CBA}"/>
                  </a:ext>
                </a:extLst>
              </p:cNvPr>
              <p:cNvSpPr>
                <a:spLocks noChangeShapeType="1"/>
              </p:cNvSpPr>
              <p:nvPr/>
            </p:nvSpPr>
            <p:spPr bwMode="auto">
              <a:xfrm flipH="1">
                <a:off x="2601254"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6" name="Line 149">
                <a:extLst>
                  <a:ext uri="{FF2B5EF4-FFF2-40B4-BE49-F238E27FC236}">
                    <a16:creationId xmlns:a16="http://schemas.microsoft.com/office/drawing/2014/main" id="{841D50CE-8957-4F0F-A963-E4E465874416}"/>
                  </a:ext>
                </a:extLst>
              </p:cNvPr>
              <p:cNvSpPr>
                <a:spLocks noChangeShapeType="1"/>
              </p:cNvSpPr>
              <p:nvPr/>
            </p:nvSpPr>
            <p:spPr bwMode="auto">
              <a:xfrm>
                <a:off x="2601254"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7" name="Line 150">
                <a:extLst>
                  <a:ext uri="{FF2B5EF4-FFF2-40B4-BE49-F238E27FC236}">
                    <a16:creationId xmlns:a16="http://schemas.microsoft.com/office/drawing/2014/main" id="{1CAF9DC7-4A2F-4BE5-A17E-CD95B98BD130}"/>
                  </a:ext>
                </a:extLst>
              </p:cNvPr>
              <p:cNvSpPr>
                <a:spLocks noChangeShapeType="1"/>
              </p:cNvSpPr>
              <p:nvPr/>
            </p:nvSpPr>
            <p:spPr bwMode="auto">
              <a:xfrm flipH="1">
                <a:off x="2545202"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8" name="Line 151">
                <a:extLst>
                  <a:ext uri="{FF2B5EF4-FFF2-40B4-BE49-F238E27FC236}">
                    <a16:creationId xmlns:a16="http://schemas.microsoft.com/office/drawing/2014/main" id="{241FE9A6-88F6-433E-8A7B-A5F345B7B20E}"/>
                  </a:ext>
                </a:extLst>
              </p:cNvPr>
              <p:cNvSpPr>
                <a:spLocks noChangeShapeType="1"/>
              </p:cNvSpPr>
              <p:nvPr/>
            </p:nvSpPr>
            <p:spPr bwMode="auto">
              <a:xfrm>
                <a:off x="2577232"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99" name="Line 152">
                <a:extLst>
                  <a:ext uri="{FF2B5EF4-FFF2-40B4-BE49-F238E27FC236}">
                    <a16:creationId xmlns:a16="http://schemas.microsoft.com/office/drawing/2014/main" id="{32155923-8673-4867-BBC3-FFC56C3522BF}"/>
                  </a:ext>
                </a:extLst>
              </p:cNvPr>
              <p:cNvSpPr>
                <a:spLocks noChangeShapeType="1"/>
              </p:cNvSpPr>
              <p:nvPr/>
            </p:nvSpPr>
            <p:spPr bwMode="auto">
              <a:xfrm flipH="1">
                <a:off x="2517747" y="3777760"/>
                <a:ext cx="11668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0" name="Line 153">
                <a:extLst>
                  <a:ext uri="{FF2B5EF4-FFF2-40B4-BE49-F238E27FC236}">
                    <a16:creationId xmlns:a16="http://schemas.microsoft.com/office/drawing/2014/main" id="{B34E6272-80CA-453E-B2F2-63B44DD61A6D}"/>
                  </a:ext>
                </a:extLst>
              </p:cNvPr>
              <p:cNvSpPr>
                <a:spLocks noChangeShapeType="1"/>
              </p:cNvSpPr>
              <p:nvPr/>
            </p:nvSpPr>
            <p:spPr bwMode="auto">
              <a:xfrm>
                <a:off x="2466270" y="363820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1" name="Line 154">
                <a:extLst>
                  <a:ext uri="{FF2B5EF4-FFF2-40B4-BE49-F238E27FC236}">
                    <a16:creationId xmlns:a16="http://schemas.microsoft.com/office/drawing/2014/main" id="{0578EBE8-D2C0-4181-830B-63242B64C2C1}"/>
                  </a:ext>
                </a:extLst>
              </p:cNvPr>
              <p:cNvSpPr>
                <a:spLocks noChangeShapeType="1"/>
              </p:cNvSpPr>
              <p:nvPr/>
            </p:nvSpPr>
            <p:spPr bwMode="auto">
              <a:xfrm flipH="1">
                <a:off x="2410218" y="369425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2" name="Line 155">
                <a:extLst>
                  <a:ext uri="{FF2B5EF4-FFF2-40B4-BE49-F238E27FC236}">
                    <a16:creationId xmlns:a16="http://schemas.microsoft.com/office/drawing/2014/main" id="{6121072A-D608-42CB-AAEB-80BAD89900AC}"/>
                  </a:ext>
                </a:extLst>
              </p:cNvPr>
              <p:cNvSpPr>
                <a:spLocks noChangeShapeType="1"/>
              </p:cNvSpPr>
              <p:nvPr/>
            </p:nvSpPr>
            <p:spPr bwMode="auto">
              <a:xfrm>
                <a:off x="2406786" y="356498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3" name="Line 156">
                <a:extLst>
                  <a:ext uri="{FF2B5EF4-FFF2-40B4-BE49-F238E27FC236}">
                    <a16:creationId xmlns:a16="http://schemas.microsoft.com/office/drawing/2014/main" id="{6D400C81-D235-4E75-AD68-ABFB2FA60637}"/>
                  </a:ext>
                </a:extLst>
              </p:cNvPr>
              <p:cNvSpPr>
                <a:spLocks noChangeShapeType="1"/>
              </p:cNvSpPr>
              <p:nvPr/>
            </p:nvSpPr>
            <p:spPr bwMode="auto">
              <a:xfrm flipH="1">
                <a:off x="2350733" y="362218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4" name="Line 157">
                <a:extLst>
                  <a:ext uri="{FF2B5EF4-FFF2-40B4-BE49-F238E27FC236}">
                    <a16:creationId xmlns:a16="http://schemas.microsoft.com/office/drawing/2014/main" id="{C646E04C-D3F5-4339-9947-905BF4F2D756}"/>
                  </a:ext>
                </a:extLst>
              </p:cNvPr>
              <p:cNvSpPr>
                <a:spLocks noChangeShapeType="1"/>
              </p:cNvSpPr>
              <p:nvPr/>
            </p:nvSpPr>
            <p:spPr bwMode="auto">
              <a:xfrm>
                <a:off x="2353021" y="341970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5" name="Line 158">
                <a:extLst>
                  <a:ext uri="{FF2B5EF4-FFF2-40B4-BE49-F238E27FC236}">
                    <a16:creationId xmlns:a16="http://schemas.microsoft.com/office/drawing/2014/main" id="{DDE79E63-DE70-46D4-BFCB-78A41B3BEB3A}"/>
                  </a:ext>
                </a:extLst>
              </p:cNvPr>
              <p:cNvSpPr>
                <a:spLocks noChangeShapeType="1"/>
              </p:cNvSpPr>
              <p:nvPr/>
            </p:nvSpPr>
            <p:spPr bwMode="auto">
              <a:xfrm flipH="1">
                <a:off x="2296968" y="3475761"/>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6" name="Line 159">
                <a:extLst>
                  <a:ext uri="{FF2B5EF4-FFF2-40B4-BE49-F238E27FC236}">
                    <a16:creationId xmlns:a16="http://schemas.microsoft.com/office/drawing/2014/main" id="{6BFC4C0E-D417-4D80-80A5-E56E278012DB}"/>
                  </a:ext>
                </a:extLst>
              </p:cNvPr>
              <p:cNvSpPr>
                <a:spLocks noChangeShapeType="1"/>
              </p:cNvSpPr>
              <p:nvPr/>
            </p:nvSpPr>
            <p:spPr bwMode="auto">
              <a:xfrm>
                <a:off x="2291248" y="339454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7" name="Line 160">
                <a:extLst>
                  <a:ext uri="{FF2B5EF4-FFF2-40B4-BE49-F238E27FC236}">
                    <a16:creationId xmlns:a16="http://schemas.microsoft.com/office/drawing/2014/main" id="{D622196C-F565-42D4-B282-D989F059A2F5}"/>
                  </a:ext>
                </a:extLst>
              </p:cNvPr>
              <p:cNvSpPr>
                <a:spLocks noChangeShapeType="1"/>
              </p:cNvSpPr>
              <p:nvPr/>
            </p:nvSpPr>
            <p:spPr bwMode="auto">
              <a:xfrm flipH="1">
                <a:off x="2235196" y="345173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8" name="Line 161">
                <a:extLst>
                  <a:ext uri="{FF2B5EF4-FFF2-40B4-BE49-F238E27FC236}">
                    <a16:creationId xmlns:a16="http://schemas.microsoft.com/office/drawing/2014/main" id="{54CC2B46-851B-434E-A877-795BC8AED8D2}"/>
                  </a:ext>
                </a:extLst>
              </p:cNvPr>
              <p:cNvSpPr>
                <a:spLocks noChangeShapeType="1"/>
              </p:cNvSpPr>
              <p:nvPr/>
            </p:nvSpPr>
            <p:spPr bwMode="auto">
              <a:xfrm>
                <a:off x="2247779" y="336251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09" name="Line 162">
                <a:extLst>
                  <a:ext uri="{FF2B5EF4-FFF2-40B4-BE49-F238E27FC236}">
                    <a16:creationId xmlns:a16="http://schemas.microsoft.com/office/drawing/2014/main" id="{651F12AE-5A60-42C1-8DC8-C7BBCCEC7FD4}"/>
                  </a:ext>
                </a:extLst>
              </p:cNvPr>
              <p:cNvSpPr>
                <a:spLocks noChangeShapeType="1"/>
              </p:cNvSpPr>
              <p:nvPr/>
            </p:nvSpPr>
            <p:spPr bwMode="auto">
              <a:xfrm flipH="1">
                <a:off x="2191726" y="341970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0" name="Line 163">
                <a:extLst>
                  <a:ext uri="{FF2B5EF4-FFF2-40B4-BE49-F238E27FC236}">
                    <a16:creationId xmlns:a16="http://schemas.microsoft.com/office/drawing/2014/main" id="{DFDC63A6-BA39-44D1-8F3F-8F7AC5EFF007}"/>
                  </a:ext>
                </a:extLst>
              </p:cNvPr>
              <p:cNvSpPr>
                <a:spLocks noChangeShapeType="1"/>
              </p:cNvSpPr>
              <p:nvPr/>
            </p:nvSpPr>
            <p:spPr bwMode="auto">
              <a:xfrm>
                <a:off x="2197446" y="329273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1" name="Line 164">
                <a:extLst>
                  <a:ext uri="{FF2B5EF4-FFF2-40B4-BE49-F238E27FC236}">
                    <a16:creationId xmlns:a16="http://schemas.microsoft.com/office/drawing/2014/main" id="{F31A503C-BD1C-4D06-A1C1-C53B5330F769}"/>
                  </a:ext>
                </a:extLst>
              </p:cNvPr>
              <p:cNvSpPr>
                <a:spLocks noChangeShapeType="1"/>
              </p:cNvSpPr>
              <p:nvPr/>
            </p:nvSpPr>
            <p:spPr bwMode="auto">
              <a:xfrm flipH="1">
                <a:off x="2140249" y="334878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2" name="Line 165">
                <a:extLst>
                  <a:ext uri="{FF2B5EF4-FFF2-40B4-BE49-F238E27FC236}">
                    <a16:creationId xmlns:a16="http://schemas.microsoft.com/office/drawing/2014/main" id="{456B03B3-C959-46A6-98B2-5C40056D1F1B}"/>
                  </a:ext>
                </a:extLst>
              </p:cNvPr>
              <p:cNvSpPr>
                <a:spLocks noChangeShapeType="1"/>
              </p:cNvSpPr>
              <p:nvPr/>
            </p:nvSpPr>
            <p:spPr bwMode="auto">
              <a:xfrm>
                <a:off x="2177999" y="3249262"/>
                <a:ext cx="0" cy="115537"/>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3" name="Line 166">
                <a:extLst>
                  <a:ext uri="{FF2B5EF4-FFF2-40B4-BE49-F238E27FC236}">
                    <a16:creationId xmlns:a16="http://schemas.microsoft.com/office/drawing/2014/main" id="{C0C87ADE-59ED-4421-9EAC-32E2F1B8550C}"/>
                  </a:ext>
                </a:extLst>
              </p:cNvPr>
              <p:cNvSpPr>
                <a:spLocks noChangeShapeType="1"/>
              </p:cNvSpPr>
              <p:nvPr/>
            </p:nvSpPr>
            <p:spPr bwMode="auto">
              <a:xfrm flipH="1">
                <a:off x="2120802" y="3308747"/>
                <a:ext cx="114393"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4" name="Line 167">
                <a:extLst>
                  <a:ext uri="{FF2B5EF4-FFF2-40B4-BE49-F238E27FC236}">
                    <a16:creationId xmlns:a16="http://schemas.microsoft.com/office/drawing/2014/main" id="{3B98ABA2-E521-4041-94AA-6E8313153690}"/>
                  </a:ext>
                </a:extLst>
              </p:cNvPr>
              <p:cNvSpPr>
                <a:spLocks noChangeShapeType="1"/>
              </p:cNvSpPr>
              <p:nvPr/>
            </p:nvSpPr>
            <p:spPr bwMode="auto">
              <a:xfrm>
                <a:off x="2145969" y="322180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5" name="Line 168">
                <a:extLst>
                  <a:ext uri="{FF2B5EF4-FFF2-40B4-BE49-F238E27FC236}">
                    <a16:creationId xmlns:a16="http://schemas.microsoft.com/office/drawing/2014/main" id="{3B7D6A0B-A74F-4AA1-BF52-F1798B1928B6}"/>
                  </a:ext>
                </a:extLst>
              </p:cNvPr>
              <p:cNvSpPr>
                <a:spLocks noChangeShapeType="1"/>
              </p:cNvSpPr>
              <p:nvPr/>
            </p:nvSpPr>
            <p:spPr bwMode="auto">
              <a:xfrm flipH="1">
                <a:off x="2088772" y="327900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6" name="Line 169">
                <a:extLst>
                  <a:ext uri="{FF2B5EF4-FFF2-40B4-BE49-F238E27FC236}">
                    <a16:creationId xmlns:a16="http://schemas.microsoft.com/office/drawing/2014/main" id="{C4EE6A45-6DE9-4057-BEAA-F6CFEC98CDD5}"/>
                  </a:ext>
                </a:extLst>
              </p:cNvPr>
              <p:cNvSpPr>
                <a:spLocks noChangeShapeType="1"/>
              </p:cNvSpPr>
              <p:nvPr/>
            </p:nvSpPr>
            <p:spPr bwMode="auto">
              <a:xfrm>
                <a:off x="2129954" y="3192066"/>
                <a:ext cx="0" cy="11668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7" name="Line 170">
                <a:extLst>
                  <a:ext uri="{FF2B5EF4-FFF2-40B4-BE49-F238E27FC236}">
                    <a16:creationId xmlns:a16="http://schemas.microsoft.com/office/drawing/2014/main" id="{3527AC46-BCFF-4811-8EF2-02C71D52803C}"/>
                  </a:ext>
                </a:extLst>
              </p:cNvPr>
              <p:cNvSpPr>
                <a:spLocks noChangeShapeType="1"/>
              </p:cNvSpPr>
              <p:nvPr/>
            </p:nvSpPr>
            <p:spPr bwMode="auto">
              <a:xfrm flipH="1">
                <a:off x="2072757" y="32492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8" name="Line 171">
                <a:extLst>
                  <a:ext uri="{FF2B5EF4-FFF2-40B4-BE49-F238E27FC236}">
                    <a16:creationId xmlns:a16="http://schemas.microsoft.com/office/drawing/2014/main" id="{574F3862-670F-44FE-AAE6-96A83D0FFD4F}"/>
                  </a:ext>
                </a:extLst>
              </p:cNvPr>
              <p:cNvSpPr>
                <a:spLocks noChangeShapeType="1"/>
              </p:cNvSpPr>
              <p:nvPr/>
            </p:nvSpPr>
            <p:spPr bwMode="auto">
              <a:xfrm>
                <a:off x="2112795" y="315774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19" name="Line 172">
                <a:extLst>
                  <a:ext uri="{FF2B5EF4-FFF2-40B4-BE49-F238E27FC236}">
                    <a16:creationId xmlns:a16="http://schemas.microsoft.com/office/drawing/2014/main" id="{0CFE9BC9-57CA-4639-9D6F-A89643EB5F0C}"/>
                  </a:ext>
                </a:extLst>
              </p:cNvPr>
              <p:cNvSpPr>
                <a:spLocks noChangeShapeType="1"/>
              </p:cNvSpPr>
              <p:nvPr/>
            </p:nvSpPr>
            <p:spPr bwMode="auto">
              <a:xfrm flipH="1">
                <a:off x="2056742" y="321380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0" name="Line 173">
                <a:extLst>
                  <a:ext uri="{FF2B5EF4-FFF2-40B4-BE49-F238E27FC236}">
                    <a16:creationId xmlns:a16="http://schemas.microsoft.com/office/drawing/2014/main" id="{D4C13DE2-CA0C-4CCC-9213-CFFE4B33AD74}"/>
                  </a:ext>
                </a:extLst>
              </p:cNvPr>
              <p:cNvSpPr>
                <a:spLocks noChangeShapeType="1"/>
              </p:cNvSpPr>
              <p:nvPr/>
            </p:nvSpPr>
            <p:spPr bwMode="auto">
              <a:xfrm>
                <a:off x="2083052" y="30708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1" name="Line 174">
                <a:extLst>
                  <a:ext uri="{FF2B5EF4-FFF2-40B4-BE49-F238E27FC236}">
                    <a16:creationId xmlns:a16="http://schemas.microsoft.com/office/drawing/2014/main" id="{01BEEA55-04A0-48DB-860A-647609E98AAF}"/>
                  </a:ext>
                </a:extLst>
              </p:cNvPr>
              <p:cNvSpPr>
                <a:spLocks noChangeShapeType="1"/>
              </p:cNvSpPr>
              <p:nvPr/>
            </p:nvSpPr>
            <p:spPr bwMode="auto">
              <a:xfrm flipH="1">
                <a:off x="2027000" y="312800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2" name="Line 175">
                <a:extLst>
                  <a:ext uri="{FF2B5EF4-FFF2-40B4-BE49-F238E27FC236}">
                    <a16:creationId xmlns:a16="http://schemas.microsoft.com/office/drawing/2014/main" id="{E7716F5C-B471-4E56-98F8-0077B708EAEB}"/>
                  </a:ext>
                </a:extLst>
              </p:cNvPr>
              <p:cNvSpPr>
                <a:spLocks noChangeShapeType="1"/>
              </p:cNvSpPr>
              <p:nvPr/>
            </p:nvSpPr>
            <p:spPr bwMode="auto">
              <a:xfrm>
                <a:off x="2013272" y="296327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3" name="Line 176">
                <a:extLst>
                  <a:ext uri="{FF2B5EF4-FFF2-40B4-BE49-F238E27FC236}">
                    <a16:creationId xmlns:a16="http://schemas.microsoft.com/office/drawing/2014/main" id="{BB99FF9B-DA9B-4CA4-8712-3C0088E59C47}"/>
                  </a:ext>
                </a:extLst>
              </p:cNvPr>
              <p:cNvSpPr>
                <a:spLocks noChangeShapeType="1"/>
              </p:cNvSpPr>
              <p:nvPr/>
            </p:nvSpPr>
            <p:spPr bwMode="auto">
              <a:xfrm flipH="1">
                <a:off x="1957220" y="301933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4" name="Line 177">
                <a:extLst>
                  <a:ext uri="{FF2B5EF4-FFF2-40B4-BE49-F238E27FC236}">
                    <a16:creationId xmlns:a16="http://schemas.microsoft.com/office/drawing/2014/main" id="{15435D91-5B5E-45A6-999B-68DEE0B0E6FA}"/>
                  </a:ext>
                </a:extLst>
              </p:cNvPr>
              <p:cNvSpPr>
                <a:spLocks noChangeShapeType="1"/>
              </p:cNvSpPr>
              <p:nvPr/>
            </p:nvSpPr>
            <p:spPr bwMode="auto">
              <a:xfrm>
                <a:off x="2005265" y="29198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5" name="Line 178">
                <a:extLst>
                  <a:ext uri="{FF2B5EF4-FFF2-40B4-BE49-F238E27FC236}">
                    <a16:creationId xmlns:a16="http://schemas.microsoft.com/office/drawing/2014/main" id="{86DCD692-7E37-496D-BC87-BDF6D8BDB3CC}"/>
                  </a:ext>
                </a:extLst>
              </p:cNvPr>
              <p:cNvSpPr>
                <a:spLocks noChangeShapeType="1"/>
              </p:cNvSpPr>
              <p:nvPr/>
            </p:nvSpPr>
            <p:spPr bwMode="auto">
              <a:xfrm flipH="1">
                <a:off x="1949212" y="2977006"/>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6" name="Line 179">
                <a:extLst>
                  <a:ext uri="{FF2B5EF4-FFF2-40B4-BE49-F238E27FC236}">
                    <a16:creationId xmlns:a16="http://schemas.microsoft.com/office/drawing/2014/main" id="{02F86137-5924-4097-BA07-B6F77A462EE0}"/>
                  </a:ext>
                </a:extLst>
              </p:cNvPr>
              <p:cNvSpPr>
                <a:spLocks noChangeShapeType="1"/>
              </p:cNvSpPr>
              <p:nvPr/>
            </p:nvSpPr>
            <p:spPr bwMode="auto">
              <a:xfrm>
                <a:off x="1994970" y="287405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7" name="Line 180">
                <a:extLst>
                  <a:ext uri="{FF2B5EF4-FFF2-40B4-BE49-F238E27FC236}">
                    <a16:creationId xmlns:a16="http://schemas.microsoft.com/office/drawing/2014/main" id="{A45379C7-4D78-47C8-8FCC-FC07BCE8536D}"/>
                  </a:ext>
                </a:extLst>
              </p:cNvPr>
              <p:cNvSpPr>
                <a:spLocks noChangeShapeType="1"/>
              </p:cNvSpPr>
              <p:nvPr/>
            </p:nvSpPr>
            <p:spPr bwMode="auto">
              <a:xfrm flipH="1">
                <a:off x="1937773" y="293124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8" name="Line 181">
                <a:extLst>
                  <a:ext uri="{FF2B5EF4-FFF2-40B4-BE49-F238E27FC236}">
                    <a16:creationId xmlns:a16="http://schemas.microsoft.com/office/drawing/2014/main" id="{41141411-8BBA-47EA-941A-1B43E5D51F37}"/>
                  </a:ext>
                </a:extLst>
              </p:cNvPr>
              <p:cNvSpPr>
                <a:spLocks noChangeShapeType="1"/>
              </p:cNvSpPr>
              <p:nvPr/>
            </p:nvSpPr>
            <p:spPr bwMode="auto">
              <a:xfrm>
                <a:off x="1932053" y="277453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29" name="Line 182">
                <a:extLst>
                  <a:ext uri="{FF2B5EF4-FFF2-40B4-BE49-F238E27FC236}">
                    <a16:creationId xmlns:a16="http://schemas.microsoft.com/office/drawing/2014/main" id="{6E24BB08-4B92-40DD-9785-1C9DEFADEA4F}"/>
                  </a:ext>
                </a:extLst>
              </p:cNvPr>
              <p:cNvSpPr>
                <a:spLocks noChangeShapeType="1"/>
              </p:cNvSpPr>
              <p:nvPr/>
            </p:nvSpPr>
            <p:spPr bwMode="auto">
              <a:xfrm flipH="1">
                <a:off x="1876000" y="283058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0" name="Line 183">
                <a:extLst>
                  <a:ext uri="{FF2B5EF4-FFF2-40B4-BE49-F238E27FC236}">
                    <a16:creationId xmlns:a16="http://schemas.microsoft.com/office/drawing/2014/main" id="{A0C11E1D-3D83-4367-8BA8-7246108FDAC8}"/>
                  </a:ext>
                </a:extLst>
              </p:cNvPr>
              <p:cNvSpPr>
                <a:spLocks noChangeShapeType="1"/>
              </p:cNvSpPr>
              <p:nvPr/>
            </p:nvSpPr>
            <p:spPr bwMode="auto">
              <a:xfrm>
                <a:off x="1884008" y="266128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1" name="Line 184">
                <a:extLst>
                  <a:ext uri="{FF2B5EF4-FFF2-40B4-BE49-F238E27FC236}">
                    <a16:creationId xmlns:a16="http://schemas.microsoft.com/office/drawing/2014/main" id="{49887C1B-8B5D-450D-966F-5B14B3A548AC}"/>
                  </a:ext>
                </a:extLst>
              </p:cNvPr>
              <p:cNvSpPr>
                <a:spLocks noChangeShapeType="1"/>
              </p:cNvSpPr>
              <p:nvPr/>
            </p:nvSpPr>
            <p:spPr bwMode="auto">
              <a:xfrm flipH="1">
                <a:off x="1826811" y="2717333"/>
                <a:ext cx="11668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2" name="Line 185">
                <a:extLst>
                  <a:ext uri="{FF2B5EF4-FFF2-40B4-BE49-F238E27FC236}">
                    <a16:creationId xmlns:a16="http://schemas.microsoft.com/office/drawing/2014/main" id="{27B1A62C-FFB0-4C99-B405-A4776D67161D}"/>
                  </a:ext>
                </a:extLst>
              </p:cNvPr>
              <p:cNvSpPr>
                <a:spLocks noChangeShapeType="1"/>
              </p:cNvSpPr>
              <p:nvPr/>
            </p:nvSpPr>
            <p:spPr bwMode="auto">
              <a:xfrm>
                <a:off x="1818804" y="2576629"/>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3" name="Line 186">
                <a:extLst>
                  <a:ext uri="{FF2B5EF4-FFF2-40B4-BE49-F238E27FC236}">
                    <a16:creationId xmlns:a16="http://schemas.microsoft.com/office/drawing/2014/main" id="{8ED7A4DC-4227-4086-A3A6-1B2FFF7C0A1A}"/>
                  </a:ext>
                </a:extLst>
              </p:cNvPr>
              <p:cNvSpPr>
                <a:spLocks noChangeShapeType="1"/>
              </p:cNvSpPr>
              <p:nvPr/>
            </p:nvSpPr>
            <p:spPr bwMode="auto">
              <a:xfrm flipH="1">
                <a:off x="1762751" y="2633826"/>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4" name="Line 187">
                <a:extLst>
                  <a:ext uri="{FF2B5EF4-FFF2-40B4-BE49-F238E27FC236}">
                    <a16:creationId xmlns:a16="http://schemas.microsoft.com/office/drawing/2014/main" id="{6855D17E-A463-42A8-93A5-8B851F1AAC12}"/>
                  </a:ext>
                </a:extLst>
              </p:cNvPr>
              <p:cNvSpPr>
                <a:spLocks noChangeShapeType="1"/>
              </p:cNvSpPr>
              <p:nvPr/>
            </p:nvSpPr>
            <p:spPr bwMode="auto">
              <a:xfrm>
                <a:off x="1646070" y="2409615"/>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5" name="Line 188">
                <a:extLst>
                  <a:ext uri="{FF2B5EF4-FFF2-40B4-BE49-F238E27FC236}">
                    <a16:creationId xmlns:a16="http://schemas.microsoft.com/office/drawing/2014/main" id="{E7421A5C-4BD8-476A-A6E6-A7CE073A29E3}"/>
                  </a:ext>
                </a:extLst>
              </p:cNvPr>
              <p:cNvSpPr>
                <a:spLocks noChangeShapeType="1"/>
              </p:cNvSpPr>
              <p:nvPr/>
            </p:nvSpPr>
            <p:spPr bwMode="auto">
              <a:xfrm flipH="1">
                <a:off x="1590017" y="246681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6" name="Line 189">
                <a:extLst>
                  <a:ext uri="{FF2B5EF4-FFF2-40B4-BE49-F238E27FC236}">
                    <a16:creationId xmlns:a16="http://schemas.microsoft.com/office/drawing/2014/main" id="{59E5E95E-FC4B-4441-A04F-94B6A57D2A2C}"/>
                  </a:ext>
                </a:extLst>
              </p:cNvPr>
              <p:cNvSpPr>
                <a:spLocks noChangeShapeType="1"/>
              </p:cNvSpPr>
              <p:nvPr/>
            </p:nvSpPr>
            <p:spPr bwMode="auto">
              <a:xfrm>
                <a:off x="2529187" y="3691965"/>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sp>
            <p:nvSpPr>
              <p:cNvPr id="137" name="Line 190">
                <a:extLst>
                  <a:ext uri="{FF2B5EF4-FFF2-40B4-BE49-F238E27FC236}">
                    <a16:creationId xmlns:a16="http://schemas.microsoft.com/office/drawing/2014/main" id="{72512AEA-C871-4F64-AD61-3ADF78ED75FF}"/>
                  </a:ext>
                </a:extLst>
              </p:cNvPr>
              <p:cNvSpPr>
                <a:spLocks noChangeShapeType="1"/>
              </p:cNvSpPr>
              <p:nvPr/>
            </p:nvSpPr>
            <p:spPr bwMode="auto">
              <a:xfrm flipH="1">
                <a:off x="2469702" y="3748017"/>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200"/>
              </a:p>
            </p:txBody>
          </p:sp>
        </p:grpSp>
      </p:grpSp>
      <p:cxnSp>
        <p:nvCxnSpPr>
          <p:cNvPr id="229" name="Straight Connector 228">
            <a:extLst>
              <a:ext uri="{FF2B5EF4-FFF2-40B4-BE49-F238E27FC236}">
                <a16:creationId xmlns:a16="http://schemas.microsoft.com/office/drawing/2014/main" id="{CFD3E284-C874-4BBA-BC5D-3417A094E215}"/>
              </a:ext>
            </a:extLst>
          </p:cNvPr>
          <p:cNvCxnSpPr>
            <a:cxnSpLocks/>
          </p:cNvCxnSpPr>
          <p:nvPr/>
        </p:nvCxnSpPr>
        <p:spPr>
          <a:xfrm rot="5400000">
            <a:off x="1860682" y="5048303"/>
            <a:ext cx="144000"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BEB7950-01B5-45CE-A372-72BF6FB030AA}"/>
              </a:ext>
            </a:extLst>
          </p:cNvPr>
          <p:cNvCxnSpPr>
            <a:cxnSpLocks/>
          </p:cNvCxnSpPr>
          <p:nvPr/>
        </p:nvCxnSpPr>
        <p:spPr>
          <a:xfrm rot="5400000">
            <a:off x="1860682" y="5231660"/>
            <a:ext cx="1440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365708" y="1670257"/>
            <a:ext cx="6804794" cy="646331"/>
          </a:xfrm>
          <a:prstGeom prst="rect">
            <a:avLst/>
          </a:prstGeom>
        </p:spPr>
        <p:txBody>
          <a:bodyPr wrap="square">
            <a:spAutoFit/>
          </a:bodyPr>
          <a:lstStyle/>
          <a:p>
            <a:pPr marL="0" indent="0" algn="ctr">
              <a:buNone/>
            </a:pPr>
            <a:r>
              <a:rPr lang="fr-FR" b="1" dirty="0" smtClean="0"/>
              <a:t>SG selon l’expression du gène de PD-L1 dans l’adénocarcinome gastrique dans le Cancer </a:t>
            </a:r>
            <a:r>
              <a:rPr lang="fr-FR" b="1" dirty="0" err="1" smtClean="0"/>
              <a:t>Genome</a:t>
            </a:r>
            <a:r>
              <a:rPr lang="fr-FR" b="1" dirty="0" smtClean="0"/>
              <a:t> Atlas </a:t>
            </a:r>
            <a:endParaRPr lang="fr-FR" b="1" dirty="0"/>
          </a:p>
        </p:txBody>
      </p:sp>
    </p:spTree>
    <p:custDataLst>
      <p:tags r:id="rId1"/>
    </p:custDataLst>
    <p:extLst>
      <p:ext uri="{BB962C8B-B14F-4D97-AF65-F5344CB8AC3E}">
        <p14:creationId xmlns:p14="http://schemas.microsoft.com/office/powerpoint/2010/main" val="4279292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 Associations entre l’expression de PD-1 et PD-L1, le statut du système de réparation des mésappariements (MMR) et le pronostic dans l’adénocarcinome de l’œsophage et de l’estomac chimio-naïf </a:t>
            </a:r>
            <a:br>
              <a:rPr lang="fr-FR" dirty="0" smtClean="0"/>
            </a:br>
            <a:r>
              <a:rPr lang="fr-FR" dirty="0" smtClean="0"/>
              <a:t>– </a:t>
            </a:r>
            <a:r>
              <a:rPr lang="fr-FR" dirty="0" err="1" smtClean="0"/>
              <a:t>Svensson</a:t>
            </a:r>
            <a:r>
              <a:rPr lang="fr-FR" dirty="0" smtClean="0"/>
              <a:t> MC,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avec adénocarcinome de l’</a:t>
            </a:r>
            <a:r>
              <a:rPr lang="fr-FR" b="1" dirty="0" err="1" smtClean="0"/>
              <a:t>oesophage</a:t>
            </a:r>
            <a:r>
              <a:rPr lang="fr-FR" b="1" dirty="0" smtClean="0"/>
              <a:t> ou de l’estomac, une association significative a été montrée entre l’expression élevée de PD-L1 dans les cellules tumorales et les CIT et le déficit MMR</a:t>
            </a:r>
          </a:p>
          <a:p>
            <a:r>
              <a:rPr lang="fr-FR" b="1" dirty="0" smtClean="0"/>
              <a:t>Dans les CIT, l’expression élevée de PD-1 était associée à une SG prolongée</a:t>
            </a:r>
          </a:p>
          <a:p>
            <a:r>
              <a:rPr lang="fr-FR" b="1" dirty="0" smtClean="0"/>
              <a:t>Dans les CIT mais pas dans les cellules tumorales, l’expression élevée de PD-L1 était associée à une survie prolongée, indépendamment d’autres facteurs pronostiques et du statut MMR</a:t>
            </a:r>
          </a:p>
          <a:p>
            <a:r>
              <a:rPr lang="fr-FR" b="1" dirty="0" smtClean="0"/>
              <a:t>Dans l’adénocarcinome gastrique, l’expression de PD-1 était significativement associée à une SG prolongée au niveau transcriptionnel</a:t>
            </a:r>
            <a:endParaRPr lang="fr-FR" b="1" dirty="0"/>
          </a:p>
        </p:txBody>
      </p:sp>
      <p:sp>
        <p:nvSpPr>
          <p:cNvPr id="15" name="Text Placeholder 14"/>
          <p:cNvSpPr>
            <a:spLocks noGrp="1"/>
          </p:cNvSpPr>
          <p:nvPr>
            <p:ph type="body" sz="quarter" idx="11"/>
          </p:nvPr>
        </p:nvSpPr>
        <p:spPr/>
        <p:txBody>
          <a:bodyPr/>
          <a:lstStyle/>
          <a:p>
            <a:r>
              <a:rPr lang="fr-FR" smtClean="0"/>
              <a:t>Svensson MC, et al, J Clin Oncol 2018;36(Suppl 4S):Abstr 9</a:t>
            </a:r>
            <a:endParaRPr lang="fr-FR"/>
          </a:p>
        </p:txBody>
      </p:sp>
    </p:spTree>
    <p:custDataLst>
      <p:tags r:id="rId1"/>
    </p:custDataLst>
    <p:extLst>
      <p:ext uri="{BB962C8B-B14F-4D97-AF65-F5344CB8AC3E}">
        <p14:creationId xmlns:p14="http://schemas.microsoft.com/office/powerpoint/2010/main" val="3636716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91: Etude prospective multicentrique évaluant S-1 avec lafutidine vs S-1 en chimiothérapie adjuvante dans le cancer de l’estomac au Japon: AEOLUS </a:t>
            </a:r>
            <a:br>
              <a:rPr lang="fr-FR" dirty="0" smtClean="0"/>
            </a:br>
            <a:r>
              <a:rPr lang="fr-FR" dirty="0" smtClean="0"/>
              <a:t>– </a:t>
            </a:r>
            <a:r>
              <a:rPr lang="fr-FR" dirty="0" err="1" smtClean="0"/>
              <a:t>Machida</a:t>
            </a:r>
            <a:r>
              <a:rPr lang="fr-FR" dirty="0" smtClean="0"/>
              <a:t> N,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l’amélioration du taux d’achèvement du traitement adjuvant par S-1 avec addition de </a:t>
            </a:r>
            <a:r>
              <a:rPr lang="fr-FR" dirty="0" err="1" smtClean="0"/>
              <a:t>lafutidine</a:t>
            </a:r>
            <a:r>
              <a:rPr lang="fr-FR" dirty="0" smtClean="0"/>
              <a:t> pour réduire la toxicité chez des patients japonais avec cancer de l’estomac réséqué</a:t>
            </a:r>
            <a:endParaRPr lang="fr-FR" dirty="0"/>
          </a:p>
        </p:txBody>
      </p:sp>
      <p:sp>
        <p:nvSpPr>
          <p:cNvPr id="14" name="Text Placeholder 13"/>
          <p:cNvSpPr>
            <a:spLocks noGrp="1"/>
          </p:cNvSpPr>
          <p:nvPr>
            <p:ph type="body" sz="quarter" idx="10"/>
          </p:nvPr>
        </p:nvSpPr>
        <p:spPr>
          <a:xfrm>
            <a:off x="214209" y="5978106"/>
            <a:ext cx="4479894" cy="605257"/>
          </a:xfrm>
        </p:spPr>
        <p:txBody>
          <a:bodyPr/>
          <a:lstStyle/>
          <a:p>
            <a:r>
              <a:rPr lang="fr-FR" baseline="30000" dirty="0" smtClean="0"/>
              <a:t>†</a:t>
            </a:r>
            <a:r>
              <a:rPr lang="fr-FR" dirty="0" smtClean="0"/>
              <a:t>80–120 mg/j, 4 semaines d’administration avec 2 semaines d’arrêt, répété pendant 1 an;</a:t>
            </a:r>
            <a:r>
              <a:rPr lang="fr-FR" dirty="0" smtClean="0">
                <a:solidFill>
                  <a:schemeClr val="tx1"/>
                </a:solidFill>
              </a:rPr>
              <a:t> </a:t>
            </a:r>
            <a:r>
              <a:rPr lang="fr-FR" baseline="30000" dirty="0" smtClean="0">
                <a:solidFill>
                  <a:schemeClr val="tx1"/>
                </a:solidFill>
              </a:rPr>
              <a:t>‡</a:t>
            </a:r>
            <a:r>
              <a:rPr lang="fr-FR" dirty="0" smtClean="0"/>
              <a:t>20 mg/j pendant 1 an; </a:t>
            </a:r>
            <a:r>
              <a:rPr lang="fr-FR" baseline="30000" dirty="0" smtClean="0"/>
              <a:t>#</a:t>
            </a:r>
            <a:r>
              <a:rPr lang="fr-FR" dirty="0" smtClean="0"/>
              <a:t>achèvement défini par poursuite de S-1 pendant 1 an avec &gt;70% dose prévue</a:t>
            </a:r>
            <a:endParaRPr lang="fr-FR" dirty="0"/>
          </a:p>
        </p:txBody>
      </p:sp>
      <p:sp>
        <p:nvSpPr>
          <p:cNvPr id="15" name="Text Placeholder 14"/>
          <p:cNvSpPr>
            <a:spLocks noGrp="1"/>
          </p:cNvSpPr>
          <p:nvPr>
            <p:ph type="body" sz="quarter" idx="11"/>
          </p:nvPr>
        </p:nvSpPr>
        <p:spPr/>
        <p:txBody>
          <a:bodyPr/>
          <a:lstStyle/>
          <a:p>
            <a:r>
              <a:rPr lang="fr-FR" smtClean="0"/>
              <a:t>Machida N, et al, J Clin Oncol 2018;36(Suppl 4S):Abstr 91</a:t>
            </a:r>
            <a:endParaRPr lang="fr-FR" dirty="0"/>
          </a:p>
        </p:txBody>
      </p:sp>
      <p:sp>
        <p:nvSpPr>
          <p:cNvPr id="6" name="Rectangle 9"/>
          <p:cNvSpPr txBox="1">
            <a:spLocks noChangeArrowheads="1"/>
          </p:cNvSpPr>
          <p:nvPr/>
        </p:nvSpPr>
        <p:spPr bwMode="auto">
          <a:xfrm>
            <a:off x="365124" y="5167241"/>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TAT de S-1</a:t>
            </a:r>
            <a:r>
              <a:rPr lang="fr-FR" baseline="30000" dirty="0" smtClean="0"/>
              <a:t>#</a:t>
            </a:r>
            <a:endParaRPr lang="fr-FR" dirty="0"/>
          </a:p>
        </p:txBody>
      </p:sp>
      <p:sp>
        <p:nvSpPr>
          <p:cNvPr id="7" name="Content Placeholder 26"/>
          <p:cNvSpPr txBox="1">
            <a:spLocks/>
          </p:cNvSpPr>
          <p:nvPr/>
        </p:nvSpPr>
        <p:spPr>
          <a:xfrm>
            <a:off x="4648200" y="5167241"/>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Tolérance, dose relative totale de S-1</a:t>
            </a:r>
            <a:endParaRPr lang="fr-FR" dirty="0"/>
          </a:p>
        </p:txBody>
      </p:sp>
      <p:sp>
        <p:nvSpPr>
          <p:cNvPr id="8" name="Oval 14"/>
          <p:cNvSpPr>
            <a:spLocks noChangeArrowheads="1"/>
          </p:cNvSpPr>
          <p:nvPr/>
        </p:nvSpPr>
        <p:spPr bwMode="auto">
          <a:xfrm>
            <a:off x="4476349" y="34073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fr-FR" altLang="zh-CN" sz="1600" b="1" smtClean="0">
                <a:solidFill>
                  <a:srgbClr val="043882"/>
                </a:solidFill>
                <a:ea typeface="SimSun" pitchFamily="2" charset="-122"/>
              </a:rPr>
              <a:t>R</a:t>
            </a:r>
          </a:p>
          <a:p>
            <a:pPr lvl="0" algn="ctr">
              <a:defRPr/>
            </a:pPr>
            <a:r>
              <a:rPr lang="fr-FR" altLang="zh-CN" sz="1600" b="1" smtClean="0">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9" name="AutoShape 15"/>
          <p:cNvCxnSpPr>
            <a:cxnSpLocks noChangeShapeType="1"/>
            <a:stCxn id="8" idx="0"/>
            <a:endCxn id="16" idx="1"/>
          </p:cNvCxnSpPr>
          <p:nvPr/>
        </p:nvCxnSpPr>
        <p:spPr bwMode="auto">
          <a:xfrm rot="5400000" flipH="1" flipV="1">
            <a:off x="4754223" y="2761441"/>
            <a:ext cx="659823" cy="63197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5390748" y="3164337"/>
            <a:ext cx="2819703" cy="1318416"/>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smtClean="0">
                <a:solidFill>
                  <a:srgbClr val="4D4D4D"/>
                </a:solidFill>
                <a:latin typeface="Arial"/>
              </a:rPr>
              <a:t>Institution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Stade</a:t>
            </a:r>
            <a:r>
              <a:rPr kumimoji="0" lang="fr-FR" sz="1400" b="0" i="0" u="none" strike="noStrike" kern="1200" cap="none" spc="0" normalizeH="0" noProof="0" dirty="0" smtClean="0">
                <a:ln>
                  <a:noFill/>
                </a:ln>
                <a:solidFill>
                  <a:srgbClr val="4D4D4D"/>
                </a:solidFill>
                <a:effectLst/>
                <a:uLnTx/>
                <a:uFillTx/>
                <a:latin typeface="Arial"/>
              </a:rPr>
              <a:t> p (II vs. IIIA vs. IIIB)</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baseline="0" dirty="0" smtClean="0">
                <a:solidFill>
                  <a:srgbClr val="4D4D4D"/>
                </a:solidFill>
                <a:latin typeface="Arial"/>
              </a:rPr>
              <a:t>Gastrectomie totale</a:t>
            </a:r>
            <a:r>
              <a:rPr lang="fr-FR" sz="1400" dirty="0" smtClean="0">
                <a:solidFill>
                  <a:srgbClr val="4D4D4D"/>
                </a:solidFill>
                <a:latin typeface="Arial"/>
              </a:rPr>
              <a:t> vs. distale </a:t>
            </a:r>
            <a:r>
              <a:rPr lang="fr-FR" sz="1400" dirty="0" err="1" smtClean="0">
                <a:solidFill>
                  <a:srgbClr val="4D4D4D"/>
                </a:solidFill>
                <a:latin typeface="Arial"/>
              </a:rPr>
              <a:t>gastrectomy</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4088914" y="3699439"/>
            <a:ext cx="387435"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5400122" y="2337147"/>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smtClean="0">
                <a:solidFill>
                  <a:srgbClr val="FFFFFF"/>
                </a:solidFill>
                <a:ea typeface="SimSun" pitchFamily="2" charset="-122"/>
              </a:rPr>
              <a:t>S-1</a:t>
            </a:r>
            <a:r>
              <a:rPr lang="fr-FR" baseline="30000" smtClean="0">
                <a:solidFill>
                  <a:schemeClr val="tx2"/>
                </a:solidFill>
              </a:rPr>
              <a:t>†</a:t>
            </a:r>
            <a:r>
              <a:rPr lang="fr-FR" altLang="zh-CN" smtClean="0">
                <a:solidFill>
                  <a:srgbClr val="FFFFFF"/>
                </a:solidFill>
                <a:ea typeface="SimSun" pitchFamily="2" charset="-122"/>
              </a:rPr>
              <a:t> + lafutidine</a:t>
            </a:r>
            <a:r>
              <a:rPr lang="fr-FR" baseline="30000" smtClean="0">
                <a:solidFill>
                  <a:schemeClr val="tx2"/>
                </a:solidFill>
              </a:rPr>
              <a:t>‡</a:t>
            </a:r>
            <a:r>
              <a:rPr lang="fr-FR" altLang="zh-CN" smtClean="0">
                <a:solidFill>
                  <a:srgbClr val="FFFFFF"/>
                </a:solidFill>
                <a:ea typeface="SimSun" pitchFamily="2" charset="-122"/>
              </a:rPr>
              <a:t> </a:t>
            </a:r>
          </a:p>
          <a:p>
            <a:pPr lvl="0" algn="ctr" defTabSz="892175" eaLnBrk="0" hangingPunct="0">
              <a:defRPr/>
            </a:pPr>
            <a:r>
              <a:rPr lang="fr-FR" altLang="zh-CN" smtClean="0">
                <a:solidFill>
                  <a:srgbClr val="FFFFFF"/>
                </a:solidFill>
                <a:ea typeface="SimSun" pitchFamily="2" charset="-122"/>
              </a:rPr>
              <a:t>(n=101)</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477261" y="2380360"/>
            <a:ext cx="3611653"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Carcinome gastrique prouvé histologiquement</a:t>
            </a:r>
          </a:p>
          <a:p>
            <a:pPr marL="228600" indent="-228600" defTabSz="892175" eaLnBrk="0" hangingPunct="0">
              <a:spcAft>
                <a:spcPct val="30000"/>
              </a:spcAft>
              <a:buFont typeface="Arial" pitchFamily="34" charset="0"/>
              <a:buChar char="•"/>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Résection R0</a:t>
            </a:r>
            <a:r>
              <a:rPr kumimoji="0" lang="fr-FR" altLang="zh-CN" sz="1800" b="0" i="0" u="none" strike="noStrike" kern="1200" cap="none" spc="0" normalizeH="0" noProof="0" dirty="0" smtClean="0">
                <a:ln>
                  <a:noFill/>
                </a:ln>
                <a:solidFill>
                  <a:srgbClr val="FFFFFF"/>
                </a:solidFill>
                <a:effectLst/>
                <a:uLnTx/>
                <a:uFillTx/>
                <a:ea typeface="SimSun" pitchFamily="2" charset="-122"/>
              </a:rPr>
              <a:t> avec </a:t>
            </a:r>
            <a:r>
              <a:rPr lang="fr-FR" altLang="zh-CN" dirty="0" smtClean="0">
                <a:solidFill>
                  <a:srgbClr val="FFFFFF"/>
                </a:solidFill>
                <a:ea typeface="SimSun" pitchFamily="2" charset="-122"/>
              </a:rPr>
              <a:t>curage ganglionnaire </a:t>
            </a:r>
            <a:r>
              <a:rPr kumimoji="0" lang="fr-FR" altLang="zh-CN" sz="1800" b="0" i="0" u="none" strike="noStrike" kern="1200" cap="none" spc="0" normalizeH="0" noProof="0" dirty="0" smtClean="0">
                <a:ln>
                  <a:noFill/>
                </a:ln>
                <a:solidFill>
                  <a:srgbClr val="FFFFFF"/>
                </a:solidFill>
                <a:effectLst/>
                <a:uLnTx/>
                <a:uFillTx/>
                <a:ea typeface="SimSun" pitchFamily="2" charset="-122"/>
              </a:rPr>
              <a:t>D≥2 </a:t>
            </a:r>
          </a:p>
          <a:p>
            <a:pPr marL="228600" indent="-228600" defTabSz="892175" eaLnBrk="0" hangingPunct="0">
              <a:spcAft>
                <a:spcPct val="30000"/>
              </a:spcAft>
              <a:buFont typeface="Arial" pitchFamily="34" charset="0"/>
              <a:buChar char="•"/>
              <a:defRPr/>
            </a:pPr>
            <a:r>
              <a:rPr lang="fr-FR" altLang="zh-CN" baseline="0" dirty="0" smtClean="0">
                <a:solidFill>
                  <a:srgbClr val="FFFFFF"/>
                </a:solidFill>
                <a:ea typeface="SimSun" pitchFamily="2" charset="-122"/>
              </a:rPr>
              <a:t>Stade </a:t>
            </a:r>
            <a:r>
              <a:rPr lang="fr-FR" altLang="zh-CN" baseline="0" dirty="0" err="1" smtClean="0">
                <a:solidFill>
                  <a:srgbClr val="FFFFFF"/>
                </a:solidFill>
                <a:ea typeface="SimSun" pitchFamily="2" charset="-122"/>
              </a:rPr>
              <a:t>pII</a:t>
            </a:r>
            <a:r>
              <a:rPr lang="fr-FR" altLang="zh-CN" baseline="0" dirty="0" smtClean="0">
                <a:solidFill>
                  <a:srgbClr val="FFFFFF"/>
                </a:solidFill>
                <a:ea typeface="SimSun" pitchFamily="2" charset="-122"/>
              </a:rPr>
              <a:t>/III (classification japonaise)</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(n=202)</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4748090" y="4011595"/>
            <a:ext cx="672088" cy="631975"/>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5400122" y="4253259"/>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S-1</a:t>
            </a:r>
            <a:r>
              <a:rPr lang="fr-FR" baseline="30000" dirty="0" smtClean="0"/>
              <a:t>†</a:t>
            </a:r>
            <a:r>
              <a:rPr kumimoji="0" lang="fr-FR" altLang="zh-CN" sz="1800" b="0" i="0" u="none" strike="noStrike" kern="1200" cap="none" spc="0" normalizeH="0" baseline="0" noProof="0" dirty="0" smtClean="0">
                <a:ln>
                  <a:noFill/>
                </a:ln>
                <a:solidFill>
                  <a:srgbClr val="4D4D4D"/>
                </a:solidFill>
                <a:effectLst/>
                <a:uLnTx/>
                <a:uFillTx/>
                <a:ea typeface="SimSun" pitchFamily="2" charset="-122"/>
              </a:rPr>
              <a:t> seule</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(n=101)</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Tree>
    <p:custDataLst>
      <p:tags r:id="rId1"/>
    </p:custDataLst>
    <p:extLst>
      <p:ext uri="{BB962C8B-B14F-4D97-AF65-F5344CB8AC3E}">
        <p14:creationId xmlns:p14="http://schemas.microsoft.com/office/powerpoint/2010/main" val="3296874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91: Etude prospective multicentrique évaluant S-1 avec lafutidine vs S-1 en chimiothérapie adjuvante dans le cancer de l’estomac au Japon: AEOLUS </a:t>
            </a:r>
            <a:br>
              <a:rPr lang="fr-FR" dirty="0" smtClean="0"/>
            </a:br>
            <a:r>
              <a:rPr lang="fr-FR" dirty="0" smtClean="0"/>
              <a:t>– </a:t>
            </a:r>
            <a:r>
              <a:rPr lang="fr-FR" dirty="0" err="1" smtClean="0"/>
              <a:t>Machida</a:t>
            </a:r>
            <a:r>
              <a:rPr lang="fr-FR" dirty="0" smtClean="0"/>
              <a:t> N,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p:txBody>
          <a:bodyPr/>
          <a:lstStyle/>
          <a:p>
            <a:r>
              <a:rPr lang="fr-FR" dirty="0" err="1" smtClean="0"/>
              <a:t>Machida</a:t>
            </a:r>
            <a:r>
              <a:rPr lang="fr-FR" dirty="0" smtClean="0"/>
              <a:t> N, et al, J Clin </a:t>
            </a:r>
            <a:r>
              <a:rPr lang="fr-FR" dirty="0" err="1" smtClean="0"/>
              <a:t>Oncol</a:t>
            </a:r>
            <a:r>
              <a:rPr lang="fr-FR" dirty="0" smtClean="0"/>
              <a:t> 2018;36(</a:t>
            </a:r>
            <a:r>
              <a:rPr lang="fr-FR" dirty="0" err="1" smtClean="0"/>
              <a:t>Suppl</a:t>
            </a:r>
            <a:r>
              <a:rPr lang="fr-FR" dirty="0" smtClean="0"/>
              <a:t> 4S):</a:t>
            </a:r>
            <a:r>
              <a:rPr lang="fr-FR" dirty="0" err="1" smtClean="0"/>
              <a:t>Abstr</a:t>
            </a:r>
            <a:r>
              <a:rPr lang="fr-FR" dirty="0" smtClean="0"/>
              <a:t> 91</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1544032010"/>
              </p:ext>
            </p:extLst>
          </p:nvPr>
        </p:nvGraphicFramePr>
        <p:xfrm>
          <a:off x="369888" y="1830313"/>
          <a:ext cx="8408988" cy="1715326"/>
        </p:xfrm>
        <a:graphic>
          <a:graphicData uri="http://schemas.openxmlformats.org/drawingml/2006/table">
            <a:tbl>
              <a:tblPr firstRow="1" bandRow="1">
                <a:tableStyleId>{69012ECD-51FC-41F1-AA8D-1B2483CD663E}</a:tableStyleId>
              </a:tblPr>
              <a:tblGrid>
                <a:gridCol w="2384214">
                  <a:extLst>
                    <a:ext uri="{9D8B030D-6E8A-4147-A177-3AD203B41FA5}">
                      <a16:colId xmlns:a16="http://schemas.microsoft.com/office/drawing/2014/main" val="20000"/>
                    </a:ext>
                  </a:extLst>
                </a:gridCol>
                <a:gridCol w="1868718">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(n=101)</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S-1 seul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(n=101)</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rPr>
                        <a:t>p</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rgbClr val="000000"/>
                          </a:solidFill>
                          <a:effectLst/>
                        </a:rPr>
                        <a:t>N</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69</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61</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mn-lt"/>
                          <a:cs typeface="+mn-cs"/>
                        </a:rPr>
                        <a:t>Taux d’achèvement, %</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68,3</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60,4</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0,072</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036932" y="1475125"/>
            <a:ext cx="3839513" cy="369332"/>
          </a:xfrm>
          <a:prstGeom prst="rect">
            <a:avLst/>
          </a:prstGeom>
          <a:noFill/>
        </p:spPr>
        <p:txBody>
          <a:bodyPr wrap="none" rtlCol="0">
            <a:spAutoFit/>
          </a:bodyPr>
          <a:lstStyle/>
          <a:p>
            <a:r>
              <a:rPr lang="fr-FR" b="1" dirty="0" smtClean="0"/>
              <a:t>Taux d’achèvement du traitement</a:t>
            </a:r>
            <a:endParaRPr lang="fr-FR" b="1" dirty="0"/>
          </a:p>
        </p:txBody>
      </p:sp>
      <p:graphicFrame>
        <p:nvGraphicFramePr>
          <p:cNvPr id="8" name="Group 88"/>
          <p:cNvGraphicFramePr>
            <a:graphicFrameLocks noGrp="1"/>
          </p:cNvGraphicFramePr>
          <p:nvPr>
            <p:extLst>
              <p:ext uri="{D42A27DB-BD31-4B8C-83A1-F6EECF244321}">
                <p14:modId xmlns:p14="http://schemas.microsoft.com/office/powerpoint/2010/main" val="2285790568"/>
              </p:ext>
            </p:extLst>
          </p:nvPr>
        </p:nvGraphicFramePr>
        <p:xfrm>
          <a:off x="375646" y="4139213"/>
          <a:ext cx="8408988" cy="1548384"/>
        </p:xfrm>
        <a:graphic>
          <a:graphicData uri="http://schemas.openxmlformats.org/drawingml/2006/table">
            <a:tbl>
              <a:tblPr firstRow="1" bandRow="1">
                <a:tableStyleId>{69012ECD-51FC-41F1-AA8D-1B2483CD663E}</a:tableStyleId>
              </a:tblPr>
              <a:tblGrid>
                <a:gridCol w="2324422">
                  <a:extLst>
                    <a:ext uri="{9D8B030D-6E8A-4147-A177-3AD203B41FA5}">
                      <a16:colId xmlns:a16="http://schemas.microsoft.com/office/drawing/2014/main" val="20000"/>
                    </a:ext>
                  </a:extLst>
                </a:gridCol>
                <a:gridCol w="1928510">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S-1 </a:t>
                      </a:r>
                      <a:r>
                        <a:rPr kumimoji="0" lang="en-GB" sz="1600" b="1" i="0" u="none" strike="noStrike" cap="none" normalizeH="0" baseline="0" dirty="0" err="1" smtClean="0">
                          <a:ln>
                            <a:noFill/>
                          </a:ln>
                          <a:solidFill>
                            <a:schemeClr val="tx2"/>
                          </a:solidFill>
                          <a:effectLst/>
                          <a:latin typeface="Arial" charset="0"/>
                          <a:cs typeface="Arial" charset="0"/>
                        </a:rPr>
                        <a:t>seul</a:t>
                      </a:r>
                      <a:endParaRPr kumimoji="0" lang="en-GB" sz="16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p</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Dose </a:t>
                      </a:r>
                      <a:r>
                        <a:rPr kumimoji="0" lang="en-GB" sz="1600" b="0" i="0" u="none" strike="noStrike" cap="none" normalizeH="0" baseline="0" dirty="0" err="1" smtClean="0">
                          <a:ln>
                            <a:noFill/>
                          </a:ln>
                          <a:solidFill>
                            <a:srgbClr val="000000"/>
                          </a:solidFill>
                          <a:effectLst/>
                          <a:latin typeface="Arial" charset="0"/>
                          <a:cs typeface="Arial" charset="0"/>
                        </a:rPr>
                        <a:t>intensité</a:t>
                      </a:r>
                      <a:r>
                        <a:rPr kumimoji="0" lang="en-GB" sz="1600" b="0" i="0" u="none" strike="noStrike" cap="none" normalizeH="0" baseline="0" dirty="0" smtClean="0">
                          <a:ln>
                            <a:noFill/>
                          </a:ln>
                          <a:solidFill>
                            <a:srgbClr val="000000"/>
                          </a:solidFill>
                          <a:effectLst/>
                          <a:latin typeface="Arial" charset="0"/>
                          <a:cs typeface="Arial" charset="0"/>
                        </a:rPr>
                        <a:t>,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&lt;70%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32 (31,7)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69 (68,3)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40 (39,6)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61 (60,4)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0,152</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2633008" y="3784025"/>
            <a:ext cx="3661354" cy="369332"/>
          </a:xfrm>
          <a:prstGeom prst="rect">
            <a:avLst/>
          </a:prstGeom>
          <a:noFill/>
        </p:spPr>
        <p:txBody>
          <a:bodyPr wrap="none" rtlCol="0">
            <a:spAutoFit/>
          </a:bodyPr>
          <a:lstStyle/>
          <a:p>
            <a:r>
              <a:rPr lang="fr-FR" b="1" dirty="0" smtClean="0"/>
              <a:t>Dose relative totale administrée</a:t>
            </a:r>
            <a:endParaRPr lang="fr-FR" b="1" dirty="0"/>
          </a:p>
        </p:txBody>
      </p:sp>
    </p:spTree>
    <p:custDataLst>
      <p:tags r:id="rId1"/>
    </p:custDataLst>
    <p:extLst>
      <p:ext uri="{BB962C8B-B14F-4D97-AF65-F5344CB8AC3E}">
        <p14:creationId xmlns:p14="http://schemas.microsoft.com/office/powerpoint/2010/main" val="1346856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91: </a:t>
            </a:r>
            <a:r>
              <a:rPr lang="fr-FR" dirty="0"/>
              <a:t>Etude prospective multicentrique évaluant S-1 avec lafutidine vs S-1 en chimiothérapie adjuvante </a:t>
            </a:r>
            <a:r>
              <a:rPr lang="fr-FR" dirty="0" smtClean="0"/>
              <a:t>dans </a:t>
            </a:r>
            <a:r>
              <a:rPr lang="fr-FR" dirty="0"/>
              <a:t>le cancer de l’estomac au Japon: </a:t>
            </a:r>
            <a:r>
              <a:rPr lang="fr-FR" dirty="0" smtClean="0"/>
              <a:t>AEOLUS </a:t>
            </a:r>
            <a:br>
              <a:rPr lang="fr-FR" dirty="0" smtClean="0"/>
            </a:br>
            <a:r>
              <a:rPr lang="fr-FR" dirty="0" smtClean="0"/>
              <a:t>– </a:t>
            </a:r>
            <a:r>
              <a:rPr lang="fr-FR" dirty="0" err="1"/>
              <a:t>Machida</a:t>
            </a:r>
            <a:r>
              <a:rPr lang="fr-FR" dirty="0"/>
              <a:t> N,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r>
              <a:rPr lang="en-GB" b="1" dirty="0" smtClean="0"/>
              <a:t> </a:t>
            </a:r>
            <a:endParaRPr lang="en-GB" dirty="0"/>
          </a:p>
        </p:txBody>
      </p:sp>
      <p:sp>
        <p:nvSpPr>
          <p:cNvPr id="15" name="Text Placeholder 14"/>
          <p:cNvSpPr>
            <a:spLocks noGrp="1"/>
          </p:cNvSpPr>
          <p:nvPr>
            <p:ph type="body" sz="quarter" idx="11"/>
          </p:nvPr>
        </p:nvSpPr>
        <p:spPr/>
        <p:txBody>
          <a:bodyPr/>
          <a:lstStyle/>
          <a:p>
            <a:r>
              <a:rPr lang="en-GB" dirty="0" smtClean="0"/>
              <a:t>Machida N,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151271698"/>
              </p:ext>
            </p:extLst>
          </p:nvPr>
        </p:nvGraphicFramePr>
        <p:xfrm>
          <a:off x="369885" y="1650122"/>
          <a:ext cx="8408989" cy="4651248"/>
        </p:xfrm>
        <a:graphic>
          <a:graphicData uri="http://schemas.openxmlformats.org/drawingml/2006/table">
            <a:tbl>
              <a:tblPr firstRow="1" bandRow="1">
                <a:tableStyleId>{69012ECD-51FC-41F1-AA8D-1B2483CD663E}</a:tableStyleId>
              </a:tblPr>
              <a:tblGrid>
                <a:gridCol w="2965638">
                  <a:extLst>
                    <a:ext uri="{9D8B030D-6E8A-4147-A177-3AD203B41FA5}">
                      <a16:colId xmlns:a16="http://schemas.microsoft.com/office/drawing/2014/main" val="20000"/>
                    </a:ext>
                  </a:extLst>
                </a:gridCol>
                <a:gridCol w="1530057">
                  <a:extLst>
                    <a:ext uri="{9D8B030D-6E8A-4147-A177-3AD203B41FA5}">
                      <a16:colId xmlns:a16="http://schemas.microsoft.com/office/drawing/2014/main" val="20001"/>
                    </a:ext>
                  </a:extLst>
                </a:gridCol>
                <a:gridCol w="1315848">
                  <a:extLst>
                    <a:ext uri="{9D8B030D-6E8A-4147-A177-3AD203B41FA5}">
                      <a16:colId xmlns:a16="http://schemas.microsoft.com/office/drawing/2014/main" val="20002"/>
                    </a:ext>
                  </a:extLst>
                </a:gridCol>
                <a:gridCol w="1499455">
                  <a:extLst>
                    <a:ext uri="{9D8B030D-6E8A-4147-A177-3AD203B41FA5}">
                      <a16:colId xmlns:a16="http://schemas.microsoft.com/office/drawing/2014/main" val="20003"/>
                    </a:ext>
                  </a:extLst>
                </a:gridCol>
                <a:gridCol w="1097991">
                  <a:extLst>
                    <a:ext uri="{9D8B030D-6E8A-4147-A177-3AD203B41FA5}">
                      <a16:colId xmlns:a16="http://schemas.microsoft.com/office/drawing/2014/main" val="20004"/>
                    </a:ext>
                  </a:extLst>
                </a:gridCol>
              </a:tblGrid>
              <a:tr h="4048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EIs (%)</a:t>
                      </a:r>
                      <a:endParaRPr kumimoji="0" lang="fr-FR" sz="1600" b="1" i="0" u="none" strike="noStrike" cap="none" normalizeH="0" baseline="0" noProof="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(n=102)</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S-1 seul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(n=100)</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Tous grades</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Grade ≥3</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Tous grades</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dirty="0" smtClean="0">
                          <a:ln>
                            <a:noFill/>
                          </a:ln>
                          <a:solidFill>
                            <a:schemeClr val="tx2"/>
                          </a:solidFill>
                          <a:effectLst/>
                          <a:latin typeface="Arial" charset="0"/>
                          <a:cs typeface="Arial" charset="0"/>
                        </a:rPr>
                        <a:t>Grade ≥3</a:t>
                      </a:r>
                      <a:endParaRPr kumimoji="0" lang="fr-FR" sz="16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Tous</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99 (97,1)</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31 (30,4)</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97 (97,0)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36 (36,0)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Neutropénie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 (2,0)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0 (0)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3 (3,0)</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 (1,0)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Thrombocytopénie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29 (28,4)</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cap="none" normalizeH="0" baseline="0" noProof="0" smtClean="0">
                          <a:ln>
                            <a:noFill/>
                          </a:ln>
                          <a:solidFill>
                            <a:srgbClr val="000000"/>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34 (34,0)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 (3,0)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Augmentation bilirubine totale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33 (32,4)</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 (2,0)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35 (35,0)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 (1,0)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Augmentation AST</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24 (23,5)</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 (2,0)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38 (38,0)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0 (0)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Anorexie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74 (72,5)</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15 (14,7)</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70 (70,0)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17 (17,0)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Nausées</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56 (54,9)</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5 (4,9)</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45 (45,0)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5 (5,0)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Stomatite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49 (48,0)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 (3,0)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43 (43,0)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0 (0)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9"/>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Diarrhée</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67 (65,7)</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2 (2,0)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63 (63,0)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6 (6,0)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0"/>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Fatigue</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71 (69,6)</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11 (10,8)</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72 (72,0)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8 (8,0)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1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Larmoiement</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48 (47,1)</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3 (2,9)</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rgbClr val="000000"/>
                          </a:solidFill>
                          <a:effectLst/>
                          <a:latin typeface="Arial" charset="0"/>
                          <a:cs typeface="Arial" charset="0"/>
                        </a:rPr>
                        <a:t>45 (45,0)</a:t>
                      </a:r>
                      <a:endParaRPr kumimoji="0" lang="fr-FR" sz="16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rgbClr val="000000"/>
                          </a:solidFill>
                          <a:effectLst/>
                          <a:latin typeface="Arial" charset="0"/>
                          <a:cs typeface="Arial" charset="0"/>
                        </a:rPr>
                        <a:t>1 (1,0)</a:t>
                      </a:r>
                      <a:endParaRPr kumimoji="0" lang="fr-FR" sz="16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25489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ESDO oncologie médicale</a:t>
            </a:r>
            <a:br>
              <a:rPr lang="fr-FR" dirty="0" smtClean="0"/>
            </a:br>
            <a:r>
              <a:rPr lang="fr-FR" b="0" dirty="0" smtClean="0"/>
              <a:t>Contributeurs 2018</a:t>
            </a:r>
            <a:endParaRPr lang="fr-FR" b="0" dirty="0"/>
          </a:p>
        </p:txBody>
      </p:sp>
      <p:grpSp>
        <p:nvGrpSpPr>
          <p:cNvPr id="38" name="Group 37"/>
          <p:cNvGrpSpPr/>
          <p:nvPr/>
        </p:nvGrpSpPr>
        <p:grpSpPr>
          <a:xfrm>
            <a:off x="279138" y="5031293"/>
            <a:ext cx="8612576" cy="822919"/>
            <a:chOff x="194468" y="5031293"/>
            <a:chExt cx="8612576" cy="822919"/>
          </a:xfrm>
        </p:grpSpPr>
        <p:sp>
          <p:nvSpPr>
            <p:cNvPr id="6" name="Content Placeholder 9"/>
            <p:cNvSpPr txBox="1">
              <a:spLocks/>
            </p:cNvSpPr>
            <p:nvPr/>
          </p:nvSpPr>
          <p:spPr bwMode="auto">
            <a:xfrm>
              <a:off x="194468" y="5031296"/>
              <a:ext cx="8612576"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1973263" algn="l"/>
                </a:tabLst>
              </a:pPr>
              <a:r>
                <a:rPr lang="fr-FR" sz="1100" b="1" dirty="0" smtClean="0">
                  <a:solidFill>
                    <a:srgbClr val="4D4D4D"/>
                  </a:solidFill>
                </a:rPr>
                <a:t>Prof Eric Van Cutsem	</a:t>
              </a:r>
              <a:r>
                <a:rPr lang="fr-FR" sz="1100" dirty="0" smtClean="0">
                  <a:solidFill>
                    <a:srgbClr val="4D4D4D"/>
                  </a:solidFill>
                </a:rPr>
                <a:t>Oncologie digestive, hôpitaux universitaires de Leuven, Belgique</a:t>
              </a:r>
            </a:p>
            <a:p>
              <a:pPr>
                <a:lnSpc>
                  <a:spcPct val="150000"/>
                </a:lnSpc>
                <a:spcAft>
                  <a:spcPts val="0"/>
                </a:spcAft>
                <a:tabLst>
                  <a:tab pos="1973263" algn="l"/>
                </a:tabLst>
              </a:pPr>
              <a:r>
                <a:rPr lang="fr-FR" sz="1100" b="1" dirty="0" smtClean="0">
                  <a:solidFill>
                    <a:srgbClr val="4D4D4D"/>
                  </a:solidFill>
                </a:rPr>
                <a:t>Prof Thomas </a:t>
              </a:r>
              <a:r>
                <a:rPr lang="fr-FR" sz="1100" b="1" dirty="0" err="1" smtClean="0">
                  <a:solidFill>
                    <a:srgbClr val="4D4D4D"/>
                  </a:solidFill>
                </a:rPr>
                <a:t>Seufferlein</a:t>
              </a:r>
              <a:r>
                <a:rPr lang="fr-FR" sz="1100" b="1" dirty="0" smtClean="0">
                  <a:solidFill>
                    <a:srgbClr val="4D4D4D"/>
                  </a:solidFill>
                </a:rPr>
                <a:t>	</a:t>
              </a:r>
              <a:r>
                <a:rPr lang="fr-FR" sz="1100" dirty="0" smtClean="0">
                  <a:solidFill>
                    <a:srgbClr val="4D4D4D"/>
                  </a:solidFill>
                </a:rPr>
                <a:t>Clinique de médecine interne I, Université d’Ulm, Ulm, Allemagne</a:t>
              </a:r>
              <a:endParaRPr lang="fr-FR" sz="1100" dirty="0">
                <a:solidFill>
                  <a:srgbClr val="4D4D4D"/>
                </a:solidFill>
              </a:endParaRPr>
            </a:p>
          </p:txBody>
        </p:sp>
        <p:grpSp>
          <p:nvGrpSpPr>
            <p:cNvPr id="37" name="Group 36"/>
            <p:cNvGrpSpPr/>
            <p:nvPr/>
          </p:nvGrpSpPr>
          <p:grpSpPr>
            <a:xfrm>
              <a:off x="7546458" y="5031293"/>
              <a:ext cx="1258535" cy="728284"/>
              <a:chOff x="7546458" y="5031293"/>
              <a:chExt cx="1258535" cy="728284"/>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458" y="5031294"/>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84" y="5031293"/>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31" name="Group 30"/>
          <p:cNvGrpSpPr/>
          <p:nvPr/>
        </p:nvGrpSpPr>
        <p:grpSpPr>
          <a:xfrm>
            <a:off x="279403" y="1307743"/>
            <a:ext cx="8610202" cy="1377073"/>
            <a:chOff x="194733" y="1307743"/>
            <a:chExt cx="8610202" cy="1377073"/>
          </a:xfrm>
        </p:grpSpPr>
        <p:grpSp>
          <p:nvGrpSpPr>
            <p:cNvPr id="30" name="Group 29"/>
            <p:cNvGrpSpPr/>
            <p:nvPr/>
          </p:nvGrpSpPr>
          <p:grpSpPr>
            <a:xfrm>
              <a:off x="194733" y="1307743"/>
              <a:ext cx="8599200" cy="1377073"/>
              <a:chOff x="194733" y="1307743"/>
              <a:chExt cx="8599200" cy="1377073"/>
            </a:xfrm>
          </p:grpSpPr>
          <p:sp>
            <p:nvSpPr>
              <p:cNvPr id="4" name="Content Placeholder 9"/>
              <p:cNvSpPr txBox="1">
                <a:spLocks/>
              </p:cNvSpPr>
              <p:nvPr/>
            </p:nvSpPr>
            <p:spPr bwMode="auto">
              <a:xfrm>
                <a:off x="194733" y="1307745"/>
                <a:ext cx="8599200"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1973263" algn="l"/>
                  </a:tabLst>
                </a:pPr>
                <a:r>
                  <a:rPr lang="fr-FR" sz="1100" b="1" dirty="0" smtClean="0">
                    <a:solidFill>
                      <a:srgbClr val="4D4D4D"/>
                    </a:solidFill>
                  </a:rPr>
                  <a:t>Prof Eric Van Cutsem	</a:t>
                </a:r>
                <a:r>
                  <a:rPr lang="fr-FR" sz="1100" dirty="0" smtClean="0">
                    <a:solidFill>
                      <a:srgbClr val="4D4D4D"/>
                    </a:solidFill>
                  </a:rPr>
                  <a:t>Oncologie digestive, hôpitaux universitaires de Leuven, Belgique</a:t>
                </a:r>
              </a:p>
              <a:p>
                <a:pPr>
                  <a:lnSpc>
                    <a:spcPct val="150000"/>
                  </a:lnSpc>
                  <a:spcAft>
                    <a:spcPts val="0"/>
                  </a:spcAft>
                  <a:tabLst>
                    <a:tab pos="1973263" algn="l"/>
                  </a:tabLst>
                </a:pPr>
                <a:r>
                  <a:rPr lang="fr-FR" sz="1100" b="1" dirty="0" smtClean="0">
                    <a:solidFill>
                      <a:srgbClr val="4D4D4D"/>
                    </a:solidFill>
                  </a:rPr>
                  <a:t>Prof Wolff </a:t>
                </a:r>
                <a:r>
                  <a:rPr lang="fr-FR" sz="1100" b="1" dirty="0" err="1" smtClean="0">
                    <a:solidFill>
                      <a:srgbClr val="4D4D4D"/>
                    </a:solidFill>
                  </a:rPr>
                  <a:t>Schmiegel</a:t>
                </a:r>
                <a:r>
                  <a:rPr lang="fr-FR" sz="1100" dirty="0" smtClean="0">
                    <a:solidFill>
                      <a:srgbClr val="4D4D4D"/>
                    </a:solidFill>
                  </a:rPr>
                  <a:t> 	Département de médecine, Ruhr </a:t>
                </a:r>
                <a:r>
                  <a:rPr lang="fr-FR" sz="1100" dirty="0" err="1" smtClean="0">
                    <a:solidFill>
                      <a:srgbClr val="4D4D4D"/>
                    </a:solidFill>
                  </a:rPr>
                  <a:t>University</a:t>
                </a:r>
                <a:r>
                  <a:rPr lang="fr-FR" sz="1100" dirty="0" smtClean="0">
                    <a:solidFill>
                      <a:srgbClr val="4D4D4D"/>
                    </a:solidFill>
                  </a:rPr>
                  <a:t>, Bochum, Allemagne</a:t>
                </a:r>
              </a:p>
              <a:p>
                <a:pPr>
                  <a:lnSpc>
                    <a:spcPct val="150000"/>
                  </a:lnSpc>
                  <a:spcAft>
                    <a:spcPts val="0"/>
                  </a:spcAft>
                  <a:tabLst>
                    <a:tab pos="1973263" algn="l"/>
                  </a:tabLst>
                </a:pPr>
                <a:r>
                  <a:rPr lang="fr-FR" sz="1100" b="1" dirty="0" smtClean="0">
                    <a:solidFill>
                      <a:srgbClr val="4D4D4D"/>
                    </a:solidFill>
                  </a:rPr>
                  <a:t>Prof Thomas </a:t>
                </a:r>
                <a:r>
                  <a:rPr lang="fr-FR" sz="1100" b="1" dirty="0" err="1" smtClean="0">
                    <a:solidFill>
                      <a:srgbClr val="4D4D4D"/>
                    </a:solidFill>
                  </a:rPr>
                  <a:t>Gruenberger</a:t>
                </a:r>
                <a:r>
                  <a:rPr lang="fr-FR" sz="1100" b="1" dirty="0" smtClean="0">
                    <a:solidFill>
                      <a:srgbClr val="4D4D4D"/>
                    </a:solidFill>
                  </a:rPr>
                  <a:t>	</a:t>
                </a:r>
                <a:r>
                  <a:rPr lang="fr-FR" sz="1100" dirty="0" smtClean="0">
                    <a:solidFill>
                      <a:srgbClr val="4D4D4D"/>
                    </a:solidFill>
                  </a:rPr>
                  <a:t>Département de chirurgie I, Rudolf </a:t>
                </a:r>
                <a:r>
                  <a:rPr lang="fr-FR" sz="1100" dirty="0" err="1" smtClean="0">
                    <a:solidFill>
                      <a:srgbClr val="4D4D4D"/>
                    </a:solidFill>
                  </a:rPr>
                  <a:t>Foundation</a:t>
                </a:r>
                <a:r>
                  <a:rPr lang="fr-FR" sz="1100" dirty="0" smtClean="0">
                    <a:solidFill>
                      <a:srgbClr val="4D4D4D"/>
                    </a:solidFill>
                  </a:rPr>
                  <a:t> </a:t>
                </a:r>
                <a:r>
                  <a:rPr lang="fr-FR" sz="1100" dirty="0" err="1" smtClean="0">
                    <a:solidFill>
                      <a:srgbClr val="4D4D4D"/>
                    </a:solidFill>
                  </a:rPr>
                  <a:t>Clinic</a:t>
                </a:r>
                <a:r>
                  <a:rPr lang="fr-FR" sz="1100" dirty="0" smtClean="0">
                    <a:solidFill>
                      <a:srgbClr val="4D4D4D"/>
                    </a:solidFill>
                  </a:rPr>
                  <a:t>, Vienne, Autriche</a:t>
                </a:r>
              </a:p>
              <a:p>
                <a:pPr>
                  <a:lnSpc>
                    <a:spcPct val="150000"/>
                  </a:lnSpc>
                  <a:spcAft>
                    <a:spcPts val="0"/>
                  </a:spcAft>
                  <a:tabLst>
                    <a:tab pos="1973263" algn="l"/>
                  </a:tabLst>
                </a:pPr>
                <a:r>
                  <a:rPr lang="fr-FR" sz="1100" b="1" dirty="0" smtClean="0">
                    <a:solidFill>
                      <a:schemeClr val="tx1"/>
                    </a:solidFill>
                  </a:rPr>
                  <a:t>Prof Jaroslaw </a:t>
                </a:r>
                <a:r>
                  <a:rPr lang="fr-FR" sz="1100" b="1" dirty="0" err="1" smtClean="0">
                    <a:solidFill>
                      <a:schemeClr val="tx1"/>
                    </a:solidFill>
                  </a:rPr>
                  <a:t>Regula</a:t>
                </a:r>
                <a:r>
                  <a:rPr lang="fr-FR" sz="1100" b="1" dirty="0" smtClean="0">
                    <a:solidFill>
                      <a:schemeClr val="tx1"/>
                    </a:solidFill>
                  </a:rPr>
                  <a:t>	</a:t>
                </a:r>
                <a:r>
                  <a:rPr lang="fr-FR" sz="1100" dirty="0" smtClean="0">
                    <a:solidFill>
                      <a:schemeClr val="tx1"/>
                    </a:solidFill>
                  </a:rPr>
                  <a:t>Département de gastroentérologie et hépatologie, Institut d’oncologie, </a:t>
                </a:r>
                <a:r>
                  <a:rPr lang="fr-FR" sz="1100" dirty="0" err="1" smtClean="0">
                    <a:solidFill>
                      <a:schemeClr val="tx1"/>
                    </a:solidFill>
                  </a:rPr>
                  <a:t>Warsaw</a:t>
                </a:r>
                <a:r>
                  <a:rPr lang="fr-FR" sz="1100" dirty="0" smtClean="0">
                    <a:solidFill>
                      <a:schemeClr val="tx1"/>
                    </a:solidFill>
                  </a:rPr>
                  <a:t>, Pologne</a:t>
                </a:r>
                <a:endParaRPr lang="fr-FR" sz="1100" dirty="0">
                  <a:solidFill>
                    <a:srgbClr val="4D4D4D"/>
                  </a:solidFill>
                </a:endParaRPr>
              </a:p>
            </p:txBody>
          </p:sp>
          <p:grpSp>
            <p:nvGrpSpPr>
              <p:cNvPr id="29" name="Group 28"/>
              <p:cNvGrpSpPr/>
              <p:nvPr/>
            </p:nvGrpSpPr>
            <p:grpSpPr>
              <a:xfrm>
                <a:off x="6286587" y="1307743"/>
                <a:ext cx="1879938" cy="723733"/>
                <a:chOff x="6286587" y="1307743"/>
                <a:chExt cx="1879938" cy="723733"/>
              </a:xfrm>
            </p:grpSpPr>
            <p:pic>
              <p:nvPicPr>
                <p:cNvPr id="7" name="Picture 6"/>
                <p:cNvPicPr>
                  <a:picLocks/>
                </p:cNvPicPr>
                <p:nvPr/>
              </p:nvPicPr>
              <p:blipFill rotWithShape="1">
                <a:blip r:embed="rId5" cstate="print">
                  <a:extLst>
                    <a:ext uri="{28A0092B-C50C-407E-A947-70E740481C1C}">
                      <a14:useLocalDpi xmlns:a14="http://schemas.microsoft.com/office/drawing/2010/main" val="0"/>
                    </a:ext>
                  </a:extLst>
                </a:blip>
                <a:srcRect t="2449" b="14763"/>
                <a:stretch/>
              </p:blipFill>
              <p:spPr>
                <a:xfrm>
                  <a:off x="6925000" y="1307745"/>
                  <a:ext cx="603111" cy="723731"/>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87" y="1307745"/>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3414" y="1307743"/>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34" name="Group 33"/>
          <p:cNvGrpSpPr/>
          <p:nvPr/>
        </p:nvGrpSpPr>
        <p:grpSpPr>
          <a:xfrm>
            <a:off x="279180" y="2748652"/>
            <a:ext cx="8610425" cy="1109293"/>
            <a:chOff x="194510" y="2748652"/>
            <a:chExt cx="8610425" cy="1109293"/>
          </a:xfrm>
        </p:grpSpPr>
        <p:grpSp>
          <p:nvGrpSpPr>
            <p:cNvPr id="33" name="Group 32"/>
            <p:cNvGrpSpPr/>
            <p:nvPr/>
          </p:nvGrpSpPr>
          <p:grpSpPr>
            <a:xfrm>
              <a:off x="194510" y="2748652"/>
              <a:ext cx="8610425" cy="1109293"/>
              <a:chOff x="194510" y="2748652"/>
              <a:chExt cx="8610425" cy="1109293"/>
            </a:xfrm>
          </p:grpSpPr>
          <p:sp>
            <p:nvSpPr>
              <p:cNvPr id="3" name="Content Placeholder 9"/>
              <p:cNvSpPr txBox="1">
                <a:spLocks/>
              </p:cNvSpPr>
              <p:nvPr/>
            </p:nvSpPr>
            <p:spPr>
              <a:xfrm>
                <a:off x="194510" y="2748652"/>
                <a:ext cx="8610425"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1973263" algn="l"/>
                  </a:tabLst>
                </a:pPr>
                <a:r>
                  <a:rPr lang="fr-FR" sz="1100" b="1" dirty="0" smtClean="0">
                    <a:solidFill>
                      <a:srgbClr val="4D4D4D"/>
                    </a:solidFill>
                  </a:rPr>
                  <a:t>Prof Jean-Luc Van </a:t>
                </a:r>
                <a:r>
                  <a:rPr lang="fr-FR" sz="1100" b="1" dirty="0" err="1" smtClean="0">
                    <a:solidFill>
                      <a:srgbClr val="4D4D4D"/>
                    </a:solidFill>
                  </a:rPr>
                  <a:t>Laethem</a:t>
                </a:r>
                <a:r>
                  <a:rPr lang="fr-FR" sz="1100" b="1" dirty="0" smtClean="0">
                    <a:solidFill>
                      <a:srgbClr val="4D4D4D"/>
                    </a:solidFill>
                  </a:rPr>
                  <a:t>	</a:t>
                </a:r>
                <a:r>
                  <a:rPr lang="fr-FR" sz="11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1973263" algn="l"/>
                  </a:tabLst>
                </a:pPr>
                <a:r>
                  <a:rPr lang="fr-FR" sz="1100" b="1" dirty="0" smtClean="0">
                    <a:solidFill>
                      <a:srgbClr val="4D4D4D"/>
                    </a:solidFill>
                  </a:rPr>
                  <a:t>Prof Thomas </a:t>
                </a:r>
                <a:r>
                  <a:rPr lang="fr-FR" sz="1100" b="1" dirty="0" err="1" smtClean="0">
                    <a:solidFill>
                      <a:srgbClr val="4D4D4D"/>
                    </a:solidFill>
                  </a:rPr>
                  <a:t>Seufferlein</a:t>
                </a:r>
                <a:r>
                  <a:rPr lang="fr-FR" sz="1100" b="1" dirty="0" smtClean="0">
                    <a:solidFill>
                      <a:srgbClr val="4D4D4D"/>
                    </a:solidFill>
                  </a:rPr>
                  <a:t>	</a:t>
                </a:r>
                <a:r>
                  <a:rPr lang="fr-FR" sz="1100" dirty="0" smtClean="0">
                    <a:solidFill>
                      <a:srgbClr val="4D4D4D"/>
                    </a:solidFill>
                  </a:rPr>
                  <a:t>Clinique de médecine interne I, Université d’Ulm, Ulm, Allemagne</a:t>
                </a:r>
              </a:p>
              <a:p>
                <a:pPr marL="0" indent="0" fontAlgn="auto">
                  <a:lnSpc>
                    <a:spcPct val="150000"/>
                  </a:lnSpc>
                  <a:spcBef>
                    <a:spcPts val="0"/>
                  </a:spcBef>
                  <a:spcAft>
                    <a:spcPts val="0"/>
                  </a:spcAft>
                  <a:buClrTx/>
                  <a:buSzTx/>
                  <a:buFontTx/>
                  <a:buNone/>
                  <a:tabLst>
                    <a:tab pos="1973263" algn="l"/>
                  </a:tabLst>
                </a:pPr>
                <a:r>
                  <a:rPr lang="fr-FR" sz="1100" b="1" dirty="0" smtClean="0">
                    <a:solidFill>
                      <a:srgbClr val="4D4D4D"/>
                    </a:solidFill>
                  </a:rPr>
                  <a:t>Prof Ulrich </a:t>
                </a:r>
                <a:r>
                  <a:rPr lang="fr-FR" sz="1100" b="1" dirty="0" err="1" smtClean="0">
                    <a:solidFill>
                      <a:srgbClr val="4D4D4D"/>
                    </a:solidFill>
                  </a:rPr>
                  <a:t>Güller</a:t>
                </a:r>
                <a:r>
                  <a:rPr lang="fr-FR" sz="1100" dirty="0" smtClean="0">
                    <a:solidFill>
                      <a:srgbClr val="4D4D4D"/>
                    </a:solidFill>
                  </a:rPr>
                  <a:t>	Oncologie médicale et hématologie, Hôpital cantonal St </a:t>
                </a:r>
                <a:r>
                  <a:rPr lang="fr-FR" sz="1100" dirty="0" err="1" smtClean="0">
                    <a:solidFill>
                      <a:srgbClr val="4D4D4D"/>
                    </a:solidFill>
                  </a:rPr>
                  <a:t>Gallen</a:t>
                </a:r>
                <a:r>
                  <a:rPr lang="fr-FR" sz="1100" dirty="0" smtClean="0">
                    <a:solidFill>
                      <a:srgbClr val="4D4D4D"/>
                    </a:solidFill>
                  </a:rPr>
                  <a:t>, St </a:t>
                </a:r>
                <a:r>
                  <a:rPr lang="fr-FR" sz="1100" dirty="0" err="1" smtClean="0">
                    <a:solidFill>
                      <a:srgbClr val="4D4D4D"/>
                    </a:solidFill>
                  </a:rPr>
                  <a:t>Gallen</a:t>
                </a:r>
                <a:r>
                  <a:rPr lang="fr-FR" sz="1100" dirty="0" smtClean="0">
                    <a:solidFill>
                      <a:srgbClr val="4D4D4D"/>
                    </a:solidFill>
                  </a:rPr>
                  <a:t>, Suisse</a:t>
                </a:r>
                <a:endParaRPr lang="fr-FR" sz="1100" dirty="0">
                  <a:solidFill>
                    <a:srgbClr val="4D4D4D"/>
                  </a:solidFill>
                </a:endParaRPr>
              </a:p>
            </p:txBody>
          </p:sp>
          <p:grpSp>
            <p:nvGrpSpPr>
              <p:cNvPr id="32" name="Group 31"/>
              <p:cNvGrpSpPr/>
              <p:nvPr/>
            </p:nvGrpSpPr>
            <p:grpSpPr>
              <a:xfrm>
                <a:off x="6918444" y="2748652"/>
                <a:ext cx="1231125" cy="728286"/>
                <a:chOff x="6918444" y="2748652"/>
                <a:chExt cx="1231125" cy="728286"/>
              </a:xfrm>
            </p:grpSpPr>
            <p:pic>
              <p:nvPicPr>
                <p:cNvPr id="13" name="Pictur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444" y="2748654"/>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459" y="2748652"/>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b="17216"/>
            <a:stretch/>
          </p:blipFill>
          <p:spPr>
            <a:xfrm>
              <a:off x="8201825" y="2748652"/>
              <a:ext cx="603110" cy="729886"/>
            </a:xfrm>
            <a:prstGeom prst="rect">
              <a:avLst/>
            </a:prstGeom>
          </p:spPr>
        </p:pic>
      </p:grpSp>
      <p:grpSp>
        <p:nvGrpSpPr>
          <p:cNvPr id="36" name="Group 35"/>
          <p:cNvGrpSpPr/>
          <p:nvPr/>
        </p:nvGrpSpPr>
        <p:grpSpPr>
          <a:xfrm>
            <a:off x="279403" y="3921781"/>
            <a:ext cx="8599200" cy="1045676"/>
            <a:chOff x="194733" y="3921781"/>
            <a:chExt cx="8599200" cy="1045676"/>
          </a:xfrm>
        </p:grpSpPr>
        <p:grpSp>
          <p:nvGrpSpPr>
            <p:cNvPr id="35" name="Group 34"/>
            <p:cNvGrpSpPr/>
            <p:nvPr/>
          </p:nvGrpSpPr>
          <p:grpSpPr>
            <a:xfrm>
              <a:off x="194733" y="3921781"/>
              <a:ext cx="8599200" cy="1045676"/>
              <a:chOff x="194733" y="3921781"/>
              <a:chExt cx="8599200" cy="1045676"/>
            </a:xfrm>
          </p:grpSpPr>
          <p:sp>
            <p:nvSpPr>
              <p:cNvPr id="5" name="Content Placeholder 9"/>
              <p:cNvSpPr txBox="1">
                <a:spLocks/>
              </p:cNvSpPr>
              <p:nvPr/>
            </p:nvSpPr>
            <p:spPr bwMode="auto">
              <a:xfrm>
                <a:off x="194733" y="3921782"/>
                <a:ext cx="8599200"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smtClean="0">
                    <a:solidFill>
                      <a:srgbClr val="043882"/>
                    </a:solidFill>
                  </a:rPr>
                  <a:t>TUMEURS GASTRO-OESOPHAGIENNES ET NEUROENDOCRINES </a:t>
                </a:r>
              </a:p>
              <a:p>
                <a:pPr>
                  <a:lnSpc>
                    <a:spcPct val="150000"/>
                  </a:lnSpc>
                  <a:spcAft>
                    <a:spcPts val="0"/>
                  </a:spcAft>
                  <a:tabLst>
                    <a:tab pos="1973263" algn="l"/>
                  </a:tabLst>
                </a:pPr>
                <a:r>
                  <a:rPr lang="fr-FR" sz="1100" b="1" dirty="0" smtClean="0">
                    <a:solidFill>
                      <a:srgbClr val="4D4D4D"/>
                    </a:solidFill>
                  </a:rPr>
                  <a:t>Prof Côme Lepage	</a:t>
                </a:r>
                <a:r>
                  <a:rPr lang="fr-FR" sz="1100" dirty="0" smtClean="0">
                    <a:solidFill>
                      <a:srgbClr val="4D4D4D"/>
                    </a:solidFill>
                  </a:rPr>
                  <a:t>Hôpital universitaire et INSERM, Dijon, France</a:t>
                </a:r>
              </a:p>
              <a:p>
                <a:pPr>
                  <a:lnSpc>
                    <a:spcPct val="150000"/>
                  </a:lnSpc>
                  <a:spcAft>
                    <a:spcPts val="0"/>
                  </a:spcAft>
                  <a:tabLst>
                    <a:tab pos="1973263" algn="l"/>
                  </a:tabLst>
                </a:pPr>
                <a:r>
                  <a:rPr lang="fr-FR" sz="1100" b="1" dirty="0" smtClean="0">
                    <a:solidFill>
                      <a:srgbClr val="4D4D4D"/>
                    </a:solidFill>
                  </a:rPr>
                  <a:t>Prof Tamara </a:t>
                </a:r>
                <a:r>
                  <a:rPr lang="fr-FR" sz="1100" b="1" dirty="0" err="1" smtClean="0">
                    <a:solidFill>
                      <a:srgbClr val="4D4D4D"/>
                    </a:solidFill>
                  </a:rPr>
                  <a:t>Matysiak</a:t>
                </a:r>
                <a:r>
                  <a:rPr lang="fr-FR" sz="1100" dirty="0" smtClean="0">
                    <a:solidFill>
                      <a:srgbClr val="4D4D4D"/>
                    </a:solidFill>
                  </a:rPr>
                  <a:t>	</a:t>
                </a:r>
                <a:r>
                  <a:rPr lang="fr-FR" sz="1100" dirty="0" err="1" smtClean="0">
                    <a:solidFill>
                      <a:srgbClr val="4D4D4D"/>
                    </a:solidFill>
                  </a:rPr>
                  <a:t>Hépatogastroentérologie</a:t>
                </a:r>
                <a:r>
                  <a:rPr lang="fr-FR" sz="1100" dirty="0" smtClean="0">
                    <a:solidFill>
                      <a:srgbClr val="4D4D4D"/>
                    </a:solidFill>
                  </a:rPr>
                  <a:t> et oncologie digestive, Institut des maladies digestives</a:t>
                </a:r>
                <a:br>
                  <a:rPr lang="fr-FR" sz="1100" dirty="0" smtClean="0">
                    <a:solidFill>
                      <a:srgbClr val="4D4D4D"/>
                    </a:solidFill>
                  </a:rPr>
                </a:br>
                <a:r>
                  <a:rPr lang="fr-FR" sz="1100" dirty="0" smtClean="0">
                    <a:solidFill>
                      <a:srgbClr val="4D4D4D"/>
                    </a:solidFill>
                  </a:rPr>
                  <a:t>	Nantes, France</a:t>
                </a:r>
                <a:endParaRPr lang="fr-FR" sz="1100" dirty="0">
                  <a:solidFill>
                    <a:srgbClr val="4D4D4D"/>
                  </a:solidFill>
                </a:endParaRPr>
              </a:p>
            </p:txBody>
          </p:sp>
          <p:pic>
            <p:nvPicPr>
              <p:cNvPr id="12" name="Picture 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19305" t="10567" r="8517" b="24084"/>
            <a:stretch/>
          </p:blipFill>
          <p:spPr>
            <a:xfrm>
              <a:off x="8207839" y="3921781"/>
              <a:ext cx="586094" cy="707524"/>
            </a:xfrm>
            <a:prstGeom prst="rect">
              <a:avLst/>
            </a:prstGeom>
          </p:spPr>
        </p:pic>
      </p:grpSp>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91: Etude prospective multicentrique évaluant S-1 avec lafutidine vs S-1 en chimiothérapie adjuvante dans le cancer de l’estomac au Japon: AEOLUS </a:t>
            </a:r>
            <a:br>
              <a:rPr lang="fr-FR" dirty="0" smtClean="0"/>
            </a:br>
            <a:r>
              <a:rPr lang="fr-FR" dirty="0" smtClean="0"/>
              <a:t>– </a:t>
            </a:r>
            <a:r>
              <a:rPr lang="fr-FR" dirty="0" err="1" smtClean="0"/>
              <a:t>Machida</a:t>
            </a:r>
            <a:r>
              <a:rPr lang="fr-FR" dirty="0" smtClean="0"/>
              <a:t> N,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japonais avec cancer de l’estomac stade II/III, la </a:t>
            </a:r>
            <a:r>
              <a:rPr lang="fr-FR" b="1" dirty="0" err="1" smtClean="0"/>
              <a:t>lafutidine</a:t>
            </a:r>
            <a:r>
              <a:rPr lang="fr-FR" b="1" dirty="0" smtClean="0"/>
              <a:t> pourrait augmenter le taux d’achèvement du traitement adjuvant par S-1</a:t>
            </a:r>
          </a:p>
          <a:p>
            <a:r>
              <a:rPr lang="fr-FR" b="1" dirty="0" smtClean="0"/>
              <a:t>Il n’y a pas eu de différence entre les groupes pour la dose intensité relative ou les EIs</a:t>
            </a:r>
            <a:endParaRPr lang="fr-FR" b="1" dirty="0"/>
          </a:p>
        </p:txBody>
      </p:sp>
      <p:sp>
        <p:nvSpPr>
          <p:cNvPr id="15" name="Text Placeholder 14"/>
          <p:cNvSpPr>
            <a:spLocks noGrp="1"/>
          </p:cNvSpPr>
          <p:nvPr>
            <p:ph type="body" sz="quarter" idx="11"/>
          </p:nvPr>
        </p:nvSpPr>
        <p:spPr/>
        <p:txBody>
          <a:bodyPr/>
          <a:lstStyle/>
          <a:p>
            <a:r>
              <a:rPr lang="fr-FR" smtClean="0"/>
              <a:t>Machida N, et al, J Clin Oncol 2018;36(Suppl 4S):Abstr 91</a:t>
            </a:r>
            <a:endParaRPr lang="fr-FR"/>
          </a:p>
        </p:txBody>
      </p:sp>
    </p:spTree>
    <p:custDataLst>
      <p:tags r:id="rId1"/>
    </p:custDataLst>
    <p:extLst>
      <p:ext uri="{BB962C8B-B14F-4D97-AF65-F5344CB8AC3E}">
        <p14:creationId xmlns:p14="http://schemas.microsoft.com/office/powerpoint/2010/main" val="3516629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 Immunothérapie </a:t>
            </a:r>
            <a:r>
              <a:rPr lang="fr-FR" dirty="0" err="1" smtClean="0"/>
              <a:t>intrapéritonéale</a:t>
            </a:r>
            <a:r>
              <a:rPr lang="fr-FR" dirty="0" smtClean="0"/>
              <a:t> par catumaxomab, anticorps bispécifique anti-</a:t>
            </a:r>
            <a:r>
              <a:rPr lang="fr-FR" dirty="0" err="1" smtClean="0"/>
              <a:t>EpCAM</a:t>
            </a:r>
            <a:r>
              <a:rPr lang="fr-FR" dirty="0" smtClean="0"/>
              <a:t> et anti-CD3 chez les patients avec carcinose péritonéale de cancer gastrique: résultats définitifs de l’étude de phase II randomisée AIO – </a:t>
            </a:r>
            <a:r>
              <a:rPr lang="fr-FR" dirty="0" err="1" smtClean="0"/>
              <a:t>Lordick</a:t>
            </a:r>
            <a:r>
              <a:rPr lang="fr-FR" dirty="0" smtClean="0"/>
              <a:t> F,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l’efficacité et la </a:t>
            </a:r>
            <a:r>
              <a:rPr lang="fr-FR" dirty="0"/>
              <a:t>tolérance du catumaxomab, anticorps bispécifique anti-</a:t>
            </a:r>
            <a:r>
              <a:rPr lang="fr-FR" dirty="0" err="1"/>
              <a:t>EpCAM</a:t>
            </a:r>
            <a:r>
              <a:rPr lang="fr-FR" dirty="0"/>
              <a:t> et anti-</a:t>
            </a:r>
            <a:r>
              <a:rPr lang="fr-FR" dirty="0" smtClean="0"/>
              <a:t>CD3, suivi de FLOT vs. FLOT seul chez des </a:t>
            </a:r>
            <a:r>
              <a:rPr lang="fr-FR" dirty="0"/>
              <a:t>patients avec carcinose péritonéale de cancer </a:t>
            </a:r>
            <a:r>
              <a:rPr lang="fr-FR" dirty="0" smtClean="0"/>
              <a:t>gastrique </a:t>
            </a:r>
            <a:endParaRPr lang="fr-FR" dirty="0"/>
          </a:p>
        </p:txBody>
      </p:sp>
      <p:sp>
        <p:nvSpPr>
          <p:cNvPr id="14" name="Text Placeholder 13"/>
          <p:cNvSpPr>
            <a:spLocks noGrp="1"/>
          </p:cNvSpPr>
          <p:nvPr>
            <p:ph type="body" sz="quarter" idx="10"/>
          </p:nvPr>
        </p:nvSpPr>
        <p:spPr>
          <a:xfrm>
            <a:off x="365125" y="6096000"/>
            <a:ext cx="4628294" cy="487363"/>
          </a:xfrm>
        </p:spPr>
        <p:txBody>
          <a:bodyPr/>
          <a:lstStyle/>
          <a:p>
            <a:r>
              <a:rPr lang="fr-FR" dirty="0" smtClean="0"/>
              <a:t>*10 µg J0, 20 µg J3, 50 µg J7, 150 µg J10; </a:t>
            </a:r>
            <a:r>
              <a:rPr lang="fr-FR" altLang="zh-CN" baseline="30000" dirty="0" smtClean="0">
                <a:ea typeface="SimSun" pitchFamily="2" charset="-122"/>
              </a:rPr>
              <a:t>†</a:t>
            </a:r>
            <a:r>
              <a:rPr lang="fr-FR" dirty="0" smtClean="0"/>
              <a:t>oxaliplatine 85 mg/m</a:t>
            </a:r>
            <a:r>
              <a:rPr lang="fr-FR" baseline="30000" dirty="0" smtClean="0"/>
              <a:t>2</a:t>
            </a:r>
            <a:r>
              <a:rPr lang="fr-FR" dirty="0" smtClean="0"/>
              <a:t> J1, </a:t>
            </a:r>
            <a:r>
              <a:rPr lang="fr-FR" dirty="0" err="1" smtClean="0"/>
              <a:t>leucovorine</a:t>
            </a:r>
            <a:r>
              <a:rPr lang="fr-FR" dirty="0" smtClean="0"/>
              <a:t> 200 mg/m</a:t>
            </a:r>
            <a:r>
              <a:rPr lang="fr-FR" baseline="30000" dirty="0" smtClean="0"/>
              <a:t>2</a:t>
            </a:r>
            <a:r>
              <a:rPr lang="fr-FR" dirty="0" smtClean="0"/>
              <a:t> J1, 5FU 2600 mg/m</a:t>
            </a:r>
            <a:r>
              <a:rPr lang="fr-FR" baseline="30000" dirty="0" smtClean="0"/>
              <a:t>2</a:t>
            </a:r>
            <a:r>
              <a:rPr lang="fr-FR" dirty="0" smtClean="0"/>
              <a:t> (perfusion de 24h) J1, </a:t>
            </a:r>
            <a:r>
              <a:rPr lang="fr-FR" dirty="0" err="1" smtClean="0"/>
              <a:t>docétaxel</a:t>
            </a:r>
            <a:r>
              <a:rPr lang="fr-FR" dirty="0" smtClean="0"/>
              <a:t> 50 mg/m</a:t>
            </a:r>
            <a:r>
              <a:rPr lang="fr-FR" baseline="30000" dirty="0" smtClean="0"/>
              <a:t>2</a:t>
            </a:r>
            <a:r>
              <a:rPr lang="fr-FR" dirty="0" smtClean="0"/>
              <a:t> J1 (6 cycles)</a:t>
            </a:r>
            <a:endParaRPr lang="fr-FR" dirty="0"/>
          </a:p>
        </p:txBody>
      </p:sp>
      <p:sp>
        <p:nvSpPr>
          <p:cNvPr id="15" name="Text Placeholder 14"/>
          <p:cNvSpPr>
            <a:spLocks noGrp="1"/>
          </p:cNvSpPr>
          <p:nvPr>
            <p:ph type="body" sz="quarter" idx="11"/>
          </p:nvPr>
        </p:nvSpPr>
        <p:spPr/>
        <p:txBody>
          <a:bodyPr/>
          <a:lstStyle/>
          <a:p>
            <a:r>
              <a:rPr lang="fr-FR" smtClean="0"/>
              <a:t>Lordick F, et al, J Clin Oncol 2018;36(Suppl 4S):Abstr 4</a:t>
            </a:r>
            <a:endParaRPr lang="fr-FR" dirty="0"/>
          </a:p>
        </p:txBody>
      </p:sp>
      <p:sp>
        <p:nvSpPr>
          <p:cNvPr id="6" name="Rectangle 9"/>
          <p:cNvSpPr txBox="1">
            <a:spLocks noChangeArrowheads="1"/>
          </p:cNvSpPr>
          <p:nvPr/>
        </p:nvSpPr>
        <p:spPr bwMode="auto">
          <a:xfrm>
            <a:off x="365124" y="5116696"/>
            <a:ext cx="42830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Rémission complète de la carcinose péritonéale à la 2</a:t>
            </a:r>
            <a:r>
              <a:rPr lang="fr-FR" baseline="30000" dirty="0" smtClean="0"/>
              <a:t>e</a:t>
            </a:r>
            <a:r>
              <a:rPr lang="fr-FR" dirty="0" smtClean="0"/>
              <a:t> laparoscopie</a:t>
            </a:r>
            <a:endParaRPr lang="fr-FR" dirty="0"/>
          </a:p>
        </p:txBody>
      </p:sp>
      <p:sp>
        <p:nvSpPr>
          <p:cNvPr id="7" name="Content Placeholder 26"/>
          <p:cNvSpPr txBox="1">
            <a:spLocks/>
          </p:cNvSpPr>
          <p:nvPr/>
        </p:nvSpPr>
        <p:spPr>
          <a:xfrm>
            <a:off x="4648200" y="5116696"/>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SSP, tolérance</a:t>
            </a:r>
            <a:endParaRPr lang="fr-FR" dirty="0"/>
          </a:p>
        </p:txBody>
      </p:sp>
      <p:sp>
        <p:nvSpPr>
          <p:cNvPr id="8" name="Oval 14"/>
          <p:cNvSpPr>
            <a:spLocks noChangeArrowheads="1"/>
          </p:cNvSpPr>
          <p:nvPr/>
        </p:nvSpPr>
        <p:spPr bwMode="auto">
          <a:xfrm>
            <a:off x="3535130" y="34482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fr-FR" altLang="zh-CN" sz="1600" b="1" dirty="0" smtClean="0">
                <a:solidFill>
                  <a:srgbClr val="043882"/>
                </a:solidFill>
                <a:ea typeface="SimSun" pitchFamily="2" charset="-122"/>
              </a:rPr>
              <a:t>R</a:t>
            </a:r>
          </a:p>
          <a:p>
            <a:pPr lvl="0" algn="ctr">
              <a:defRPr/>
            </a:pPr>
            <a:r>
              <a:rPr lang="fr-FR" altLang="zh-CN" sz="1600" b="1" dirty="0" smtClean="0">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9" name="AutoShape 15"/>
          <p:cNvCxnSpPr>
            <a:cxnSpLocks noChangeShapeType="1"/>
            <a:stCxn id="8" idx="0"/>
            <a:endCxn id="16" idx="1"/>
          </p:cNvCxnSpPr>
          <p:nvPr/>
        </p:nvCxnSpPr>
        <p:spPr bwMode="auto">
          <a:xfrm rot="5400000" flipH="1" flipV="1">
            <a:off x="3861863" y="2852477"/>
            <a:ext cx="560870" cy="630740"/>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229401" y="3391161"/>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smtClean="0">
                <a:ln>
                  <a:noFill/>
                </a:ln>
                <a:solidFill>
                  <a:srgbClr val="043882"/>
                </a:solidFill>
                <a:effectLst/>
                <a:uLnTx/>
                <a:uFillTx/>
                <a:latin typeface="Arial"/>
              </a:rPr>
              <a:t>Stratification</a:t>
            </a:r>
          </a:p>
          <a:p>
            <a:pPr marL="203200" lvl="0" indent="-203200">
              <a:spcBef>
                <a:spcPts val="0"/>
              </a:spcBef>
              <a:spcAft>
                <a:spcPts val="400"/>
              </a:spcAft>
              <a:buFont typeface="Arial" pitchFamily="34" charset="0"/>
              <a:buChar char="•"/>
              <a:defRPr/>
            </a:pPr>
            <a:r>
              <a:rPr lang="fr-FR" sz="1600" dirty="0" smtClean="0">
                <a:solidFill>
                  <a:srgbClr val="4D4D4D"/>
                </a:solidFill>
                <a:latin typeface="Arial"/>
              </a:rPr>
              <a:t>Gilly P1 vs. P2/3 vs. P4</a:t>
            </a:r>
            <a:endParaRPr kumimoji="0" lang="fr-FR" sz="16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3422346" y="3740382"/>
            <a:ext cx="112784"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9" idx="1"/>
          </p:cNvCxnSpPr>
          <p:nvPr/>
        </p:nvCxnSpPr>
        <p:spPr bwMode="auto">
          <a:xfrm>
            <a:off x="6755321" y="2887412"/>
            <a:ext cx="440196" cy="78166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457668" y="2364068"/>
            <a:ext cx="2297653" cy="104668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FFFFFF"/>
                </a:solidFill>
                <a:ea typeface="SimSun" pitchFamily="2" charset="-122"/>
              </a:rPr>
              <a:t>Catumaxomab* IP</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suivi après 7 jours par FLOT</a:t>
            </a:r>
            <a:r>
              <a:rPr lang="fr-FR" altLang="zh-CN" baseline="30000" dirty="0" smtClean="0">
                <a:solidFill>
                  <a:srgbClr val="FFFFFF"/>
                </a:solidFill>
                <a:ea typeface="SimSun" pitchFamily="2" charset="-122"/>
              </a:rPr>
              <a:t>†</a:t>
            </a:r>
            <a:endParaRPr kumimoji="0" lang="fr-FR" altLang="zh-CN" sz="1800" b="0" i="0" u="none" strike="noStrike" kern="1200" cap="none" spc="0" normalizeH="0" baseline="3000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(n=15)</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102656" y="2698302"/>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Cancer gastrique stade IV avec </a:t>
            </a:r>
            <a:r>
              <a:rPr lang="fr-FR" altLang="zh-CN" dirty="0" smtClean="0">
                <a:solidFill>
                  <a:srgbClr val="FFFFFF"/>
                </a:solidFill>
                <a:ea typeface="SimSun" pitchFamily="2" charset="-122"/>
              </a:rPr>
              <a:t>carcinose péritonéale</a:t>
            </a:r>
          </a:p>
          <a:p>
            <a:pPr marL="228600" lvl="0" indent="-228600" defTabSz="892175" eaLnBrk="0" hangingPunct="0">
              <a:spcAft>
                <a:spcPct val="30000"/>
              </a:spcAft>
              <a:buFont typeface="Arial" pitchFamily="34" charset="0"/>
              <a:buChar char="•"/>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Gilly P1–4 </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Pas d’autres métastases</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(n=31)</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3872912" y="3986497"/>
            <a:ext cx="538487" cy="63045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195517" y="3074418"/>
            <a:ext cx="1909157" cy="118930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Gastrectomie ou péritonectomie ou suivi 12 mois</a:t>
            </a:r>
            <a:endPar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flipV="1">
            <a:off x="6756392" y="3669072"/>
            <a:ext cx="439125" cy="901897"/>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457383" y="4047626"/>
            <a:ext cx="2299009" cy="10466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FLOT</a:t>
            </a:r>
            <a:r>
              <a:rPr lang="fr-FR" altLang="zh-CN" baseline="30000" dirty="0" smtClean="0">
                <a:ea typeface="SimSun" pitchFamily="2" charset="-122"/>
              </a:rPr>
              <a:t>†</a:t>
            </a:r>
            <a:r>
              <a:rPr lang="fr-FR" altLang="zh-CN" dirty="0" smtClean="0">
                <a:solidFill>
                  <a:srgbClr val="4D4D4D"/>
                </a:solidFill>
                <a:ea typeface="SimSun" pitchFamily="2" charset="-122"/>
              </a:rPr>
              <a:t> seul</a:t>
            </a:r>
            <a:endParaRPr kumimoji="0" lang="fr-FR" altLang="zh-CN" sz="1800" b="0" i="0" u="none" strike="noStrike" kern="1200" cap="none" spc="0" normalizeH="0" baseline="0" noProof="0" dirty="0" smtClean="0">
              <a:ln>
                <a:noFill/>
              </a:ln>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(n=16)</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25" name="TextBox 24"/>
          <p:cNvSpPr txBox="1"/>
          <p:nvPr/>
        </p:nvSpPr>
        <p:spPr>
          <a:xfrm>
            <a:off x="3249817" y="2122153"/>
            <a:ext cx="1319392" cy="276999"/>
          </a:xfrm>
          <a:prstGeom prst="rect">
            <a:avLst/>
          </a:prstGeom>
          <a:noFill/>
        </p:spPr>
        <p:txBody>
          <a:bodyPr wrap="none" rtlCol="0">
            <a:spAutoFit/>
          </a:bodyPr>
          <a:lstStyle/>
          <a:p>
            <a:r>
              <a:rPr lang="fr-FR" sz="1200" b="1" dirty="0" smtClean="0"/>
              <a:t>1</a:t>
            </a:r>
            <a:r>
              <a:rPr lang="fr-FR" sz="1200" b="1" baseline="30000" dirty="0" smtClean="0"/>
              <a:t>e</a:t>
            </a:r>
            <a:r>
              <a:rPr lang="fr-FR" sz="1200" b="1" dirty="0" smtClean="0"/>
              <a:t> laparoscopie</a:t>
            </a:r>
            <a:endParaRPr lang="fr-FR" sz="1200" b="1" dirty="0"/>
          </a:p>
        </p:txBody>
      </p:sp>
      <p:sp>
        <p:nvSpPr>
          <p:cNvPr id="32" name="TextBox 31"/>
          <p:cNvSpPr txBox="1"/>
          <p:nvPr/>
        </p:nvSpPr>
        <p:spPr>
          <a:xfrm>
            <a:off x="6422173" y="2122153"/>
            <a:ext cx="1319392" cy="276999"/>
          </a:xfrm>
          <a:prstGeom prst="rect">
            <a:avLst/>
          </a:prstGeom>
          <a:noFill/>
        </p:spPr>
        <p:txBody>
          <a:bodyPr wrap="none" rtlCol="0">
            <a:spAutoFit/>
          </a:bodyPr>
          <a:lstStyle/>
          <a:p>
            <a:r>
              <a:rPr lang="fr-FR" sz="1200" b="1" dirty="0" smtClean="0"/>
              <a:t>2</a:t>
            </a:r>
            <a:r>
              <a:rPr lang="fr-FR" sz="1200" b="1" baseline="30000" dirty="0" smtClean="0"/>
              <a:t>e</a:t>
            </a:r>
            <a:r>
              <a:rPr lang="fr-FR" sz="1200" b="1" dirty="0" smtClean="0"/>
              <a:t> laparoscopie</a:t>
            </a:r>
            <a:endParaRPr lang="fr-FR" sz="1200" b="1" dirty="0"/>
          </a:p>
        </p:txBody>
      </p:sp>
      <p:cxnSp>
        <p:nvCxnSpPr>
          <p:cNvPr id="31" name="Straight Arrow Connector 30"/>
          <p:cNvCxnSpPr/>
          <p:nvPr/>
        </p:nvCxnSpPr>
        <p:spPr>
          <a:xfrm>
            <a:off x="3904804"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93992"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0242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a:t>
            </a:r>
            <a:r>
              <a:rPr lang="en-GB" dirty="0" smtClean="0"/>
              <a:t>: </a:t>
            </a:r>
            <a:r>
              <a:rPr lang="fr-FR" dirty="0"/>
              <a:t>Immunothérapie </a:t>
            </a:r>
            <a:r>
              <a:rPr lang="fr-FR" dirty="0" err="1"/>
              <a:t>intrapéritonéale</a:t>
            </a:r>
            <a:r>
              <a:rPr lang="fr-FR" dirty="0"/>
              <a:t> par catumaxomab, anticorps bispécifique anti-</a:t>
            </a:r>
            <a:r>
              <a:rPr lang="fr-FR" dirty="0" err="1"/>
              <a:t>EpCAM</a:t>
            </a:r>
            <a:r>
              <a:rPr lang="fr-FR" dirty="0"/>
              <a:t> et anti-CD3 chez les patients avec carcinose péritonéale de cancer gastrique: résultats définitifs de l’étude de phase II randomisée AIO – </a:t>
            </a:r>
            <a:r>
              <a:rPr lang="fr-FR" dirty="0" err="1"/>
              <a:t>Lordick</a:t>
            </a:r>
            <a:r>
              <a:rPr lang="fr-FR" dirty="0"/>
              <a:t> F,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endParaRPr lang="en-GB" b="1" dirty="0" smtClean="0"/>
          </a:p>
          <a:p>
            <a:endParaRPr lang="en-GB" dirty="0" smtClean="0"/>
          </a:p>
          <a:p>
            <a:endParaRPr lang="en-GB" dirty="0"/>
          </a:p>
          <a:p>
            <a:endParaRPr lang="en-GB" dirty="0" smtClean="0"/>
          </a:p>
          <a:p>
            <a:endParaRPr lang="en-GB" dirty="0"/>
          </a:p>
          <a:p>
            <a:endParaRPr lang="en-GB" dirty="0" smtClean="0"/>
          </a:p>
        </p:txBody>
      </p:sp>
      <p:sp>
        <p:nvSpPr>
          <p:cNvPr id="14" name="Text Placeholder 13"/>
          <p:cNvSpPr>
            <a:spLocks noGrp="1"/>
          </p:cNvSpPr>
          <p:nvPr>
            <p:ph type="body" sz="quarter" idx="10"/>
          </p:nvPr>
        </p:nvSpPr>
        <p:spPr/>
        <p:txBody>
          <a:bodyPr/>
          <a:lstStyle/>
          <a:p>
            <a:r>
              <a:rPr lang="en-GB" dirty="0" smtClean="0"/>
              <a:t> </a:t>
            </a:r>
            <a:endParaRPr lang="en-GB" dirty="0"/>
          </a:p>
        </p:txBody>
      </p:sp>
      <p:sp>
        <p:nvSpPr>
          <p:cNvPr id="15" name="Text Placeholder 14"/>
          <p:cNvSpPr>
            <a:spLocks noGrp="1"/>
          </p:cNvSpPr>
          <p:nvPr>
            <p:ph type="body" sz="quarter" idx="11"/>
          </p:nvPr>
        </p:nvSpPr>
        <p:spPr/>
        <p:txBody>
          <a:bodyPr/>
          <a:lstStyle/>
          <a:p>
            <a:r>
              <a:rPr lang="en-GB" dirty="0" err="1" smtClean="0"/>
              <a:t>Lordick</a:t>
            </a:r>
            <a:r>
              <a:rPr lang="en-GB" dirty="0" smtClean="0"/>
              <a:t> F,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153833566"/>
              </p:ext>
            </p:extLst>
          </p:nvPr>
        </p:nvGraphicFramePr>
        <p:xfrm>
          <a:off x="369888" y="1730375"/>
          <a:ext cx="8383587" cy="2906396"/>
        </p:xfrm>
        <a:graphic>
          <a:graphicData uri="http://schemas.openxmlformats.org/drawingml/2006/table">
            <a:tbl>
              <a:tblPr firstRow="1" bandRow="1">
                <a:tableStyleId>{69012ECD-51FC-41F1-AA8D-1B2483CD663E}</a:tableStyleId>
              </a:tblPr>
              <a:tblGrid>
                <a:gridCol w="3143779">
                  <a:extLst>
                    <a:ext uri="{9D8B030D-6E8A-4147-A177-3AD203B41FA5}">
                      <a16:colId xmlns:a16="http://schemas.microsoft.com/office/drawing/2014/main" val="20000"/>
                    </a:ext>
                  </a:extLst>
                </a:gridCol>
                <a:gridCol w="2599266">
                  <a:extLst>
                    <a:ext uri="{9D8B030D-6E8A-4147-A177-3AD203B41FA5}">
                      <a16:colId xmlns:a16="http://schemas.microsoft.com/office/drawing/2014/main" val="20002"/>
                    </a:ext>
                  </a:extLst>
                </a:gridCol>
                <a:gridCol w="2640542">
                  <a:extLst>
                    <a:ext uri="{9D8B030D-6E8A-4147-A177-3AD203B41FA5}">
                      <a16:colId xmlns:a16="http://schemas.microsoft.com/office/drawing/2014/main" val="3055055247"/>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Rémission complète macroscopique de la carcinose péritonéale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Catumaxomab + FLOT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FLOT seul</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Rémission complète,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 (27)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 (19)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4513">
                <a:tc>
                  <a:txBody>
                    <a:bodyPr/>
                    <a:lstStyle/>
                    <a:p>
                      <a:pPr marL="3600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0,69</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extLst>
                  <a:ext uri="{0D108BD9-81ED-4DB2-BD59-A6C34878D82A}">
                    <a16:rowId xmlns:a16="http://schemas.microsoft.com/office/drawing/2014/main" val="10004"/>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Rémission incomplète,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9 (60)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9 (56)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Absence de données,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 (13)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4 (25)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766826998"/>
              </p:ext>
            </p:extLst>
          </p:nvPr>
        </p:nvGraphicFramePr>
        <p:xfrm>
          <a:off x="379413" y="4892675"/>
          <a:ext cx="8383588" cy="1085850"/>
        </p:xfrm>
        <a:graphic>
          <a:graphicData uri="http://schemas.openxmlformats.org/drawingml/2006/table">
            <a:tbl>
              <a:tblPr firstRow="1" bandRow="1">
                <a:tableStyleId>{69012ECD-51FC-41F1-AA8D-1B2483CD663E}</a:tableStyleId>
              </a:tblPr>
              <a:tblGrid>
                <a:gridCol w="3108854">
                  <a:extLst>
                    <a:ext uri="{9D8B030D-6E8A-4147-A177-3AD203B41FA5}">
                      <a16:colId xmlns:a16="http://schemas.microsoft.com/office/drawing/2014/main" val="20000"/>
                    </a:ext>
                  </a:extLst>
                </a:gridCol>
                <a:gridCol w="2637367">
                  <a:extLst>
                    <a:ext uri="{9D8B030D-6E8A-4147-A177-3AD203B41FA5}">
                      <a16:colId xmlns:a16="http://schemas.microsoft.com/office/drawing/2014/main" val="20002"/>
                    </a:ext>
                  </a:extLst>
                </a:gridCol>
                <a:gridCol w="2637367">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Catumaxomab + FLOT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FLOT seul</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Taux de résection secondaire,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8 (53)</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5 (31)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68203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 Immunothérapie </a:t>
            </a:r>
            <a:r>
              <a:rPr lang="fr-FR" dirty="0" err="1" smtClean="0"/>
              <a:t>intrapéritonéale</a:t>
            </a:r>
            <a:r>
              <a:rPr lang="fr-FR" dirty="0" smtClean="0"/>
              <a:t> par catumaxomab, anticorps bispécifique anti-</a:t>
            </a:r>
            <a:r>
              <a:rPr lang="fr-FR" dirty="0" err="1" smtClean="0"/>
              <a:t>EpCAM</a:t>
            </a:r>
            <a:r>
              <a:rPr lang="fr-FR" dirty="0" smtClean="0"/>
              <a:t> et anti-CD3 chez les patients avec carcinose péritonéale de cancer gastrique: résultats définitifs de l’étude de phase II randomisée AIO – </a:t>
            </a:r>
            <a:r>
              <a:rPr lang="fr-FR" dirty="0" err="1" smtClean="0"/>
              <a:t>Lordick</a:t>
            </a:r>
            <a:r>
              <a:rPr lang="fr-FR" dirty="0" smtClean="0"/>
              <a:t> F,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endParaRPr lang="fr-FR" b="1" dirty="0"/>
          </a:p>
        </p:txBody>
      </p:sp>
      <p:sp>
        <p:nvSpPr>
          <p:cNvPr id="14" name="Text Placeholder 13"/>
          <p:cNvSpPr>
            <a:spLocks noGrp="1"/>
          </p:cNvSpPr>
          <p:nvPr>
            <p:ph type="body" sz="quarter" idx="10"/>
          </p:nvPr>
        </p:nvSpPr>
        <p:spPr/>
        <p:txBody>
          <a:bodyPr/>
          <a:lstStyle/>
          <a:p>
            <a:r>
              <a:rPr lang="fr-FR" dirty="0" smtClean="0"/>
              <a:t>*Test du Log-</a:t>
            </a:r>
            <a:r>
              <a:rPr lang="fr-FR" dirty="0" err="1" smtClean="0"/>
              <a:t>rank</a:t>
            </a:r>
            <a:r>
              <a:rPr lang="fr-FR" dirty="0" smtClean="0"/>
              <a:t> avec FLOT comme référence</a:t>
            </a:r>
            <a:endParaRPr lang="fr-FR" dirty="0"/>
          </a:p>
        </p:txBody>
      </p:sp>
      <p:sp>
        <p:nvSpPr>
          <p:cNvPr id="15" name="Text Placeholder 14"/>
          <p:cNvSpPr>
            <a:spLocks noGrp="1"/>
          </p:cNvSpPr>
          <p:nvPr>
            <p:ph type="body" sz="quarter" idx="11"/>
          </p:nvPr>
        </p:nvSpPr>
        <p:spPr/>
        <p:txBody>
          <a:bodyPr/>
          <a:lstStyle/>
          <a:p>
            <a:r>
              <a:rPr lang="fr-FR" smtClean="0"/>
              <a:t>Lordick F, et al, J Clin Oncol 2018;36(Suppl 4S):Abstr 4</a:t>
            </a:r>
            <a:endParaRPr lang="fr-FR"/>
          </a:p>
        </p:txBody>
      </p:sp>
      <p:sp>
        <p:nvSpPr>
          <p:cNvPr id="2" name="TextBox 1"/>
          <p:cNvSpPr txBox="1"/>
          <p:nvPr/>
        </p:nvSpPr>
        <p:spPr>
          <a:xfrm>
            <a:off x="4255247" y="1647825"/>
            <a:ext cx="642386" cy="369332"/>
          </a:xfrm>
          <a:prstGeom prst="rect">
            <a:avLst/>
          </a:prstGeom>
          <a:noFill/>
        </p:spPr>
        <p:txBody>
          <a:bodyPr wrap="none" rtlCol="0">
            <a:spAutoFit/>
          </a:bodyPr>
          <a:lstStyle/>
          <a:p>
            <a:r>
              <a:rPr lang="fr-FR" b="1" smtClean="0">
                <a:solidFill>
                  <a:srgbClr val="4D4D4D"/>
                </a:solidFill>
                <a:latin typeface="Arial"/>
                <a:cs typeface="Arial"/>
              </a:rPr>
              <a:t>SSP</a:t>
            </a:r>
            <a:endParaRPr lang="fr-FR" b="1">
              <a:solidFill>
                <a:srgbClr val="4D4D4D"/>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132789873"/>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Catumaxomab </a:t>
                      </a:r>
                      <a:br>
                        <a:rPr lang="en-US" sz="1050" dirty="0"/>
                      </a:br>
                      <a:r>
                        <a:rPr lang="en-US" sz="1050" dirty="0"/>
                        <a:t>+ FLOT </a:t>
                      </a:r>
                      <a:r>
                        <a:rPr lang="en-US" sz="1050" dirty="0" smtClean="0"/>
                        <a:t>(n=15</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FLOT</a:t>
                      </a:r>
                      <a:br>
                        <a:rPr lang="en-US" sz="1050" dirty="0"/>
                      </a:br>
                      <a:r>
                        <a:rPr lang="en-US" sz="1050" dirty="0" smtClean="0"/>
                        <a:t>(n=16</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050" dirty="0" err="1" smtClean="0"/>
                        <a:t>SSPm</a:t>
                      </a:r>
                      <a:r>
                        <a:rPr lang="en-US" sz="1050" dirty="0" smtClean="0"/>
                        <a:t>, </a:t>
                      </a:r>
                      <a:r>
                        <a:rPr lang="en-US" sz="1050" dirty="0" err="1" smtClean="0"/>
                        <a:t>mois</a:t>
                      </a:r>
                      <a:endParaRPr lang="en-US" sz="105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smtClean="0"/>
                        <a:t>6,7</a:t>
                      </a:r>
                      <a:endParaRPr lang="en-US" sz="105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smtClean="0"/>
                        <a:t>5,4</a:t>
                      </a:r>
                      <a:endParaRPr lang="en-US" sz="105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en-US" sz="1050" dirty="0"/>
                        <a:t>HR </a:t>
                      </a:r>
                      <a:r>
                        <a:rPr lang="en-US" sz="1050" dirty="0" smtClean="0"/>
                        <a:t>(IC95%)</a:t>
                      </a:r>
                      <a:endParaRPr lang="en-US" sz="1050" dirty="0"/>
                    </a:p>
                  </a:txBody>
                  <a:tcPr anchor="ctr"/>
                </a:tc>
                <a:tc gridSpan="2">
                  <a:txBody>
                    <a:bodyPr/>
                    <a:lstStyle/>
                    <a:p>
                      <a:pPr algn="ctr"/>
                      <a:r>
                        <a:rPr lang="en-US" sz="1050" dirty="0" smtClean="0"/>
                        <a:t>0,85 </a:t>
                      </a:r>
                      <a:r>
                        <a:rPr lang="en-US" sz="1050" dirty="0"/>
                        <a:t>(</a:t>
                      </a:r>
                      <a:r>
                        <a:rPr lang="en-US" sz="1050" dirty="0" smtClean="0"/>
                        <a:t>0,35 – 2,05</a:t>
                      </a:r>
                      <a:r>
                        <a:rPr lang="en-US" sz="1050" dirty="0"/>
                        <a:t>)</a:t>
                      </a:r>
                    </a:p>
                  </a:txBody>
                  <a:tcPr anchor="ctr"/>
                </a:tc>
                <a:tc hMerge="1">
                  <a:txBody>
                    <a:bodyPr/>
                    <a:lstStyle/>
                    <a:p>
                      <a:endParaRPr lang="en-US" sz="1000" dirty="0"/>
                    </a:p>
                  </a:txBody>
                  <a:tcPr anchor="ctr"/>
                </a:tc>
                <a:extLst>
                  <a:ext uri="{0D108BD9-81ED-4DB2-BD59-A6C34878D82A}">
                    <a16:rowId xmlns:a16="http://schemas.microsoft.com/office/drawing/2014/main" val="10002"/>
                  </a:ext>
                </a:extLst>
              </a:tr>
              <a:tr h="0">
                <a:tc>
                  <a:txBody>
                    <a:bodyPr/>
                    <a:lstStyle/>
                    <a:p>
                      <a:r>
                        <a:rPr lang="en-US" sz="1050" dirty="0" smtClean="0"/>
                        <a:t>p*</a:t>
                      </a:r>
                      <a:endParaRPr lang="en-US" sz="1050" dirty="0"/>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0,71</a:t>
                      </a:r>
                      <a:endParaRPr lang="en-US" sz="1050" dirty="0"/>
                    </a:p>
                  </a:txBody>
                  <a:tcPr anchor="ctr">
                    <a:lnB w="12700" cap="flat" cmpd="sng" algn="ctr">
                      <a:solidFill>
                        <a:schemeClr val="tx1"/>
                      </a:solidFill>
                      <a:prstDash val="solid"/>
                      <a:round/>
                      <a:headEnd type="none" w="med" len="med"/>
                      <a:tailEnd type="none" w="med" len="med"/>
                    </a:lnB>
                  </a:tcPr>
                </a:tc>
                <a:tc hMerge="1">
                  <a:txBody>
                    <a:bodyPr/>
                    <a:lstStyle/>
                    <a:p>
                      <a:endParaRPr lang="en-US" sz="1000" dirty="0"/>
                    </a:p>
                  </a:txBody>
                  <a:tcPr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E3B60480-5F20-4FB3-9281-E646D4A27176}"/>
              </a:ext>
            </a:extLst>
          </p:cNvPr>
          <p:cNvSpPr txBox="1"/>
          <p:nvPr/>
        </p:nvSpPr>
        <p:spPr>
          <a:xfrm rot="16200000">
            <a:off x="-314035" y="3275112"/>
            <a:ext cx="1981081"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a:cs typeface="Arial"/>
              </a:rPr>
              <a:t>Taux sans évènement</a:t>
            </a:r>
            <a:endParaRPr lang="fr-FR" sz="1400" dirty="0">
              <a:solidFill>
                <a:srgbClr val="000000"/>
              </a:solidFill>
              <a:latin typeface="Arial"/>
              <a:cs typeface="Arial"/>
            </a:endParaRPr>
          </a:p>
        </p:txBody>
      </p:sp>
      <p:sp>
        <p:nvSpPr>
          <p:cNvPr id="10" name="TextBox 9">
            <a:extLst>
              <a:ext uri="{FF2B5EF4-FFF2-40B4-BE49-F238E27FC236}">
                <a16:creationId xmlns:a16="http://schemas.microsoft.com/office/drawing/2014/main" id="{D4197766-85EB-4D1F-84A6-B19F8B031632}"/>
              </a:ext>
            </a:extLst>
          </p:cNvPr>
          <p:cNvSpPr txBox="1"/>
          <p:nvPr/>
        </p:nvSpPr>
        <p:spPr>
          <a:xfrm>
            <a:off x="836949" y="2009082"/>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1,0</a:t>
            </a:r>
            <a:endParaRPr lang="fr-FR" sz="1400">
              <a:solidFill>
                <a:srgbClr val="000000"/>
              </a:solidFill>
              <a:latin typeface="Arial"/>
              <a:cs typeface="Arial"/>
            </a:endParaRPr>
          </a:p>
        </p:txBody>
      </p:sp>
      <p:sp>
        <p:nvSpPr>
          <p:cNvPr id="11" name="TextBox 10">
            <a:extLst>
              <a:ext uri="{FF2B5EF4-FFF2-40B4-BE49-F238E27FC236}">
                <a16:creationId xmlns:a16="http://schemas.microsoft.com/office/drawing/2014/main" id="{A8E4BB4E-DC2B-4A49-9943-31741A68BCC3}"/>
              </a:ext>
            </a:extLst>
          </p:cNvPr>
          <p:cNvSpPr txBox="1"/>
          <p:nvPr/>
        </p:nvSpPr>
        <p:spPr>
          <a:xfrm>
            <a:off x="836949" y="2520416"/>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0,8</a:t>
            </a:r>
            <a:endParaRPr lang="fr-FR" sz="1400">
              <a:solidFill>
                <a:srgbClr val="000000"/>
              </a:solidFill>
              <a:latin typeface="Arial"/>
              <a:cs typeface="Arial"/>
            </a:endParaRPr>
          </a:p>
        </p:txBody>
      </p:sp>
      <p:sp>
        <p:nvSpPr>
          <p:cNvPr id="12" name="TextBox 11">
            <a:extLst>
              <a:ext uri="{FF2B5EF4-FFF2-40B4-BE49-F238E27FC236}">
                <a16:creationId xmlns:a16="http://schemas.microsoft.com/office/drawing/2014/main" id="{D59DEA05-A49F-4ED7-BF28-7BAA6FB2BB33}"/>
              </a:ext>
            </a:extLst>
          </p:cNvPr>
          <p:cNvSpPr txBox="1"/>
          <p:nvPr/>
        </p:nvSpPr>
        <p:spPr>
          <a:xfrm>
            <a:off x="836949" y="3031750"/>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0,6</a:t>
            </a:r>
            <a:endParaRPr lang="fr-FR" sz="1400">
              <a:solidFill>
                <a:srgbClr val="000000"/>
              </a:solidFill>
              <a:latin typeface="Arial"/>
              <a:cs typeface="Arial"/>
            </a:endParaRPr>
          </a:p>
        </p:txBody>
      </p:sp>
      <p:sp>
        <p:nvSpPr>
          <p:cNvPr id="13" name="TextBox 12">
            <a:extLst>
              <a:ext uri="{FF2B5EF4-FFF2-40B4-BE49-F238E27FC236}">
                <a16:creationId xmlns:a16="http://schemas.microsoft.com/office/drawing/2014/main" id="{7766A2DA-A86B-422A-AD77-DEED4237B743}"/>
              </a:ext>
            </a:extLst>
          </p:cNvPr>
          <p:cNvSpPr txBox="1"/>
          <p:nvPr/>
        </p:nvSpPr>
        <p:spPr>
          <a:xfrm>
            <a:off x="836949" y="3543084"/>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0,4</a:t>
            </a:r>
            <a:endParaRPr lang="fr-FR" sz="1400">
              <a:solidFill>
                <a:srgbClr val="000000"/>
              </a:solidFill>
              <a:latin typeface="Arial"/>
              <a:cs typeface="Arial"/>
            </a:endParaRPr>
          </a:p>
        </p:txBody>
      </p:sp>
      <p:sp>
        <p:nvSpPr>
          <p:cNvPr id="16" name="TextBox 15">
            <a:extLst>
              <a:ext uri="{FF2B5EF4-FFF2-40B4-BE49-F238E27FC236}">
                <a16:creationId xmlns:a16="http://schemas.microsoft.com/office/drawing/2014/main" id="{0518D6F1-0A9D-4B98-B29A-4697C97CCB42}"/>
              </a:ext>
            </a:extLst>
          </p:cNvPr>
          <p:cNvSpPr txBox="1"/>
          <p:nvPr/>
        </p:nvSpPr>
        <p:spPr>
          <a:xfrm>
            <a:off x="836949" y="4054418"/>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0,2</a:t>
            </a:r>
            <a:endParaRPr lang="fr-FR" sz="1400">
              <a:solidFill>
                <a:srgbClr val="000000"/>
              </a:solidFill>
              <a:latin typeface="Arial"/>
              <a:cs typeface="Arial"/>
            </a:endParaRPr>
          </a:p>
        </p:txBody>
      </p:sp>
      <p:sp>
        <p:nvSpPr>
          <p:cNvPr id="17" name="TextBox 16">
            <a:extLst>
              <a:ext uri="{FF2B5EF4-FFF2-40B4-BE49-F238E27FC236}">
                <a16:creationId xmlns:a16="http://schemas.microsoft.com/office/drawing/2014/main" id="{F42D7069-9802-4F28-B2D5-B04B1390A7E6}"/>
              </a:ext>
            </a:extLst>
          </p:cNvPr>
          <p:cNvSpPr txBox="1"/>
          <p:nvPr/>
        </p:nvSpPr>
        <p:spPr>
          <a:xfrm>
            <a:off x="836949" y="4565750"/>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0,0</a:t>
            </a:r>
            <a:endParaRPr lang="fr-FR" sz="1400">
              <a:solidFill>
                <a:srgbClr val="000000"/>
              </a:solidFill>
              <a:latin typeface="Arial"/>
              <a:cs typeface="Arial"/>
            </a:endParaRPr>
          </a:p>
        </p:txBody>
      </p:sp>
      <p:sp>
        <p:nvSpPr>
          <p:cNvPr id="5" name="Freeform: Shape 4">
            <a:extLst>
              <a:ext uri="{FF2B5EF4-FFF2-40B4-BE49-F238E27FC236}">
                <a16:creationId xmlns:a16="http://schemas.microsoft.com/office/drawing/2014/main" id="{E94FB480-DCF2-448C-9B6A-D582E56659DF}"/>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fr-FR">
              <a:solidFill>
                <a:srgbClr val="000000"/>
              </a:solidFill>
            </a:endParaRPr>
          </a:p>
        </p:txBody>
      </p:sp>
      <p:sp>
        <p:nvSpPr>
          <p:cNvPr id="18" name="TextBox 17">
            <a:extLst>
              <a:ext uri="{FF2B5EF4-FFF2-40B4-BE49-F238E27FC236}">
                <a16:creationId xmlns:a16="http://schemas.microsoft.com/office/drawing/2014/main" id="{AEE1D35B-AA84-4E7E-A3BA-8DDCEEA365B3}"/>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42</a:t>
            </a:r>
            <a:endParaRPr lang="fr-FR" sz="1400">
              <a:solidFill>
                <a:srgbClr val="000000"/>
              </a:solidFill>
              <a:latin typeface="Arial"/>
              <a:cs typeface="Arial"/>
            </a:endParaRPr>
          </a:p>
        </p:txBody>
      </p:sp>
      <p:cxnSp>
        <p:nvCxnSpPr>
          <p:cNvPr id="7" name="Straight Connector 6">
            <a:extLst>
              <a:ext uri="{FF2B5EF4-FFF2-40B4-BE49-F238E27FC236}">
                <a16:creationId xmlns:a16="http://schemas.microsoft.com/office/drawing/2014/main" id="{6617297B-E0B9-4FF2-B684-63256EC1C324}"/>
              </a:ext>
            </a:extLst>
          </p:cNvPr>
          <p:cNvCxnSpPr/>
          <p:nvPr/>
        </p:nvCxnSpPr>
        <p:spPr>
          <a:xfrm>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8482E2-D276-4CF5-BCBB-B80E36D5A37C}"/>
              </a:ext>
            </a:extLst>
          </p:cNvPr>
          <p:cNvSpPr txBox="1"/>
          <p:nvPr/>
        </p:nvSpPr>
        <p:spPr>
          <a:xfrm>
            <a:off x="7097495"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36</a:t>
            </a:r>
            <a:endParaRPr lang="fr-FR" sz="1400">
              <a:solidFill>
                <a:srgbClr val="000000"/>
              </a:solidFill>
              <a:latin typeface="Arial"/>
              <a:cs typeface="Arial"/>
            </a:endParaRPr>
          </a:p>
        </p:txBody>
      </p:sp>
      <p:cxnSp>
        <p:nvCxnSpPr>
          <p:cNvPr id="21" name="Straight Connector 20">
            <a:extLst>
              <a:ext uri="{FF2B5EF4-FFF2-40B4-BE49-F238E27FC236}">
                <a16:creationId xmlns:a16="http://schemas.microsoft.com/office/drawing/2014/main" id="{90855BAE-2A66-4F70-8FF7-A62332575871}"/>
              </a:ext>
            </a:extLst>
          </p:cNvPr>
          <p:cNvCxnSpPr/>
          <p:nvPr/>
        </p:nvCxnSpPr>
        <p:spPr>
          <a:xfrm>
            <a:off x="7276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9A9CF4-29AB-45B6-A267-38E0EB655F6D}"/>
              </a:ext>
            </a:extLst>
          </p:cNvPr>
          <p:cNvSpPr txBox="1"/>
          <p:nvPr/>
        </p:nvSpPr>
        <p:spPr>
          <a:xfrm>
            <a:off x="612515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30</a:t>
            </a:r>
            <a:endParaRPr lang="fr-FR" sz="1400">
              <a:solidFill>
                <a:srgbClr val="000000"/>
              </a:solidFill>
              <a:latin typeface="Arial"/>
              <a:cs typeface="Arial"/>
            </a:endParaRPr>
          </a:p>
        </p:txBody>
      </p:sp>
      <p:cxnSp>
        <p:nvCxnSpPr>
          <p:cNvPr id="23" name="Straight Connector 22">
            <a:extLst>
              <a:ext uri="{FF2B5EF4-FFF2-40B4-BE49-F238E27FC236}">
                <a16:creationId xmlns:a16="http://schemas.microsoft.com/office/drawing/2014/main" id="{82C3BB9B-7BA5-407B-98AD-AC68EE737B08}"/>
              </a:ext>
            </a:extLst>
          </p:cNvPr>
          <p:cNvCxnSpPr/>
          <p:nvPr/>
        </p:nvCxnSpPr>
        <p:spPr>
          <a:xfrm>
            <a:off x="63042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A41BEF-563D-4810-9414-2D348D52304F}"/>
              </a:ext>
            </a:extLst>
          </p:cNvPr>
          <p:cNvSpPr txBox="1"/>
          <p:nvPr/>
        </p:nvSpPr>
        <p:spPr>
          <a:xfrm>
            <a:off x="5141695"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24</a:t>
            </a:r>
            <a:endParaRPr lang="fr-FR" sz="1400">
              <a:solidFill>
                <a:srgbClr val="000000"/>
              </a:solidFill>
              <a:latin typeface="Arial"/>
              <a:cs typeface="Arial"/>
            </a:endParaRPr>
          </a:p>
        </p:txBody>
      </p:sp>
      <p:cxnSp>
        <p:nvCxnSpPr>
          <p:cNvPr id="25" name="Straight Connector 24">
            <a:extLst>
              <a:ext uri="{FF2B5EF4-FFF2-40B4-BE49-F238E27FC236}">
                <a16:creationId xmlns:a16="http://schemas.microsoft.com/office/drawing/2014/main" id="{D4B5750C-8A14-4160-8FFD-5D40161100E9}"/>
              </a:ext>
            </a:extLst>
          </p:cNvPr>
          <p:cNvCxnSpPr/>
          <p:nvPr/>
        </p:nvCxnSpPr>
        <p:spPr>
          <a:xfrm>
            <a:off x="53208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A6D07CE-93CC-42A6-9D32-80E12CEE546E}"/>
              </a:ext>
            </a:extLst>
          </p:cNvPr>
          <p:cNvSpPr txBox="1"/>
          <p:nvPr/>
        </p:nvSpPr>
        <p:spPr>
          <a:xfrm>
            <a:off x="414395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18</a:t>
            </a:r>
            <a:endParaRPr lang="fr-FR" sz="1400">
              <a:solidFill>
                <a:srgbClr val="000000"/>
              </a:solidFill>
              <a:latin typeface="Arial"/>
              <a:cs typeface="Arial"/>
            </a:endParaRPr>
          </a:p>
        </p:txBody>
      </p:sp>
      <p:cxnSp>
        <p:nvCxnSpPr>
          <p:cNvPr id="27" name="Straight Connector 26">
            <a:extLst>
              <a:ext uri="{FF2B5EF4-FFF2-40B4-BE49-F238E27FC236}">
                <a16:creationId xmlns:a16="http://schemas.microsoft.com/office/drawing/2014/main" id="{62D1A62E-D699-483A-BB29-AD5B4B6DC9CA}"/>
              </a:ext>
            </a:extLst>
          </p:cNvPr>
          <p:cNvCxnSpPr/>
          <p:nvPr/>
        </p:nvCxnSpPr>
        <p:spPr>
          <a:xfrm>
            <a:off x="4323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5B8B9F0-7866-4EB9-8626-211015561D42}"/>
              </a:ext>
            </a:extLst>
          </p:cNvPr>
          <p:cNvSpPr txBox="1"/>
          <p:nvPr/>
        </p:nvSpPr>
        <p:spPr>
          <a:xfrm>
            <a:off x="3160495"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12</a:t>
            </a:r>
            <a:endParaRPr lang="fr-FR" sz="1400">
              <a:solidFill>
                <a:srgbClr val="000000"/>
              </a:solidFill>
              <a:latin typeface="Arial"/>
              <a:cs typeface="Arial"/>
            </a:endParaRPr>
          </a:p>
        </p:txBody>
      </p:sp>
      <p:cxnSp>
        <p:nvCxnSpPr>
          <p:cNvPr id="29" name="Straight Connector 28">
            <a:extLst>
              <a:ext uri="{FF2B5EF4-FFF2-40B4-BE49-F238E27FC236}">
                <a16:creationId xmlns:a16="http://schemas.microsoft.com/office/drawing/2014/main" id="{6A1BCC5F-C0FD-471F-B551-41E16908E804}"/>
              </a:ext>
            </a:extLst>
          </p:cNvPr>
          <p:cNvCxnSpPr/>
          <p:nvPr/>
        </p:nvCxnSpPr>
        <p:spPr>
          <a:xfrm>
            <a:off x="3339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FFB981-F110-4F6E-B4D7-657A31B965B7}"/>
              </a:ext>
            </a:extLst>
          </p:cNvPr>
          <p:cNvSpPr txBox="1"/>
          <p:nvPr/>
        </p:nvSpPr>
        <p:spPr>
          <a:xfrm>
            <a:off x="2172277"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6</a:t>
            </a:r>
            <a:endParaRPr lang="fr-FR" sz="140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251A8D66-8C35-45E3-9C39-F1A812D91599}"/>
              </a:ext>
            </a:extLst>
          </p:cNvPr>
          <p:cNvCxnSpPr/>
          <p:nvPr/>
        </p:nvCxnSpPr>
        <p:spPr>
          <a:xfrm>
            <a:off x="235140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76224F-E1CD-471E-B55A-767BBA5CB865}"/>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0D3F24AB-3734-4BC5-8165-15A784A403B4}"/>
              </a:ext>
            </a:extLst>
          </p:cNvPr>
          <p:cNvCxnSpPr/>
          <p:nvPr/>
        </p:nvCxnSpPr>
        <p:spPr>
          <a:xfrm>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A2CE6E7-A65D-4A6B-A835-36195A44A684}"/>
              </a:ext>
            </a:extLst>
          </p:cNvPr>
          <p:cNvSpPr txBox="1"/>
          <p:nvPr/>
        </p:nvSpPr>
        <p:spPr>
          <a:xfrm>
            <a:off x="4530801" y="5259963"/>
            <a:ext cx="563726" cy="307777"/>
          </a:xfrm>
          <a:prstGeom prst="rect">
            <a:avLst/>
          </a:prstGeom>
          <a:noFill/>
        </p:spPr>
        <p:txBody>
          <a:bodyPr wrap="none" rtlCol="0" anchor="t" anchorCtr="0">
            <a:spAutoFit/>
          </a:bodyPr>
          <a:lstStyle/>
          <a:p>
            <a:pPr algn="ctr" fontAlgn="auto">
              <a:spcBef>
                <a:spcPts val="0"/>
              </a:spcBef>
              <a:spcAft>
                <a:spcPts val="0"/>
              </a:spcAft>
            </a:pPr>
            <a:r>
              <a:rPr lang="fr-FR" sz="1400" dirty="0" smtClean="0">
                <a:solidFill>
                  <a:srgbClr val="000000"/>
                </a:solidFill>
                <a:latin typeface="Arial"/>
                <a:cs typeface="Arial"/>
              </a:rPr>
              <a:t>Mois</a:t>
            </a:r>
            <a:endParaRPr lang="fr-FR" sz="1400" dirty="0">
              <a:solidFill>
                <a:srgbClr val="000000"/>
              </a:solidFill>
              <a:latin typeface="Arial"/>
              <a:cs typeface="Arial"/>
            </a:endParaRPr>
          </a:p>
        </p:txBody>
      </p:sp>
      <p:sp>
        <p:nvSpPr>
          <p:cNvPr id="35" name="TextBox 34">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ts val="0"/>
              </a:spcBef>
              <a:spcAft>
                <a:spcPts val="0"/>
              </a:spcAft>
            </a:pPr>
            <a:r>
              <a:rPr lang="fr-FR" sz="1200" b="1" smtClean="0">
                <a:solidFill>
                  <a:srgbClr val="000000"/>
                </a:solidFill>
                <a:latin typeface="Arial"/>
                <a:cs typeface="Arial"/>
              </a:rPr>
              <a:t>A</a:t>
            </a:r>
            <a:r>
              <a:rPr lang="fr-FR" sz="1200" smtClean="0">
                <a:solidFill>
                  <a:srgbClr val="000000"/>
                </a:solidFill>
                <a:latin typeface="Arial"/>
                <a:cs typeface="Arial"/>
              </a:rPr>
              <a:t>:</a:t>
            </a:r>
            <a:r>
              <a:rPr lang="fr-FR" sz="1200" b="1" smtClean="0">
                <a:solidFill>
                  <a:srgbClr val="000000"/>
                </a:solidFill>
                <a:latin typeface="Arial"/>
                <a:cs typeface="Arial"/>
              </a:rPr>
              <a:t/>
            </a:r>
            <a:br>
              <a:rPr lang="fr-FR" sz="1200" b="1" smtClean="0">
                <a:solidFill>
                  <a:srgbClr val="000000"/>
                </a:solidFill>
                <a:latin typeface="Arial"/>
                <a:cs typeface="Arial"/>
              </a:rPr>
            </a:br>
            <a:r>
              <a:rPr lang="fr-FR" sz="1200" b="1" smtClean="0">
                <a:solidFill>
                  <a:srgbClr val="000000"/>
                </a:solidFill>
                <a:latin typeface="Arial"/>
                <a:cs typeface="Arial"/>
              </a:rPr>
              <a:t>B</a:t>
            </a:r>
            <a:r>
              <a:rPr lang="fr-FR" sz="1200" smtClean="0">
                <a:solidFill>
                  <a:srgbClr val="000000"/>
                </a:solidFill>
                <a:latin typeface="Arial"/>
                <a:cs typeface="Arial"/>
              </a:rPr>
              <a:t>:</a:t>
            </a:r>
            <a:endParaRPr lang="fr-FR" sz="1200" b="1">
              <a:solidFill>
                <a:srgbClr val="000000"/>
              </a:solidFill>
              <a:latin typeface="Arial"/>
              <a:cs typeface="Arial"/>
            </a:endParaRPr>
          </a:p>
        </p:txBody>
      </p:sp>
      <p:sp>
        <p:nvSpPr>
          <p:cNvPr id="36" name="TextBox 35">
            <a:extLst>
              <a:ext uri="{FF2B5EF4-FFF2-40B4-BE49-F238E27FC236}">
                <a16:creationId xmlns:a16="http://schemas.microsoft.com/office/drawing/2014/main" id="{6392FF63-35BB-42E1-A866-67F424363880}"/>
              </a:ext>
            </a:extLst>
          </p:cNvPr>
          <p:cNvSpPr txBox="1"/>
          <p:nvPr/>
        </p:nvSpPr>
        <p:spPr>
          <a:xfrm>
            <a:off x="7097495"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37" name="TextBox 36">
            <a:extLst>
              <a:ext uri="{FF2B5EF4-FFF2-40B4-BE49-F238E27FC236}">
                <a16:creationId xmlns:a16="http://schemas.microsoft.com/office/drawing/2014/main" id="{3AE204E8-E88B-471A-8DFD-50C81DEE7E0C}"/>
              </a:ext>
            </a:extLst>
          </p:cNvPr>
          <p:cNvSpPr txBox="1"/>
          <p:nvPr/>
        </p:nvSpPr>
        <p:spPr>
          <a:xfrm>
            <a:off x="6125151"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38" name="TextBox 37">
            <a:extLst>
              <a:ext uri="{FF2B5EF4-FFF2-40B4-BE49-F238E27FC236}">
                <a16:creationId xmlns:a16="http://schemas.microsoft.com/office/drawing/2014/main" id="{A17C9932-30AF-443C-85A7-05377B03BE7D}"/>
              </a:ext>
            </a:extLst>
          </p:cNvPr>
          <p:cNvSpPr txBox="1"/>
          <p:nvPr/>
        </p:nvSpPr>
        <p:spPr>
          <a:xfrm>
            <a:off x="5141695"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a:t>
            </a:r>
          </a:p>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39" name="TextBox 38">
            <a:extLst>
              <a:ext uri="{FF2B5EF4-FFF2-40B4-BE49-F238E27FC236}">
                <a16:creationId xmlns:a16="http://schemas.microsoft.com/office/drawing/2014/main" id="{27364776-E5ED-4326-902B-E6C1495A28C5}"/>
              </a:ext>
            </a:extLst>
          </p:cNvPr>
          <p:cNvSpPr txBox="1"/>
          <p:nvPr/>
        </p:nvSpPr>
        <p:spPr>
          <a:xfrm>
            <a:off x="4143951"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a:t>
            </a:r>
          </a:p>
          <a:p>
            <a:pPr algn="ctr" fontAlgn="auto">
              <a:spcBef>
                <a:spcPts val="0"/>
              </a:spcBef>
              <a:spcAft>
                <a:spcPts val="0"/>
              </a:spcAft>
            </a:pPr>
            <a:r>
              <a:rPr lang="fr-FR" sz="1200" smtClean="0">
                <a:solidFill>
                  <a:srgbClr val="000000"/>
                </a:solidFill>
                <a:latin typeface="Arial"/>
                <a:cs typeface="Arial"/>
              </a:rPr>
              <a:t>3</a:t>
            </a:r>
            <a:endParaRPr lang="fr-FR" sz="1200">
              <a:solidFill>
                <a:srgbClr val="000000"/>
              </a:solidFill>
              <a:latin typeface="Arial"/>
              <a:cs typeface="Arial"/>
            </a:endParaRPr>
          </a:p>
        </p:txBody>
      </p:sp>
      <p:sp>
        <p:nvSpPr>
          <p:cNvPr id="40" name="TextBox 39">
            <a:extLst>
              <a:ext uri="{FF2B5EF4-FFF2-40B4-BE49-F238E27FC236}">
                <a16:creationId xmlns:a16="http://schemas.microsoft.com/office/drawing/2014/main" id="{EB9A4D9B-E01E-46F4-83AC-25392478ECF1}"/>
              </a:ext>
            </a:extLst>
          </p:cNvPr>
          <p:cNvSpPr txBox="1"/>
          <p:nvPr/>
        </p:nvSpPr>
        <p:spPr>
          <a:xfrm>
            <a:off x="3160495"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4</a:t>
            </a:r>
          </a:p>
          <a:p>
            <a:pPr algn="ctr" fontAlgn="auto">
              <a:spcBef>
                <a:spcPts val="0"/>
              </a:spcBef>
              <a:spcAft>
                <a:spcPts val="0"/>
              </a:spcAft>
            </a:pPr>
            <a:r>
              <a:rPr lang="fr-FR" sz="1200" smtClean="0">
                <a:solidFill>
                  <a:srgbClr val="000000"/>
                </a:solidFill>
                <a:latin typeface="Arial"/>
                <a:cs typeface="Arial"/>
              </a:rPr>
              <a:t>4</a:t>
            </a:r>
            <a:endParaRPr lang="fr-FR" sz="1200">
              <a:solidFill>
                <a:srgbClr val="000000"/>
              </a:solidFill>
              <a:latin typeface="Arial"/>
              <a:cs typeface="Arial"/>
            </a:endParaRPr>
          </a:p>
        </p:txBody>
      </p:sp>
      <p:sp>
        <p:nvSpPr>
          <p:cNvPr id="41" name="TextBox 40">
            <a:extLst>
              <a:ext uri="{FF2B5EF4-FFF2-40B4-BE49-F238E27FC236}">
                <a16:creationId xmlns:a16="http://schemas.microsoft.com/office/drawing/2014/main" id="{2DEE31D6-F0BE-4E0D-B5CA-8D3A5D3BD84D}"/>
              </a:ext>
            </a:extLst>
          </p:cNvPr>
          <p:cNvSpPr txBox="1"/>
          <p:nvPr/>
        </p:nvSpPr>
        <p:spPr>
          <a:xfrm>
            <a:off x="2172277"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9</a:t>
            </a:r>
          </a:p>
          <a:p>
            <a:pPr algn="ctr" fontAlgn="auto">
              <a:spcBef>
                <a:spcPts val="0"/>
              </a:spcBef>
              <a:spcAft>
                <a:spcPts val="0"/>
              </a:spcAft>
            </a:pPr>
            <a:r>
              <a:rPr lang="fr-FR" sz="1200" smtClean="0">
                <a:solidFill>
                  <a:srgbClr val="000000"/>
                </a:solidFill>
                <a:latin typeface="Arial"/>
                <a:cs typeface="Arial"/>
              </a:rPr>
              <a:t>5</a:t>
            </a:r>
            <a:endParaRPr lang="fr-FR" sz="1200">
              <a:solidFill>
                <a:srgbClr val="000000"/>
              </a:solidFill>
              <a:latin typeface="Arial"/>
              <a:cs typeface="Arial"/>
            </a:endParaRPr>
          </a:p>
        </p:txBody>
      </p:sp>
      <p:sp>
        <p:nvSpPr>
          <p:cNvPr id="42" name="TextBox 41">
            <a:extLst>
              <a:ext uri="{FF2B5EF4-FFF2-40B4-BE49-F238E27FC236}">
                <a16:creationId xmlns:a16="http://schemas.microsoft.com/office/drawing/2014/main" id="{3F213273-9B66-448C-BBB4-43F18D074CFD}"/>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15</a:t>
            </a:r>
          </a:p>
          <a:p>
            <a:pPr algn="ctr" fontAlgn="auto">
              <a:spcBef>
                <a:spcPts val="0"/>
              </a:spcBef>
              <a:spcAft>
                <a:spcPts val="0"/>
              </a:spcAft>
            </a:pPr>
            <a:r>
              <a:rPr lang="fr-FR" sz="1200" smtClean="0">
                <a:solidFill>
                  <a:srgbClr val="000000"/>
                </a:solidFill>
                <a:latin typeface="Arial"/>
                <a:cs typeface="Arial"/>
              </a:rPr>
              <a:t>16</a:t>
            </a:r>
            <a:endParaRPr lang="fr-FR" sz="1200">
              <a:solidFill>
                <a:srgbClr val="000000"/>
              </a:solidFill>
              <a:latin typeface="Arial"/>
              <a:cs typeface="Arial"/>
            </a:endParaRPr>
          </a:p>
        </p:txBody>
      </p:sp>
      <p:cxnSp>
        <p:nvCxnSpPr>
          <p:cNvPr id="44" name="Straight Connector 43">
            <a:extLst>
              <a:ext uri="{FF2B5EF4-FFF2-40B4-BE49-F238E27FC236}">
                <a16:creationId xmlns:a16="http://schemas.microsoft.com/office/drawing/2014/main" id="{0455D634-20AF-4915-A031-B58BF2AEB720}"/>
              </a:ext>
            </a:extLst>
          </p:cNvPr>
          <p:cNvCxnSpPr>
            <a:cxnSpLocks/>
          </p:cNvCxnSpPr>
          <p:nvPr/>
        </p:nvCxnSpPr>
        <p:spPr>
          <a:xfrm rot="5400000">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032786-B90E-48FB-BEF3-83256A2A58AF}"/>
              </a:ext>
            </a:extLst>
          </p:cNvPr>
          <p:cNvCxnSpPr>
            <a:cxnSpLocks/>
          </p:cNvCxnSpPr>
          <p:nvPr/>
        </p:nvCxnSpPr>
        <p:spPr>
          <a:xfrm rot="5400000">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62E0B2-01DD-4CF0-BE93-0C84ABBE35F2}"/>
              </a:ext>
            </a:extLst>
          </p:cNvPr>
          <p:cNvCxnSpPr>
            <a:cxnSpLocks/>
          </p:cNvCxnSpPr>
          <p:nvPr/>
        </p:nvCxnSpPr>
        <p:spPr>
          <a:xfrm rot="5400000">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1DE4E1-4707-429D-BABF-B734CBE82A5C}"/>
              </a:ext>
            </a:extLst>
          </p:cNvPr>
          <p:cNvCxnSpPr>
            <a:cxnSpLocks/>
          </p:cNvCxnSpPr>
          <p:nvPr/>
        </p:nvCxnSpPr>
        <p:spPr>
          <a:xfrm rot="5400000">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696AF1-2819-429A-B48E-36446064B1F9}"/>
              </a:ext>
            </a:extLst>
          </p:cNvPr>
          <p:cNvCxnSpPr>
            <a:cxnSpLocks/>
          </p:cNvCxnSpPr>
          <p:nvPr/>
        </p:nvCxnSpPr>
        <p:spPr>
          <a:xfrm rot="5400000">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A4C94-BD0C-4F86-A032-EC2F499E2E2B}"/>
              </a:ext>
            </a:extLst>
          </p:cNvPr>
          <p:cNvCxnSpPr>
            <a:cxnSpLocks/>
          </p:cNvCxnSpPr>
          <p:nvPr/>
        </p:nvCxnSpPr>
        <p:spPr>
          <a:xfrm rot="5400000">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64BB5C-5225-4B35-B95A-08FBC9355E27}"/>
              </a:ext>
            </a:extLst>
          </p:cNvPr>
          <p:cNvCxnSpPr>
            <a:cxnSpLocks/>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2066" name="Group 2065">
            <a:extLst>
              <a:ext uri="{FF2B5EF4-FFF2-40B4-BE49-F238E27FC236}">
                <a16:creationId xmlns:a16="http://schemas.microsoft.com/office/drawing/2014/main" id="{B8001ECF-0F26-4162-97F1-88019D72D3CB}"/>
              </a:ext>
            </a:extLst>
          </p:cNvPr>
          <p:cNvGrpSpPr/>
          <p:nvPr/>
        </p:nvGrpSpPr>
        <p:grpSpPr>
          <a:xfrm>
            <a:off x="1330324" y="2157413"/>
            <a:ext cx="4075765" cy="2579687"/>
            <a:chOff x="1330324" y="2157413"/>
            <a:chExt cx="4075765" cy="2579687"/>
          </a:xfrm>
        </p:grpSpPr>
        <p:sp>
          <p:nvSpPr>
            <p:cNvPr id="2049" name="Freeform 5">
              <a:extLst>
                <a:ext uri="{FF2B5EF4-FFF2-40B4-BE49-F238E27FC236}">
                  <a16:creationId xmlns:a16="http://schemas.microsoft.com/office/drawing/2014/main" id="{6C4D5362-A5D4-4751-8A44-28FD638D5A86}"/>
                </a:ext>
              </a:extLst>
            </p:cNvPr>
            <p:cNvSpPr>
              <a:spLocks/>
            </p:cNvSpPr>
            <p:nvPr/>
          </p:nvSpPr>
          <p:spPr bwMode="auto">
            <a:xfrm>
              <a:off x="1330324" y="2157413"/>
              <a:ext cx="4075765" cy="2579687"/>
            </a:xfrm>
            <a:custGeom>
              <a:avLst/>
              <a:gdLst>
                <a:gd name="T0" fmla="*/ 0 w 3425"/>
                <a:gd name="T1" fmla="*/ 0 h 2273"/>
                <a:gd name="T2" fmla="*/ 340 w 3425"/>
                <a:gd name="T3" fmla="*/ 0 h 2273"/>
                <a:gd name="T4" fmla="*/ 340 w 3425"/>
                <a:gd name="T5" fmla="*/ 140 h 2273"/>
                <a:gd name="T6" fmla="*/ 585 w 3425"/>
                <a:gd name="T7" fmla="*/ 140 h 2273"/>
                <a:gd name="T8" fmla="*/ 585 w 3425"/>
                <a:gd name="T9" fmla="*/ 290 h 2273"/>
                <a:gd name="T10" fmla="*/ 902 w 3425"/>
                <a:gd name="T11" fmla="*/ 290 h 2273"/>
                <a:gd name="T12" fmla="*/ 902 w 3425"/>
                <a:gd name="T13" fmla="*/ 519 h 2273"/>
                <a:gd name="T14" fmla="*/ 911 w 3425"/>
                <a:gd name="T15" fmla="*/ 519 h 2273"/>
                <a:gd name="T16" fmla="*/ 911 w 3425"/>
                <a:gd name="T17" fmla="*/ 952 h 2273"/>
                <a:gd name="T18" fmla="*/ 961 w 3425"/>
                <a:gd name="T19" fmla="*/ 952 h 2273"/>
                <a:gd name="T20" fmla="*/ 961 w 3425"/>
                <a:gd name="T21" fmla="*/ 1170 h 2273"/>
                <a:gd name="T22" fmla="*/ 1228 w 3425"/>
                <a:gd name="T23" fmla="*/ 1170 h 2273"/>
                <a:gd name="T24" fmla="*/ 1228 w 3425"/>
                <a:gd name="T25" fmla="*/ 1386 h 2273"/>
                <a:gd name="T26" fmla="*/ 1861 w 3425"/>
                <a:gd name="T27" fmla="*/ 1386 h 2273"/>
                <a:gd name="T28" fmla="*/ 1861 w 3425"/>
                <a:gd name="T29" fmla="*/ 1601 h 2273"/>
                <a:gd name="T30" fmla="*/ 2094 w 3425"/>
                <a:gd name="T31" fmla="*/ 1601 h 2273"/>
                <a:gd name="T32" fmla="*/ 2094 w 3425"/>
                <a:gd name="T33" fmla="*/ 1926 h 2273"/>
                <a:gd name="T34" fmla="*/ 3425 w 3425"/>
                <a:gd name="T35" fmla="*/ 1926 h 2273"/>
                <a:gd name="T36" fmla="*/ 3425 w 3425"/>
                <a:gd name="T37" fmla="*/ 2273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5" h="2273">
                  <a:moveTo>
                    <a:pt x="0" y="0"/>
                  </a:moveTo>
                  <a:lnTo>
                    <a:pt x="340" y="0"/>
                  </a:lnTo>
                  <a:lnTo>
                    <a:pt x="340" y="140"/>
                  </a:lnTo>
                  <a:lnTo>
                    <a:pt x="585" y="140"/>
                  </a:lnTo>
                  <a:lnTo>
                    <a:pt x="585" y="290"/>
                  </a:lnTo>
                  <a:lnTo>
                    <a:pt x="902" y="290"/>
                  </a:lnTo>
                  <a:lnTo>
                    <a:pt x="902" y="519"/>
                  </a:lnTo>
                  <a:lnTo>
                    <a:pt x="911" y="519"/>
                  </a:lnTo>
                  <a:lnTo>
                    <a:pt x="911" y="952"/>
                  </a:lnTo>
                  <a:lnTo>
                    <a:pt x="961" y="952"/>
                  </a:lnTo>
                  <a:lnTo>
                    <a:pt x="961" y="1170"/>
                  </a:lnTo>
                  <a:lnTo>
                    <a:pt x="1228" y="1170"/>
                  </a:lnTo>
                  <a:lnTo>
                    <a:pt x="1228" y="1386"/>
                  </a:lnTo>
                  <a:lnTo>
                    <a:pt x="1861" y="1386"/>
                  </a:lnTo>
                  <a:lnTo>
                    <a:pt x="1861" y="1601"/>
                  </a:lnTo>
                  <a:lnTo>
                    <a:pt x="2094" y="1601"/>
                  </a:lnTo>
                  <a:lnTo>
                    <a:pt x="2094" y="1926"/>
                  </a:lnTo>
                  <a:lnTo>
                    <a:pt x="3425" y="1926"/>
                  </a:lnTo>
                  <a:lnTo>
                    <a:pt x="3425" y="2273"/>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1" name="Line 6">
              <a:extLst>
                <a:ext uri="{FF2B5EF4-FFF2-40B4-BE49-F238E27FC236}">
                  <a16:creationId xmlns:a16="http://schemas.microsoft.com/office/drawing/2014/main" id="{C4C3926F-B0B1-4DBB-99B9-5A9A6A5B5BEA}"/>
                </a:ext>
              </a:extLst>
            </p:cNvPr>
            <p:cNvSpPr>
              <a:spLocks noChangeShapeType="1"/>
            </p:cNvSpPr>
            <p:nvPr/>
          </p:nvSpPr>
          <p:spPr bwMode="auto">
            <a:xfrm>
              <a:off x="3647262" y="3923359"/>
              <a:ext cx="0" cy="10327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2" name="Line 7">
              <a:extLst>
                <a:ext uri="{FF2B5EF4-FFF2-40B4-BE49-F238E27FC236}">
                  <a16:creationId xmlns:a16="http://schemas.microsoft.com/office/drawing/2014/main" id="{FA4AABBC-8E85-486D-B0AA-F79CF6C43014}"/>
                </a:ext>
              </a:extLst>
            </p:cNvPr>
            <p:cNvSpPr>
              <a:spLocks noChangeShapeType="1"/>
            </p:cNvSpPr>
            <p:nvPr/>
          </p:nvSpPr>
          <p:spPr bwMode="auto">
            <a:xfrm flipH="1">
              <a:off x="3593712" y="3974430"/>
              <a:ext cx="10948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3" name="Line 8">
              <a:extLst>
                <a:ext uri="{FF2B5EF4-FFF2-40B4-BE49-F238E27FC236}">
                  <a16:creationId xmlns:a16="http://schemas.microsoft.com/office/drawing/2014/main" id="{D41F42EB-5B59-4A06-A50F-FA6BA2AF9700}"/>
                </a:ext>
              </a:extLst>
            </p:cNvPr>
            <p:cNvSpPr>
              <a:spLocks noChangeShapeType="1"/>
            </p:cNvSpPr>
            <p:nvPr/>
          </p:nvSpPr>
          <p:spPr bwMode="auto">
            <a:xfrm>
              <a:off x="2206167" y="2432065"/>
              <a:ext cx="0" cy="10554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4" name="Line 9">
              <a:extLst>
                <a:ext uri="{FF2B5EF4-FFF2-40B4-BE49-F238E27FC236}">
                  <a16:creationId xmlns:a16="http://schemas.microsoft.com/office/drawing/2014/main" id="{810E6A4A-188D-4572-ADD0-CFD6D47507F6}"/>
                </a:ext>
              </a:extLst>
            </p:cNvPr>
            <p:cNvSpPr>
              <a:spLocks noChangeShapeType="1"/>
            </p:cNvSpPr>
            <p:nvPr/>
          </p:nvSpPr>
          <p:spPr bwMode="auto">
            <a:xfrm flipH="1">
              <a:off x="2150237" y="2486541"/>
              <a:ext cx="11067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5" name="Line 10">
              <a:extLst>
                <a:ext uri="{FF2B5EF4-FFF2-40B4-BE49-F238E27FC236}">
                  <a16:creationId xmlns:a16="http://schemas.microsoft.com/office/drawing/2014/main" id="{32A3293F-CF19-4057-89E7-4EDAE4CDD2E4}"/>
                </a:ext>
              </a:extLst>
            </p:cNvPr>
            <p:cNvSpPr>
              <a:spLocks noChangeShapeType="1"/>
            </p:cNvSpPr>
            <p:nvPr/>
          </p:nvSpPr>
          <p:spPr bwMode="auto">
            <a:xfrm>
              <a:off x="2333498" y="2432065"/>
              <a:ext cx="0" cy="10554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6" name="Line 11">
              <a:extLst>
                <a:ext uri="{FF2B5EF4-FFF2-40B4-BE49-F238E27FC236}">
                  <a16:creationId xmlns:a16="http://schemas.microsoft.com/office/drawing/2014/main" id="{033A14D1-D165-48F3-9F6E-1EB9AA391A3F}"/>
                </a:ext>
              </a:extLst>
            </p:cNvPr>
            <p:cNvSpPr>
              <a:spLocks noChangeShapeType="1"/>
            </p:cNvSpPr>
            <p:nvPr/>
          </p:nvSpPr>
          <p:spPr bwMode="auto">
            <a:xfrm flipH="1">
              <a:off x="2279948" y="2486541"/>
              <a:ext cx="10710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grpSp>
      <p:grpSp>
        <p:nvGrpSpPr>
          <p:cNvPr id="2067" name="Group 2066">
            <a:extLst>
              <a:ext uri="{FF2B5EF4-FFF2-40B4-BE49-F238E27FC236}">
                <a16:creationId xmlns:a16="http://schemas.microsoft.com/office/drawing/2014/main" id="{8EAE5F4C-77F5-44B0-8005-55CD160165F5}"/>
              </a:ext>
            </a:extLst>
          </p:cNvPr>
          <p:cNvGrpSpPr/>
          <p:nvPr/>
        </p:nvGrpSpPr>
        <p:grpSpPr>
          <a:xfrm>
            <a:off x="1335084" y="2161953"/>
            <a:ext cx="6843715" cy="2564932"/>
            <a:chOff x="1335084" y="2161953"/>
            <a:chExt cx="6843715" cy="2564932"/>
          </a:xfrm>
        </p:grpSpPr>
        <p:sp>
          <p:nvSpPr>
            <p:cNvPr id="2057" name="Freeform 12">
              <a:extLst>
                <a:ext uri="{FF2B5EF4-FFF2-40B4-BE49-F238E27FC236}">
                  <a16:creationId xmlns:a16="http://schemas.microsoft.com/office/drawing/2014/main" id="{C49245D1-B37C-4A18-8419-A0CA53BA2EC0}"/>
                </a:ext>
              </a:extLst>
            </p:cNvPr>
            <p:cNvSpPr>
              <a:spLocks/>
            </p:cNvSpPr>
            <p:nvPr/>
          </p:nvSpPr>
          <p:spPr bwMode="auto">
            <a:xfrm>
              <a:off x="1335084" y="2161953"/>
              <a:ext cx="6843715" cy="2564932"/>
            </a:xfrm>
            <a:custGeom>
              <a:avLst/>
              <a:gdLst>
                <a:gd name="T0" fmla="*/ 0 w 5751"/>
                <a:gd name="T1" fmla="*/ 0 h 2260"/>
                <a:gd name="T2" fmla="*/ 236 w 5751"/>
                <a:gd name="T3" fmla="*/ 0 h 2260"/>
                <a:gd name="T4" fmla="*/ 236 w 5751"/>
                <a:gd name="T5" fmla="*/ 132 h 2260"/>
                <a:gd name="T6" fmla="*/ 438 w 5751"/>
                <a:gd name="T7" fmla="*/ 132 h 2260"/>
                <a:gd name="T8" fmla="*/ 438 w 5751"/>
                <a:gd name="T9" fmla="*/ 275 h 2260"/>
                <a:gd name="T10" fmla="*/ 483 w 5751"/>
                <a:gd name="T11" fmla="*/ 275 h 2260"/>
                <a:gd name="T12" fmla="*/ 483 w 5751"/>
                <a:gd name="T13" fmla="*/ 415 h 2260"/>
                <a:gd name="T14" fmla="*/ 490 w 5751"/>
                <a:gd name="T15" fmla="*/ 415 h 2260"/>
                <a:gd name="T16" fmla="*/ 490 w 5751"/>
                <a:gd name="T17" fmla="*/ 556 h 2260"/>
                <a:gd name="T18" fmla="*/ 542 w 5751"/>
                <a:gd name="T19" fmla="*/ 556 h 2260"/>
                <a:gd name="T20" fmla="*/ 542 w 5751"/>
                <a:gd name="T21" fmla="*/ 697 h 2260"/>
                <a:gd name="T22" fmla="*/ 642 w 5751"/>
                <a:gd name="T23" fmla="*/ 697 h 2260"/>
                <a:gd name="T24" fmla="*/ 642 w 5751"/>
                <a:gd name="T25" fmla="*/ 830 h 2260"/>
                <a:gd name="T26" fmla="*/ 698 w 5751"/>
                <a:gd name="T27" fmla="*/ 830 h 2260"/>
                <a:gd name="T28" fmla="*/ 698 w 5751"/>
                <a:gd name="T29" fmla="*/ 844 h 2260"/>
                <a:gd name="T30" fmla="*/ 710 w 5751"/>
                <a:gd name="T31" fmla="*/ 844 h 2260"/>
                <a:gd name="T32" fmla="*/ 710 w 5751"/>
                <a:gd name="T33" fmla="*/ 1016 h 2260"/>
                <a:gd name="T34" fmla="*/ 773 w 5751"/>
                <a:gd name="T35" fmla="*/ 1016 h 2260"/>
                <a:gd name="T36" fmla="*/ 773 w 5751"/>
                <a:gd name="T37" fmla="*/ 1221 h 2260"/>
                <a:gd name="T38" fmla="*/ 864 w 5751"/>
                <a:gd name="T39" fmla="*/ 1221 h 2260"/>
                <a:gd name="T40" fmla="*/ 864 w 5751"/>
                <a:gd name="T41" fmla="*/ 1425 h 2260"/>
                <a:gd name="T42" fmla="*/ 2131 w 5751"/>
                <a:gd name="T43" fmla="*/ 1425 h 2260"/>
                <a:gd name="T44" fmla="*/ 2131 w 5751"/>
                <a:gd name="T45" fmla="*/ 1633 h 2260"/>
                <a:gd name="T46" fmla="*/ 3246 w 5751"/>
                <a:gd name="T47" fmla="*/ 1633 h 2260"/>
                <a:gd name="T48" fmla="*/ 3246 w 5751"/>
                <a:gd name="T49" fmla="*/ 1840 h 2260"/>
                <a:gd name="T50" fmla="*/ 5427 w 5751"/>
                <a:gd name="T51" fmla="*/ 1840 h 2260"/>
                <a:gd name="T52" fmla="*/ 5427 w 5751"/>
                <a:gd name="T53" fmla="*/ 2042 h 2260"/>
                <a:gd name="T54" fmla="*/ 5751 w 5751"/>
                <a:gd name="T55" fmla="*/ 2042 h 2260"/>
                <a:gd name="T56" fmla="*/ 5751 w 5751"/>
                <a:gd name="T57" fmla="*/ 226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1" h="2260">
                  <a:moveTo>
                    <a:pt x="0" y="0"/>
                  </a:moveTo>
                  <a:lnTo>
                    <a:pt x="236" y="0"/>
                  </a:lnTo>
                  <a:lnTo>
                    <a:pt x="236" y="132"/>
                  </a:lnTo>
                  <a:lnTo>
                    <a:pt x="438" y="132"/>
                  </a:lnTo>
                  <a:lnTo>
                    <a:pt x="438" y="275"/>
                  </a:lnTo>
                  <a:lnTo>
                    <a:pt x="483" y="275"/>
                  </a:lnTo>
                  <a:lnTo>
                    <a:pt x="483" y="415"/>
                  </a:lnTo>
                  <a:lnTo>
                    <a:pt x="490" y="415"/>
                  </a:lnTo>
                  <a:lnTo>
                    <a:pt x="490" y="556"/>
                  </a:lnTo>
                  <a:lnTo>
                    <a:pt x="542" y="556"/>
                  </a:lnTo>
                  <a:lnTo>
                    <a:pt x="542" y="697"/>
                  </a:lnTo>
                  <a:lnTo>
                    <a:pt x="642" y="697"/>
                  </a:lnTo>
                  <a:lnTo>
                    <a:pt x="642" y="830"/>
                  </a:lnTo>
                  <a:lnTo>
                    <a:pt x="698" y="830"/>
                  </a:lnTo>
                  <a:lnTo>
                    <a:pt x="698" y="844"/>
                  </a:lnTo>
                  <a:lnTo>
                    <a:pt x="710" y="844"/>
                  </a:lnTo>
                  <a:lnTo>
                    <a:pt x="710" y="1016"/>
                  </a:lnTo>
                  <a:lnTo>
                    <a:pt x="773" y="1016"/>
                  </a:lnTo>
                  <a:lnTo>
                    <a:pt x="773" y="1221"/>
                  </a:lnTo>
                  <a:lnTo>
                    <a:pt x="864" y="1221"/>
                  </a:lnTo>
                  <a:lnTo>
                    <a:pt x="864" y="1425"/>
                  </a:lnTo>
                  <a:lnTo>
                    <a:pt x="2131" y="1425"/>
                  </a:lnTo>
                  <a:lnTo>
                    <a:pt x="2131" y="1633"/>
                  </a:lnTo>
                  <a:lnTo>
                    <a:pt x="3246" y="1633"/>
                  </a:lnTo>
                  <a:lnTo>
                    <a:pt x="3246" y="1840"/>
                  </a:lnTo>
                  <a:lnTo>
                    <a:pt x="5427" y="1840"/>
                  </a:lnTo>
                  <a:lnTo>
                    <a:pt x="5427" y="2042"/>
                  </a:lnTo>
                  <a:lnTo>
                    <a:pt x="5751" y="2042"/>
                  </a:lnTo>
                  <a:lnTo>
                    <a:pt x="5751" y="226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8" name="Line 13">
              <a:extLst>
                <a:ext uri="{FF2B5EF4-FFF2-40B4-BE49-F238E27FC236}">
                  <a16:creationId xmlns:a16="http://schemas.microsoft.com/office/drawing/2014/main" id="{C35FF04D-8584-4DB7-B9F9-4096B7B3938F}"/>
                </a:ext>
              </a:extLst>
            </p:cNvPr>
            <p:cNvSpPr>
              <a:spLocks noChangeShapeType="1"/>
            </p:cNvSpPr>
            <p:nvPr/>
          </p:nvSpPr>
          <p:spPr bwMode="auto">
            <a:xfrm>
              <a:off x="2228778" y="3263965"/>
              <a:ext cx="0" cy="10554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59" name="Line 14">
              <a:extLst>
                <a:ext uri="{FF2B5EF4-FFF2-40B4-BE49-F238E27FC236}">
                  <a16:creationId xmlns:a16="http://schemas.microsoft.com/office/drawing/2014/main" id="{8798ABD5-89D1-4792-B218-A3263AD16979}"/>
                </a:ext>
              </a:extLst>
            </p:cNvPr>
            <p:cNvSpPr>
              <a:spLocks noChangeShapeType="1"/>
            </p:cNvSpPr>
            <p:nvPr/>
          </p:nvSpPr>
          <p:spPr bwMode="auto">
            <a:xfrm flipH="1">
              <a:off x="2171657" y="3315037"/>
              <a:ext cx="11067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60" name="Line 15">
              <a:extLst>
                <a:ext uri="{FF2B5EF4-FFF2-40B4-BE49-F238E27FC236}">
                  <a16:creationId xmlns:a16="http://schemas.microsoft.com/office/drawing/2014/main" id="{E2C4E3DA-98DB-40D5-9F78-55AFB396D428}"/>
                </a:ext>
              </a:extLst>
            </p:cNvPr>
            <p:cNvSpPr>
              <a:spLocks noChangeShapeType="1"/>
            </p:cNvSpPr>
            <p:nvPr/>
          </p:nvSpPr>
          <p:spPr bwMode="auto">
            <a:xfrm>
              <a:off x="2135957" y="3050600"/>
              <a:ext cx="0" cy="10554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sp>
          <p:nvSpPr>
            <p:cNvPr id="2061" name="Line 16">
              <a:extLst>
                <a:ext uri="{FF2B5EF4-FFF2-40B4-BE49-F238E27FC236}">
                  <a16:creationId xmlns:a16="http://schemas.microsoft.com/office/drawing/2014/main" id="{B5C5C8D9-8317-4D12-90A4-B4C847C094EE}"/>
                </a:ext>
              </a:extLst>
            </p:cNvPr>
            <p:cNvSpPr>
              <a:spLocks noChangeShapeType="1"/>
            </p:cNvSpPr>
            <p:nvPr/>
          </p:nvSpPr>
          <p:spPr bwMode="auto">
            <a:xfrm flipH="1">
              <a:off x="2082407" y="3101697"/>
              <a:ext cx="10829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000000"/>
                </a:solidFill>
                <a:latin typeface="Arial"/>
                <a:cs typeface="Arial"/>
              </a:endParaRPr>
            </a:p>
          </p:txBody>
        </p:sp>
      </p:grpSp>
      <p:sp>
        <p:nvSpPr>
          <p:cNvPr id="71" name="TextBox 70">
            <a:extLst>
              <a:ext uri="{FF2B5EF4-FFF2-40B4-BE49-F238E27FC236}">
                <a16:creationId xmlns:a16="http://schemas.microsoft.com/office/drawing/2014/main" id="{57D5B356-7FAD-4D97-8743-1AB7FB4BB32C}"/>
              </a:ext>
            </a:extLst>
          </p:cNvPr>
          <p:cNvSpPr txBox="1"/>
          <p:nvPr/>
        </p:nvSpPr>
        <p:spPr>
          <a:xfrm>
            <a:off x="1789381" y="4345940"/>
            <a:ext cx="2228495" cy="523220"/>
          </a:xfrm>
          <a:prstGeom prst="rect">
            <a:avLst/>
          </a:prstGeom>
          <a:noFill/>
        </p:spPr>
        <p:txBody>
          <a:bodyPr wrap="none" rtlCol="0" anchor="t" anchorCtr="0">
            <a:spAutoFit/>
          </a:bodyPr>
          <a:lstStyle/>
          <a:p>
            <a:pPr fontAlgn="auto">
              <a:spcBef>
                <a:spcPts val="0"/>
              </a:spcBef>
              <a:spcAft>
                <a:spcPts val="0"/>
              </a:spcAft>
            </a:pPr>
            <a:r>
              <a:rPr lang="fr-FR" sz="1400" b="1" dirty="0" smtClean="0">
                <a:solidFill>
                  <a:srgbClr val="000000"/>
                </a:solidFill>
                <a:latin typeface="Arial"/>
                <a:cs typeface="Arial"/>
              </a:rPr>
              <a:t>A</a:t>
            </a:r>
            <a:r>
              <a:rPr lang="fr-FR" sz="1400" dirty="0" smtClean="0">
                <a:solidFill>
                  <a:srgbClr val="000000"/>
                </a:solidFill>
                <a:latin typeface="Arial"/>
                <a:cs typeface="Arial"/>
              </a:rPr>
              <a:t>: Catumaxomab + FLOT</a:t>
            </a:r>
          </a:p>
          <a:p>
            <a:pPr fontAlgn="auto">
              <a:spcBef>
                <a:spcPts val="0"/>
              </a:spcBef>
              <a:spcAft>
                <a:spcPts val="0"/>
              </a:spcAft>
            </a:pPr>
            <a:r>
              <a:rPr lang="fr-FR" sz="1400" b="1" dirty="0" smtClean="0">
                <a:solidFill>
                  <a:srgbClr val="000000"/>
                </a:solidFill>
                <a:latin typeface="Arial"/>
                <a:cs typeface="Arial"/>
              </a:rPr>
              <a:t>B</a:t>
            </a:r>
            <a:r>
              <a:rPr lang="fr-FR" sz="1400" dirty="0" smtClean="0">
                <a:solidFill>
                  <a:srgbClr val="000000"/>
                </a:solidFill>
                <a:latin typeface="Arial"/>
                <a:cs typeface="Arial"/>
              </a:rPr>
              <a:t>: FLOT</a:t>
            </a:r>
            <a:endParaRPr lang="fr-FR" sz="1400" dirty="0">
              <a:solidFill>
                <a:srgbClr val="000000"/>
              </a:solidFill>
              <a:latin typeface="Arial"/>
              <a:cs typeface="Arial"/>
            </a:endParaRPr>
          </a:p>
        </p:txBody>
      </p:sp>
      <p:cxnSp>
        <p:nvCxnSpPr>
          <p:cNvPr id="2065" name="Straight Connector 2064">
            <a:extLst>
              <a:ext uri="{FF2B5EF4-FFF2-40B4-BE49-F238E27FC236}">
                <a16:creationId xmlns:a16="http://schemas.microsoft.com/office/drawing/2014/main" id="{F47DC567-43FE-4A5D-AA4C-ABEECBBF0EC8}"/>
              </a:ext>
            </a:extLst>
          </p:cNvPr>
          <p:cNvCxnSpPr/>
          <p:nvPr/>
        </p:nvCxnSpPr>
        <p:spPr>
          <a:xfrm flipH="1">
            <a:off x="1525308" y="4499106"/>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672A02A-6C10-407C-923D-6497D35C2F3A}"/>
              </a:ext>
            </a:extLst>
          </p:cNvPr>
          <p:cNvCxnSpPr/>
          <p:nvPr/>
        </p:nvCxnSpPr>
        <p:spPr>
          <a:xfrm flipH="1">
            <a:off x="1525308" y="4706275"/>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3548" y="5412305"/>
            <a:ext cx="295799" cy="276999"/>
          </a:xfrm>
          <a:prstGeom prst="rect">
            <a:avLst/>
          </a:prstGeom>
          <a:noFill/>
        </p:spPr>
        <p:txBody>
          <a:bodyPr wrap="none" rtlCol="0">
            <a:spAutoFit/>
          </a:bodyPr>
          <a:lstStyle/>
          <a:p>
            <a:pPr algn="r"/>
            <a:r>
              <a:rPr lang="fr-FR" sz="1200" dirty="0" smtClean="0">
                <a:solidFill>
                  <a:srgbClr val="000000"/>
                </a:solidFill>
              </a:rPr>
              <a:t>N</a:t>
            </a:r>
          </a:p>
        </p:txBody>
      </p:sp>
    </p:spTree>
    <p:custDataLst>
      <p:tags r:id="rId1"/>
    </p:custDataLst>
    <p:extLst>
      <p:ext uri="{BB962C8B-B14F-4D97-AF65-F5344CB8AC3E}">
        <p14:creationId xmlns:p14="http://schemas.microsoft.com/office/powerpoint/2010/main" val="315585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AB273629-3E1E-4ADB-8C02-618D7C9A1723}"/>
              </a:ext>
            </a:extLst>
          </p:cNvPr>
          <p:cNvCxnSpPr>
            <a:cxnSpLocks/>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title"/>
          </p:nvPr>
        </p:nvSpPr>
        <p:spPr/>
        <p:txBody>
          <a:bodyPr/>
          <a:lstStyle/>
          <a:p>
            <a:r>
              <a:rPr lang="fr-FR" dirty="0" smtClean="0"/>
              <a:t>4: Immunothérapie </a:t>
            </a:r>
            <a:r>
              <a:rPr lang="fr-FR" dirty="0" err="1" smtClean="0"/>
              <a:t>intrapéritonéale</a:t>
            </a:r>
            <a:r>
              <a:rPr lang="fr-FR" dirty="0" smtClean="0"/>
              <a:t> par catumaxomab, anticorps bispécifique anti-</a:t>
            </a:r>
            <a:r>
              <a:rPr lang="fr-FR" dirty="0" err="1" smtClean="0"/>
              <a:t>EpCAM</a:t>
            </a:r>
            <a:r>
              <a:rPr lang="fr-FR" dirty="0" smtClean="0"/>
              <a:t> et anti-CD3 chez les patients avec carcinose péritonéale de cancer gastrique: résultats définitifs de l’étude de phase II randomisée AIO – </a:t>
            </a:r>
            <a:r>
              <a:rPr lang="fr-FR" dirty="0" err="1" smtClean="0"/>
              <a:t>Lordick</a:t>
            </a:r>
            <a:r>
              <a:rPr lang="fr-FR" dirty="0" smtClean="0"/>
              <a:t> F,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solidFill>
                  <a:srgbClr val="000000"/>
                </a:solidFill>
              </a:rPr>
              <a:t>Résultats</a:t>
            </a:r>
            <a:endParaRPr lang="fr-FR" b="1" dirty="0">
              <a:solidFill>
                <a:srgbClr val="000000"/>
              </a:solidFill>
            </a:endParaRPr>
          </a:p>
        </p:txBody>
      </p:sp>
      <p:sp>
        <p:nvSpPr>
          <p:cNvPr id="14" name="Text Placeholder 13"/>
          <p:cNvSpPr>
            <a:spLocks noGrp="1"/>
          </p:cNvSpPr>
          <p:nvPr>
            <p:ph type="body" sz="quarter" idx="10"/>
          </p:nvPr>
        </p:nvSpPr>
        <p:spPr/>
        <p:txBody>
          <a:bodyPr/>
          <a:lstStyle/>
          <a:p>
            <a:r>
              <a:rPr lang="fr-FR" dirty="0" smtClean="0"/>
              <a:t>*Test du Log-</a:t>
            </a:r>
            <a:r>
              <a:rPr lang="fr-FR" dirty="0" err="1" smtClean="0"/>
              <a:t>rank</a:t>
            </a:r>
            <a:r>
              <a:rPr lang="fr-FR" dirty="0" smtClean="0"/>
              <a:t> avec FLOT comme référence</a:t>
            </a:r>
            <a:endParaRPr lang="fr-FR" dirty="0"/>
          </a:p>
        </p:txBody>
      </p:sp>
      <p:sp>
        <p:nvSpPr>
          <p:cNvPr id="15" name="Text Placeholder 14"/>
          <p:cNvSpPr>
            <a:spLocks noGrp="1"/>
          </p:cNvSpPr>
          <p:nvPr>
            <p:ph type="body" sz="quarter" idx="11"/>
          </p:nvPr>
        </p:nvSpPr>
        <p:spPr/>
        <p:txBody>
          <a:bodyPr/>
          <a:lstStyle/>
          <a:p>
            <a:r>
              <a:rPr lang="fr-FR" smtClean="0"/>
              <a:t>Lordick F, et al, J Clin Oncol 2018;36(Suppl 4S):Abstr 4</a:t>
            </a:r>
            <a:endParaRPr lang="fr-FR"/>
          </a:p>
        </p:txBody>
      </p:sp>
      <p:sp>
        <p:nvSpPr>
          <p:cNvPr id="6" name="TextBox 5"/>
          <p:cNvSpPr txBox="1"/>
          <p:nvPr/>
        </p:nvSpPr>
        <p:spPr>
          <a:xfrm>
            <a:off x="4312955" y="1647825"/>
            <a:ext cx="518178" cy="369332"/>
          </a:xfrm>
          <a:prstGeom prst="rect">
            <a:avLst/>
          </a:prstGeom>
          <a:noFill/>
        </p:spPr>
        <p:txBody>
          <a:bodyPr wrap="none" rtlCol="0">
            <a:spAutoFit/>
          </a:bodyPr>
          <a:lstStyle/>
          <a:p>
            <a:r>
              <a:rPr lang="fr-FR" b="1" dirty="0" smtClean="0">
                <a:solidFill>
                  <a:srgbClr val="000000"/>
                </a:solidFill>
                <a:latin typeface="Arial"/>
                <a:cs typeface="Arial"/>
              </a:rPr>
              <a:t>SG</a:t>
            </a:r>
            <a:endParaRPr lang="fr-FR" b="1" dirty="0">
              <a:solidFill>
                <a:srgbClr val="000000"/>
              </a:solidFill>
              <a:latin typeface="Arial"/>
              <a:cs typeface="Arial"/>
            </a:endParaRPr>
          </a:p>
        </p:txBody>
      </p:sp>
      <p:graphicFrame>
        <p:nvGraphicFramePr>
          <p:cNvPr id="9" name="Table 8">
            <a:extLst>
              <a:ext uri="{FF2B5EF4-FFF2-40B4-BE49-F238E27FC236}">
                <a16:creationId xmlns:a16="http://schemas.microsoft.com/office/drawing/2014/main" id="{7992F607-AE53-4D80-95A4-438F503B481B}"/>
              </a:ext>
            </a:extLst>
          </p:cNvPr>
          <p:cNvGraphicFramePr>
            <a:graphicFrameLocks noGrp="1"/>
          </p:cNvGraphicFramePr>
          <p:nvPr>
            <p:extLst>
              <p:ext uri="{D42A27DB-BD31-4B8C-83A1-F6EECF244321}">
                <p14:modId xmlns:p14="http://schemas.microsoft.com/office/powerpoint/2010/main" val="4072913529"/>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Catumaxomab </a:t>
                      </a:r>
                      <a:br>
                        <a:rPr lang="en-US" sz="1050" dirty="0"/>
                      </a:br>
                      <a:r>
                        <a:rPr lang="en-US" sz="1050" dirty="0"/>
                        <a:t>+ FLOT </a:t>
                      </a:r>
                      <a:r>
                        <a:rPr lang="en-US" sz="1050" dirty="0" smtClean="0"/>
                        <a:t>(n=15</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FLOT</a:t>
                      </a:r>
                      <a:br>
                        <a:rPr lang="en-US" sz="1050" dirty="0"/>
                      </a:br>
                      <a:r>
                        <a:rPr lang="en-US" sz="1050" dirty="0" smtClean="0"/>
                        <a:t>(n=16</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050" dirty="0" err="1" smtClean="0"/>
                        <a:t>SGm</a:t>
                      </a:r>
                      <a:r>
                        <a:rPr lang="en-US" sz="1050" dirty="0" smtClean="0"/>
                        <a:t>, </a:t>
                      </a:r>
                      <a:r>
                        <a:rPr lang="en-US" sz="1050" dirty="0" err="1" smtClean="0"/>
                        <a:t>mois</a:t>
                      </a:r>
                      <a:endParaRPr lang="en-US" sz="105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smtClean="0"/>
                        <a:t>13,2</a:t>
                      </a:r>
                      <a:endParaRPr lang="en-US" sz="105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smtClean="0"/>
                        <a:t>13,0</a:t>
                      </a:r>
                      <a:endParaRPr lang="en-US" sz="105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en-US" sz="1050" dirty="0"/>
                        <a:t>HR </a:t>
                      </a:r>
                      <a:r>
                        <a:rPr lang="en-US" sz="1050" dirty="0" smtClean="0"/>
                        <a:t>(IC95%)</a:t>
                      </a:r>
                      <a:endParaRPr lang="en-US" sz="1050" dirty="0"/>
                    </a:p>
                  </a:txBody>
                  <a:tcPr anchor="ctr"/>
                </a:tc>
                <a:tc gridSpan="2">
                  <a:txBody>
                    <a:bodyPr/>
                    <a:lstStyle/>
                    <a:p>
                      <a:pPr algn="ctr"/>
                      <a:r>
                        <a:rPr lang="en-US" sz="1050" dirty="0" smtClean="0"/>
                        <a:t>0,98 </a:t>
                      </a:r>
                      <a:r>
                        <a:rPr lang="en-US" sz="1050" dirty="0"/>
                        <a:t>(</a:t>
                      </a:r>
                      <a:r>
                        <a:rPr lang="en-US" sz="1050" dirty="0" smtClean="0"/>
                        <a:t>0,45 – 2,13</a:t>
                      </a:r>
                      <a:r>
                        <a:rPr lang="en-US" sz="1050" dirty="0"/>
                        <a:t>)</a:t>
                      </a:r>
                    </a:p>
                  </a:txBody>
                  <a:tcPr anchor="ctr"/>
                </a:tc>
                <a:tc hMerge="1">
                  <a:txBody>
                    <a:bodyPr/>
                    <a:lstStyle/>
                    <a:p>
                      <a:endParaRPr lang="en-US" sz="1000" dirty="0"/>
                    </a:p>
                  </a:txBody>
                  <a:tcPr anchor="ctr"/>
                </a:tc>
                <a:extLst>
                  <a:ext uri="{0D108BD9-81ED-4DB2-BD59-A6C34878D82A}">
                    <a16:rowId xmlns:a16="http://schemas.microsoft.com/office/drawing/2014/main" val="10002"/>
                  </a:ext>
                </a:extLst>
              </a:tr>
              <a:tr h="0">
                <a:tc>
                  <a:txBody>
                    <a:bodyPr/>
                    <a:lstStyle/>
                    <a:p>
                      <a:r>
                        <a:rPr lang="en-US" sz="1050" dirty="0" smtClean="0"/>
                        <a:t>p*</a:t>
                      </a:r>
                      <a:endParaRPr lang="en-US" sz="1050" dirty="0"/>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0,97</a:t>
                      </a:r>
                      <a:endParaRPr lang="en-US" sz="1050" dirty="0"/>
                    </a:p>
                  </a:txBody>
                  <a:tcPr anchor="ctr">
                    <a:lnB w="12700" cap="flat" cmpd="sng" algn="ctr">
                      <a:solidFill>
                        <a:schemeClr val="tx1"/>
                      </a:solidFill>
                      <a:prstDash val="solid"/>
                      <a:round/>
                      <a:headEnd type="none" w="med" len="med"/>
                      <a:tailEnd type="none" w="med" len="med"/>
                    </a:lnB>
                  </a:tcPr>
                </a:tc>
                <a:tc hMerge="1">
                  <a:txBody>
                    <a:bodyPr/>
                    <a:lstStyle/>
                    <a:p>
                      <a:endParaRPr lang="en-US" sz="1000" dirty="0"/>
                    </a:p>
                  </a:txBody>
                  <a:tcPr anchor="ct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373CF350-28ED-4216-9456-D687DB91B383}"/>
              </a:ext>
            </a:extLst>
          </p:cNvPr>
          <p:cNvSpPr txBox="1"/>
          <p:nvPr/>
        </p:nvSpPr>
        <p:spPr>
          <a:xfrm rot="16200000">
            <a:off x="-314035" y="3275112"/>
            <a:ext cx="1981081"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a:cs typeface="Arial"/>
              </a:rPr>
              <a:t>Taux sans évènement</a:t>
            </a:r>
            <a:endParaRPr lang="fr-FR" sz="1400" dirty="0">
              <a:solidFill>
                <a:srgbClr val="000000"/>
              </a:solidFill>
              <a:latin typeface="Arial"/>
              <a:cs typeface="Arial"/>
            </a:endParaRPr>
          </a:p>
        </p:txBody>
      </p:sp>
      <p:sp>
        <p:nvSpPr>
          <p:cNvPr id="11" name="TextBox 10">
            <a:extLst>
              <a:ext uri="{FF2B5EF4-FFF2-40B4-BE49-F238E27FC236}">
                <a16:creationId xmlns:a16="http://schemas.microsoft.com/office/drawing/2014/main" id="{57047FE2-0E97-4539-BB03-C81FA7B0F8B6}"/>
              </a:ext>
            </a:extLst>
          </p:cNvPr>
          <p:cNvSpPr txBox="1"/>
          <p:nvPr/>
        </p:nvSpPr>
        <p:spPr>
          <a:xfrm>
            <a:off x="836949" y="2009082"/>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1,0</a:t>
            </a:r>
            <a:endParaRPr lang="fr-FR" sz="1400">
              <a:solidFill>
                <a:srgbClr val="000000"/>
              </a:solidFill>
              <a:latin typeface="Arial"/>
              <a:cs typeface="Arial"/>
            </a:endParaRPr>
          </a:p>
        </p:txBody>
      </p:sp>
      <p:sp>
        <p:nvSpPr>
          <p:cNvPr id="12" name="TextBox 11">
            <a:extLst>
              <a:ext uri="{FF2B5EF4-FFF2-40B4-BE49-F238E27FC236}">
                <a16:creationId xmlns:a16="http://schemas.microsoft.com/office/drawing/2014/main" id="{D7EB4ED9-EDFD-4583-A594-847852A7DE0D}"/>
              </a:ext>
            </a:extLst>
          </p:cNvPr>
          <p:cNvSpPr txBox="1"/>
          <p:nvPr/>
        </p:nvSpPr>
        <p:spPr>
          <a:xfrm>
            <a:off x="836949" y="2520416"/>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0,8</a:t>
            </a:r>
            <a:endParaRPr lang="fr-FR" sz="1400">
              <a:solidFill>
                <a:srgbClr val="000000"/>
              </a:solidFill>
              <a:latin typeface="Arial"/>
              <a:cs typeface="Arial"/>
            </a:endParaRPr>
          </a:p>
        </p:txBody>
      </p:sp>
      <p:sp>
        <p:nvSpPr>
          <p:cNvPr id="13" name="TextBox 12">
            <a:extLst>
              <a:ext uri="{FF2B5EF4-FFF2-40B4-BE49-F238E27FC236}">
                <a16:creationId xmlns:a16="http://schemas.microsoft.com/office/drawing/2014/main" id="{027487DE-416E-4903-BEA9-465F0FD4A402}"/>
              </a:ext>
            </a:extLst>
          </p:cNvPr>
          <p:cNvSpPr txBox="1"/>
          <p:nvPr/>
        </p:nvSpPr>
        <p:spPr>
          <a:xfrm>
            <a:off x="836949" y="3031750"/>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0,6</a:t>
            </a:r>
            <a:endParaRPr lang="fr-FR" sz="1400">
              <a:solidFill>
                <a:srgbClr val="000000"/>
              </a:solidFill>
              <a:latin typeface="Arial"/>
              <a:cs typeface="Arial"/>
            </a:endParaRPr>
          </a:p>
        </p:txBody>
      </p:sp>
      <p:sp>
        <p:nvSpPr>
          <p:cNvPr id="16" name="TextBox 15">
            <a:extLst>
              <a:ext uri="{FF2B5EF4-FFF2-40B4-BE49-F238E27FC236}">
                <a16:creationId xmlns:a16="http://schemas.microsoft.com/office/drawing/2014/main" id="{4AA39432-F57B-406B-9972-BD0C27FFA4B6}"/>
              </a:ext>
            </a:extLst>
          </p:cNvPr>
          <p:cNvSpPr txBox="1"/>
          <p:nvPr/>
        </p:nvSpPr>
        <p:spPr>
          <a:xfrm>
            <a:off x="836949" y="3543084"/>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0,4</a:t>
            </a:r>
            <a:endParaRPr lang="fr-FR" sz="1400">
              <a:solidFill>
                <a:srgbClr val="000000"/>
              </a:solidFill>
              <a:latin typeface="Arial"/>
              <a:cs typeface="Arial"/>
            </a:endParaRPr>
          </a:p>
        </p:txBody>
      </p:sp>
      <p:sp>
        <p:nvSpPr>
          <p:cNvPr id="17" name="TextBox 16">
            <a:extLst>
              <a:ext uri="{FF2B5EF4-FFF2-40B4-BE49-F238E27FC236}">
                <a16:creationId xmlns:a16="http://schemas.microsoft.com/office/drawing/2014/main" id="{F007DBD0-ABFB-4966-A663-E3E4C0965EE1}"/>
              </a:ext>
            </a:extLst>
          </p:cNvPr>
          <p:cNvSpPr txBox="1"/>
          <p:nvPr/>
        </p:nvSpPr>
        <p:spPr>
          <a:xfrm>
            <a:off x="836949" y="4054418"/>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0,2</a:t>
            </a:r>
            <a:endParaRPr lang="fr-FR" sz="1400">
              <a:solidFill>
                <a:srgbClr val="000000"/>
              </a:solidFill>
              <a:latin typeface="Arial"/>
              <a:cs typeface="Arial"/>
            </a:endParaRPr>
          </a:p>
        </p:txBody>
      </p:sp>
      <p:sp>
        <p:nvSpPr>
          <p:cNvPr id="18" name="TextBox 17">
            <a:extLst>
              <a:ext uri="{FF2B5EF4-FFF2-40B4-BE49-F238E27FC236}">
                <a16:creationId xmlns:a16="http://schemas.microsoft.com/office/drawing/2014/main" id="{E42945C1-8634-402C-A1CB-1D16B690322E}"/>
              </a:ext>
            </a:extLst>
          </p:cNvPr>
          <p:cNvSpPr txBox="1"/>
          <p:nvPr/>
        </p:nvSpPr>
        <p:spPr>
          <a:xfrm>
            <a:off x="836949" y="4565750"/>
            <a:ext cx="433132" cy="307777"/>
          </a:xfrm>
          <a:prstGeom prst="rect">
            <a:avLst/>
          </a:prstGeom>
          <a:noFill/>
        </p:spPr>
        <p:txBody>
          <a:bodyPr wrap="none" rtlCol="0" anchor="ctr" anchorCtr="0">
            <a:spAutoFit/>
          </a:bodyPr>
          <a:lstStyle/>
          <a:p>
            <a:pPr algn="r" fontAlgn="auto">
              <a:spcBef>
                <a:spcPts val="0"/>
              </a:spcBef>
              <a:spcAft>
                <a:spcPts val="0"/>
              </a:spcAft>
            </a:pPr>
            <a:r>
              <a:rPr lang="fr-FR" sz="1400" smtClean="0">
                <a:solidFill>
                  <a:srgbClr val="000000"/>
                </a:solidFill>
                <a:latin typeface="Arial"/>
                <a:cs typeface="Arial"/>
              </a:rPr>
              <a:t>0,0</a:t>
            </a:r>
            <a:endParaRPr lang="fr-FR" sz="1400">
              <a:solidFill>
                <a:srgbClr val="000000"/>
              </a:solidFill>
              <a:latin typeface="Arial"/>
              <a:cs typeface="Arial"/>
            </a:endParaRPr>
          </a:p>
        </p:txBody>
      </p:sp>
      <p:sp>
        <p:nvSpPr>
          <p:cNvPr id="20" name="TextBox 19">
            <a:extLst>
              <a:ext uri="{FF2B5EF4-FFF2-40B4-BE49-F238E27FC236}">
                <a16:creationId xmlns:a16="http://schemas.microsoft.com/office/drawing/2014/main" id="{61D3DC4C-8BE5-40E3-9ACC-9315A915A194}"/>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54</a:t>
            </a:r>
            <a:endParaRPr lang="fr-FR" sz="1400">
              <a:solidFill>
                <a:srgbClr val="000000"/>
              </a:solidFill>
              <a:latin typeface="Arial"/>
              <a:cs typeface="Arial"/>
            </a:endParaRPr>
          </a:p>
        </p:txBody>
      </p:sp>
      <p:cxnSp>
        <p:nvCxnSpPr>
          <p:cNvPr id="21" name="Straight Connector 20">
            <a:extLst>
              <a:ext uri="{FF2B5EF4-FFF2-40B4-BE49-F238E27FC236}">
                <a16:creationId xmlns:a16="http://schemas.microsoft.com/office/drawing/2014/main" id="{D7C73F45-B2D6-4687-8CE5-7EFA5DC5E069}"/>
              </a:ext>
            </a:extLst>
          </p:cNvPr>
          <p:cNvCxnSpPr/>
          <p:nvPr/>
        </p:nvCxnSpPr>
        <p:spPr>
          <a:xfrm>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124A77-C138-4739-B9F2-9DAED83D510A}"/>
              </a:ext>
            </a:extLst>
          </p:cNvPr>
          <p:cNvSpPr txBox="1"/>
          <p:nvPr/>
        </p:nvSpPr>
        <p:spPr>
          <a:xfrm>
            <a:off x="5783573"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36</a:t>
            </a:r>
            <a:endParaRPr lang="fr-FR" sz="1400">
              <a:solidFill>
                <a:srgbClr val="000000"/>
              </a:solidFill>
              <a:latin typeface="Arial"/>
              <a:cs typeface="Arial"/>
            </a:endParaRPr>
          </a:p>
        </p:txBody>
      </p:sp>
      <p:cxnSp>
        <p:nvCxnSpPr>
          <p:cNvPr id="23" name="Straight Connector 22">
            <a:extLst>
              <a:ext uri="{FF2B5EF4-FFF2-40B4-BE49-F238E27FC236}">
                <a16:creationId xmlns:a16="http://schemas.microsoft.com/office/drawing/2014/main" id="{88A6552B-E9F8-418C-AB63-707DB0FED25F}"/>
              </a:ext>
            </a:extLst>
          </p:cNvPr>
          <p:cNvCxnSpPr/>
          <p:nvPr/>
        </p:nvCxnSpPr>
        <p:spPr>
          <a:xfrm>
            <a:off x="596180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A36C57-70BD-45F6-A8D3-9C21F7AFBCA6}"/>
              </a:ext>
            </a:extLst>
          </p:cNvPr>
          <p:cNvSpPr txBox="1"/>
          <p:nvPr/>
        </p:nvSpPr>
        <p:spPr>
          <a:xfrm>
            <a:off x="501778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30</a:t>
            </a:r>
            <a:endParaRPr lang="fr-FR" sz="1400">
              <a:solidFill>
                <a:srgbClr val="000000"/>
              </a:solidFill>
              <a:latin typeface="Arial"/>
              <a:cs typeface="Arial"/>
            </a:endParaRPr>
          </a:p>
        </p:txBody>
      </p:sp>
      <p:cxnSp>
        <p:nvCxnSpPr>
          <p:cNvPr id="25" name="Straight Connector 24">
            <a:extLst>
              <a:ext uri="{FF2B5EF4-FFF2-40B4-BE49-F238E27FC236}">
                <a16:creationId xmlns:a16="http://schemas.microsoft.com/office/drawing/2014/main" id="{A47536DF-1CF4-4156-916E-7EB6AAE96F1F}"/>
              </a:ext>
            </a:extLst>
          </p:cNvPr>
          <p:cNvCxnSpPr/>
          <p:nvPr/>
        </p:nvCxnSpPr>
        <p:spPr>
          <a:xfrm>
            <a:off x="519571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62C4658-6BE8-4D87-862C-14B2FCC4935D}"/>
              </a:ext>
            </a:extLst>
          </p:cNvPr>
          <p:cNvSpPr txBox="1"/>
          <p:nvPr/>
        </p:nvSpPr>
        <p:spPr>
          <a:xfrm>
            <a:off x="4251989"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24</a:t>
            </a:r>
            <a:endParaRPr lang="fr-FR" sz="1400">
              <a:solidFill>
                <a:srgbClr val="000000"/>
              </a:solidFill>
              <a:latin typeface="Arial"/>
              <a:cs typeface="Arial"/>
            </a:endParaRPr>
          </a:p>
        </p:txBody>
      </p:sp>
      <p:cxnSp>
        <p:nvCxnSpPr>
          <p:cNvPr id="27" name="Straight Connector 26">
            <a:extLst>
              <a:ext uri="{FF2B5EF4-FFF2-40B4-BE49-F238E27FC236}">
                <a16:creationId xmlns:a16="http://schemas.microsoft.com/office/drawing/2014/main" id="{189A092D-907D-4D1C-902E-DB780F6DFE9C}"/>
              </a:ext>
            </a:extLst>
          </p:cNvPr>
          <p:cNvCxnSpPr/>
          <p:nvPr/>
        </p:nvCxnSpPr>
        <p:spPr>
          <a:xfrm>
            <a:off x="4429618"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7F110A-844C-46FC-9B0E-5289C9A236E2}"/>
              </a:ext>
            </a:extLst>
          </p:cNvPr>
          <p:cNvSpPr txBox="1"/>
          <p:nvPr/>
        </p:nvSpPr>
        <p:spPr>
          <a:xfrm>
            <a:off x="3486197"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18</a:t>
            </a:r>
            <a:endParaRPr lang="fr-FR" sz="1400">
              <a:solidFill>
                <a:srgbClr val="000000"/>
              </a:solidFill>
              <a:latin typeface="Arial"/>
              <a:cs typeface="Arial"/>
            </a:endParaRPr>
          </a:p>
        </p:txBody>
      </p:sp>
      <p:cxnSp>
        <p:nvCxnSpPr>
          <p:cNvPr id="29" name="Straight Connector 28">
            <a:extLst>
              <a:ext uri="{FF2B5EF4-FFF2-40B4-BE49-F238E27FC236}">
                <a16:creationId xmlns:a16="http://schemas.microsoft.com/office/drawing/2014/main" id="{CAEA6761-8978-4DD8-9493-408142868E44}"/>
              </a:ext>
            </a:extLst>
          </p:cNvPr>
          <p:cNvCxnSpPr/>
          <p:nvPr/>
        </p:nvCxnSpPr>
        <p:spPr>
          <a:xfrm>
            <a:off x="366352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4A0243A-E60A-41D5-AD99-248E539805BB}"/>
              </a:ext>
            </a:extLst>
          </p:cNvPr>
          <p:cNvSpPr txBox="1"/>
          <p:nvPr/>
        </p:nvSpPr>
        <p:spPr>
          <a:xfrm>
            <a:off x="2720405"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12</a:t>
            </a:r>
            <a:endParaRPr lang="fr-FR" sz="140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EC858ED1-AADE-4F1F-9C77-7E019C39AACB}"/>
              </a:ext>
            </a:extLst>
          </p:cNvPr>
          <p:cNvCxnSpPr/>
          <p:nvPr/>
        </p:nvCxnSpPr>
        <p:spPr>
          <a:xfrm>
            <a:off x="289743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52DB030-AA5C-4A26-8B38-F8833ED34891}"/>
              </a:ext>
            </a:extLst>
          </p:cNvPr>
          <p:cNvSpPr txBox="1"/>
          <p:nvPr/>
        </p:nvSpPr>
        <p:spPr>
          <a:xfrm>
            <a:off x="1954613"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6</a:t>
            </a:r>
            <a:endParaRPr lang="fr-FR" sz="140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5E1DEEF7-1382-48ED-8231-2D23CB6F64F1}"/>
              </a:ext>
            </a:extLst>
          </p:cNvPr>
          <p:cNvCxnSpPr/>
          <p:nvPr/>
        </p:nvCxnSpPr>
        <p:spPr>
          <a:xfrm>
            <a:off x="213134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AE82ED-A4C6-4EAD-BA82-94AC627CFAAF}"/>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0</a:t>
            </a:r>
            <a:endParaRPr lang="fr-FR" sz="1400">
              <a:solidFill>
                <a:srgbClr val="000000"/>
              </a:solidFill>
              <a:latin typeface="Arial"/>
              <a:cs typeface="Arial"/>
            </a:endParaRPr>
          </a:p>
        </p:txBody>
      </p:sp>
      <p:cxnSp>
        <p:nvCxnSpPr>
          <p:cNvPr id="35" name="Straight Connector 34">
            <a:extLst>
              <a:ext uri="{FF2B5EF4-FFF2-40B4-BE49-F238E27FC236}">
                <a16:creationId xmlns:a16="http://schemas.microsoft.com/office/drawing/2014/main" id="{C71DDE9E-7498-40AC-8110-96B456CE2715}"/>
              </a:ext>
            </a:extLst>
          </p:cNvPr>
          <p:cNvCxnSpPr/>
          <p:nvPr/>
        </p:nvCxnSpPr>
        <p:spPr>
          <a:xfrm>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C65F7FF-B947-490B-BF9D-F5118097F8BC}"/>
              </a:ext>
            </a:extLst>
          </p:cNvPr>
          <p:cNvSpPr txBox="1"/>
          <p:nvPr/>
        </p:nvSpPr>
        <p:spPr>
          <a:xfrm>
            <a:off x="4530801" y="5259963"/>
            <a:ext cx="563726" cy="307777"/>
          </a:xfrm>
          <a:prstGeom prst="rect">
            <a:avLst/>
          </a:prstGeom>
          <a:noFill/>
        </p:spPr>
        <p:txBody>
          <a:bodyPr wrap="none" rtlCol="0" anchor="t" anchorCtr="0">
            <a:spAutoFit/>
          </a:bodyPr>
          <a:lstStyle/>
          <a:p>
            <a:pPr algn="ctr" fontAlgn="auto">
              <a:spcBef>
                <a:spcPts val="0"/>
              </a:spcBef>
              <a:spcAft>
                <a:spcPts val="0"/>
              </a:spcAft>
            </a:pPr>
            <a:r>
              <a:rPr lang="fr-FR" sz="1400" dirty="0" smtClean="0">
                <a:solidFill>
                  <a:srgbClr val="000000"/>
                </a:solidFill>
                <a:latin typeface="Arial"/>
                <a:cs typeface="Arial"/>
              </a:rPr>
              <a:t>Mois</a:t>
            </a:r>
            <a:endParaRPr lang="fr-FR" sz="1400" dirty="0">
              <a:solidFill>
                <a:srgbClr val="000000"/>
              </a:solidFill>
              <a:latin typeface="Arial"/>
              <a:cs typeface="Arial"/>
            </a:endParaRPr>
          </a:p>
        </p:txBody>
      </p:sp>
      <p:sp>
        <p:nvSpPr>
          <p:cNvPr id="38" name="TextBox 37">
            <a:extLst>
              <a:ext uri="{FF2B5EF4-FFF2-40B4-BE49-F238E27FC236}">
                <a16:creationId xmlns:a16="http://schemas.microsoft.com/office/drawing/2014/main" id="{3187495E-2DE1-42FD-A192-611A15E82C94}"/>
              </a:ext>
            </a:extLst>
          </p:cNvPr>
          <p:cNvSpPr txBox="1"/>
          <p:nvPr/>
        </p:nvSpPr>
        <p:spPr>
          <a:xfrm>
            <a:off x="5781059"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39" name="TextBox 38">
            <a:extLst>
              <a:ext uri="{FF2B5EF4-FFF2-40B4-BE49-F238E27FC236}">
                <a16:creationId xmlns:a16="http://schemas.microsoft.com/office/drawing/2014/main" id="{253160B1-6468-4F30-824B-8AA2A8C00955}"/>
              </a:ext>
            </a:extLst>
          </p:cNvPr>
          <p:cNvSpPr txBox="1"/>
          <p:nvPr/>
        </p:nvSpPr>
        <p:spPr>
          <a:xfrm>
            <a:off x="5015686"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a:t>
            </a:r>
          </a:p>
          <a:p>
            <a:pPr algn="ctr" fontAlgn="auto">
              <a:spcBef>
                <a:spcPts val="0"/>
              </a:spcBef>
              <a:spcAft>
                <a:spcPts val="0"/>
              </a:spcAft>
            </a:pPr>
            <a:r>
              <a:rPr lang="fr-FR" sz="1200" smtClean="0">
                <a:solidFill>
                  <a:srgbClr val="000000"/>
                </a:solidFill>
                <a:latin typeface="Arial"/>
                <a:cs typeface="Arial"/>
              </a:rPr>
              <a:t>2</a:t>
            </a:r>
            <a:endParaRPr lang="fr-FR" sz="1200">
              <a:solidFill>
                <a:srgbClr val="000000"/>
              </a:solidFill>
              <a:latin typeface="Arial"/>
              <a:cs typeface="Arial"/>
            </a:endParaRPr>
          </a:p>
        </p:txBody>
      </p:sp>
      <p:sp>
        <p:nvSpPr>
          <p:cNvPr id="40" name="TextBox 39">
            <a:extLst>
              <a:ext uri="{FF2B5EF4-FFF2-40B4-BE49-F238E27FC236}">
                <a16:creationId xmlns:a16="http://schemas.microsoft.com/office/drawing/2014/main" id="{42A8C49D-19FC-455E-9830-5D06A96EAE9C}"/>
              </a:ext>
            </a:extLst>
          </p:cNvPr>
          <p:cNvSpPr txBox="1"/>
          <p:nvPr/>
        </p:nvSpPr>
        <p:spPr>
          <a:xfrm>
            <a:off x="4250313"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5</a:t>
            </a:r>
          </a:p>
          <a:p>
            <a:pPr algn="ctr" fontAlgn="auto">
              <a:spcBef>
                <a:spcPts val="0"/>
              </a:spcBef>
              <a:spcAft>
                <a:spcPts val="0"/>
              </a:spcAft>
            </a:pPr>
            <a:r>
              <a:rPr lang="fr-FR" sz="1200" smtClean="0">
                <a:solidFill>
                  <a:srgbClr val="000000"/>
                </a:solidFill>
                <a:latin typeface="Arial"/>
                <a:cs typeface="Arial"/>
              </a:rPr>
              <a:t>4</a:t>
            </a:r>
            <a:endParaRPr lang="fr-FR" sz="1200">
              <a:solidFill>
                <a:srgbClr val="000000"/>
              </a:solidFill>
              <a:latin typeface="Arial"/>
              <a:cs typeface="Arial"/>
            </a:endParaRPr>
          </a:p>
        </p:txBody>
      </p:sp>
      <p:sp>
        <p:nvSpPr>
          <p:cNvPr id="41" name="TextBox 40">
            <a:extLst>
              <a:ext uri="{FF2B5EF4-FFF2-40B4-BE49-F238E27FC236}">
                <a16:creationId xmlns:a16="http://schemas.microsoft.com/office/drawing/2014/main" id="{951DA735-7093-4101-93FC-E9878DE8DA49}"/>
              </a:ext>
            </a:extLst>
          </p:cNvPr>
          <p:cNvSpPr txBox="1"/>
          <p:nvPr/>
        </p:nvSpPr>
        <p:spPr>
          <a:xfrm>
            <a:off x="3484940"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5</a:t>
            </a:r>
          </a:p>
          <a:p>
            <a:pPr algn="ctr" fontAlgn="auto">
              <a:spcBef>
                <a:spcPts val="0"/>
              </a:spcBef>
              <a:spcAft>
                <a:spcPts val="0"/>
              </a:spcAft>
            </a:pPr>
            <a:r>
              <a:rPr lang="fr-FR" sz="1200" smtClean="0">
                <a:solidFill>
                  <a:srgbClr val="000000"/>
                </a:solidFill>
                <a:latin typeface="Arial"/>
                <a:cs typeface="Arial"/>
              </a:rPr>
              <a:t>6</a:t>
            </a:r>
            <a:endParaRPr lang="fr-FR" sz="1200">
              <a:solidFill>
                <a:srgbClr val="000000"/>
              </a:solidFill>
              <a:latin typeface="Arial"/>
              <a:cs typeface="Arial"/>
            </a:endParaRPr>
          </a:p>
        </p:txBody>
      </p:sp>
      <p:sp>
        <p:nvSpPr>
          <p:cNvPr id="42" name="TextBox 41">
            <a:extLst>
              <a:ext uri="{FF2B5EF4-FFF2-40B4-BE49-F238E27FC236}">
                <a16:creationId xmlns:a16="http://schemas.microsoft.com/office/drawing/2014/main" id="{EC8DEEEB-5AC1-49DC-A1ED-F3C37ABF2B9D}"/>
              </a:ext>
            </a:extLst>
          </p:cNvPr>
          <p:cNvSpPr txBox="1"/>
          <p:nvPr/>
        </p:nvSpPr>
        <p:spPr>
          <a:xfrm>
            <a:off x="2719567"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8</a:t>
            </a:r>
          </a:p>
          <a:p>
            <a:pPr algn="ctr" fontAlgn="auto">
              <a:spcBef>
                <a:spcPts val="0"/>
              </a:spcBef>
              <a:spcAft>
                <a:spcPts val="0"/>
              </a:spcAft>
            </a:pPr>
            <a:r>
              <a:rPr lang="fr-FR" sz="1200" smtClean="0">
                <a:solidFill>
                  <a:srgbClr val="000000"/>
                </a:solidFill>
                <a:latin typeface="Arial"/>
                <a:cs typeface="Arial"/>
              </a:rPr>
              <a:t>8</a:t>
            </a:r>
            <a:endParaRPr lang="fr-FR" sz="1200">
              <a:solidFill>
                <a:srgbClr val="000000"/>
              </a:solidFill>
              <a:latin typeface="Arial"/>
              <a:cs typeface="Arial"/>
            </a:endParaRPr>
          </a:p>
        </p:txBody>
      </p:sp>
      <p:sp>
        <p:nvSpPr>
          <p:cNvPr id="43" name="TextBox 42">
            <a:extLst>
              <a:ext uri="{FF2B5EF4-FFF2-40B4-BE49-F238E27FC236}">
                <a16:creationId xmlns:a16="http://schemas.microsoft.com/office/drawing/2014/main" id="{12AC7092-C358-48D1-BEB7-9F4BF54190BB}"/>
              </a:ext>
            </a:extLst>
          </p:cNvPr>
          <p:cNvSpPr txBox="1"/>
          <p:nvPr/>
        </p:nvSpPr>
        <p:spPr>
          <a:xfrm>
            <a:off x="1954194"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14</a:t>
            </a:r>
          </a:p>
          <a:p>
            <a:pPr algn="ctr" fontAlgn="auto">
              <a:spcBef>
                <a:spcPts val="0"/>
              </a:spcBef>
              <a:spcAft>
                <a:spcPts val="0"/>
              </a:spcAft>
            </a:pPr>
            <a:r>
              <a:rPr lang="fr-FR" sz="1200" smtClean="0">
                <a:solidFill>
                  <a:srgbClr val="000000"/>
                </a:solidFill>
                <a:latin typeface="Arial"/>
                <a:cs typeface="Arial"/>
              </a:rPr>
              <a:t>11</a:t>
            </a:r>
            <a:endParaRPr lang="fr-FR" sz="1200">
              <a:solidFill>
                <a:srgbClr val="000000"/>
              </a:solidFill>
              <a:latin typeface="Arial"/>
              <a:cs typeface="Arial"/>
            </a:endParaRPr>
          </a:p>
        </p:txBody>
      </p:sp>
      <p:sp>
        <p:nvSpPr>
          <p:cNvPr id="44" name="TextBox 43">
            <a:extLst>
              <a:ext uri="{FF2B5EF4-FFF2-40B4-BE49-F238E27FC236}">
                <a16:creationId xmlns:a16="http://schemas.microsoft.com/office/drawing/2014/main" id="{315AD512-B801-433A-A72C-BB16DB7A448B}"/>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15</a:t>
            </a:r>
          </a:p>
          <a:p>
            <a:pPr algn="ctr" fontAlgn="auto">
              <a:spcBef>
                <a:spcPts val="0"/>
              </a:spcBef>
              <a:spcAft>
                <a:spcPts val="0"/>
              </a:spcAft>
            </a:pPr>
            <a:r>
              <a:rPr lang="fr-FR" sz="1200" smtClean="0">
                <a:solidFill>
                  <a:srgbClr val="000000"/>
                </a:solidFill>
                <a:latin typeface="Arial"/>
                <a:cs typeface="Arial"/>
              </a:rPr>
              <a:t>16</a:t>
            </a:r>
            <a:endParaRPr lang="fr-FR" sz="1200">
              <a:solidFill>
                <a:srgbClr val="000000"/>
              </a:solidFill>
              <a:latin typeface="Arial"/>
              <a:cs typeface="Arial"/>
            </a:endParaRPr>
          </a:p>
        </p:txBody>
      </p:sp>
      <p:cxnSp>
        <p:nvCxnSpPr>
          <p:cNvPr id="46" name="Straight Connector 45">
            <a:extLst>
              <a:ext uri="{FF2B5EF4-FFF2-40B4-BE49-F238E27FC236}">
                <a16:creationId xmlns:a16="http://schemas.microsoft.com/office/drawing/2014/main" id="{7ADB6113-EBD8-4325-BB5B-E64F312A6261}"/>
              </a:ext>
            </a:extLst>
          </p:cNvPr>
          <p:cNvCxnSpPr>
            <a:cxnSpLocks/>
          </p:cNvCxnSpPr>
          <p:nvPr/>
        </p:nvCxnSpPr>
        <p:spPr>
          <a:xfrm rot="5400000">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3002EF-F75D-4B89-8833-71C7AF6151FB}"/>
              </a:ext>
            </a:extLst>
          </p:cNvPr>
          <p:cNvCxnSpPr>
            <a:cxnSpLocks/>
          </p:cNvCxnSpPr>
          <p:nvPr/>
        </p:nvCxnSpPr>
        <p:spPr>
          <a:xfrm rot="5400000">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1166C8-76A1-44BB-9F01-CA978555640A}"/>
              </a:ext>
            </a:extLst>
          </p:cNvPr>
          <p:cNvCxnSpPr>
            <a:cxnSpLocks/>
          </p:cNvCxnSpPr>
          <p:nvPr/>
        </p:nvCxnSpPr>
        <p:spPr>
          <a:xfrm rot="5400000">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27462D-7986-44D0-801F-A15A473B4571}"/>
              </a:ext>
            </a:extLst>
          </p:cNvPr>
          <p:cNvCxnSpPr>
            <a:cxnSpLocks/>
          </p:cNvCxnSpPr>
          <p:nvPr/>
        </p:nvCxnSpPr>
        <p:spPr>
          <a:xfrm rot="5400000">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79FE3A-2020-477D-B834-DF6841396D0C}"/>
              </a:ext>
            </a:extLst>
          </p:cNvPr>
          <p:cNvCxnSpPr>
            <a:cxnSpLocks/>
          </p:cNvCxnSpPr>
          <p:nvPr/>
        </p:nvCxnSpPr>
        <p:spPr>
          <a:xfrm rot="5400000">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B54B775-5BA8-43FB-BE58-DD9387BD6EDF}"/>
              </a:ext>
            </a:extLst>
          </p:cNvPr>
          <p:cNvSpPr txBox="1"/>
          <p:nvPr/>
        </p:nvSpPr>
        <p:spPr>
          <a:xfrm>
            <a:off x="1789381" y="4341044"/>
            <a:ext cx="2228495" cy="523220"/>
          </a:xfrm>
          <a:prstGeom prst="rect">
            <a:avLst/>
          </a:prstGeom>
          <a:noFill/>
        </p:spPr>
        <p:txBody>
          <a:bodyPr wrap="none" rtlCol="0" anchor="t" anchorCtr="0">
            <a:spAutoFit/>
          </a:bodyPr>
          <a:lstStyle/>
          <a:p>
            <a:pPr fontAlgn="auto">
              <a:spcBef>
                <a:spcPts val="0"/>
              </a:spcBef>
              <a:spcAft>
                <a:spcPts val="0"/>
              </a:spcAft>
            </a:pPr>
            <a:r>
              <a:rPr lang="fr-FR" sz="1400" b="1" dirty="0" smtClean="0">
                <a:solidFill>
                  <a:srgbClr val="000000"/>
                </a:solidFill>
                <a:latin typeface="Arial"/>
                <a:cs typeface="Arial"/>
              </a:rPr>
              <a:t>A</a:t>
            </a:r>
            <a:r>
              <a:rPr lang="fr-FR" sz="1400" dirty="0" smtClean="0">
                <a:solidFill>
                  <a:srgbClr val="000000"/>
                </a:solidFill>
                <a:latin typeface="Arial"/>
                <a:cs typeface="Arial"/>
              </a:rPr>
              <a:t>: Catumaxomab + FLOT</a:t>
            </a:r>
          </a:p>
          <a:p>
            <a:pPr fontAlgn="auto">
              <a:spcBef>
                <a:spcPts val="0"/>
              </a:spcBef>
              <a:spcAft>
                <a:spcPts val="0"/>
              </a:spcAft>
            </a:pPr>
            <a:r>
              <a:rPr lang="fr-FR" sz="1400" b="1" dirty="0" smtClean="0">
                <a:solidFill>
                  <a:srgbClr val="000000"/>
                </a:solidFill>
                <a:latin typeface="Arial"/>
                <a:cs typeface="Arial"/>
              </a:rPr>
              <a:t>B</a:t>
            </a:r>
            <a:r>
              <a:rPr lang="fr-FR" sz="1400" dirty="0" smtClean="0">
                <a:solidFill>
                  <a:srgbClr val="000000"/>
                </a:solidFill>
                <a:latin typeface="Arial"/>
                <a:cs typeface="Arial"/>
              </a:rPr>
              <a:t>: FLOT</a:t>
            </a:r>
            <a:endParaRPr lang="fr-FR" sz="1400" dirty="0">
              <a:solidFill>
                <a:srgbClr val="000000"/>
              </a:solidFill>
              <a:latin typeface="Arial"/>
              <a:cs typeface="Arial"/>
            </a:endParaRPr>
          </a:p>
        </p:txBody>
      </p:sp>
      <p:cxnSp>
        <p:nvCxnSpPr>
          <p:cNvPr id="68" name="Straight Connector 67">
            <a:extLst>
              <a:ext uri="{FF2B5EF4-FFF2-40B4-BE49-F238E27FC236}">
                <a16:creationId xmlns:a16="http://schemas.microsoft.com/office/drawing/2014/main" id="{63FE2BE9-BAB3-47D1-8C4E-5DD2EEAA5F3B}"/>
              </a:ext>
            </a:extLst>
          </p:cNvPr>
          <p:cNvCxnSpPr/>
          <p:nvPr/>
        </p:nvCxnSpPr>
        <p:spPr>
          <a:xfrm flipH="1">
            <a:off x="1525308" y="4494210"/>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7C6640-94E9-4AD0-AFAF-CF01FE69A6D6}"/>
              </a:ext>
            </a:extLst>
          </p:cNvPr>
          <p:cNvCxnSpPr/>
          <p:nvPr/>
        </p:nvCxnSpPr>
        <p:spPr>
          <a:xfrm flipH="1">
            <a:off x="1525308" y="4701379"/>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8E5F32F-7E4B-49DB-9E18-3252C110492A}"/>
              </a:ext>
            </a:extLst>
          </p:cNvPr>
          <p:cNvSpPr txBox="1"/>
          <p:nvPr/>
        </p:nvSpPr>
        <p:spPr>
          <a:xfrm>
            <a:off x="7315157"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48</a:t>
            </a:r>
            <a:endParaRPr lang="fr-FR" sz="1400">
              <a:solidFill>
                <a:srgbClr val="000000"/>
              </a:solidFill>
              <a:latin typeface="Arial"/>
              <a:cs typeface="Arial"/>
            </a:endParaRPr>
          </a:p>
        </p:txBody>
      </p:sp>
      <p:cxnSp>
        <p:nvCxnSpPr>
          <p:cNvPr id="71" name="Straight Connector 70">
            <a:extLst>
              <a:ext uri="{FF2B5EF4-FFF2-40B4-BE49-F238E27FC236}">
                <a16:creationId xmlns:a16="http://schemas.microsoft.com/office/drawing/2014/main" id="{974031B4-4C99-40BF-BF8C-FDA56E55B25D}"/>
              </a:ext>
            </a:extLst>
          </p:cNvPr>
          <p:cNvCxnSpPr/>
          <p:nvPr/>
        </p:nvCxnSpPr>
        <p:spPr>
          <a:xfrm>
            <a:off x="749398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AD7E0C1-F982-4003-94CD-2AB7F1DFF2A4}"/>
              </a:ext>
            </a:extLst>
          </p:cNvPr>
          <p:cNvSpPr txBox="1"/>
          <p:nvPr/>
        </p:nvSpPr>
        <p:spPr>
          <a:xfrm>
            <a:off x="6549365" y="4947543"/>
            <a:ext cx="360000" cy="307777"/>
          </a:xfrm>
          <a:prstGeom prst="rect">
            <a:avLst/>
          </a:prstGeom>
          <a:noFill/>
        </p:spPr>
        <p:txBody>
          <a:bodyPr wrap="none" rtlCol="0" anchor="t" anchorCtr="0">
            <a:noAutofit/>
          </a:bodyPr>
          <a:lstStyle/>
          <a:p>
            <a:pPr algn="ctr" fontAlgn="auto">
              <a:spcBef>
                <a:spcPts val="0"/>
              </a:spcBef>
              <a:spcAft>
                <a:spcPts val="0"/>
              </a:spcAft>
            </a:pPr>
            <a:r>
              <a:rPr lang="fr-FR" sz="1400" smtClean="0">
                <a:solidFill>
                  <a:srgbClr val="000000"/>
                </a:solidFill>
                <a:latin typeface="Arial"/>
                <a:cs typeface="Arial"/>
              </a:rPr>
              <a:t>42</a:t>
            </a:r>
            <a:endParaRPr lang="fr-FR" sz="1400">
              <a:solidFill>
                <a:srgbClr val="000000"/>
              </a:solidFill>
              <a:latin typeface="Arial"/>
              <a:cs typeface="Arial"/>
            </a:endParaRPr>
          </a:p>
        </p:txBody>
      </p:sp>
      <p:cxnSp>
        <p:nvCxnSpPr>
          <p:cNvPr id="73" name="Straight Connector 72">
            <a:extLst>
              <a:ext uri="{FF2B5EF4-FFF2-40B4-BE49-F238E27FC236}">
                <a16:creationId xmlns:a16="http://schemas.microsoft.com/office/drawing/2014/main" id="{5FDE317E-8B75-4945-BDA0-AA93614CF77F}"/>
              </a:ext>
            </a:extLst>
          </p:cNvPr>
          <p:cNvCxnSpPr/>
          <p:nvPr/>
        </p:nvCxnSpPr>
        <p:spPr>
          <a:xfrm>
            <a:off x="672789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0409DFA-30D9-4E82-BB41-EA7D16E63288}"/>
              </a:ext>
            </a:extLst>
          </p:cNvPr>
          <p:cNvSpPr txBox="1"/>
          <p:nvPr/>
        </p:nvSpPr>
        <p:spPr>
          <a:xfrm>
            <a:off x="7311806"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r>
              <a:rPr lang="fr-FR" sz="1200" smtClean="0">
                <a:solidFill>
                  <a:srgbClr val="000000"/>
                </a:solidFill>
                <a:latin typeface="Arial"/>
                <a:cs typeface="Arial"/>
              </a:rPr>
              <a:t>1</a:t>
            </a:r>
            <a:endParaRPr lang="fr-FR" sz="1200">
              <a:solidFill>
                <a:srgbClr val="000000"/>
              </a:solidFill>
              <a:latin typeface="Arial"/>
              <a:cs typeface="Arial"/>
            </a:endParaRPr>
          </a:p>
        </p:txBody>
      </p:sp>
      <p:sp>
        <p:nvSpPr>
          <p:cNvPr id="75" name="TextBox 74">
            <a:extLst>
              <a:ext uri="{FF2B5EF4-FFF2-40B4-BE49-F238E27FC236}">
                <a16:creationId xmlns:a16="http://schemas.microsoft.com/office/drawing/2014/main" id="{E3E4F88B-04DA-43F5-ABBF-7D9632CD0F93}"/>
              </a:ext>
            </a:extLst>
          </p:cNvPr>
          <p:cNvSpPr txBox="1"/>
          <p:nvPr/>
        </p:nvSpPr>
        <p:spPr>
          <a:xfrm>
            <a:off x="6546432" y="5804793"/>
            <a:ext cx="360000" cy="307777"/>
          </a:xfrm>
          <a:prstGeom prst="rect">
            <a:avLst/>
          </a:prstGeom>
          <a:noFill/>
        </p:spPr>
        <p:txBody>
          <a:bodyPr wrap="none" rtlCol="0" anchor="b" anchorCtr="0">
            <a:noAutofit/>
          </a:bodyPr>
          <a:lstStyle/>
          <a:p>
            <a:pPr algn="ctr" fontAlgn="auto">
              <a:spcBef>
                <a:spcPts val="0"/>
              </a:spcBef>
              <a:spcAft>
                <a:spcPts val="0"/>
              </a:spcAft>
            </a:pPr>
            <a:r>
              <a:rPr lang="fr-FR" sz="1200" smtClean="0">
                <a:solidFill>
                  <a:srgbClr val="000000"/>
                </a:solidFill>
                <a:latin typeface="Arial"/>
                <a:cs typeface="Arial"/>
              </a:rPr>
              <a:t>0</a:t>
            </a:r>
          </a:p>
          <a:p>
            <a:pPr algn="ctr" fontAlgn="auto">
              <a:spcBef>
                <a:spcPts val="0"/>
              </a:spcBef>
              <a:spcAft>
                <a:spcPts val="0"/>
              </a:spcAft>
            </a:pPr>
            <a:r>
              <a:rPr lang="fr-FR" sz="1200" smtClean="0">
                <a:solidFill>
                  <a:srgbClr val="000000"/>
                </a:solidFill>
                <a:latin typeface="Arial"/>
                <a:cs typeface="Arial"/>
              </a:rPr>
              <a:t>1</a:t>
            </a:r>
            <a:endParaRPr lang="fr-FR" sz="1200">
              <a:solidFill>
                <a:srgbClr val="000000"/>
              </a:solidFill>
              <a:latin typeface="Arial"/>
              <a:cs typeface="Arial"/>
            </a:endParaRPr>
          </a:p>
        </p:txBody>
      </p:sp>
      <p:grpSp>
        <p:nvGrpSpPr>
          <p:cNvPr id="85" name="Group 84">
            <a:extLst>
              <a:ext uri="{FF2B5EF4-FFF2-40B4-BE49-F238E27FC236}">
                <a16:creationId xmlns:a16="http://schemas.microsoft.com/office/drawing/2014/main" id="{34DDA624-2A05-4D03-A73E-C02E0501C0EF}"/>
              </a:ext>
            </a:extLst>
          </p:cNvPr>
          <p:cNvGrpSpPr/>
          <p:nvPr/>
        </p:nvGrpSpPr>
        <p:grpSpPr>
          <a:xfrm>
            <a:off x="1352446" y="2147889"/>
            <a:ext cx="4082211" cy="2581274"/>
            <a:chOff x="1352446" y="2147889"/>
            <a:chExt cx="4082211" cy="2581274"/>
          </a:xfrm>
        </p:grpSpPr>
        <p:sp>
          <p:nvSpPr>
            <p:cNvPr id="5" name="Freeform 5">
              <a:extLst>
                <a:ext uri="{FF2B5EF4-FFF2-40B4-BE49-F238E27FC236}">
                  <a16:creationId xmlns:a16="http://schemas.microsoft.com/office/drawing/2014/main" id="{8C0E0365-399A-4003-A9DA-1CEBA36B0A68}"/>
                </a:ext>
              </a:extLst>
            </p:cNvPr>
            <p:cNvSpPr>
              <a:spLocks/>
            </p:cNvSpPr>
            <p:nvPr/>
          </p:nvSpPr>
          <p:spPr bwMode="auto">
            <a:xfrm>
              <a:off x="1352446" y="2147889"/>
              <a:ext cx="4082211" cy="2581274"/>
            </a:xfrm>
            <a:custGeom>
              <a:avLst/>
              <a:gdLst>
                <a:gd name="T0" fmla="*/ 0 w 3516"/>
                <a:gd name="T1" fmla="*/ 0 h 2218"/>
                <a:gd name="T2" fmla="*/ 255 w 3516"/>
                <a:gd name="T3" fmla="*/ 0 h 2218"/>
                <a:gd name="T4" fmla="*/ 255 w 3516"/>
                <a:gd name="T5" fmla="*/ 139 h 2218"/>
                <a:gd name="T6" fmla="*/ 707 w 3516"/>
                <a:gd name="T7" fmla="*/ 139 h 2218"/>
                <a:gd name="T8" fmla="*/ 707 w 3516"/>
                <a:gd name="T9" fmla="*/ 591 h 2218"/>
                <a:gd name="T10" fmla="*/ 758 w 3516"/>
                <a:gd name="T11" fmla="*/ 591 h 2218"/>
                <a:gd name="T12" fmla="*/ 758 w 3516"/>
                <a:gd name="T13" fmla="*/ 730 h 2218"/>
                <a:gd name="T14" fmla="*/ 973 w 3516"/>
                <a:gd name="T15" fmla="*/ 730 h 2218"/>
                <a:gd name="T16" fmla="*/ 973 w 3516"/>
                <a:gd name="T17" fmla="*/ 872 h 2218"/>
                <a:gd name="T18" fmla="*/ 1323 w 3516"/>
                <a:gd name="T19" fmla="*/ 872 h 2218"/>
                <a:gd name="T20" fmla="*/ 1323 w 3516"/>
                <a:gd name="T21" fmla="*/ 1027 h 2218"/>
                <a:gd name="T22" fmla="*/ 1466 w 3516"/>
                <a:gd name="T23" fmla="*/ 1027 h 2218"/>
                <a:gd name="T24" fmla="*/ 1466 w 3516"/>
                <a:gd name="T25" fmla="*/ 1173 h 2218"/>
                <a:gd name="T26" fmla="*/ 1751 w 3516"/>
                <a:gd name="T27" fmla="*/ 1173 h 2218"/>
                <a:gd name="T28" fmla="*/ 1751 w 3516"/>
                <a:gd name="T29" fmla="*/ 1347 h 2218"/>
                <a:gd name="T30" fmla="*/ 2939 w 3516"/>
                <a:gd name="T31" fmla="*/ 1347 h 2218"/>
                <a:gd name="T32" fmla="*/ 2939 w 3516"/>
                <a:gd name="T33" fmla="*/ 1511 h 2218"/>
                <a:gd name="T34" fmla="*/ 3210 w 3516"/>
                <a:gd name="T35" fmla="*/ 1511 h 2218"/>
                <a:gd name="T36" fmla="*/ 3210 w 3516"/>
                <a:gd name="T37" fmla="*/ 1748 h 2218"/>
                <a:gd name="T38" fmla="*/ 3224 w 3516"/>
                <a:gd name="T39" fmla="*/ 1748 h 2218"/>
                <a:gd name="T40" fmla="*/ 3224 w 3516"/>
                <a:gd name="T41" fmla="*/ 1977 h 2218"/>
                <a:gd name="T42" fmla="*/ 3516 w 3516"/>
                <a:gd name="T43" fmla="*/ 1977 h 2218"/>
                <a:gd name="T44" fmla="*/ 3516 w 3516"/>
                <a:gd name="T45" fmla="*/ 2218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6" h="2218">
                  <a:moveTo>
                    <a:pt x="0" y="0"/>
                  </a:moveTo>
                  <a:lnTo>
                    <a:pt x="255" y="0"/>
                  </a:lnTo>
                  <a:lnTo>
                    <a:pt x="255" y="139"/>
                  </a:lnTo>
                  <a:lnTo>
                    <a:pt x="707" y="139"/>
                  </a:lnTo>
                  <a:lnTo>
                    <a:pt x="707" y="591"/>
                  </a:lnTo>
                  <a:lnTo>
                    <a:pt x="758" y="591"/>
                  </a:lnTo>
                  <a:lnTo>
                    <a:pt x="758" y="730"/>
                  </a:lnTo>
                  <a:lnTo>
                    <a:pt x="973" y="730"/>
                  </a:lnTo>
                  <a:lnTo>
                    <a:pt x="973" y="872"/>
                  </a:lnTo>
                  <a:lnTo>
                    <a:pt x="1323" y="872"/>
                  </a:lnTo>
                  <a:lnTo>
                    <a:pt x="1323" y="1027"/>
                  </a:lnTo>
                  <a:lnTo>
                    <a:pt x="1466" y="1027"/>
                  </a:lnTo>
                  <a:lnTo>
                    <a:pt x="1466" y="1173"/>
                  </a:lnTo>
                  <a:lnTo>
                    <a:pt x="1751" y="1173"/>
                  </a:lnTo>
                  <a:lnTo>
                    <a:pt x="1751" y="1347"/>
                  </a:lnTo>
                  <a:lnTo>
                    <a:pt x="2939" y="1347"/>
                  </a:lnTo>
                  <a:lnTo>
                    <a:pt x="2939" y="1511"/>
                  </a:lnTo>
                  <a:lnTo>
                    <a:pt x="3210" y="1511"/>
                  </a:lnTo>
                  <a:lnTo>
                    <a:pt x="3210" y="1748"/>
                  </a:lnTo>
                  <a:lnTo>
                    <a:pt x="3224" y="1748"/>
                  </a:lnTo>
                  <a:lnTo>
                    <a:pt x="3224" y="1977"/>
                  </a:lnTo>
                  <a:lnTo>
                    <a:pt x="3516" y="1977"/>
                  </a:lnTo>
                  <a:lnTo>
                    <a:pt x="3516" y="2218"/>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 name="Line 6">
              <a:extLst>
                <a:ext uri="{FF2B5EF4-FFF2-40B4-BE49-F238E27FC236}">
                  <a16:creationId xmlns:a16="http://schemas.microsoft.com/office/drawing/2014/main" id="{34E089CD-AAEE-4D9E-B98E-1003D431A89D}"/>
                </a:ext>
              </a:extLst>
            </p:cNvPr>
            <p:cNvSpPr>
              <a:spLocks noChangeShapeType="1"/>
            </p:cNvSpPr>
            <p:nvPr/>
          </p:nvSpPr>
          <p:spPr bwMode="auto">
            <a:xfrm>
              <a:off x="4815993" y="3858076"/>
              <a:ext cx="0" cy="10856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7" name="Line 7">
              <a:extLst>
                <a:ext uri="{FF2B5EF4-FFF2-40B4-BE49-F238E27FC236}">
                  <a16:creationId xmlns:a16="http://schemas.microsoft.com/office/drawing/2014/main" id="{471DAC92-3F3E-4A12-99BC-4F24B19E833A}"/>
                </a:ext>
              </a:extLst>
            </p:cNvPr>
            <p:cNvSpPr>
              <a:spLocks noChangeShapeType="1"/>
            </p:cNvSpPr>
            <p:nvPr/>
          </p:nvSpPr>
          <p:spPr bwMode="auto">
            <a:xfrm flipH="1">
              <a:off x="4762421" y="3911775"/>
              <a:ext cx="107144"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8" name="Line 8">
              <a:extLst>
                <a:ext uri="{FF2B5EF4-FFF2-40B4-BE49-F238E27FC236}">
                  <a16:creationId xmlns:a16="http://schemas.microsoft.com/office/drawing/2014/main" id="{39B9EC42-051E-420B-A540-1C34245CAB75}"/>
                </a:ext>
              </a:extLst>
            </p:cNvPr>
            <p:cNvSpPr>
              <a:spLocks noChangeShapeType="1"/>
            </p:cNvSpPr>
            <p:nvPr/>
          </p:nvSpPr>
          <p:spPr bwMode="auto">
            <a:xfrm>
              <a:off x="3138957" y="3458746"/>
              <a:ext cx="0" cy="107397"/>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9" name="Line 9">
              <a:extLst>
                <a:ext uri="{FF2B5EF4-FFF2-40B4-BE49-F238E27FC236}">
                  <a16:creationId xmlns:a16="http://schemas.microsoft.com/office/drawing/2014/main" id="{D2FAD044-A0D5-47C5-B270-E7E089B13482}"/>
                </a:ext>
              </a:extLst>
            </p:cNvPr>
            <p:cNvSpPr>
              <a:spLocks noChangeShapeType="1"/>
            </p:cNvSpPr>
            <p:nvPr/>
          </p:nvSpPr>
          <p:spPr bwMode="auto">
            <a:xfrm flipH="1">
              <a:off x="3084220" y="3512444"/>
              <a:ext cx="11063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86" name="Group 85">
            <a:extLst>
              <a:ext uri="{FF2B5EF4-FFF2-40B4-BE49-F238E27FC236}">
                <a16:creationId xmlns:a16="http://schemas.microsoft.com/office/drawing/2014/main" id="{3418F121-85ED-4E43-ACE2-7B5317D1E575}"/>
              </a:ext>
            </a:extLst>
          </p:cNvPr>
          <p:cNvGrpSpPr/>
          <p:nvPr/>
        </p:nvGrpSpPr>
        <p:grpSpPr>
          <a:xfrm>
            <a:off x="1347788" y="2178050"/>
            <a:ext cx="6712806" cy="2394453"/>
            <a:chOff x="1347788" y="2178050"/>
            <a:chExt cx="6712806" cy="2394453"/>
          </a:xfrm>
        </p:grpSpPr>
        <p:sp>
          <p:nvSpPr>
            <p:cNvPr id="80" name="Freeform 10">
              <a:extLst>
                <a:ext uri="{FF2B5EF4-FFF2-40B4-BE49-F238E27FC236}">
                  <a16:creationId xmlns:a16="http://schemas.microsoft.com/office/drawing/2014/main" id="{B6505E8A-DD74-4109-9A14-26B0B49B6F5F}"/>
                </a:ext>
              </a:extLst>
            </p:cNvPr>
            <p:cNvSpPr>
              <a:spLocks/>
            </p:cNvSpPr>
            <p:nvPr/>
          </p:nvSpPr>
          <p:spPr bwMode="auto">
            <a:xfrm>
              <a:off x="1347788" y="2178050"/>
              <a:ext cx="6648450" cy="2333467"/>
            </a:xfrm>
            <a:custGeom>
              <a:avLst/>
              <a:gdLst>
                <a:gd name="T0" fmla="*/ 0 w 5718"/>
                <a:gd name="T1" fmla="*/ 0 h 2028"/>
                <a:gd name="T2" fmla="*/ 243 w 5718"/>
                <a:gd name="T3" fmla="*/ 0 h 2028"/>
                <a:gd name="T4" fmla="*/ 243 w 5718"/>
                <a:gd name="T5" fmla="*/ 137 h 2028"/>
                <a:gd name="T6" fmla="*/ 410 w 5718"/>
                <a:gd name="T7" fmla="*/ 137 h 2028"/>
                <a:gd name="T8" fmla="*/ 410 w 5718"/>
                <a:gd name="T9" fmla="*/ 276 h 2028"/>
                <a:gd name="T10" fmla="*/ 424 w 5718"/>
                <a:gd name="T11" fmla="*/ 276 h 2028"/>
                <a:gd name="T12" fmla="*/ 424 w 5718"/>
                <a:gd name="T13" fmla="*/ 410 h 2028"/>
                <a:gd name="T14" fmla="*/ 553 w 5718"/>
                <a:gd name="T15" fmla="*/ 410 h 2028"/>
                <a:gd name="T16" fmla="*/ 553 w 5718"/>
                <a:gd name="T17" fmla="*/ 545 h 2028"/>
                <a:gd name="T18" fmla="*/ 569 w 5718"/>
                <a:gd name="T19" fmla="*/ 545 h 2028"/>
                <a:gd name="T20" fmla="*/ 569 w 5718"/>
                <a:gd name="T21" fmla="*/ 689 h 2028"/>
                <a:gd name="T22" fmla="*/ 820 w 5718"/>
                <a:gd name="T23" fmla="*/ 689 h 2028"/>
                <a:gd name="T24" fmla="*/ 820 w 5718"/>
                <a:gd name="T25" fmla="*/ 823 h 2028"/>
                <a:gd name="T26" fmla="*/ 866 w 5718"/>
                <a:gd name="T27" fmla="*/ 823 h 2028"/>
                <a:gd name="T28" fmla="*/ 866 w 5718"/>
                <a:gd name="T29" fmla="*/ 962 h 2028"/>
                <a:gd name="T30" fmla="*/ 1202 w 5718"/>
                <a:gd name="T31" fmla="*/ 962 h 2028"/>
                <a:gd name="T32" fmla="*/ 1202 w 5718"/>
                <a:gd name="T33" fmla="*/ 1097 h 2028"/>
                <a:gd name="T34" fmla="*/ 1695 w 5718"/>
                <a:gd name="T35" fmla="*/ 1097 h 2028"/>
                <a:gd name="T36" fmla="*/ 1695 w 5718"/>
                <a:gd name="T37" fmla="*/ 1238 h 2028"/>
                <a:gd name="T38" fmla="*/ 1941 w 5718"/>
                <a:gd name="T39" fmla="*/ 1238 h 2028"/>
                <a:gd name="T40" fmla="*/ 1941 w 5718"/>
                <a:gd name="T41" fmla="*/ 1363 h 2028"/>
                <a:gd name="T42" fmla="*/ 2140 w 5718"/>
                <a:gd name="T43" fmla="*/ 1363 h 2028"/>
                <a:gd name="T44" fmla="*/ 2140 w 5718"/>
                <a:gd name="T45" fmla="*/ 1535 h 2028"/>
                <a:gd name="T46" fmla="*/ 2740 w 5718"/>
                <a:gd name="T47" fmla="*/ 1535 h 2028"/>
                <a:gd name="T48" fmla="*/ 2740 w 5718"/>
                <a:gd name="T49" fmla="*/ 1706 h 2028"/>
                <a:gd name="T50" fmla="*/ 3022 w 5718"/>
                <a:gd name="T51" fmla="*/ 1706 h 2028"/>
                <a:gd name="T52" fmla="*/ 3022 w 5718"/>
                <a:gd name="T53" fmla="*/ 1871 h 2028"/>
                <a:gd name="T54" fmla="*/ 4565 w 5718"/>
                <a:gd name="T55" fmla="*/ 1871 h 2028"/>
                <a:gd name="T56" fmla="*/ 4565 w 5718"/>
                <a:gd name="T57" fmla="*/ 2028 h 2028"/>
                <a:gd name="T58" fmla="*/ 5718 w 5718"/>
                <a:gd name="T59" fmla="*/ 202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18" h="2028">
                  <a:moveTo>
                    <a:pt x="0" y="0"/>
                  </a:moveTo>
                  <a:lnTo>
                    <a:pt x="243" y="0"/>
                  </a:lnTo>
                  <a:lnTo>
                    <a:pt x="243" y="137"/>
                  </a:lnTo>
                  <a:lnTo>
                    <a:pt x="410" y="137"/>
                  </a:lnTo>
                  <a:lnTo>
                    <a:pt x="410" y="276"/>
                  </a:lnTo>
                  <a:lnTo>
                    <a:pt x="424" y="276"/>
                  </a:lnTo>
                  <a:lnTo>
                    <a:pt x="424" y="410"/>
                  </a:lnTo>
                  <a:lnTo>
                    <a:pt x="553" y="410"/>
                  </a:lnTo>
                  <a:lnTo>
                    <a:pt x="553" y="545"/>
                  </a:lnTo>
                  <a:lnTo>
                    <a:pt x="569" y="545"/>
                  </a:lnTo>
                  <a:lnTo>
                    <a:pt x="569" y="689"/>
                  </a:lnTo>
                  <a:lnTo>
                    <a:pt x="820" y="689"/>
                  </a:lnTo>
                  <a:lnTo>
                    <a:pt x="820" y="823"/>
                  </a:lnTo>
                  <a:lnTo>
                    <a:pt x="866" y="823"/>
                  </a:lnTo>
                  <a:lnTo>
                    <a:pt x="866" y="962"/>
                  </a:lnTo>
                  <a:lnTo>
                    <a:pt x="1202" y="962"/>
                  </a:lnTo>
                  <a:lnTo>
                    <a:pt x="1202" y="1097"/>
                  </a:lnTo>
                  <a:lnTo>
                    <a:pt x="1695" y="1097"/>
                  </a:lnTo>
                  <a:lnTo>
                    <a:pt x="1695" y="1238"/>
                  </a:lnTo>
                  <a:lnTo>
                    <a:pt x="1941" y="1238"/>
                  </a:lnTo>
                  <a:lnTo>
                    <a:pt x="1941" y="1363"/>
                  </a:lnTo>
                  <a:lnTo>
                    <a:pt x="2140" y="1363"/>
                  </a:lnTo>
                  <a:lnTo>
                    <a:pt x="2140" y="1535"/>
                  </a:lnTo>
                  <a:lnTo>
                    <a:pt x="2740" y="1535"/>
                  </a:lnTo>
                  <a:lnTo>
                    <a:pt x="2740" y="1706"/>
                  </a:lnTo>
                  <a:lnTo>
                    <a:pt x="3022" y="1706"/>
                  </a:lnTo>
                  <a:lnTo>
                    <a:pt x="3022" y="1871"/>
                  </a:lnTo>
                  <a:lnTo>
                    <a:pt x="4565" y="1871"/>
                  </a:lnTo>
                  <a:lnTo>
                    <a:pt x="4565" y="2028"/>
                  </a:lnTo>
                  <a:lnTo>
                    <a:pt x="5718" y="2028"/>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1" name="Line 11">
              <a:extLst>
                <a:ext uri="{FF2B5EF4-FFF2-40B4-BE49-F238E27FC236}">
                  <a16:creationId xmlns:a16="http://schemas.microsoft.com/office/drawing/2014/main" id="{A80FCCF6-820A-4260-92B9-AB869CD667F5}"/>
                </a:ext>
              </a:extLst>
            </p:cNvPr>
            <p:cNvSpPr>
              <a:spLocks noChangeShapeType="1"/>
            </p:cNvSpPr>
            <p:nvPr/>
          </p:nvSpPr>
          <p:spPr bwMode="auto">
            <a:xfrm>
              <a:off x="8007022" y="4461603"/>
              <a:ext cx="0" cy="1109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2" name="Line 12">
              <a:extLst>
                <a:ext uri="{FF2B5EF4-FFF2-40B4-BE49-F238E27FC236}">
                  <a16:creationId xmlns:a16="http://schemas.microsoft.com/office/drawing/2014/main" id="{658CD644-EBF9-4389-96D0-8FF16C84622E}"/>
                </a:ext>
              </a:extLst>
            </p:cNvPr>
            <p:cNvSpPr>
              <a:spLocks noChangeShapeType="1"/>
            </p:cNvSpPr>
            <p:nvPr/>
          </p:nvSpPr>
          <p:spPr bwMode="auto">
            <a:xfrm flipH="1">
              <a:off x="7949956" y="4515302"/>
              <a:ext cx="11063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3" name="Line 13">
              <a:extLst>
                <a:ext uri="{FF2B5EF4-FFF2-40B4-BE49-F238E27FC236}">
                  <a16:creationId xmlns:a16="http://schemas.microsoft.com/office/drawing/2014/main" id="{52BF65C2-4208-4996-9D43-609C6384F2B0}"/>
                </a:ext>
              </a:extLst>
            </p:cNvPr>
            <p:cNvSpPr>
              <a:spLocks noChangeShapeType="1"/>
            </p:cNvSpPr>
            <p:nvPr/>
          </p:nvSpPr>
          <p:spPr bwMode="auto">
            <a:xfrm>
              <a:off x="3785315" y="3690069"/>
              <a:ext cx="0" cy="1109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4" name="Line 14">
              <a:extLst>
                <a:ext uri="{FF2B5EF4-FFF2-40B4-BE49-F238E27FC236}">
                  <a16:creationId xmlns:a16="http://schemas.microsoft.com/office/drawing/2014/main" id="{8546087B-1A7F-4DA2-9F7F-357570A0476D}"/>
                </a:ext>
              </a:extLst>
            </p:cNvPr>
            <p:cNvSpPr>
              <a:spLocks noChangeShapeType="1"/>
            </p:cNvSpPr>
            <p:nvPr/>
          </p:nvSpPr>
          <p:spPr bwMode="auto">
            <a:xfrm flipH="1">
              <a:off x="3731743" y="3743767"/>
              <a:ext cx="10830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19" name="Freeform: Shape 18">
            <a:extLst>
              <a:ext uri="{FF2B5EF4-FFF2-40B4-BE49-F238E27FC236}">
                <a16:creationId xmlns:a16="http://schemas.microsoft.com/office/drawing/2014/main" id="{D9C3AC2B-2D99-4337-BB70-18E721FFE513}"/>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fr-FR">
              <a:solidFill>
                <a:srgbClr val="000000"/>
              </a:solidFill>
            </a:endParaRPr>
          </a:p>
        </p:txBody>
      </p:sp>
      <p:cxnSp>
        <p:nvCxnSpPr>
          <p:cNvPr id="51" name="Straight Connector 50">
            <a:extLst>
              <a:ext uri="{FF2B5EF4-FFF2-40B4-BE49-F238E27FC236}">
                <a16:creationId xmlns:a16="http://schemas.microsoft.com/office/drawing/2014/main" id="{C9A6BB67-44C0-4192-847B-31A63EF91DC7}"/>
              </a:ext>
            </a:extLst>
          </p:cNvPr>
          <p:cNvCxnSpPr>
            <a:cxnSpLocks/>
          </p:cNvCxnSpPr>
          <p:nvPr/>
        </p:nvCxnSpPr>
        <p:spPr>
          <a:xfrm rot="5400000">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ts val="0"/>
              </a:spcBef>
              <a:spcAft>
                <a:spcPts val="0"/>
              </a:spcAft>
            </a:pPr>
            <a:r>
              <a:rPr lang="fr-FR" sz="1200" b="1" smtClean="0">
                <a:solidFill>
                  <a:srgbClr val="000000"/>
                </a:solidFill>
                <a:latin typeface="Arial"/>
                <a:cs typeface="Arial"/>
              </a:rPr>
              <a:t>A</a:t>
            </a:r>
            <a:r>
              <a:rPr lang="fr-FR" sz="1200" smtClean="0">
                <a:solidFill>
                  <a:srgbClr val="000000"/>
                </a:solidFill>
                <a:latin typeface="Arial"/>
                <a:cs typeface="Arial"/>
              </a:rPr>
              <a:t>:</a:t>
            </a:r>
            <a:r>
              <a:rPr lang="fr-FR" sz="1200" b="1" smtClean="0">
                <a:solidFill>
                  <a:srgbClr val="000000"/>
                </a:solidFill>
                <a:latin typeface="Arial"/>
                <a:cs typeface="Arial"/>
              </a:rPr>
              <a:t/>
            </a:r>
            <a:br>
              <a:rPr lang="fr-FR" sz="1200" b="1" smtClean="0">
                <a:solidFill>
                  <a:srgbClr val="000000"/>
                </a:solidFill>
                <a:latin typeface="Arial"/>
                <a:cs typeface="Arial"/>
              </a:rPr>
            </a:br>
            <a:r>
              <a:rPr lang="fr-FR" sz="1200" b="1" smtClean="0">
                <a:solidFill>
                  <a:srgbClr val="000000"/>
                </a:solidFill>
                <a:latin typeface="Arial"/>
                <a:cs typeface="Arial"/>
              </a:rPr>
              <a:t>B</a:t>
            </a:r>
            <a:r>
              <a:rPr lang="fr-FR" sz="1200" smtClean="0">
                <a:solidFill>
                  <a:srgbClr val="000000"/>
                </a:solidFill>
                <a:latin typeface="Arial"/>
                <a:cs typeface="Arial"/>
              </a:rPr>
              <a:t>:</a:t>
            </a:r>
            <a:endParaRPr lang="fr-FR" sz="1200" b="1">
              <a:solidFill>
                <a:srgbClr val="000000"/>
              </a:solidFill>
              <a:latin typeface="Arial"/>
              <a:cs typeface="Arial"/>
            </a:endParaRPr>
          </a:p>
        </p:txBody>
      </p:sp>
    </p:spTree>
    <p:custDataLst>
      <p:tags r:id="rId1"/>
    </p:custDataLst>
    <p:extLst>
      <p:ext uri="{BB962C8B-B14F-4D97-AF65-F5344CB8AC3E}">
        <p14:creationId xmlns:p14="http://schemas.microsoft.com/office/powerpoint/2010/main" val="2463299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 Immunothérapie </a:t>
            </a:r>
            <a:r>
              <a:rPr lang="fr-FR" dirty="0" err="1" smtClean="0"/>
              <a:t>intrapéritonéale</a:t>
            </a:r>
            <a:r>
              <a:rPr lang="fr-FR" dirty="0" smtClean="0"/>
              <a:t> par catumaxomab, anticorps bispécifique anti-</a:t>
            </a:r>
            <a:r>
              <a:rPr lang="fr-FR" dirty="0" err="1" smtClean="0"/>
              <a:t>EpCAM</a:t>
            </a:r>
            <a:r>
              <a:rPr lang="fr-FR" dirty="0" smtClean="0"/>
              <a:t> et anti-CD3 chez les patients avec carcinose péritonéale de cancer gastrique: résultats définitifs de l’étude de phase II randomisée AIO – </a:t>
            </a:r>
            <a:r>
              <a:rPr lang="fr-FR" dirty="0" err="1" smtClean="0"/>
              <a:t>Lordick</a:t>
            </a:r>
            <a:r>
              <a:rPr lang="fr-FR" dirty="0" smtClean="0"/>
              <a:t> F, et al</a:t>
            </a:r>
            <a:endParaRPr lang="fr-FR" dirty="0"/>
          </a:p>
        </p:txBody>
      </p:sp>
      <p:sp>
        <p:nvSpPr>
          <p:cNvPr id="5123" name="Rectangle 3"/>
          <p:cNvSpPr>
            <a:spLocks noGrp="1" noChangeArrowheads="1"/>
          </p:cNvSpPr>
          <p:nvPr>
            <p:ph idx="1"/>
          </p:nvPr>
        </p:nvSpPr>
        <p:spPr>
          <a:xfrm>
            <a:off x="365124" y="1254035"/>
            <a:ext cx="8524876" cy="4746172"/>
          </a:xfrm>
        </p:spPr>
        <p:txBody>
          <a:bodyPr/>
          <a:lstStyle/>
          <a:p>
            <a:pPr marL="0" indent="0">
              <a:buNone/>
            </a:pPr>
            <a:r>
              <a:rPr lang="fr-FR" b="1" dirty="0" smtClean="0"/>
              <a:t>Résultats </a:t>
            </a:r>
          </a:p>
          <a:p>
            <a:r>
              <a:rPr lang="fr-FR" dirty="0" smtClean="0"/>
              <a:t>Les EIs de grade 3/4 sous catumaxomab comportaient des nausées (15%), de la fièvre (23%), des douleurs abdominales (31%) et une élévation des enzymes hépatiques – </a:t>
            </a:r>
            <a:r>
              <a:rPr lang="fr-FR" dirty="0" err="1" smtClean="0"/>
              <a:t>gGT</a:t>
            </a:r>
            <a:r>
              <a:rPr lang="fr-FR" dirty="0" smtClean="0"/>
              <a:t> (31%), et de la bilirubine (23%)</a:t>
            </a:r>
          </a:p>
          <a:p>
            <a:r>
              <a:rPr lang="fr-FR" dirty="0" smtClean="0"/>
              <a:t>4 (29%) patients ont eu un EIG sous catumaxomab</a:t>
            </a:r>
          </a:p>
          <a:p>
            <a:r>
              <a:rPr lang="fr-FR" dirty="0" smtClean="0"/>
              <a:t>3 (23%) patients ont eu un EIG sous FLOT après catumaxomab et 5 (29%) sous FLOT seul</a:t>
            </a:r>
          </a:p>
          <a:p>
            <a:pPr marL="0" indent="0">
              <a:buNone/>
            </a:pPr>
            <a:endParaRPr lang="fr-FR" b="1" dirty="0" smtClean="0"/>
          </a:p>
          <a:p>
            <a:pPr marL="0" indent="0">
              <a:buNone/>
            </a:pPr>
            <a:r>
              <a:rPr lang="fr-FR" b="1" dirty="0" smtClean="0"/>
              <a:t>Conclusions</a:t>
            </a:r>
          </a:p>
          <a:p>
            <a:r>
              <a:rPr lang="fr-FR" b="1" dirty="0" smtClean="0"/>
              <a:t>Chez ces patients avec carcinose péritonéale d’un cancer de l’estomac, il y a eu une tendance à plus de rémissions complètes avec le catumaxomab IP suivi de FLOT vs. FLOT seul </a:t>
            </a:r>
          </a:p>
          <a:p>
            <a:pPr lvl="1"/>
            <a:r>
              <a:rPr lang="fr-FR" b="1" dirty="0" smtClean="0"/>
              <a:t>Cependant, la différence entre les groupes n’était pas significative</a:t>
            </a:r>
          </a:p>
          <a:p>
            <a:r>
              <a:rPr lang="fr-FR" b="1" dirty="0" smtClean="0"/>
              <a:t>La SSP et la SG étaient similaires entre les groupes et comprises dans la fourchette attendue chez des patients avec cancer de l’estomac de stade IV</a:t>
            </a:r>
          </a:p>
          <a:p>
            <a:r>
              <a:rPr lang="fr-FR" b="1" dirty="0" smtClean="0"/>
              <a:t>Le catumaxomab suivi par FLOT a été tolérable dans cette population et FLOT après catumaxomab a été toléré de la même façon que FLOT seul</a:t>
            </a:r>
          </a:p>
        </p:txBody>
      </p:sp>
      <p:sp>
        <p:nvSpPr>
          <p:cNvPr id="14" name="Text Placeholder 13"/>
          <p:cNvSpPr>
            <a:spLocks noGrp="1"/>
          </p:cNvSpPr>
          <p:nvPr>
            <p:ph type="body" sz="quarter" idx="10"/>
          </p:nvPr>
        </p:nvSpPr>
        <p:spPr/>
        <p:txBody>
          <a:bodyPr/>
          <a:lstStyle/>
          <a:p>
            <a:r>
              <a:rPr lang="fr-FR" smtClean="0"/>
              <a:t> </a:t>
            </a:r>
            <a:endParaRPr lang="fr-FR"/>
          </a:p>
        </p:txBody>
      </p:sp>
      <p:sp>
        <p:nvSpPr>
          <p:cNvPr id="15" name="Text Placeholder 14"/>
          <p:cNvSpPr>
            <a:spLocks noGrp="1"/>
          </p:cNvSpPr>
          <p:nvPr>
            <p:ph type="body" sz="quarter" idx="11"/>
          </p:nvPr>
        </p:nvSpPr>
        <p:spPr/>
        <p:txBody>
          <a:bodyPr/>
          <a:lstStyle/>
          <a:p>
            <a:r>
              <a:rPr lang="fr-FR" smtClean="0"/>
              <a:t>Lordick F, et al, J Clin Oncol 2018;36(Suppl 4S):Abstr 4</a:t>
            </a:r>
            <a:endParaRPr lang="fr-FR"/>
          </a:p>
        </p:txBody>
      </p:sp>
    </p:spTree>
    <p:custDataLst>
      <p:tags r:id="rId1"/>
    </p:custDataLst>
    <p:extLst>
      <p:ext uri="{BB962C8B-B14F-4D97-AF65-F5344CB8AC3E}">
        <p14:creationId xmlns:p14="http://schemas.microsoft.com/office/powerpoint/2010/main" val="426153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5: RAINFALL: étude randomisée de phase III en double aveugle, contrôlée vs placebo évaluant le </a:t>
            </a:r>
            <a:r>
              <a:rPr lang="fr-FR" sz="1600" dirty="0" err="1" smtClean="0"/>
              <a:t>cisplatine</a:t>
            </a:r>
            <a:r>
              <a:rPr lang="fr-FR" sz="1600" dirty="0" smtClean="0"/>
              <a:t> plus </a:t>
            </a:r>
            <a:r>
              <a:rPr lang="fr-FR" sz="1600" dirty="0" err="1" smtClean="0"/>
              <a:t>capécitabine</a:t>
            </a:r>
            <a:r>
              <a:rPr lang="fr-FR" sz="1600" dirty="0" smtClean="0"/>
              <a:t> ou 5FU avec ou sans ramucirumab en traitement de 1</a:t>
            </a:r>
            <a:r>
              <a:rPr lang="fr-FR" sz="1600" baseline="30000" dirty="0" smtClean="0"/>
              <a:t>e</a:t>
            </a:r>
            <a:r>
              <a:rPr lang="fr-FR" sz="1600" dirty="0" smtClean="0"/>
              <a:t> ligne chez les patients avec adénocarcinome de l’estomac ou de la jonction </a:t>
            </a:r>
            <a:r>
              <a:rPr lang="fr-FR" sz="1600" dirty="0" err="1" smtClean="0"/>
              <a:t>gastro-oesophagienne</a:t>
            </a:r>
            <a:r>
              <a:rPr lang="fr-FR" sz="1600" dirty="0" smtClean="0"/>
              <a:t> métastatique – Fuchs CS, et al</a:t>
            </a:r>
            <a:endParaRPr lang="fr-FR" sz="1600" dirty="0"/>
          </a:p>
        </p:txBody>
      </p:sp>
      <p:sp>
        <p:nvSpPr>
          <p:cNvPr id="5123" name="Rectangle 3"/>
          <p:cNvSpPr>
            <a:spLocks noGrp="1" noChangeArrowheads="1"/>
          </p:cNvSpPr>
          <p:nvPr>
            <p:ph idx="1"/>
          </p:nvPr>
        </p:nvSpPr>
        <p:spPr>
          <a:xfrm>
            <a:off x="365124" y="1254035"/>
            <a:ext cx="8539805" cy="4746172"/>
          </a:xfrm>
        </p:spPr>
        <p:txBody>
          <a:bodyPr/>
          <a:lstStyle/>
          <a:p>
            <a:pPr marL="0" indent="0">
              <a:buNone/>
            </a:pPr>
            <a:r>
              <a:rPr lang="fr-FR" b="1" dirty="0" smtClean="0"/>
              <a:t>Objectif</a:t>
            </a:r>
          </a:p>
          <a:p>
            <a:r>
              <a:rPr lang="fr-FR" dirty="0" smtClean="0"/>
              <a:t>Etudier l’efficacité et la tolérance du ramucirumab + CT vs. placebo + CT en traitement de 1</a:t>
            </a:r>
            <a:r>
              <a:rPr lang="fr-FR" baseline="30000" dirty="0" smtClean="0"/>
              <a:t>e</a:t>
            </a:r>
            <a:r>
              <a:rPr lang="fr-FR" dirty="0" smtClean="0"/>
              <a:t> ligne chez des patients avec cancer de l’estomac ou de la jonction </a:t>
            </a:r>
            <a:r>
              <a:rPr lang="fr-FR" dirty="0" err="1" smtClean="0"/>
              <a:t>gastro-oesophagienne</a:t>
            </a:r>
            <a:r>
              <a:rPr lang="fr-FR" dirty="0" smtClean="0"/>
              <a:t> (E-JGO) métastatique</a:t>
            </a:r>
            <a:endParaRPr lang="fr-FR" dirty="0"/>
          </a:p>
        </p:txBody>
      </p:sp>
      <p:sp>
        <p:nvSpPr>
          <p:cNvPr id="14" name="Text Placeholder 13"/>
          <p:cNvSpPr>
            <a:spLocks noGrp="1"/>
          </p:cNvSpPr>
          <p:nvPr>
            <p:ph type="body" sz="quarter" idx="10"/>
          </p:nvPr>
        </p:nvSpPr>
        <p:spPr>
          <a:xfrm>
            <a:off x="365125" y="6096000"/>
            <a:ext cx="4439055" cy="487363"/>
          </a:xfrm>
        </p:spPr>
        <p:txBody>
          <a:bodyPr/>
          <a:lstStyle/>
          <a:p>
            <a:r>
              <a:rPr lang="fr-FR" dirty="0" smtClean="0"/>
              <a:t>*</a:t>
            </a:r>
            <a:r>
              <a:rPr lang="fr-FR" dirty="0" err="1" smtClean="0"/>
              <a:t>cisplatine</a:t>
            </a:r>
            <a:r>
              <a:rPr lang="fr-FR" dirty="0" smtClean="0"/>
              <a:t> 80 mg/m</a:t>
            </a:r>
            <a:r>
              <a:rPr lang="fr-FR" baseline="30000" dirty="0" smtClean="0"/>
              <a:t>2</a:t>
            </a:r>
            <a:r>
              <a:rPr lang="fr-FR" dirty="0" smtClean="0"/>
              <a:t> IV J1 (6 cycles); </a:t>
            </a:r>
            <a:r>
              <a:rPr lang="fr-FR" baseline="30000" dirty="0" smtClean="0"/>
              <a:t>†</a:t>
            </a:r>
            <a:r>
              <a:rPr lang="fr-FR" dirty="0" err="1" smtClean="0"/>
              <a:t>capécitabine</a:t>
            </a:r>
            <a:r>
              <a:rPr lang="fr-FR" dirty="0" smtClean="0"/>
              <a:t> 1000 mg/m</a:t>
            </a:r>
            <a:r>
              <a:rPr lang="fr-FR" baseline="30000" dirty="0" smtClean="0"/>
              <a:t>2</a:t>
            </a:r>
            <a:r>
              <a:rPr lang="fr-FR" dirty="0" smtClean="0"/>
              <a:t> oral 2x/j J1–14 ou 5FU 800 mg/m</a:t>
            </a:r>
            <a:r>
              <a:rPr lang="fr-FR" baseline="30000" dirty="0" smtClean="0"/>
              <a:t>2</a:t>
            </a:r>
            <a:r>
              <a:rPr lang="fr-FR" dirty="0" smtClean="0"/>
              <a:t>/j IV J1–5 pour les patients incapables d’avaler la </a:t>
            </a:r>
            <a:r>
              <a:rPr lang="fr-FR" dirty="0" err="1" smtClean="0"/>
              <a:t>capécitabine</a:t>
            </a:r>
            <a:endParaRPr lang="fr-FR" dirty="0"/>
          </a:p>
        </p:txBody>
      </p:sp>
      <p:sp>
        <p:nvSpPr>
          <p:cNvPr id="15" name="Text Placeholder 14"/>
          <p:cNvSpPr>
            <a:spLocks noGrp="1"/>
          </p:cNvSpPr>
          <p:nvPr>
            <p:ph type="body" sz="quarter" idx="11"/>
          </p:nvPr>
        </p:nvSpPr>
        <p:spPr/>
        <p:txBody>
          <a:bodyPr/>
          <a:lstStyle/>
          <a:p>
            <a:r>
              <a:rPr lang="fr-FR" smtClean="0"/>
              <a:t>Fuchs CS, et al, J Clin Oncol 2018;36(Suppl 4S):Abstr 5</a:t>
            </a:r>
            <a:endParaRPr lang="fr-FR" dirty="0"/>
          </a:p>
        </p:txBody>
      </p:sp>
      <p:sp>
        <p:nvSpPr>
          <p:cNvPr id="6" name="Rectangle 9"/>
          <p:cNvSpPr txBox="1">
            <a:spLocks noChangeArrowheads="1"/>
          </p:cNvSpPr>
          <p:nvPr/>
        </p:nvSpPr>
        <p:spPr bwMode="auto">
          <a:xfrm>
            <a:off x="365124" y="5297307"/>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SSP (évaluée par l’investigateur)</a:t>
            </a:r>
          </a:p>
        </p:txBody>
      </p:sp>
      <p:sp>
        <p:nvSpPr>
          <p:cNvPr id="7" name="Content Placeholder 26"/>
          <p:cNvSpPr txBox="1">
            <a:spLocks/>
          </p:cNvSpPr>
          <p:nvPr/>
        </p:nvSpPr>
        <p:spPr>
          <a:xfrm>
            <a:off x="4648200" y="5297307"/>
            <a:ext cx="4130675" cy="105198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TRO, durée de réponse, </a:t>
            </a:r>
            <a:r>
              <a:rPr lang="fr-FR" dirty="0"/>
              <a:t>t</a:t>
            </a:r>
            <a:r>
              <a:rPr lang="fr-FR" dirty="0" smtClean="0"/>
              <a:t>olérance, QoL, profil PK </a:t>
            </a:r>
            <a:endParaRPr lang="fr-FR" dirty="0"/>
          </a:p>
        </p:txBody>
      </p:sp>
      <p:sp>
        <p:nvSpPr>
          <p:cNvPr id="8" name="Oval 14"/>
          <p:cNvSpPr>
            <a:spLocks noChangeArrowheads="1"/>
          </p:cNvSpPr>
          <p:nvPr/>
        </p:nvSpPr>
        <p:spPr bwMode="auto">
          <a:xfrm>
            <a:off x="3941537" y="35337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smtClean="0">
                <a:solidFill>
                  <a:srgbClr val="043882"/>
                </a:solidFill>
                <a:ea typeface="SimSun" pitchFamily="2" charset="-122"/>
              </a:rPr>
              <a:t>1:1</a:t>
            </a:r>
            <a:endParaRPr kumimoji="0" lang="fr-FR"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6" idx="1"/>
          </p:cNvCxnSpPr>
          <p:nvPr/>
        </p:nvCxnSpPr>
        <p:spPr bwMode="auto">
          <a:xfrm rot="5400000" flipH="1" flipV="1">
            <a:off x="4217223" y="2885689"/>
            <a:ext cx="664198"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605259"/>
            <a:ext cx="837784"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toxicité</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4804180" y="3351744"/>
            <a:ext cx="410074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lang="fr-FR" sz="1100" dirty="0" smtClean="0">
                <a:solidFill>
                  <a:srgbClr val="4D4D4D"/>
                </a:solidFill>
                <a:latin typeface="Arial"/>
              </a:rPr>
              <a:t>ECOG PS (0 vs. 1)</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rPr>
              <a:t>Localisation tumeur primitive</a:t>
            </a:r>
            <a:r>
              <a:rPr kumimoji="0" lang="fr-FR" sz="1100" b="0" i="0" u="none" strike="noStrike" kern="1200" cap="none" spc="0" normalizeH="0" noProof="0" dirty="0" smtClean="0">
                <a:ln>
                  <a:noFill/>
                </a:ln>
                <a:solidFill>
                  <a:srgbClr val="4D4D4D"/>
                </a:solidFill>
                <a:effectLst/>
                <a:uLnTx/>
                <a:uFillTx/>
                <a:latin typeface="Arial"/>
              </a:rPr>
              <a:t> (estomac vs. JGO)</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lang="fr-FR" sz="1100" baseline="0" dirty="0" smtClean="0">
                <a:solidFill>
                  <a:srgbClr val="4D4D4D"/>
                </a:solidFill>
                <a:latin typeface="Arial"/>
              </a:rPr>
              <a:t>Mesurabilité de la maladie</a:t>
            </a:r>
            <a:endParaRPr lang="fr-FR" sz="1100" dirty="0" smtClean="0">
              <a:solidFill>
                <a:srgbClr val="4D4D4D"/>
              </a:solidFill>
              <a:latin typeface="Arial"/>
            </a:endParaRP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rPr>
              <a:t>Région géographique </a:t>
            </a:r>
            <a:r>
              <a:rPr kumimoji="0" lang="fr-FR" sz="1100" b="0" i="0" u="none" strike="noStrike" kern="1200" cap="none" spc="0" normalizeH="0" noProof="0" dirty="0" smtClean="0">
                <a:ln>
                  <a:noFill/>
                </a:ln>
                <a:solidFill>
                  <a:srgbClr val="4D4D4D"/>
                </a:solidFill>
                <a:effectLst/>
                <a:uLnTx/>
                <a:uFillTx/>
                <a:latin typeface="Arial"/>
              </a:rPr>
              <a:t>(Japon vs.</a:t>
            </a:r>
            <a:r>
              <a:rPr lang="fr-FR" sz="1100" dirty="0" smtClean="0">
                <a:solidFill>
                  <a:srgbClr val="4D4D4D"/>
                </a:solidFill>
                <a:latin typeface="Arial"/>
              </a:rPr>
              <a:t> autres pays)</a:t>
            </a:r>
            <a:endParaRPr kumimoji="0" lang="fr-FR" sz="11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flipV="1">
            <a:off x="3684814" y="3825875"/>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869577"/>
            <a:ext cx="572635" cy="1"/>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369574"/>
            <a:ext cx="2678490" cy="1000006"/>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600" b="0" i="0" u="none" strike="noStrike" kern="1200" cap="none" spc="0" normalizeH="0" baseline="0" noProof="0" dirty="0" smtClean="0">
                <a:ln>
                  <a:noFill/>
                </a:ln>
                <a:solidFill>
                  <a:srgbClr val="FFFFFF"/>
                </a:solidFill>
                <a:effectLst/>
                <a:uLnTx/>
                <a:uFillTx/>
                <a:ea typeface="SimSun" pitchFamily="2" charset="-122"/>
              </a:rPr>
              <a:t>Ramucirumab</a:t>
            </a:r>
            <a:r>
              <a:rPr lang="fr-FR" altLang="zh-CN" sz="1600" dirty="0" smtClean="0">
                <a:solidFill>
                  <a:srgbClr val="FFFFFF"/>
                </a:solidFill>
                <a:ea typeface="SimSun" pitchFamily="2" charset="-122"/>
              </a:rPr>
              <a:t> 8 mg/kg IV J1, J8 + cisplatine* + capécitabine</a:t>
            </a:r>
            <a:r>
              <a:rPr lang="fr-FR" altLang="zh-CN" sz="1600" baseline="30000" dirty="0" smtClean="0">
                <a:solidFill>
                  <a:srgbClr val="FFFFFF"/>
                </a:solidFill>
                <a:ea typeface="SimSun" pitchFamily="2" charset="-122"/>
              </a:rPr>
              <a:t>†</a:t>
            </a:r>
            <a:r>
              <a:rPr lang="fr-FR" altLang="zh-CN" sz="1600" dirty="0" smtClean="0">
                <a:solidFill>
                  <a:srgbClr val="FFFFFF"/>
                </a:solidFill>
                <a:ea typeface="SimSun" pitchFamily="2" charset="-122"/>
              </a:rPr>
              <a:t> /3S</a:t>
            </a:r>
            <a:endParaRPr kumimoji="0" lang="fr-FR" altLang="zh-CN" sz="1600" b="0" i="0" u="none" strike="noStrike" kern="1200" cap="none" spc="0" normalizeH="0" baseline="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smtClean="0">
                <a:ln>
                  <a:noFill/>
                </a:ln>
                <a:solidFill>
                  <a:srgbClr val="FFFFFF"/>
                </a:solidFill>
                <a:effectLst/>
                <a:uLnTx/>
                <a:uFillTx/>
                <a:ea typeface="SimSun" pitchFamily="2" charset="-122"/>
              </a:rPr>
              <a:t>(</a:t>
            </a:r>
            <a:r>
              <a:rPr lang="fr-FR" altLang="zh-CN" sz="1600" dirty="0" smtClean="0">
                <a:solidFill>
                  <a:srgbClr val="FFFFFF"/>
                </a:solidFill>
                <a:ea typeface="SimSun" pitchFamily="2" charset="-122"/>
              </a:rPr>
              <a:t>n=326</a:t>
            </a:r>
            <a:r>
              <a:rPr kumimoji="0" lang="fr-FR" altLang="zh-CN" sz="1600" b="0" i="0" u="none" strike="noStrike" kern="1200" cap="none" spc="0" normalizeH="0" baseline="0" noProof="0" dirty="0" smtClean="0">
                <a:ln>
                  <a:noFill/>
                </a:ln>
                <a:solidFill>
                  <a:srgbClr val="FFFFFF"/>
                </a:solidFill>
                <a:effectLst/>
                <a:uLnTx/>
                <a:uFillTx/>
                <a:ea typeface="SimSun" pitchFamily="2" charset="-122"/>
              </a:rPr>
              <a:t>)</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365124" y="2603746"/>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Cancer E-JGO métastatique</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Pas de traitement systémique préalable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HER2 négatif</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ECOG PS 0/1 </a:t>
            </a:r>
          </a:p>
          <a:p>
            <a:pPr lvl="0" defTabSz="892175" eaLnBrk="0" hangingPunct="0">
              <a:spcAft>
                <a:spcPct val="30000"/>
              </a:spcAft>
              <a:defRPr/>
            </a:pPr>
            <a:r>
              <a:rPr lang="fr-FR" altLang="zh-CN" dirty="0" smtClean="0">
                <a:solidFill>
                  <a:srgbClr val="FFFFFF"/>
                </a:solidFill>
                <a:ea typeface="SimSun" pitchFamily="2" charset="-122"/>
              </a:rPr>
              <a:t>(n=645)</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4233925" y="4117384"/>
            <a:ext cx="630794"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84450"/>
            <a:ext cx="83778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toxicité</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542220" y="4748769"/>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260613"/>
            <a:ext cx="2676910" cy="97631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0" i="0" u="none" strike="noStrike" kern="1200" cap="none" spc="0" normalizeH="0" baseline="0" noProof="0" dirty="0" smtClean="0">
                <a:ln>
                  <a:noFill/>
                </a:ln>
                <a:solidFill>
                  <a:srgbClr val="4D4D4D"/>
                </a:solidFill>
                <a:effectLst/>
                <a:uLnTx/>
                <a:uFillTx/>
                <a:ea typeface="SimSun" pitchFamily="2" charset="-122"/>
              </a:rPr>
              <a:t>Placebo</a:t>
            </a:r>
            <a:r>
              <a:rPr lang="fr-FR" altLang="zh-CN" sz="1600" dirty="0" smtClean="0">
                <a:solidFill>
                  <a:srgbClr val="4D4D4D"/>
                </a:solidFill>
                <a:ea typeface="SimSun" pitchFamily="2" charset="-122"/>
              </a:rPr>
              <a:t> + cisplatine* + capécitabine</a:t>
            </a:r>
            <a:r>
              <a:rPr lang="fr-FR" altLang="zh-CN" sz="1600" baseline="30000" dirty="0" smtClean="0">
                <a:solidFill>
                  <a:srgbClr val="4D4D4D"/>
                </a:solidFill>
                <a:ea typeface="SimSun" pitchFamily="2" charset="-122"/>
              </a:rPr>
              <a:t>†</a:t>
            </a:r>
            <a:r>
              <a:rPr lang="fr-FR" altLang="zh-CN" sz="1600" dirty="0" smtClean="0">
                <a:solidFill>
                  <a:srgbClr val="4D4D4D"/>
                </a:solidFill>
                <a:ea typeface="SimSun" pitchFamily="2" charset="-122"/>
              </a:rPr>
              <a:t> /3S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smtClean="0">
                <a:ln>
                  <a:noFill/>
                </a:ln>
                <a:solidFill>
                  <a:srgbClr val="4D4D4D"/>
                </a:solidFill>
                <a:effectLst/>
                <a:uLnTx/>
                <a:uFillTx/>
                <a:ea typeface="SimSun" pitchFamily="2" charset="-122"/>
              </a:rPr>
              <a:t>(n=319)</a:t>
            </a:r>
            <a:endParaRPr kumimoji="0" lang="fr-FR" altLang="zh-CN" sz="1600" b="0" i="0" u="none" strike="noStrike" kern="1200" cap="none" spc="0" normalizeH="0" baseline="0" noProof="0" dirty="0">
              <a:ln>
                <a:noFill/>
              </a:ln>
              <a:solidFill>
                <a:srgbClr val="4D4D4D"/>
              </a:solidFill>
              <a:effectLst/>
              <a:uLnTx/>
              <a:uFillTx/>
              <a:ea typeface="SimSun" pitchFamily="2" charset="-122"/>
            </a:endParaRPr>
          </a:p>
        </p:txBody>
      </p:sp>
    </p:spTree>
    <p:custDataLst>
      <p:tags r:id="rId1"/>
    </p:custDataLst>
    <p:extLst>
      <p:ext uri="{BB962C8B-B14F-4D97-AF65-F5344CB8AC3E}">
        <p14:creationId xmlns:p14="http://schemas.microsoft.com/office/powerpoint/2010/main" val="2344656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5: RAINFALL: étude randomisée de phase III en double aveugle, contrôlée vs placebo évaluant le cisplatine plus capécitabine ou 5FU avec ou sans ramucirumab en traitement de 1</a:t>
            </a:r>
            <a:r>
              <a:rPr lang="fr-FR" sz="1600" baseline="30000" dirty="0" smtClean="0"/>
              <a:t>e</a:t>
            </a:r>
            <a:r>
              <a:rPr lang="fr-FR" sz="1600" dirty="0" smtClean="0"/>
              <a:t> ligne chez les patients avec adénocarcinome de l’estomac ou de la jonction gastro-oesophagienne métastatique – Fuchs CS, et al</a:t>
            </a:r>
            <a:endParaRPr lang="fr-FR" sz="1600" dirty="0"/>
          </a:p>
        </p:txBody>
      </p:sp>
      <p:sp>
        <p:nvSpPr>
          <p:cNvPr id="5123" name="Rectangle 3"/>
          <p:cNvSpPr>
            <a:spLocks noGrp="1" noChangeArrowheads="1"/>
          </p:cNvSpPr>
          <p:nvPr>
            <p:ph idx="1"/>
          </p:nvPr>
        </p:nvSpPr>
        <p:spPr/>
        <p:txBody>
          <a:bodyPr/>
          <a:lstStyle/>
          <a:p>
            <a:pPr marL="0" indent="0">
              <a:buNone/>
            </a:pPr>
            <a:r>
              <a:rPr lang="fr-FR" b="1" smtClean="0"/>
              <a:t>Résultats</a:t>
            </a:r>
          </a:p>
          <a:p>
            <a:endParaRPr lang="fr-FR"/>
          </a:p>
        </p:txBody>
      </p:sp>
      <p:sp>
        <p:nvSpPr>
          <p:cNvPr id="15" name="Text Placeholder 14"/>
          <p:cNvSpPr>
            <a:spLocks noGrp="1"/>
          </p:cNvSpPr>
          <p:nvPr>
            <p:ph type="body" sz="quarter" idx="11"/>
          </p:nvPr>
        </p:nvSpPr>
        <p:spPr/>
        <p:txBody>
          <a:bodyPr/>
          <a:lstStyle/>
          <a:p>
            <a:r>
              <a:rPr lang="fr-FR" smtClean="0"/>
              <a:t>Fuchs CS, et al, J Clin Oncol 2018;36(Suppl 4S):Abstr 5</a:t>
            </a:r>
            <a:endParaRPr lang="fr-FR"/>
          </a:p>
        </p:txBody>
      </p:sp>
      <p:grpSp>
        <p:nvGrpSpPr>
          <p:cNvPr id="9" name="Group 8"/>
          <p:cNvGrpSpPr/>
          <p:nvPr/>
        </p:nvGrpSpPr>
        <p:grpSpPr>
          <a:xfrm>
            <a:off x="65963" y="2325211"/>
            <a:ext cx="8889346" cy="3811999"/>
            <a:chOff x="69891" y="1040927"/>
            <a:chExt cx="8201184" cy="5447211"/>
          </a:xfrm>
        </p:grpSpPr>
        <p:sp>
          <p:nvSpPr>
            <p:cNvPr id="10" name="Text Box 62"/>
            <p:cNvSpPr txBox="1">
              <a:spLocks noChangeArrowheads="1"/>
            </p:cNvSpPr>
            <p:nvPr/>
          </p:nvSpPr>
          <p:spPr bwMode="auto">
            <a:xfrm rot="16200000">
              <a:off x="182041" y="2807770"/>
              <a:ext cx="1134322" cy="283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SSP, %</a:t>
              </a:r>
              <a:endParaRPr lang="fr-FR" altLang="en-US" sz="1400">
                <a:solidFill>
                  <a:srgbClr val="000000"/>
                </a:solidFill>
                <a:latin typeface="Arial" panose="020B0604020202020204" pitchFamily="34" charset="0"/>
                <a:cs typeface="Arial" panose="020B0604020202020204" pitchFamily="34" charset="0"/>
              </a:endParaRPr>
            </a:p>
          </p:txBody>
        </p:sp>
        <p:sp>
          <p:nvSpPr>
            <p:cNvPr id="11" name="Text Box 103"/>
            <p:cNvSpPr txBox="1">
              <a:spLocks noChangeArrowheads="1"/>
            </p:cNvSpPr>
            <p:nvPr/>
          </p:nvSpPr>
          <p:spPr bwMode="auto">
            <a:xfrm>
              <a:off x="4482776" y="5280232"/>
              <a:ext cx="520086"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Mois</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12" name="Text Box 106"/>
            <p:cNvSpPr txBox="1">
              <a:spLocks noChangeArrowheads="1"/>
            </p:cNvSpPr>
            <p:nvPr/>
          </p:nvSpPr>
          <p:spPr bwMode="auto">
            <a:xfrm>
              <a:off x="940294" y="3094234"/>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40</a:t>
              </a:r>
              <a:endParaRPr lang="fr-FR" altLang="en-US" sz="1400">
                <a:solidFill>
                  <a:srgbClr val="000000"/>
                </a:solidFill>
                <a:latin typeface="Arial" panose="020B0604020202020204" pitchFamily="34" charset="0"/>
                <a:cs typeface="Arial" panose="020B0604020202020204" pitchFamily="34" charset="0"/>
              </a:endParaRPr>
            </a:p>
          </p:txBody>
        </p:sp>
        <p:sp>
          <p:nvSpPr>
            <p:cNvPr id="13" name="Text Box 108"/>
            <p:cNvSpPr txBox="1">
              <a:spLocks noChangeArrowheads="1"/>
            </p:cNvSpPr>
            <p:nvPr/>
          </p:nvSpPr>
          <p:spPr bwMode="auto">
            <a:xfrm>
              <a:off x="940294" y="2412971"/>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60</a:t>
              </a:r>
              <a:endParaRPr lang="fr-FR" altLang="en-US" sz="1400">
                <a:solidFill>
                  <a:srgbClr val="000000"/>
                </a:solidFill>
                <a:latin typeface="Arial" panose="020B0604020202020204" pitchFamily="34" charset="0"/>
                <a:cs typeface="Arial" panose="020B0604020202020204" pitchFamily="34" charset="0"/>
              </a:endParaRPr>
            </a:p>
          </p:txBody>
        </p:sp>
        <p:sp>
          <p:nvSpPr>
            <p:cNvPr id="16" name="Text Box 110"/>
            <p:cNvSpPr txBox="1">
              <a:spLocks noChangeArrowheads="1"/>
            </p:cNvSpPr>
            <p:nvPr/>
          </p:nvSpPr>
          <p:spPr bwMode="auto">
            <a:xfrm>
              <a:off x="940294" y="1755836"/>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80</a:t>
              </a:r>
              <a:endParaRPr lang="fr-FR" altLang="en-US" sz="1400">
                <a:solidFill>
                  <a:srgbClr val="000000"/>
                </a:solidFill>
                <a:latin typeface="Arial" panose="020B0604020202020204" pitchFamily="34" charset="0"/>
                <a:cs typeface="Arial" panose="020B0604020202020204" pitchFamily="34" charset="0"/>
              </a:endParaRPr>
            </a:p>
          </p:txBody>
        </p:sp>
        <p:sp>
          <p:nvSpPr>
            <p:cNvPr id="17" name="Text Box 112"/>
            <p:cNvSpPr txBox="1">
              <a:spLocks noChangeArrowheads="1"/>
            </p:cNvSpPr>
            <p:nvPr/>
          </p:nvSpPr>
          <p:spPr bwMode="auto">
            <a:xfrm>
              <a:off x="848601" y="1040927"/>
              <a:ext cx="445447"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100</a:t>
              </a:r>
              <a:endParaRPr lang="fr-FR" altLang="en-US" sz="1400">
                <a:solidFill>
                  <a:srgbClr val="000000"/>
                </a:solidFill>
                <a:latin typeface="Arial" panose="020B0604020202020204" pitchFamily="34" charset="0"/>
                <a:cs typeface="Arial" panose="020B0604020202020204" pitchFamily="34" charset="0"/>
              </a:endParaRPr>
            </a:p>
          </p:txBody>
        </p:sp>
        <p:sp>
          <p:nvSpPr>
            <p:cNvPr id="18" name="Text Box 113"/>
            <p:cNvSpPr txBox="1">
              <a:spLocks noChangeArrowheads="1"/>
            </p:cNvSpPr>
            <p:nvPr/>
          </p:nvSpPr>
          <p:spPr bwMode="auto">
            <a:xfrm>
              <a:off x="940294" y="3772776"/>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20</a:t>
              </a:r>
              <a:endParaRPr lang="fr-FR" altLang="en-US" sz="1400">
                <a:solidFill>
                  <a:srgbClr val="000000"/>
                </a:solidFill>
                <a:latin typeface="Arial" panose="020B0604020202020204" pitchFamily="34" charset="0"/>
                <a:cs typeface="Arial" panose="020B0604020202020204" pitchFamily="34" charset="0"/>
              </a:endParaRPr>
            </a:p>
          </p:txBody>
        </p:sp>
        <p:sp>
          <p:nvSpPr>
            <p:cNvPr id="19" name="Text Box 115"/>
            <p:cNvSpPr txBox="1">
              <a:spLocks noChangeArrowheads="1"/>
            </p:cNvSpPr>
            <p:nvPr/>
          </p:nvSpPr>
          <p:spPr bwMode="auto">
            <a:xfrm>
              <a:off x="1031986" y="4501002"/>
              <a:ext cx="262063"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0</a:t>
              </a:r>
              <a:endParaRPr lang="fr-FR" altLang="en-US" sz="1400">
                <a:solidFill>
                  <a:srgbClr val="000000"/>
                </a:solidFill>
                <a:latin typeface="Arial" panose="020B0604020202020204" pitchFamily="34" charset="0"/>
                <a:cs typeface="Arial" panose="020B0604020202020204" pitchFamily="34" charset="0"/>
              </a:endParaRPr>
            </a:p>
          </p:txBody>
        </p:sp>
        <p:sp>
          <p:nvSpPr>
            <p:cNvPr id="20" name="Text Box 116"/>
            <p:cNvSpPr txBox="1">
              <a:spLocks noChangeArrowheads="1"/>
            </p:cNvSpPr>
            <p:nvPr/>
          </p:nvSpPr>
          <p:spPr bwMode="auto">
            <a:xfrm>
              <a:off x="978115" y="5329758"/>
              <a:ext cx="289988"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N</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21" name="Text Box 117"/>
            <p:cNvSpPr txBox="1">
              <a:spLocks noChangeArrowheads="1"/>
            </p:cNvSpPr>
            <p:nvPr/>
          </p:nvSpPr>
          <p:spPr bwMode="auto">
            <a:xfrm>
              <a:off x="69891" y="5728378"/>
              <a:ext cx="1198212" cy="747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fr-FR" altLang="en-US" sz="1400" dirty="0" smtClean="0">
                  <a:solidFill>
                    <a:srgbClr val="000000"/>
                  </a:solidFill>
                  <a:latin typeface="Arial" panose="020B0604020202020204" pitchFamily="34" charset="0"/>
                  <a:cs typeface="Arial" panose="020B0604020202020204" pitchFamily="34" charset="0"/>
                </a:rPr>
                <a:t>Ramucirumab</a:t>
              </a:r>
            </a:p>
            <a:p>
              <a:pPr algn="r"/>
              <a:r>
                <a:rPr lang="fr-FR" altLang="en-US" sz="1400" dirty="0" smtClean="0">
                  <a:solidFill>
                    <a:srgbClr val="000000"/>
                  </a:solidFill>
                  <a:latin typeface="Arial" panose="020B0604020202020204" pitchFamily="34" charset="0"/>
                  <a:cs typeface="Arial" panose="020B0604020202020204" pitchFamily="34" charset="0"/>
                </a:rPr>
                <a:t>Placebo</a:t>
              </a:r>
            </a:p>
          </p:txBody>
        </p:sp>
        <p:sp>
          <p:nvSpPr>
            <p:cNvPr id="22" name="Freeform 144"/>
            <p:cNvSpPr>
              <a:spLocks/>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3" name="Line 145"/>
            <p:cNvSpPr>
              <a:spLocks noChangeShapeType="1"/>
            </p:cNvSpPr>
            <p:nvPr/>
          </p:nvSpPr>
          <p:spPr bwMode="auto">
            <a:xfrm>
              <a:off x="1282550" y="1254386"/>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4" name="Line 147"/>
            <p:cNvSpPr>
              <a:spLocks noChangeShapeType="1"/>
            </p:cNvSpPr>
            <p:nvPr/>
          </p:nvSpPr>
          <p:spPr bwMode="auto">
            <a:xfrm>
              <a:off x="1282550" y="196931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5" name="Line 149"/>
            <p:cNvSpPr>
              <a:spLocks noChangeShapeType="1"/>
            </p:cNvSpPr>
            <p:nvPr/>
          </p:nvSpPr>
          <p:spPr bwMode="auto">
            <a:xfrm>
              <a:off x="1282550" y="470352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6" name="Line 151"/>
            <p:cNvSpPr>
              <a:spLocks noChangeShapeType="1"/>
            </p:cNvSpPr>
            <p:nvPr/>
          </p:nvSpPr>
          <p:spPr bwMode="auto">
            <a:xfrm>
              <a:off x="1282550" y="398633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7" name="Line 153"/>
            <p:cNvSpPr>
              <a:spLocks noChangeShapeType="1"/>
            </p:cNvSpPr>
            <p:nvPr/>
          </p:nvSpPr>
          <p:spPr bwMode="auto">
            <a:xfrm>
              <a:off x="1282550" y="330899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8" name="Line 155"/>
            <p:cNvSpPr>
              <a:spLocks noChangeShapeType="1"/>
            </p:cNvSpPr>
            <p:nvPr/>
          </p:nvSpPr>
          <p:spPr bwMode="auto">
            <a:xfrm>
              <a:off x="1282550" y="263165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9" name="Line 163"/>
            <p:cNvSpPr>
              <a:spLocks noChangeShapeType="1"/>
            </p:cNvSpPr>
            <p:nvPr/>
          </p:nvSpPr>
          <p:spPr bwMode="auto">
            <a:xfrm flipV="1">
              <a:off x="1431630"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0" name="Line 164"/>
            <p:cNvSpPr>
              <a:spLocks noChangeShapeType="1"/>
            </p:cNvSpPr>
            <p:nvPr/>
          </p:nvSpPr>
          <p:spPr bwMode="auto">
            <a:xfrm flipV="1">
              <a:off x="2095942"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1" name="Line 165"/>
            <p:cNvSpPr>
              <a:spLocks noChangeShapeType="1"/>
            </p:cNvSpPr>
            <p:nvPr/>
          </p:nvSpPr>
          <p:spPr bwMode="auto">
            <a:xfrm>
              <a:off x="2757683"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2" name="Line 166"/>
            <p:cNvSpPr>
              <a:spLocks noChangeShapeType="1"/>
            </p:cNvSpPr>
            <p:nvPr/>
          </p:nvSpPr>
          <p:spPr bwMode="auto">
            <a:xfrm>
              <a:off x="3427422"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3" name="Line 167"/>
            <p:cNvSpPr>
              <a:spLocks noChangeShapeType="1"/>
            </p:cNvSpPr>
            <p:nvPr/>
          </p:nvSpPr>
          <p:spPr bwMode="auto">
            <a:xfrm>
              <a:off x="4093327"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4" name="Line 168"/>
            <p:cNvSpPr>
              <a:spLocks noChangeShapeType="1"/>
            </p:cNvSpPr>
            <p:nvPr/>
          </p:nvSpPr>
          <p:spPr bwMode="auto">
            <a:xfrm>
              <a:off x="4762898"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5" name="Line 169"/>
            <p:cNvSpPr>
              <a:spLocks noChangeShapeType="1"/>
            </p:cNvSpPr>
            <p:nvPr/>
          </p:nvSpPr>
          <p:spPr bwMode="auto">
            <a:xfrm>
              <a:off x="5424306"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6" name="Line 170"/>
            <p:cNvSpPr>
              <a:spLocks noChangeShapeType="1"/>
            </p:cNvSpPr>
            <p:nvPr/>
          </p:nvSpPr>
          <p:spPr bwMode="auto">
            <a:xfrm>
              <a:off x="6091815"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1215837" y="4816891"/>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255</a:t>
              </a:r>
            </a:p>
            <a:p>
              <a:pPr algn="ctr"/>
              <a:r>
                <a:rPr lang="fr-FR" altLang="en-US" sz="1400" smtClean="0">
                  <a:solidFill>
                    <a:srgbClr val="000000"/>
                  </a:solidFill>
                  <a:latin typeface="Arial" panose="020B0604020202020204" pitchFamily="34" charset="0"/>
                  <a:cs typeface="Arial" panose="020B0604020202020204" pitchFamily="34" charset="0"/>
                </a:rPr>
                <a:t>253</a:t>
              </a:r>
              <a:endParaRPr lang="fr-FR" altLang="en-US" sz="1400">
                <a:solidFill>
                  <a:srgbClr val="000000"/>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1879127" y="4816891"/>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2</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194</a:t>
              </a:r>
            </a:p>
            <a:p>
              <a:pPr algn="ctr"/>
              <a:r>
                <a:rPr lang="fr-FR" altLang="en-US" sz="1400" smtClean="0">
                  <a:solidFill>
                    <a:srgbClr val="000000"/>
                  </a:solidFill>
                  <a:latin typeface="Arial" panose="020B0604020202020204" pitchFamily="34" charset="0"/>
                  <a:cs typeface="Arial" panose="020B0604020202020204" pitchFamily="34" charset="0"/>
                </a:rPr>
                <a:t>179</a:t>
              </a:r>
            </a:p>
          </p:txBody>
        </p:sp>
        <p:sp>
          <p:nvSpPr>
            <p:cNvPr id="39" name="Text Box 88"/>
            <p:cNvSpPr txBox="1">
              <a:spLocks noChangeArrowheads="1"/>
            </p:cNvSpPr>
            <p:nvPr/>
          </p:nvSpPr>
          <p:spPr bwMode="auto">
            <a:xfrm>
              <a:off x="2536378" y="4816891"/>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4</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144</a:t>
              </a:r>
            </a:p>
            <a:p>
              <a:pPr algn="ctr"/>
              <a:r>
                <a:rPr lang="fr-FR" altLang="en-US" sz="1400" smtClean="0">
                  <a:solidFill>
                    <a:srgbClr val="000000"/>
                  </a:solidFill>
                  <a:latin typeface="Arial" panose="020B0604020202020204" pitchFamily="34" charset="0"/>
                  <a:cs typeface="Arial" panose="020B0604020202020204" pitchFamily="34" charset="0"/>
                </a:rPr>
                <a:t>141</a:t>
              </a:r>
              <a:endParaRPr lang="fr-FR" altLang="en-US" sz="1400">
                <a:solidFill>
                  <a:srgbClr val="000000"/>
                </a:solidFill>
                <a:latin typeface="Arial" panose="020B0604020202020204" pitchFamily="34" charset="0"/>
                <a:cs typeface="Arial" panose="020B0604020202020204" pitchFamily="34" charset="0"/>
              </a:endParaRPr>
            </a:p>
          </p:txBody>
        </p:sp>
        <p:sp>
          <p:nvSpPr>
            <p:cNvPr id="40" name="Text Box 88"/>
            <p:cNvSpPr txBox="1">
              <a:spLocks noChangeArrowheads="1"/>
            </p:cNvSpPr>
            <p:nvPr/>
          </p:nvSpPr>
          <p:spPr bwMode="auto">
            <a:xfrm>
              <a:off x="3252585"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6</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89</a:t>
              </a:r>
            </a:p>
            <a:p>
              <a:pPr algn="ctr"/>
              <a:r>
                <a:rPr lang="fr-FR" altLang="en-US" sz="1400" smtClean="0">
                  <a:solidFill>
                    <a:srgbClr val="000000"/>
                  </a:solidFill>
                  <a:latin typeface="Arial" panose="020B0604020202020204" pitchFamily="34" charset="0"/>
                  <a:cs typeface="Arial" panose="020B0604020202020204" pitchFamily="34" charset="0"/>
                </a:rPr>
                <a:t>78</a:t>
              </a:r>
            </a:p>
          </p:txBody>
        </p:sp>
        <p:sp>
          <p:nvSpPr>
            <p:cNvPr id="41" name="Text Box 88"/>
            <p:cNvSpPr txBox="1">
              <a:spLocks noChangeArrowheads="1"/>
            </p:cNvSpPr>
            <p:nvPr/>
          </p:nvSpPr>
          <p:spPr bwMode="auto">
            <a:xfrm>
              <a:off x="3915512"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8</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60</a:t>
              </a:r>
            </a:p>
            <a:p>
              <a:pPr algn="ctr"/>
              <a:r>
                <a:rPr lang="fr-FR" altLang="en-US" sz="1400" smtClean="0">
                  <a:solidFill>
                    <a:srgbClr val="000000"/>
                  </a:solidFill>
                  <a:latin typeface="Arial" panose="020B0604020202020204" pitchFamily="34" charset="0"/>
                  <a:cs typeface="Arial" panose="020B0604020202020204" pitchFamily="34" charset="0"/>
                </a:rPr>
                <a:t>51</a:t>
              </a:r>
              <a:endParaRPr lang="fr-FR" altLang="en-US" sz="1400">
                <a:solidFill>
                  <a:srgbClr val="000000"/>
                </a:solidFill>
                <a:latin typeface="Arial" panose="020B0604020202020204" pitchFamily="34" charset="0"/>
                <a:cs typeface="Arial" panose="020B0604020202020204" pitchFamily="34" charset="0"/>
              </a:endParaRPr>
            </a:p>
          </p:txBody>
        </p:sp>
        <p:sp>
          <p:nvSpPr>
            <p:cNvPr id="42" name="Text Box 88"/>
            <p:cNvSpPr txBox="1">
              <a:spLocks noChangeArrowheads="1"/>
            </p:cNvSpPr>
            <p:nvPr/>
          </p:nvSpPr>
          <p:spPr bwMode="auto">
            <a:xfrm>
              <a:off x="4588829"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29</a:t>
              </a:r>
            </a:p>
            <a:p>
              <a:pPr algn="ctr"/>
              <a:r>
                <a:rPr lang="fr-FR" altLang="en-US" sz="1400" smtClean="0">
                  <a:solidFill>
                    <a:srgbClr val="000000"/>
                  </a:solidFill>
                  <a:latin typeface="Arial" panose="020B0604020202020204" pitchFamily="34" charset="0"/>
                  <a:cs typeface="Arial" panose="020B0604020202020204" pitchFamily="34" charset="0"/>
                </a:rPr>
                <a:t>21</a:t>
              </a:r>
              <a:endParaRPr lang="fr-FR" altLang="en-US" sz="1400">
                <a:solidFill>
                  <a:srgbClr val="000000"/>
                </a:solidFill>
                <a:latin typeface="Arial" panose="020B0604020202020204" pitchFamily="34" charset="0"/>
                <a:cs typeface="Arial" panose="020B0604020202020204" pitchFamily="34" charset="0"/>
              </a:endParaRPr>
            </a:p>
          </p:txBody>
        </p:sp>
        <p:sp>
          <p:nvSpPr>
            <p:cNvPr id="43" name="Text Box 88"/>
            <p:cNvSpPr txBox="1">
              <a:spLocks noChangeArrowheads="1"/>
            </p:cNvSpPr>
            <p:nvPr/>
          </p:nvSpPr>
          <p:spPr bwMode="auto">
            <a:xfrm>
              <a:off x="5255197"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12</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15</a:t>
              </a:r>
            </a:p>
            <a:p>
              <a:pPr algn="ctr"/>
              <a:r>
                <a:rPr lang="fr-FR" altLang="en-US" sz="1400" smtClean="0">
                  <a:solidFill>
                    <a:srgbClr val="000000"/>
                  </a:solidFill>
                  <a:latin typeface="Arial" panose="020B0604020202020204" pitchFamily="34" charset="0"/>
                  <a:cs typeface="Arial" panose="020B0604020202020204" pitchFamily="34" charset="0"/>
                </a:rPr>
                <a:t>12</a:t>
              </a:r>
              <a:endParaRPr lang="fr-FR" altLang="en-US" sz="1400">
                <a:solidFill>
                  <a:srgbClr val="000000"/>
                </a:solidFill>
                <a:latin typeface="Arial" panose="020B0604020202020204" pitchFamily="34" charset="0"/>
                <a:cs typeface="Arial" panose="020B0604020202020204" pitchFamily="34" charset="0"/>
              </a:endParaRPr>
            </a:p>
          </p:txBody>
        </p:sp>
        <p:sp>
          <p:nvSpPr>
            <p:cNvPr id="44" name="Text Box 88"/>
            <p:cNvSpPr txBox="1">
              <a:spLocks noChangeArrowheads="1"/>
            </p:cNvSpPr>
            <p:nvPr/>
          </p:nvSpPr>
          <p:spPr bwMode="auto">
            <a:xfrm>
              <a:off x="5914939"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14</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7</a:t>
              </a:r>
            </a:p>
            <a:p>
              <a:pPr algn="ctr"/>
              <a:r>
                <a:rPr lang="fr-FR" altLang="en-US" sz="1400" smtClean="0">
                  <a:solidFill>
                    <a:srgbClr val="000000"/>
                  </a:solidFill>
                  <a:latin typeface="Arial" panose="020B0604020202020204" pitchFamily="34" charset="0"/>
                  <a:cs typeface="Arial" panose="020B0604020202020204" pitchFamily="34" charset="0"/>
                </a:rPr>
                <a:t>1</a:t>
              </a:r>
              <a:endParaRPr lang="fr-FR" altLang="en-US" sz="1400">
                <a:solidFill>
                  <a:srgbClr val="000000"/>
                </a:solidFill>
                <a:latin typeface="Arial" panose="020B0604020202020204" pitchFamily="34" charset="0"/>
                <a:cs typeface="Arial" panose="020B0604020202020204" pitchFamily="34" charset="0"/>
              </a:endParaRPr>
            </a:p>
          </p:txBody>
        </p:sp>
        <p:sp>
          <p:nvSpPr>
            <p:cNvPr id="45" name="Line 168"/>
            <p:cNvSpPr>
              <a:spLocks noChangeShapeType="1"/>
            </p:cNvSpPr>
            <p:nvPr/>
          </p:nvSpPr>
          <p:spPr bwMode="auto">
            <a:xfrm>
              <a:off x="6765279"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7426687"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8094196" y="471524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6591211"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16</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2</a:t>
              </a:r>
            </a:p>
            <a:p>
              <a:pPr algn="ctr"/>
              <a:r>
                <a:rPr lang="fr-FR" altLang="en-US" sz="1400" smtClean="0">
                  <a:solidFill>
                    <a:srgbClr val="000000"/>
                  </a:solidFill>
                  <a:latin typeface="Arial" panose="020B0604020202020204" pitchFamily="34" charset="0"/>
                  <a:cs typeface="Arial" panose="020B0604020202020204" pitchFamily="34" charset="0"/>
                </a:rPr>
                <a:t>1</a:t>
              </a:r>
              <a:endParaRPr lang="fr-FR" altLang="en-US" sz="1400">
                <a:solidFill>
                  <a:srgbClr val="000000"/>
                </a:solidFill>
                <a:latin typeface="Arial" panose="020B0604020202020204" pitchFamily="34" charset="0"/>
                <a:cs typeface="Arial" panose="020B0604020202020204" pitchFamily="34" charset="0"/>
              </a:endParaRPr>
            </a:p>
          </p:txBody>
        </p:sp>
        <p:sp>
          <p:nvSpPr>
            <p:cNvPr id="49" name="Text Box 88"/>
            <p:cNvSpPr txBox="1">
              <a:spLocks noChangeArrowheads="1"/>
            </p:cNvSpPr>
            <p:nvPr/>
          </p:nvSpPr>
          <p:spPr bwMode="auto">
            <a:xfrm>
              <a:off x="7257578"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18</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a:t>
              </a:r>
            </a:p>
            <a:p>
              <a:pPr algn="ctr"/>
              <a:r>
                <a:rPr lang="fr-FR" altLang="en-US" sz="1400" smtClean="0">
                  <a:solidFill>
                    <a:srgbClr val="000000"/>
                  </a:solidFill>
                  <a:latin typeface="Arial" panose="020B0604020202020204" pitchFamily="34" charset="0"/>
                  <a:cs typeface="Arial" panose="020B0604020202020204" pitchFamily="34" charset="0"/>
                </a:rPr>
                <a:t>0</a:t>
              </a:r>
              <a:endParaRPr lang="fr-FR" altLang="en-US" sz="1400">
                <a:solidFill>
                  <a:srgbClr val="000000"/>
                </a:solidFill>
                <a:latin typeface="Arial" panose="020B0604020202020204" pitchFamily="34" charset="0"/>
                <a:cs typeface="Arial" panose="020B0604020202020204" pitchFamily="34" charset="0"/>
              </a:endParaRPr>
            </a:p>
          </p:txBody>
        </p:sp>
        <p:sp>
          <p:nvSpPr>
            <p:cNvPr id="50" name="Text Box 88"/>
            <p:cNvSpPr txBox="1">
              <a:spLocks noChangeArrowheads="1"/>
            </p:cNvSpPr>
            <p:nvPr/>
          </p:nvSpPr>
          <p:spPr bwMode="auto">
            <a:xfrm>
              <a:off x="7917320"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20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0</a:t>
              </a:r>
            </a:p>
            <a:p>
              <a:pPr algn="ctr"/>
              <a:r>
                <a:rPr lang="fr-FR" altLang="en-US" sz="1400" smtClean="0">
                  <a:solidFill>
                    <a:srgbClr val="000000"/>
                  </a:solidFill>
                  <a:latin typeface="Arial" panose="020B0604020202020204" pitchFamily="34" charset="0"/>
                  <a:cs typeface="Arial" panose="020B0604020202020204" pitchFamily="34" charset="0"/>
                </a:rPr>
                <a:t>0</a:t>
              </a:r>
              <a:endParaRPr lang="fr-FR" altLang="en-US" sz="1400">
                <a:solidFill>
                  <a:srgbClr val="000000"/>
                </a:solidFill>
                <a:latin typeface="Arial" panose="020B0604020202020204" pitchFamily="34" charset="0"/>
                <a:cs typeface="Arial" panose="020B0604020202020204" pitchFamily="34" charset="0"/>
              </a:endParaRPr>
            </a:p>
          </p:txBody>
        </p:sp>
      </p:grpSp>
      <p:sp>
        <p:nvSpPr>
          <p:cNvPr id="51" name="TextBox 50"/>
          <p:cNvSpPr txBox="1"/>
          <p:nvPr/>
        </p:nvSpPr>
        <p:spPr>
          <a:xfrm>
            <a:off x="2828077" y="1666462"/>
            <a:ext cx="3487854" cy="338554"/>
          </a:xfrm>
          <a:prstGeom prst="rect">
            <a:avLst/>
          </a:prstGeom>
          <a:noFill/>
        </p:spPr>
        <p:txBody>
          <a:bodyPr wrap="none" rtlCol="0">
            <a:spAutoFit/>
          </a:bodyPr>
          <a:lstStyle/>
          <a:p>
            <a:pPr algn="ctr"/>
            <a:r>
              <a:rPr lang="fr-FR" sz="1600" b="1" dirty="0" smtClean="0"/>
              <a:t>SSP (évaluée par l’investigateur)</a:t>
            </a:r>
            <a:endParaRPr lang="fr-FR" sz="1600" b="1" dirty="0"/>
          </a:p>
        </p:txBody>
      </p:sp>
      <p:graphicFrame>
        <p:nvGraphicFramePr>
          <p:cNvPr id="52" name="Table 51"/>
          <p:cNvGraphicFramePr>
            <a:graphicFrameLocks noGrp="1"/>
          </p:cNvGraphicFramePr>
          <p:nvPr>
            <p:extLst>
              <p:ext uri="{D42A27DB-BD31-4B8C-83A1-F6EECF244321}">
                <p14:modId xmlns:p14="http://schemas.microsoft.com/office/powerpoint/2010/main" val="1431268881"/>
              </p:ext>
            </p:extLst>
          </p:nvPr>
        </p:nvGraphicFramePr>
        <p:xfrm>
          <a:off x="4013208" y="2560579"/>
          <a:ext cx="5043380" cy="914400"/>
        </p:xfrm>
        <a:graphic>
          <a:graphicData uri="http://schemas.openxmlformats.org/drawingml/2006/table">
            <a:tbl>
              <a:tblPr firstRow="1" bandRow="1">
                <a:tableStyleId>{69012ECD-51FC-41F1-AA8D-1B2483CD663E}</a:tableStyleId>
              </a:tblPr>
              <a:tblGrid>
                <a:gridCol w="1441198">
                  <a:extLst>
                    <a:ext uri="{9D8B030D-6E8A-4147-A177-3AD203B41FA5}">
                      <a16:colId xmlns:a16="http://schemas.microsoft.com/office/drawing/2014/main" val="20000"/>
                    </a:ext>
                  </a:extLst>
                </a:gridCol>
                <a:gridCol w="1369735">
                  <a:extLst>
                    <a:ext uri="{9D8B030D-6E8A-4147-A177-3AD203B41FA5}">
                      <a16:colId xmlns:a16="http://schemas.microsoft.com/office/drawing/2014/main" val="20001"/>
                    </a:ext>
                  </a:extLst>
                </a:gridCol>
                <a:gridCol w="1176867">
                  <a:extLst>
                    <a:ext uri="{9D8B030D-6E8A-4147-A177-3AD203B41FA5}">
                      <a16:colId xmlns:a16="http://schemas.microsoft.com/office/drawing/2014/main" val="20002"/>
                    </a:ext>
                  </a:extLst>
                </a:gridCol>
                <a:gridCol w="1055580">
                  <a:extLst>
                    <a:ext uri="{9D8B030D-6E8A-4147-A177-3AD203B41FA5}">
                      <a16:colId xmlns:a16="http://schemas.microsoft.com/office/drawing/2014/main" val="20003"/>
                    </a:ext>
                  </a:extLst>
                </a:gridCol>
              </a:tblGrid>
              <a:tr h="0">
                <a:tc>
                  <a:txBody>
                    <a:bodyPr/>
                    <a:lstStyle/>
                    <a:p>
                      <a:r>
                        <a:rPr lang="en-GB" sz="1400" dirty="0" smtClean="0">
                          <a:solidFill>
                            <a:srgbClr val="000000"/>
                          </a:solidFill>
                        </a:rPr>
                        <a:t>n=508</a:t>
                      </a:r>
                      <a:endParaRPr lang="en-GB" sz="1400" dirty="0">
                        <a:solidFill>
                          <a:srgbClr val="000000"/>
                        </a:solidFill>
                      </a:endParaRP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Ramucirumab</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Placebo</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a:t>
                      </a:r>
                      <a:endParaRPr lang="en-GB" sz="1400" dirty="0">
                        <a:solidFill>
                          <a:srgbClr val="000000"/>
                        </a:solidFill>
                      </a:endParaRP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400" dirty="0" err="1" smtClean="0">
                          <a:solidFill>
                            <a:srgbClr val="000000"/>
                          </a:solidFill>
                        </a:rPr>
                        <a:t>SSPm</a:t>
                      </a:r>
                      <a:r>
                        <a:rPr lang="en-GB" sz="1400" dirty="0" smtClean="0">
                          <a:solidFill>
                            <a:srgbClr val="000000"/>
                          </a:solidFill>
                        </a:rPr>
                        <a:t>, </a:t>
                      </a:r>
                      <a:r>
                        <a:rPr lang="en-GB" sz="1400" dirty="0" err="1" smtClean="0">
                          <a:solidFill>
                            <a:srgbClr val="000000"/>
                          </a:solidFill>
                        </a:rPr>
                        <a:t>mois</a:t>
                      </a:r>
                      <a:endParaRPr lang="en-GB" sz="1400" dirty="0">
                        <a:solidFill>
                          <a:srgbClr val="000000"/>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5,72</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5,39</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0,011</a:t>
                      </a:r>
                      <a:endParaRPr lang="en-GB" sz="140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400" dirty="0" smtClean="0">
                          <a:solidFill>
                            <a:srgbClr val="000000"/>
                          </a:solidFill>
                        </a:rPr>
                        <a:t>HR (IC95%)</a:t>
                      </a:r>
                      <a:endParaRPr lang="en-GB" sz="1400" dirty="0">
                        <a:solidFill>
                          <a:srgbClr val="000000"/>
                        </a:solidFill>
                      </a:endParaRP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400" dirty="0" smtClean="0">
                          <a:solidFill>
                            <a:srgbClr val="000000"/>
                          </a:solidFill>
                        </a:rPr>
                        <a:t>0,75 (0,61</a:t>
                      </a:r>
                      <a:r>
                        <a:rPr lang="en-GB" sz="1400" baseline="0" dirty="0" smtClean="0">
                          <a:solidFill>
                            <a:srgbClr val="000000"/>
                          </a:solidFill>
                        </a:rPr>
                        <a:t> –</a:t>
                      </a:r>
                      <a:r>
                        <a:rPr lang="en-GB" sz="1400" dirty="0" smtClean="0">
                          <a:solidFill>
                            <a:srgbClr val="000000"/>
                          </a:solidFill>
                        </a:rPr>
                        <a:t> 0,94)</a:t>
                      </a:r>
                      <a:endParaRPr lang="en-GB" sz="1400" dirty="0">
                        <a:solidFill>
                          <a:srgbClr val="000000"/>
                        </a:solidFill>
                      </a:endParaRP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57" name="Group 2"/>
          <p:cNvGrpSpPr>
            <a:grpSpLocks/>
          </p:cNvGrpSpPr>
          <p:nvPr/>
        </p:nvGrpSpPr>
        <p:grpSpPr bwMode="auto">
          <a:xfrm>
            <a:off x="1525951" y="2477036"/>
            <a:ext cx="6732000" cy="2304000"/>
            <a:chOff x="1295" y="1618"/>
            <a:chExt cx="3168" cy="1080"/>
          </a:xfrm>
        </p:grpSpPr>
        <p:sp>
          <p:nvSpPr>
            <p:cNvPr id="58" name="Line 3"/>
            <p:cNvSpPr>
              <a:spLocks noChangeShapeType="1"/>
            </p:cNvSpPr>
            <p:nvPr/>
          </p:nvSpPr>
          <p:spPr bwMode="auto">
            <a:xfrm>
              <a:off x="2753" y="241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59" name="Line 4"/>
            <p:cNvSpPr>
              <a:spLocks noChangeShapeType="1"/>
            </p:cNvSpPr>
            <p:nvPr/>
          </p:nvSpPr>
          <p:spPr bwMode="auto">
            <a:xfrm>
              <a:off x="2675" y="23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0" name="Line 5"/>
            <p:cNvSpPr>
              <a:spLocks noChangeShapeType="1"/>
            </p:cNvSpPr>
            <p:nvPr/>
          </p:nvSpPr>
          <p:spPr bwMode="auto">
            <a:xfrm>
              <a:off x="2723" y="238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1" name="Line 6"/>
            <p:cNvSpPr>
              <a:spLocks noChangeShapeType="1"/>
            </p:cNvSpPr>
            <p:nvPr/>
          </p:nvSpPr>
          <p:spPr bwMode="auto">
            <a:xfrm>
              <a:off x="2699" y="23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2" name="Line 7"/>
            <p:cNvSpPr>
              <a:spLocks noChangeShapeType="1"/>
            </p:cNvSpPr>
            <p:nvPr/>
          </p:nvSpPr>
          <p:spPr bwMode="auto">
            <a:xfrm>
              <a:off x="2873"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3" name="Line 8"/>
            <p:cNvSpPr>
              <a:spLocks noChangeShapeType="1"/>
            </p:cNvSpPr>
            <p:nvPr/>
          </p:nvSpPr>
          <p:spPr bwMode="auto">
            <a:xfrm>
              <a:off x="2855"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4" name="Line 9"/>
            <p:cNvSpPr>
              <a:spLocks noChangeShapeType="1"/>
            </p:cNvSpPr>
            <p:nvPr/>
          </p:nvSpPr>
          <p:spPr bwMode="auto">
            <a:xfrm>
              <a:off x="341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5" name="Line 10"/>
            <p:cNvSpPr>
              <a:spLocks noChangeShapeType="1"/>
            </p:cNvSpPr>
            <p:nvPr/>
          </p:nvSpPr>
          <p:spPr bwMode="auto">
            <a:xfrm>
              <a:off x="2435"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 name="Line 11"/>
            <p:cNvSpPr>
              <a:spLocks noChangeShapeType="1"/>
            </p:cNvSpPr>
            <p:nvPr/>
          </p:nvSpPr>
          <p:spPr bwMode="auto">
            <a:xfrm>
              <a:off x="2447"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7" name="Line 12"/>
            <p:cNvSpPr>
              <a:spLocks noChangeShapeType="1"/>
            </p:cNvSpPr>
            <p:nvPr/>
          </p:nvSpPr>
          <p:spPr bwMode="auto">
            <a:xfrm>
              <a:off x="3467"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8" name="Line 13"/>
            <p:cNvSpPr>
              <a:spLocks noChangeShapeType="1"/>
            </p:cNvSpPr>
            <p:nvPr/>
          </p:nvSpPr>
          <p:spPr bwMode="auto">
            <a:xfrm>
              <a:off x="347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 name="Line 14"/>
            <p:cNvSpPr>
              <a:spLocks noChangeShapeType="1"/>
            </p:cNvSpPr>
            <p:nvPr/>
          </p:nvSpPr>
          <p:spPr bwMode="auto">
            <a:xfrm>
              <a:off x="3269"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 name="Line 15"/>
            <p:cNvSpPr>
              <a:spLocks noChangeShapeType="1"/>
            </p:cNvSpPr>
            <p:nvPr/>
          </p:nvSpPr>
          <p:spPr bwMode="auto">
            <a:xfrm>
              <a:off x="3281"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 name="Line 16"/>
            <p:cNvSpPr>
              <a:spLocks noChangeShapeType="1"/>
            </p:cNvSpPr>
            <p:nvPr/>
          </p:nvSpPr>
          <p:spPr bwMode="auto">
            <a:xfrm>
              <a:off x="3203"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 name="Line 17"/>
            <p:cNvSpPr>
              <a:spLocks noChangeShapeType="1"/>
            </p:cNvSpPr>
            <p:nvPr/>
          </p:nvSpPr>
          <p:spPr bwMode="auto">
            <a:xfrm>
              <a:off x="3209"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 name="Line 18"/>
            <p:cNvSpPr>
              <a:spLocks noChangeShapeType="1"/>
            </p:cNvSpPr>
            <p:nvPr/>
          </p:nvSpPr>
          <p:spPr bwMode="auto">
            <a:xfrm>
              <a:off x="1787"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 name="Line 19"/>
            <p:cNvSpPr>
              <a:spLocks noChangeShapeType="1"/>
            </p:cNvSpPr>
            <p:nvPr/>
          </p:nvSpPr>
          <p:spPr bwMode="auto">
            <a:xfrm>
              <a:off x="1799"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 name="Line 20"/>
            <p:cNvSpPr>
              <a:spLocks noChangeShapeType="1"/>
            </p:cNvSpPr>
            <p:nvPr/>
          </p:nvSpPr>
          <p:spPr bwMode="auto">
            <a:xfrm>
              <a:off x="1727" y="18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 name="Line 21"/>
            <p:cNvSpPr>
              <a:spLocks noChangeShapeType="1"/>
            </p:cNvSpPr>
            <p:nvPr/>
          </p:nvSpPr>
          <p:spPr bwMode="auto">
            <a:xfrm>
              <a:off x="3809" y="262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 name="Line 22"/>
            <p:cNvSpPr>
              <a:spLocks noChangeShapeType="1"/>
            </p:cNvSpPr>
            <p:nvPr/>
          </p:nvSpPr>
          <p:spPr bwMode="auto">
            <a:xfrm>
              <a:off x="1745" y="183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 name="Line 23"/>
            <p:cNvSpPr>
              <a:spLocks noChangeShapeType="1"/>
            </p:cNvSpPr>
            <p:nvPr/>
          </p:nvSpPr>
          <p:spPr bwMode="auto">
            <a:xfrm>
              <a:off x="3377" y="25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 name="Line 24"/>
            <p:cNvSpPr>
              <a:spLocks noChangeShapeType="1"/>
            </p:cNvSpPr>
            <p:nvPr/>
          </p:nvSpPr>
          <p:spPr bwMode="auto">
            <a:xfrm>
              <a:off x="1973" y="19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 name="Line 25"/>
            <p:cNvSpPr>
              <a:spLocks noChangeShapeType="1"/>
            </p:cNvSpPr>
            <p:nvPr/>
          </p:nvSpPr>
          <p:spPr bwMode="auto">
            <a:xfrm>
              <a:off x="2471" y="22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 name="Line 26"/>
            <p:cNvSpPr>
              <a:spLocks noChangeShapeType="1"/>
            </p:cNvSpPr>
            <p:nvPr/>
          </p:nvSpPr>
          <p:spPr bwMode="auto">
            <a:xfrm>
              <a:off x="1853" y="1894"/>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 name="Line 27"/>
            <p:cNvSpPr>
              <a:spLocks noChangeShapeType="1"/>
            </p:cNvSpPr>
            <p:nvPr/>
          </p:nvSpPr>
          <p:spPr bwMode="auto">
            <a:xfrm>
              <a:off x="3017" y="247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 name="Line 28"/>
            <p:cNvSpPr>
              <a:spLocks noChangeShapeType="1"/>
            </p:cNvSpPr>
            <p:nvPr/>
          </p:nvSpPr>
          <p:spPr bwMode="auto">
            <a:xfrm>
              <a:off x="1565" y="1720"/>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 name="Line 29"/>
            <p:cNvSpPr>
              <a:spLocks noChangeShapeType="1"/>
            </p:cNvSpPr>
            <p:nvPr/>
          </p:nvSpPr>
          <p:spPr bwMode="auto">
            <a:xfrm>
              <a:off x="1541" y="1702"/>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 name="Line 30"/>
            <p:cNvSpPr>
              <a:spLocks noChangeShapeType="1"/>
            </p:cNvSpPr>
            <p:nvPr/>
          </p:nvSpPr>
          <p:spPr bwMode="auto">
            <a:xfrm>
              <a:off x="4277" y="26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 name="Line 31"/>
            <p:cNvSpPr>
              <a:spLocks noChangeShapeType="1"/>
            </p:cNvSpPr>
            <p:nvPr/>
          </p:nvSpPr>
          <p:spPr bwMode="auto">
            <a:xfrm>
              <a:off x="4463" y="266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 name="Line 32"/>
            <p:cNvSpPr>
              <a:spLocks noChangeShapeType="1"/>
            </p:cNvSpPr>
            <p:nvPr/>
          </p:nvSpPr>
          <p:spPr bwMode="auto">
            <a:xfrm>
              <a:off x="2261" y="214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 name="Line 33"/>
            <p:cNvSpPr>
              <a:spLocks noChangeShapeType="1"/>
            </p:cNvSpPr>
            <p:nvPr/>
          </p:nvSpPr>
          <p:spPr bwMode="auto">
            <a:xfrm>
              <a:off x="1469" y="16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9" name="Line 34"/>
            <p:cNvSpPr>
              <a:spLocks noChangeShapeType="1"/>
            </p:cNvSpPr>
            <p:nvPr/>
          </p:nvSpPr>
          <p:spPr bwMode="auto">
            <a:xfrm>
              <a:off x="3629" y="258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0" name="Line 35"/>
            <p:cNvSpPr>
              <a:spLocks noChangeShapeType="1"/>
            </p:cNvSpPr>
            <p:nvPr/>
          </p:nvSpPr>
          <p:spPr bwMode="auto">
            <a:xfrm>
              <a:off x="1493" y="16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1" name="Line 36"/>
            <p:cNvSpPr>
              <a:spLocks noChangeShapeType="1"/>
            </p:cNvSpPr>
            <p:nvPr/>
          </p:nvSpPr>
          <p:spPr bwMode="auto">
            <a:xfrm>
              <a:off x="3731" y="259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2" name="Freeform 37"/>
            <p:cNvSpPr>
              <a:spLocks/>
            </p:cNvSpPr>
            <p:nvPr/>
          </p:nvSpPr>
          <p:spPr bwMode="auto">
            <a:xfrm>
              <a:off x="1295" y="1618"/>
              <a:ext cx="3168" cy="1068"/>
            </a:xfrm>
            <a:custGeom>
              <a:avLst/>
              <a:gdLst>
                <a:gd name="T0" fmla="*/ 438 w 528"/>
                <a:gd name="T1" fmla="*/ 174 h 178"/>
                <a:gd name="T2" fmla="*/ 413 w 528"/>
                <a:gd name="T3" fmla="*/ 169 h 178"/>
                <a:gd name="T4" fmla="*/ 393 w 528"/>
                <a:gd name="T5" fmla="*/ 163 h 178"/>
                <a:gd name="T6" fmla="*/ 350 w 528"/>
                <a:gd name="T7" fmla="*/ 160 h 178"/>
                <a:gd name="T8" fmla="*/ 338 w 528"/>
                <a:gd name="T9" fmla="*/ 156 h 178"/>
                <a:gd name="T10" fmla="*/ 325 w 528"/>
                <a:gd name="T11" fmla="*/ 152 h 178"/>
                <a:gd name="T12" fmla="*/ 313 w 528"/>
                <a:gd name="T13" fmla="*/ 147 h 178"/>
                <a:gd name="T14" fmla="*/ 281 w 528"/>
                <a:gd name="T15" fmla="*/ 145 h 178"/>
                <a:gd name="T16" fmla="*/ 277 w 528"/>
                <a:gd name="T17" fmla="*/ 139 h 178"/>
                <a:gd name="T18" fmla="*/ 253 w 528"/>
                <a:gd name="T19" fmla="*/ 137 h 178"/>
                <a:gd name="T20" fmla="*/ 241 w 528"/>
                <a:gd name="T21" fmla="*/ 134 h 178"/>
                <a:gd name="T22" fmla="*/ 238 w 528"/>
                <a:gd name="T23" fmla="*/ 129 h 178"/>
                <a:gd name="T24" fmla="*/ 232 w 528"/>
                <a:gd name="T25" fmla="*/ 126 h 178"/>
                <a:gd name="T26" fmla="*/ 221 w 528"/>
                <a:gd name="T27" fmla="*/ 121 h 178"/>
                <a:gd name="T28" fmla="*/ 208 w 528"/>
                <a:gd name="T29" fmla="*/ 119 h 178"/>
                <a:gd name="T30" fmla="*/ 202 w 528"/>
                <a:gd name="T31" fmla="*/ 117 h 178"/>
                <a:gd name="T32" fmla="*/ 198 w 528"/>
                <a:gd name="T33" fmla="*/ 112 h 178"/>
                <a:gd name="T34" fmla="*/ 190 w 528"/>
                <a:gd name="T35" fmla="*/ 110 h 178"/>
                <a:gd name="T36" fmla="*/ 185 w 528"/>
                <a:gd name="T37" fmla="*/ 105 h 178"/>
                <a:gd name="T38" fmla="*/ 180 w 528"/>
                <a:gd name="T39" fmla="*/ 103 h 178"/>
                <a:gd name="T40" fmla="*/ 175 w 528"/>
                <a:gd name="T41" fmla="*/ 99 h 178"/>
                <a:gd name="T42" fmla="*/ 166 w 528"/>
                <a:gd name="T43" fmla="*/ 95 h 178"/>
                <a:gd name="T44" fmla="*/ 159 w 528"/>
                <a:gd name="T45" fmla="*/ 92 h 178"/>
                <a:gd name="T46" fmla="*/ 157 w 528"/>
                <a:gd name="T47" fmla="*/ 80 h 178"/>
                <a:gd name="T48" fmla="*/ 151 w 528"/>
                <a:gd name="T49" fmla="*/ 78 h 178"/>
                <a:gd name="T50" fmla="*/ 148 w 528"/>
                <a:gd name="T51" fmla="*/ 74 h 178"/>
                <a:gd name="T52" fmla="*/ 137 w 528"/>
                <a:gd name="T53" fmla="*/ 72 h 178"/>
                <a:gd name="T54" fmla="*/ 123 w 528"/>
                <a:gd name="T55" fmla="*/ 69 h 178"/>
                <a:gd name="T56" fmla="*/ 118 w 528"/>
                <a:gd name="T57" fmla="*/ 62 h 178"/>
                <a:gd name="T58" fmla="*/ 114 w 528"/>
                <a:gd name="T59" fmla="*/ 60 h 178"/>
                <a:gd name="T60" fmla="*/ 111 w 528"/>
                <a:gd name="T61" fmla="*/ 56 h 178"/>
                <a:gd name="T62" fmla="*/ 103 w 528"/>
                <a:gd name="T63" fmla="*/ 53 h 178"/>
                <a:gd name="T64" fmla="*/ 101 w 528"/>
                <a:gd name="T65" fmla="*/ 50 h 178"/>
                <a:gd name="T66" fmla="*/ 89 w 528"/>
                <a:gd name="T67" fmla="*/ 48 h 178"/>
                <a:gd name="T68" fmla="*/ 84 w 528"/>
                <a:gd name="T69" fmla="*/ 46 h 178"/>
                <a:gd name="T70" fmla="*/ 79 w 528"/>
                <a:gd name="T71" fmla="*/ 41 h 178"/>
                <a:gd name="T72" fmla="*/ 74 w 528"/>
                <a:gd name="T73" fmla="*/ 38 h 178"/>
                <a:gd name="T74" fmla="*/ 71 w 528"/>
                <a:gd name="T75" fmla="*/ 33 h 178"/>
                <a:gd name="T76" fmla="*/ 65 w 528"/>
                <a:gd name="T77" fmla="*/ 30 h 178"/>
                <a:gd name="T78" fmla="*/ 60 w 528"/>
                <a:gd name="T79" fmla="*/ 26 h 178"/>
                <a:gd name="T80" fmla="*/ 55 w 528"/>
                <a:gd name="T81" fmla="*/ 24 h 178"/>
                <a:gd name="T82" fmla="*/ 46 w 528"/>
                <a:gd name="T83" fmla="*/ 19 h 178"/>
                <a:gd name="T84" fmla="*/ 41 w 528"/>
                <a:gd name="T85" fmla="*/ 17 h 178"/>
                <a:gd name="T86" fmla="*/ 38 w 528"/>
                <a:gd name="T87" fmla="*/ 12 h 178"/>
                <a:gd name="T88" fmla="*/ 31 w 528"/>
                <a:gd name="T89" fmla="*/ 10 h 178"/>
                <a:gd name="T90" fmla="*/ 27 w 528"/>
                <a:gd name="T91" fmla="*/ 4 h 178"/>
                <a:gd name="T92" fmla="*/ 15 w 528"/>
                <a:gd name="T93" fmla="*/ 2 h 178"/>
                <a:gd name="T94" fmla="*/ 2 w 528"/>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178">
                  <a:moveTo>
                    <a:pt x="528" y="178"/>
                  </a:moveTo>
                  <a:lnTo>
                    <a:pt x="438" y="178"/>
                  </a:lnTo>
                  <a:lnTo>
                    <a:pt x="438" y="174"/>
                  </a:lnTo>
                  <a:lnTo>
                    <a:pt x="431" y="174"/>
                  </a:lnTo>
                  <a:lnTo>
                    <a:pt x="431" y="169"/>
                  </a:lnTo>
                  <a:lnTo>
                    <a:pt x="413" y="169"/>
                  </a:lnTo>
                  <a:lnTo>
                    <a:pt x="413" y="166"/>
                  </a:lnTo>
                  <a:lnTo>
                    <a:pt x="393" y="166"/>
                  </a:lnTo>
                  <a:lnTo>
                    <a:pt x="393" y="163"/>
                  </a:lnTo>
                  <a:lnTo>
                    <a:pt x="380" y="163"/>
                  </a:lnTo>
                  <a:lnTo>
                    <a:pt x="380" y="160"/>
                  </a:lnTo>
                  <a:lnTo>
                    <a:pt x="350" y="160"/>
                  </a:lnTo>
                  <a:lnTo>
                    <a:pt x="350" y="158"/>
                  </a:lnTo>
                  <a:lnTo>
                    <a:pt x="338" y="158"/>
                  </a:lnTo>
                  <a:lnTo>
                    <a:pt x="338" y="156"/>
                  </a:lnTo>
                  <a:lnTo>
                    <a:pt x="336" y="156"/>
                  </a:lnTo>
                  <a:lnTo>
                    <a:pt x="336" y="152"/>
                  </a:lnTo>
                  <a:lnTo>
                    <a:pt x="325" y="152"/>
                  </a:lnTo>
                  <a:lnTo>
                    <a:pt x="325" y="150"/>
                  </a:lnTo>
                  <a:lnTo>
                    <a:pt x="313" y="150"/>
                  </a:lnTo>
                  <a:lnTo>
                    <a:pt x="313" y="147"/>
                  </a:lnTo>
                  <a:lnTo>
                    <a:pt x="294" y="147"/>
                  </a:lnTo>
                  <a:lnTo>
                    <a:pt x="294" y="145"/>
                  </a:lnTo>
                  <a:lnTo>
                    <a:pt x="281" y="145"/>
                  </a:lnTo>
                  <a:lnTo>
                    <a:pt x="281" y="141"/>
                  </a:lnTo>
                  <a:lnTo>
                    <a:pt x="277" y="141"/>
                  </a:lnTo>
                  <a:lnTo>
                    <a:pt x="277" y="139"/>
                  </a:lnTo>
                  <a:lnTo>
                    <a:pt x="273" y="139"/>
                  </a:lnTo>
                  <a:lnTo>
                    <a:pt x="273" y="137"/>
                  </a:lnTo>
                  <a:lnTo>
                    <a:pt x="253" y="137"/>
                  </a:lnTo>
                  <a:lnTo>
                    <a:pt x="245" y="137"/>
                  </a:lnTo>
                  <a:lnTo>
                    <a:pt x="245" y="134"/>
                  </a:lnTo>
                  <a:lnTo>
                    <a:pt x="241" y="134"/>
                  </a:lnTo>
                  <a:lnTo>
                    <a:pt x="241" y="132"/>
                  </a:lnTo>
                  <a:lnTo>
                    <a:pt x="238" y="132"/>
                  </a:lnTo>
                  <a:lnTo>
                    <a:pt x="238" y="129"/>
                  </a:lnTo>
                  <a:lnTo>
                    <a:pt x="236" y="129"/>
                  </a:lnTo>
                  <a:lnTo>
                    <a:pt x="236" y="126"/>
                  </a:lnTo>
                  <a:lnTo>
                    <a:pt x="232" y="126"/>
                  </a:lnTo>
                  <a:lnTo>
                    <a:pt x="232" y="123"/>
                  </a:lnTo>
                  <a:lnTo>
                    <a:pt x="221" y="123"/>
                  </a:lnTo>
                  <a:lnTo>
                    <a:pt x="221" y="121"/>
                  </a:lnTo>
                  <a:lnTo>
                    <a:pt x="216" y="121"/>
                  </a:lnTo>
                  <a:lnTo>
                    <a:pt x="216" y="119"/>
                  </a:lnTo>
                  <a:lnTo>
                    <a:pt x="208" y="119"/>
                  </a:lnTo>
                  <a:lnTo>
                    <a:pt x="208" y="117"/>
                  </a:lnTo>
                  <a:lnTo>
                    <a:pt x="205" y="117"/>
                  </a:lnTo>
                  <a:lnTo>
                    <a:pt x="202" y="117"/>
                  </a:lnTo>
                  <a:lnTo>
                    <a:pt x="202" y="114"/>
                  </a:lnTo>
                  <a:lnTo>
                    <a:pt x="198" y="114"/>
                  </a:lnTo>
                  <a:lnTo>
                    <a:pt x="198" y="112"/>
                  </a:lnTo>
                  <a:lnTo>
                    <a:pt x="194" y="112"/>
                  </a:lnTo>
                  <a:lnTo>
                    <a:pt x="194" y="110"/>
                  </a:lnTo>
                  <a:lnTo>
                    <a:pt x="190" y="110"/>
                  </a:lnTo>
                  <a:lnTo>
                    <a:pt x="190" y="108"/>
                  </a:lnTo>
                  <a:lnTo>
                    <a:pt x="185" y="108"/>
                  </a:lnTo>
                  <a:lnTo>
                    <a:pt x="185" y="105"/>
                  </a:lnTo>
                  <a:lnTo>
                    <a:pt x="182" y="105"/>
                  </a:lnTo>
                  <a:lnTo>
                    <a:pt x="182" y="103"/>
                  </a:lnTo>
                  <a:lnTo>
                    <a:pt x="180" y="103"/>
                  </a:lnTo>
                  <a:lnTo>
                    <a:pt x="180" y="101"/>
                  </a:lnTo>
                  <a:lnTo>
                    <a:pt x="175" y="101"/>
                  </a:lnTo>
                  <a:lnTo>
                    <a:pt x="175" y="99"/>
                  </a:lnTo>
                  <a:lnTo>
                    <a:pt x="168" y="99"/>
                  </a:lnTo>
                  <a:lnTo>
                    <a:pt x="166" y="99"/>
                  </a:lnTo>
                  <a:lnTo>
                    <a:pt x="166" y="95"/>
                  </a:lnTo>
                  <a:lnTo>
                    <a:pt x="163" y="95"/>
                  </a:lnTo>
                  <a:lnTo>
                    <a:pt x="163" y="92"/>
                  </a:lnTo>
                  <a:lnTo>
                    <a:pt x="159" y="92"/>
                  </a:lnTo>
                  <a:lnTo>
                    <a:pt x="159" y="89"/>
                  </a:lnTo>
                  <a:lnTo>
                    <a:pt x="157" y="89"/>
                  </a:lnTo>
                  <a:lnTo>
                    <a:pt x="157" y="80"/>
                  </a:lnTo>
                  <a:lnTo>
                    <a:pt x="154" y="80"/>
                  </a:lnTo>
                  <a:lnTo>
                    <a:pt x="154" y="78"/>
                  </a:lnTo>
                  <a:lnTo>
                    <a:pt x="151" y="78"/>
                  </a:lnTo>
                  <a:lnTo>
                    <a:pt x="151" y="76"/>
                  </a:lnTo>
                  <a:lnTo>
                    <a:pt x="148" y="76"/>
                  </a:lnTo>
                  <a:lnTo>
                    <a:pt x="148" y="74"/>
                  </a:lnTo>
                  <a:lnTo>
                    <a:pt x="140" y="74"/>
                  </a:lnTo>
                  <a:lnTo>
                    <a:pt x="140" y="72"/>
                  </a:lnTo>
                  <a:lnTo>
                    <a:pt x="137" y="72"/>
                  </a:lnTo>
                  <a:lnTo>
                    <a:pt x="137" y="69"/>
                  </a:lnTo>
                  <a:lnTo>
                    <a:pt x="128" y="69"/>
                  </a:lnTo>
                  <a:lnTo>
                    <a:pt x="123" y="69"/>
                  </a:lnTo>
                  <a:lnTo>
                    <a:pt x="123" y="65"/>
                  </a:lnTo>
                  <a:lnTo>
                    <a:pt x="118" y="65"/>
                  </a:lnTo>
                  <a:lnTo>
                    <a:pt x="118" y="62"/>
                  </a:lnTo>
                  <a:lnTo>
                    <a:pt x="116" y="62"/>
                  </a:lnTo>
                  <a:lnTo>
                    <a:pt x="116" y="60"/>
                  </a:lnTo>
                  <a:lnTo>
                    <a:pt x="114" y="60"/>
                  </a:lnTo>
                  <a:lnTo>
                    <a:pt x="114" y="58"/>
                  </a:lnTo>
                  <a:lnTo>
                    <a:pt x="111" y="58"/>
                  </a:lnTo>
                  <a:lnTo>
                    <a:pt x="111" y="56"/>
                  </a:lnTo>
                  <a:lnTo>
                    <a:pt x="109" y="56"/>
                  </a:lnTo>
                  <a:lnTo>
                    <a:pt x="109" y="53"/>
                  </a:lnTo>
                  <a:lnTo>
                    <a:pt x="103" y="53"/>
                  </a:lnTo>
                  <a:lnTo>
                    <a:pt x="103" y="52"/>
                  </a:lnTo>
                  <a:lnTo>
                    <a:pt x="101" y="52"/>
                  </a:lnTo>
                  <a:lnTo>
                    <a:pt x="101" y="50"/>
                  </a:lnTo>
                  <a:lnTo>
                    <a:pt x="97" y="50"/>
                  </a:lnTo>
                  <a:lnTo>
                    <a:pt x="97" y="48"/>
                  </a:lnTo>
                  <a:lnTo>
                    <a:pt x="89" y="48"/>
                  </a:lnTo>
                  <a:lnTo>
                    <a:pt x="86" y="48"/>
                  </a:lnTo>
                  <a:lnTo>
                    <a:pt x="86" y="46"/>
                  </a:lnTo>
                  <a:lnTo>
                    <a:pt x="84" y="46"/>
                  </a:lnTo>
                  <a:lnTo>
                    <a:pt x="84" y="44"/>
                  </a:lnTo>
                  <a:lnTo>
                    <a:pt x="79" y="44"/>
                  </a:lnTo>
                  <a:lnTo>
                    <a:pt x="79" y="41"/>
                  </a:lnTo>
                  <a:lnTo>
                    <a:pt x="77" y="41"/>
                  </a:lnTo>
                  <a:lnTo>
                    <a:pt x="77" y="38"/>
                  </a:lnTo>
                  <a:lnTo>
                    <a:pt x="74" y="38"/>
                  </a:lnTo>
                  <a:lnTo>
                    <a:pt x="74" y="35"/>
                  </a:lnTo>
                  <a:lnTo>
                    <a:pt x="71" y="35"/>
                  </a:lnTo>
                  <a:lnTo>
                    <a:pt x="71" y="33"/>
                  </a:lnTo>
                  <a:lnTo>
                    <a:pt x="67" y="33"/>
                  </a:lnTo>
                  <a:lnTo>
                    <a:pt x="67" y="30"/>
                  </a:lnTo>
                  <a:lnTo>
                    <a:pt x="65" y="30"/>
                  </a:lnTo>
                  <a:lnTo>
                    <a:pt x="65" y="28"/>
                  </a:lnTo>
                  <a:lnTo>
                    <a:pt x="60" y="28"/>
                  </a:lnTo>
                  <a:lnTo>
                    <a:pt x="60" y="26"/>
                  </a:lnTo>
                  <a:lnTo>
                    <a:pt x="58" y="26"/>
                  </a:lnTo>
                  <a:lnTo>
                    <a:pt x="58" y="24"/>
                  </a:lnTo>
                  <a:lnTo>
                    <a:pt x="55" y="24"/>
                  </a:lnTo>
                  <a:lnTo>
                    <a:pt x="55" y="21"/>
                  </a:lnTo>
                  <a:lnTo>
                    <a:pt x="46" y="21"/>
                  </a:lnTo>
                  <a:lnTo>
                    <a:pt x="46" y="19"/>
                  </a:lnTo>
                  <a:lnTo>
                    <a:pt x="44" y="19"/>
                  </a:lnTo>
                  <a:lnTo>
                    <a:pt x="44" y="17"/>
                  </a:lnTo>
                  <a:lnTo>
                    <a:pt x="41" y="17"/>
                  </a:lnTo>
                  <a:lnTo>
                    <a:pt x="41" y="15"/>
                  </a:lnTo>
                  <a:lnTo>
                    <a:pt x="38" y="15"/>
                  </a:lnTo>
                  <a:lnTo>
                    <a:pt x="38" y="12"/>
                  </a:lnTo>
                  <a:lnTo>
                    <a:pt x="36" y="12"/>
                  </a:lnTo>
                  <a:lnTo>
                    <a:pt x="36" y="10"/>
                  </a:lnTo>
                  <a:lnTo>
                    <a:pt x="31" y="10"/>
                  </a:lnTo>
                  <a:lnTo>
                    <a:pt x="31" y="8"/>
                  </a:lnTo>
                  <a:lnTo>
                    <a:pt x="27" y="8"/>
                  </a:lnTo>
                  <a:lnTo>
                    <a:pt x="27" y="4"/>
                  </a:lnTo>
                  <a:lnTo>
                    <a:pt x="22" y="4"/>
                  </a:lnTo>
                  <a:lnTo>
                    <a:pt x="22" y="2"/>
                  </a:lnTo>
                  <a:lnTo>
                    <a:pt x="15" y="2"/>
                  </a:lnTo>
                  <a:lnTo>
                    <a:pt x="11" y="2"/>
                  </a:lnTo>
                  <a:lnTo>
                    <a:pt x="11" y="0"/>
                  </a:lnTo>
                  <a:lnTo>
                    <a:pt x="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93" name="Group 38"/>
          <p:cNvGrpSpPr>
            <a:grpSpLocks/>
          </p:cNvGrpSpPr>
          <p:nvPr/>
        </p:nvGrpSpPr>
        <p:grpSpPr bwMode="auto">
          <a:xfrm>
            <a:off x="1525950" y="2477036"/>
            <a:ext cx="6012000" cy="2347200"/>
            <a:chOff x="1466" y="1603"/>
            <a:chExt cx="2826" cy="1110"/>
          </a:xfrm>
        </p:grpSpPr>
        <p:sp>
          <p:nvSpPr>
            <p:cNvPr id="94" name="Line 39"/>
            <p:cNvSpPr>
              <a:spLocks noChangeShapeType="1"/>
            </p:cNvSpPr>
            <p:nvPr/>
          </p:nvSpPr>
          <p:spPr bwMode="auto">
            <a:xfrm>
              <a:off x="2864" y="2425"/>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5" name="Line 40"/>
            <p:cNvSpPr>
              <a:spLocks noChangeShapeType="1"/>
            </p:cNvSpPr>
            <p:nvPr/>
          </p:nvSpPr>
          <p:spPr bwMode="auto">
            <a:xfrm>
              <a:off x="2642" y="235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6" name="Line 41"/>
            <p:cNvSpPr>
              <a:spLocks noChangeShapeType="1"/>
            </p:cNvSpPr>
            <p:nvPr/>
          </p:nvSpPr>
          <p:spPr bwMode="auto">
            <a:xfrm>
              <a:off x="2840" y="241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7" name="Line 42"/>
            <p:cNvSpPr>
              <a:spLocks noChangeShapeType="1"/>
            </p:cNvSpPr>
            <p:nvPr/>
          </p:nvSpPr>
          <p:spPr bwMode="auto">
            <a:xfrm>
              <a:off x="2654" y="236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8" name="Line 43"/>
            <p:cNvSpPr>
              <a:spLocks noChangeShapeType="1"/>
            </p:cNvSpPr>
            <p:nvPr/>
          </p:nvSpPr>
          <p:spPr bwMode="auto">
            <a:xfrm>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9" name="Line 44"/>
            <p:cNvSpPr>
              <a:spLocks noChangeShapeType="1"/>
            </p:cNvSpPr>
            <p:nvPr/>
          </p:nvSpPr>
          <p:spPr bwMode="auto">
            <a:xfrm>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0" name="Line 45"/>
            <p:cNvSpPr>
              <a:spLocks noChangeShapeType="1"/>
            </p:cNvSpPr>
            <p:nvPr/>
          </p:nvSpPr>
          <p:spPr bwMode="auto">
            <a:xfrm>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1" name="Line 46"/>
            <p:cNvSpPr>
              <a:spLocks noChangeShapeType="1"/>
            </p:cNvSpPr>
            <p:nvPr/>
          </p:nvSpPr>
          <p:spPr bwMode="auto">
            <a:xfrm>
              <a:off x="371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2" name="Line 47"/>
            <p:cNvSpPr>
              <a:spLocks noChangeShapeType="1"/>
            </p:cNvSpPr>
            <p:nvPr/>
          </p:nvSpPr>
          <p:spPr bwMode="auto">
            <a:xfrm>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3" name="Line 48"/>
            <p:cNvSpPr>
              <a:spLocks noChangeShapeType="1"/>
            </p:cNvSpPr>
            <p:nvPr/>
          </p:nvSpPr>
          <p:spPr bwMode="auto">
            <a:xfrm>
              <a:off x="3086"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4" name="Line 49"/>
            <p:cNvSpPr>
              <a:spLocks noChangeShapeType="1"/>
            </p:cNvSpPr>
            <p:nvPr/>
          </p:nvSpPr>
          <p:spPr bwMode="auto">
            <a:xfrm>
              <a:off x="3098"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5" name="Line 50"/>
            <p:cNvSpPr>
              <a:spLocks noChangeShapeType="1"/>
            </p:cNvSpPr>
            <p:nvPr/>
          </p:nvSpPr>
          <p:spPr bwMode="auto">
            <a:xfrm>
              <a:off x="1946" y="190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6" name="Line 51"/>
            <p:cNvSpPr>
              <a:spLocks noChangeShapeType="1"/>
            </p:cNvSpPr>
            <p:nvPr/>
          </p:nvSpPr>
          <p:spPr bwMode="auto">
            <a:xfrm>
              <a:off x="4292" y="268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7" name="Line 52"/>
            <p:cNvSpPr>
              <a:spLocks noChangeShapeType="1"/>
            </p:cNvSpPr>
            <p:nvPr/>
          </p:nvSpPr>
          <p:spPr bwMode="auto">
            <a:xfrm>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8" name="Line 53"/>
            <p:cNvSpPr>
              <a:spLocks noChangeShapeType="1"/>
            </p:cNvSpPr>
            <p:nvPr/>
          </p:nvSpPr>
          <p:spPr bwMode="auto">
            <a:xfrm>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9" name="Line 54"/>
            <p:cNvSpPr>
              <a:spLocks noChangeShapeType="1"/>
            </p:cNvSpPr>
            <p:nvPr/>
          </p:nvSpPr>
          <p:spPr bwMode="auto">
            <a:xfrm>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0" name="Line 55"/>
            <p:cNvSpPr>
              <a:spLocks noChangeShapeType="1"/>
            </p:cNvSpPr>
            <p:nvPr/>
          </p:nvSpPr>
          <p:spPr bwMode="auto">
            <a:xfrm>
              <a:off x="2918" y="244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1" name="Line 56"/>
            <p:cNvSpPr>
              <a:spLocks noChangeShapeType="1"/>
            </p:cNvSpPr>
            <p:nvPr/>
          </p:nvSpPr>
          <p:spPr bwMode="auto">
            <a:xfrm>
              <a:off x="2288" y="2107"/>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2" name="Line 57"/>
            <p:cNvSpPr>
              <a:spLocks noChangeShapeType="1"/>
            </p:cNvSpPr>
            <p:nvPr/>
          </p:nvSpPr>
          <p:spPr bwMode="auto">
            <a:xfrm>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3" name="Line 58"/>
            <p:cNvSpPr>
              <a:spLocks noChangeShapeType="1"/>
            </p:cNvSpPr>
            <p:nvPr/>
          </p:nvSpPr>
          <p:spPr bwMode="auto">
            <a:xfrm>
              <a:off x="1946" y="190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4" name="Line 59"/>
            <p:cNvSpPr>
              <a:spLocks noChangeShapeType="1"/>
            </p:cNvSpPr>
            <p:nvPr/>
          </p:nvSpPr>
          <p:spPr bwMode="auto">
            <a:xfrm>
              <a:off x="1904" y="183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5" name="Line 60"/>
            <p:cNvSpPr>
              <a:spLocks noChangeShapeType="1"/>
            </p:cNvSpPr>
            <p:nvPr/>
          </p:nvSpPr>
          <p:spPr bwMode="auto">
            <a:xfrm>
              <a:off x="2288" y="21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6" name="Line 61"/>
            <p:cNvSpPr>
              <a:spLocks noChangeShapeType="1"/>
            </p:cNvSpPr>
            <p:nvPr/>
          </p:nvSpPr>
          <p:spPr bwMode="auto">
            <a:xfrm>
              <a:off x="1682" y="1681"/>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7" name="Line 62"/>
            <p:cNvSpPr>
              <a:spLocks noChangeShapeType="1"/>
            </p:cNvSpPr>
            <p:nvPr/>
          </p:nvSpPr>
          <p:spPr bwMode="auto">
            <a:xfrm>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8" name="Line 63"/>
            <p:cNvSpPr>
              <a:spLocks noChangeShapeType="1"/>
            </p:cNvSpPr>
            <p:nvPr/>
          </p:nvSpPr>
          <p:spPr bwMode="auto">
            <a:xfrm>
              <a:off x="1736" y="178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9" name="Line 64"/>
            <p:cNvSpPr>
              <a:spLocks noChangeShapeType="1"/>
            </p:cNvSpPr>
            <p:nvPr/>
          </p:nvSpPr>
          <p:spPr bwMode="auto">
            <a:xfrm>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0" name="Freeform 65"/>
            <p:cNvSpPr>
              <a:spLocks/>
            </p:cNvSpPr>
            <p:nvPr/>
          </p:nvSpPr>
          <p:spPr bwMode="auto">
            <a:xfrm>
              <a:off x="1466" y="1603"/>
              <a:ext cx="2826" cy="1098"/>
            </a:xfrm>
            <a:custGeom>
              <a:avLst/>
              <a:gdLst>
                <a:gd name="T0" fmla="*/ 394 w 471"/>
                <a:gd name="T1" fmla="*/ 181 h 183"/>
                <a:gd name="T2" fmla="*/ 386 w 471"/>
                <a:gd name="T3" fmla="*/ 178 h 183"/>
                <a:gd name="T4" fmla="*/ 359 w 471"/>
                <a:gd name="T5" fmla="*/ 174 h 183"/>
                <a:gd name="T6" fmla="*/ 343 w 471"/>
                <a:gd name="T7" fmla="*/ 172 h 183"/>
                <a:gd name="T8" fmla="*/ 317 w 471"/>
                <a:gd name="T9" fmla="*/ 171 h 183"/>
                <a:gd name="T10" fmla="*/ 315 w 471"/>
                <a:gd name="T11" fmla="*/ 167 h 183"/>
                <a:gd name="T12" fmla="*/ 301 w 471"/>
                <a:gd name="T13" fmla="*/ 165 h 183"/>
                <a:gd name="T14" fmla="*/ 293 w 471"/>
                <a:gd name="T15" fmla="*/ 161 h 183"/>
                <a:gd name="T16" fmla="*/ 281 w 471"/>
                <a:gd name="T17" fmla="*/ 159 h 183"/>
                <a:gd name="T18" fmla="*/ 276 w 471"/>
                <a:gd name="T19" fmla="*/ 153 h 183"/>
                <a:gd name="T20" fmla="*/ 263 w 471"/>
                <a:gd name="T21" fmla="*/ 151 h 183"/>
                <a:gd name="T22" fmla="*/ 259 w 471"/>
                <a:gd name="T23" fmla="*/ 147 h 183"/>
                <a:gd name="T24" fmla="*/ 249 w 471"/>
                <a:gd name="T25" fmla="*/ 145 h 183"/>
                <a:gd name="T26" fmla="*/ 240 w 471"/>
                <a:gd name="T27" fmla="*/ 141 h 183"/>
                <a:gd name="T28" fmla="*/ 232 w 471"/>
                <a:gd name="T29" fmla="*/ 139 h 183"/>
                <a:gd name="T30" fmla="*/ 225 w 471"/>
                <a:gd name="T31" fmla="*/ 136 h 183"/>
                <a:gd name="T32" fmla="*/ 200 w 471"/>
                <a:gd name="T33" fmla="*/ 133 h 183"/>
                <a:gd name="T34" fmla="*/ 196 w 471"/>
                <a:gd name="T35" fmla="*/ 127 h 183"/>
                <a:gd name="T36" fmla="*/ 191 w 471"/>
                <a:gd name="T37" fmla="*/ 125 h 183"/>
                <a:gd name="T38" fmla="*/ 181 w 471"/>
                <a:gd name="T39" fmla="*/ 119 h 183"/>
                <a:gd name="T40" fmla="*/ 172 w 471"/>
                <a:gd name="T41" fmla="*/ 118 h 183"/>
                <a:gd name="T42" fmla="*/ 169 w 471"/>
                <a:gd name="T43" fmla="*/ 114 h 183"/>
                <a:gd name="T44" fmla="*/ 163 w 471"/>
                <a:gd name="T45" fmla="*/ 111 h 183"/>
                <a:gd name="T46" fmla="*/ 161 w 471"/>
                <a:gd name="T47" fmla="*/ 101 h 183"/>
                <a:gd name="T48" fmla="*/ 156 w 471"/>
                <a:gd name="T49" fmla="*/ 98 h 183"/>
                <a:gd name="T50" fmla="*/ 152 w 471"/>
                <a:gd name="T51" fmla="*/ 92 h 183"/>
                <a:gd name="T52" fmla="*/ 145 w 471"/>
                <a:gd name="T53" fmla="*/ 90 h 183"/>
                <a:gd name="T54" fmla="*/ 142 w 471"/>
                <a:gd name="T55" fmla="*/ 86 h 183"/>
                <a:gd name="T56" fmla="*/ 131 w 471"/>
                <a:gd name="T57" fmla="*/ 85 h 183"/>
                <a:gd name="T58" fmla="*/ 128 w 471"/>
                <a:gd name="T59" fmla="*/ 81 h 183"/>
                <a:gd name="T60" fmla="*/ 122 w 471"/>
                <a:gd name="T61" fmla="*/ 76 h 183"/>
                <a:gd name="T62" fmla="*/ 119 w 471"/>
                <a:gd name="T63" fmla="*/ 71 h 183"/>
                <a:gd name="T64" fmla="*/ 115 w 471"/>
                <a:gd name="T65" fmla="*/ 67 h 183"/>
                <a:gd name="T66" fmla="*/ 112 w 471"/>
                <a:gd name="T67" fmla="*/ 64 h 183"/>
                <a:gd name="T68" fmla="*/ 104 w 471"/>
                <a:gd name="T69" fmla="*/ 60 h 183"/>
                <a:gd name="T70" fmla="*/ 83 w 471"/>
                <a:gd name="T71" fmla="*/ 57 h 183"/>
                <a:gd name="T72" fmla="*/ 81 w 471"/>
                <a:gd name="T73" fmla="*/ 52 h 183"/>
                <a:gd name="T74" fmla="*/ 77 w 471"/>
                <a:gd name="T75" fmla="*/ 49 h 183"/>
                <a:gd name="T76" fmla="*/ 75 w 471"/>
                <a:gd name="T77" fmla="*/ 44 h 183"/>
                <a:gd name="T78" fmla="*/ 65 w 471"/>
                <a:gd name="T79" fmla="*/ 40 h 183"/>
                <a:gd name="T80" fmla="*/ 60 w 471"/>
                <a:gd name="T81" fmla="*/ 36 h 183"/>
                <a:gd name="T82" fmla="*/ 47 w 471"/>
                <a:gd name="T83" fmla="*/ 35 h 183"/>
                <a:gd name="T84" fmla="*/ 43 w 471"/>
                <a:gd name="T85" fmla="*/ 30 h 183"/>
                <a:gd name="T86" fmla="*/ 40 w 471"/>
                <a:gd name="T87" fmla="*/ 25 h 183"/>
                <a:gd name="T88" fmla="*/ 38 w 471"/>
                <a:gd name="T89" fmla="*/ 17 h 183"/>
                <a:gd name="T90" fmla="*/ 34 w 471"/>
                <a:gd name="T91" fmla="*/ 13 h 183"/>
                <a:gd name="T92" fmla="*/ 24 w 471"/>
                <a:gd name="T93" fmla="*/ 11 h 183"/>
                <a:gd name="T94" fmla="*/ 22 w 471"/>
                <a:gd name="T95" fmla="*/ 6 h 183"/>
                <a:gd name="T96" fmla="*/ 16 w 471"/>
                <a:gd name="T97" fmla="*/ 4 h 183"/>
                <a:gd name="T98" fmla="*/ 12 w 471"/>
                <a:gd name="T9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183">
                  <a:moveTo>
                    <a:pt x="471" y="183"/>
                  </a:moveTo>
                  <a:lnTo>
                    <a:pt x="394" y="183"/>
                  </a:lnTo>
                  <a:lnTo>
                    <a:pt x="394" y="181"/>
                  </a:lnTo>
                  <a:lnTo>
                    <a:pt x="391" y="181"/>
                  </a:lnTo>
                  <a:lnTo>
                    <a:pt x="391" y="178"/>
                  </a:lnTo>
                  <a:lnTo>
                    <a:pt x="386" y="178"/>
                  </a:lnTo>
                  <a:lnTo>
                    <a:pt x="386" y="176"/>
                  </a:lnTo>
                  <a:lnTo>
                    <a:pt x="359" y="176"/>
                  </a:lnTo>
                  <a:lnTo>
                    <a:pt x="359" y="174"/>
                  </a:lnTo>
                  <a:lnTo>
                    <a:pt x="356" y="174"/>
                  </a:lnTo>
                  <a:lnTo>
                    <a:pt x="356" y="172"/>
                  </a:lnTo>
                  <a:lnTo>
                    <a:pt x="343" y="172"/>
                  </a:lnTo>
                  <a:lnTo>
                    <a:pt x="343" y="171"/>
                  </a:lnTo>
                  <a:lnTo>
                    <a:pt x="333" y="171"/>
                  </a:lnTo>
                  <a:lnTo>
                    <a:pt x="317" y="171"/>
                  </a:lnTo>
                  <a:lnTo>
                    <a:pt x="317" y="169"/>
                  </a:lnTo>
                  <a:lnTo>
                    <a:pt x="315" y="169"/>
                  </a:lnTo>
                  <a:lnTo>
                    <a:pt x="315" y="167"/>
                  </a:lnTo>
                  <a:lnTo>
                    <a:pt x="308" y="167"/>
                  </a:lnTo>
                  <a:lnTo>
                    <a:pt x="308" y="165"/>
                  </a:lnTo>
                  <a:lnTo>
                    <a:pt x="301" y="165"/>
                  </a:lnTo>
                  <a:lnTo>
                    <a:pt x="301" y="163"/>
                  </a:lnTo>
                  <a:lnTo>
                    <a:pt x="293" y="163"/>
                  </a:lnTo>
                  <a:lnTo>
                    <a:pt x="293" y="161"/>
                  </a:lnTo>
                  <a:lnTo>
                    <a:pt x="283" y="161"/>
                  </a:lnTo>
                  <a:lnTo>
                    <a:pt x="283" y="159"/>
                  </a:lnTo>
                  <a:lnTo>
                    <a:pt x="281" y="159"/>
                  </a:lnTo>
                  <a:lnTo>
                    <a:pt x="281" y="156"/>
                  </a:lnTo>
                  <a:lnTo>
                    <a:pt x="276" y="156"/>
                  </a:lnTo>
                  <a:lnTo>
                    <a:pt x="276" y="153"/>
                  </a:lnTo>
                  <a:lnTo>
                    <a:pt x="272" y="153"/>
                  </a:lnTo>
                  <a:lnTo>
                    <a:pt x="272" y="151"/>
                  </a:lnTo>
                  <a:lnTo>
                    <a:pt x="263" y="151"/>
                  </a:lnTo>
                  <a:lnTo>
                    <a:pt x="263" y="149"/>
                  </a:lnTo>
                  <a:lnTo>
                    <a:pt x="259" y="149"/>
                  </a:lnTo>
                  <a:lnTo>
                    <a:pt x="259" y="147"/>
                  </a:lnTo>
                  <a:lnTo>
                    <a:pt x="251" y="147"/>
                  </a:lnTo>
                  <a:lnTo>
                    <a:pt x="251" y="145"/>
                  </a:lnTo>
                  <a:lnTo>
                    <a:pt x="249" y="145"/>
                  </a:lnTo>
                  <a:lnTo>
                    <a:pt x="249" y="143"/>
                  </a:lnTo>
                  <a:lnTo>
                    <a:pt x="240" y="143"/>
                  </a:lnTo>
                  <a:lnTo>
                    <a:pt x="240" y="141"/>
                  </a:lnTo>
                  <a:lnTo>
                    <a:pt x="235" y="141"/>
                  </a:lnTo>
                  <a:lnTo>
                    <a:pt x="235" y="139"/>
                  </a:lnTo>
                  <a:lnTo>
                    <a:pt x="232" y="139"/>
                  </a:lnTo>
                  <a:lnTo>
                    <a:pt x="232" y="137"/>
                  </a:lnTo>
                  <a:lnTo>
                    <a:pt x="225" y="137"/>
                  </a:lnTo>
                  <a:lnTo>
                    <a:pt x="225" y="136"/>
                  </a:lnTo>
                  <a:lnTo>
                    <a:pt x="203" y="136"/>
                  </a:lnTo>
                  <a:lnTo>
                    <a:pt x="203" y="133"/>
                  </a:lnTo>
                  <a:lnTo>
                    <a:pt x="200" y="133"/>
                  </a:lnTo>
                  <a:lnTo>
                    <a:pt x="200" y="130"/>
                  </a:lnTo>
                  <a:lnTo>
                    <a:pt x="196" y="130"/>
                  </a:lnTo>
                  <a:lnTo>
                    <a:pt x="196" y="127"/>
                  </a:lnTo>
                  <a:lnTo>
                    <a:pt x="193" y="127"/>
                  </a:lnTo>
                  <a:lnTo>
                    <a:pt x="193" y="125"/>
                  </a:lnTo>
                  <a:lnTo>
                    <a:pt x="191" y="125"/>
                  </a:lnTo>
                  <a:lnTo>
                    <a:pt x="191" y="122"/>
                  </a:lnTo>
                  <a:lnTo>
                    <a:pt x="181" y="122"/>
                  </a:lnTo>
                  <a:lnTo>
                    <a:pt x="181" y="119"/>
                  </a:lnTo>
                  <a:lnTo>
                    <a:pt x="176" y="119"/>
                  </a:lnTo>
                  <a:lnTo>
                    <a:pt x="176" y="118"/>
                  </a:lnTo>
                  <a:lnTo>
                    <a:pt x="172" y="118"/>
                  </a:lnTo>
                  <a:lnTo>
                    <a:pt x="172" y="116"/>
                  </a:lnTo>
                  <a:lnTo>
                    <a:pt x="169" y="116"/>
                  </a:lnTo>
                  <a:lnTo>
                    <a:pt x="169" y="114"/>
                  </a:lnTo>
                  <a:lnTo>
                    <a:pt x="165" y="114"/>
                  </a:lnTo>
                  <a:lnTo>
                    <a:pt x="165" y="111"/>
                  </a:lnTo>
                  <a:lnTo>
                    <a:pt x="163" y="111"/>
                  </a:lnTo>
                  <a:lnTo>
                    <a:pt x="163" y="107"/>
                  </a:lnTo>
                  <a:lnTo>
                    <a:pt x="161" y="107"/>
                  </a:lnTo>
                  <a:lnTo>
                    <a:pt x="161" y="101"/>
                  </a:lnTo>
                  <a:lnTo>
                    <a:pt x="158" y="101"/>
                  </a:lnTo>
                  <a:lnTo>
                    <a:pt x="158" y="98"/>
                  </a:lnTo>
                  <a:lnTo>
                    <a:pt x="156" y="98"/>
                  </a:lnTo>
                  <a:lnTo>
                    <a:pt x="156" y="94"/>
                  </a:lnTo>
                  <a:lnTo>
                    <a:pt x="152" y="94"/>
                  </a:lnTo>
                  <a:lnTo>
                    <a:pt x="152" y="92"/>
                  </a:lnTo>
                  <a:lnTo>
                    <a:pt x="149" y="92"/>
                  </a:lnTo>
                  <a:lnTo>
                    <a:pt x="149" y="90"/>
                  </a:lnTo>
                  <a:lnTo>
                    <a:pt x="145" y="90"/>
                  </a:lnTo>
                  <a:lnTo>
                    <a:pt x="145" y="88"/>
                  </a:lnTo>
                  <a:lnTo>
                    <a:pt x="142" y="88"/>
                  </a:lnTo>
                  <a:lnTo>
                    <a:pt x="142" y="86"/>
                  </a:lnTo>
                  <a:lnTo>
                    <a:pt x="135" y="86"/>
                  </a:lnTo>
                  <a:lnTo>
                    <a:pt x="135" y="85"/>
                  </a:lnTo>
                  <a:lnTo>
                    <a:pt x="131" y="85"/>
                  </a:lnTo>
                  <a:lnTo>
                    <a:pt x="131" y="83"/>
                  </a:lnTo>
                  <a:lnTo>
                    <a:pt x="128" y="83"/>
                  </a:lnTo>
                  <a:lnTo>
                    <a:pt x="128" y="81"/>
                  </a:lnTo>
                  <a:lnTo>
                    <a:pt x="124" y="81"/>
                  </a:lnTo>
                  <a:lnTo>
                    <a:pt x="124" y="76"/>
                  </a:lnTo>
                  <a:lnTo>
                    <a:pt x="122" y="76"/>
                  </a:lnTo>
                  <a:lnTo>
                    <a:pt x="122" y="74"/>
                  </a:lnTo>
                  <a:lnTo>
                    <a:pt x="119" y="74"/>
                  </a:lnTo>
                  <a:lnTo>
                    <a:pt x="119" y="71"/>
                  </a:lnTo>
                  <a:lnTo>
                    <a:pt x="117" y="71"/>
                  </a:lnTo>
                  <a:lnTo>
                    <a:pt x="117" y="67"/>
                  </a:lnTo>
                  <a:lnTo>
                    <a:pt x="115" y="67"/>
                  </a:lnTo>
                  <a:lnTo>
                    <a:pt x="115" y="64"/>
                  </a:lnTo>
                  <a:lnTo>
                    <a:pt x="114" y="64"/>
                  </a:lnTo>
                  <a:lnTo>
                    <a:pt x="112" y="64"/>
                  </a:lnTo>
                  <a:lnTo>
                    <a:pt x="112" y="62"/>
                  </a:lnTo>
                  <a:lnTo>
                    <a:pt x="104" y="62"/>
                  </a:lnTo>
                  <a:lnTo>
                    <a:pt x="104" y="60"/>
                  </a:lnTo>
                  <a:lnTo>
                    <a:pt x="92" y="60"/>
                  </a:lnTo>
                  <a:lnTo>
                    <a:pt x="92" y="57"/>
                  </a:lnTo>
                  <a:lnTo>
                    <a:pt x="83" y="57"/>
                  </a:lnTo>
                  <a:lnTo>
                    <a:pt x="83" y="54"/>
                  </a:lnTo>
                  <a:lnTo>
                    <a:pt x="81" y="54"/>
                  </a:lnTo>
                  <a:lnTo>
                    <a:pt x="81" y="52"/>
                  </a:lnTo>
                  <a:lnTo>
                    <a:pt x="79" y="52"/>
                  </a:lnTo>
                  <a:lnTo>
                    <a:pt x="79" y="49"/>
                  </a:lnTo>
                  <a:lnTo>
                    <a:pt x="77" y="49"/>
                  </a:lnTo>
                  <a:lnTo>
                    <a:pt x="77" y="46"/>
                  </a:lnTo>
                  <a:lnTo>
                    <a:pt x="75" y="46"/>
                  </a:lnTo>
                  <a:lnTo>
                    <a:pt x="75" y="44"/>
                  </a:lnTo>
                  <a:lnTo>
                    <a:pt x="73" y="44"/>
                  </a:lnTo>
                  <a:lnTo>
                    <a:pt x="73" y="40"/>
                  </a:lnTo>
                  <a:lnTo>
                    <a:pt x="65" y="40"/>
                  </a:lnTo>
                  <a:lnTo>
                    <a:pt x="65" y="38"/>
                  </a:lnTo>
                  <a:lnTo>
                    <a:pt x="60" y="38"/>
                  </a:lnTo>
                  <a:lnTo>
                    <a:pt x="60" y="36"/>
                  </a:lnTo>
                  <a:lnTo>
                    <a:pt x="51" y="36"/>
                  </a:lnTo>
                  <a:lnTo>
                    <a:pt x="51" y="35"/>
                  </a:lnTo>
                  <a:lnTo>
                    <a:pt x="47" y="35"/>
                  </a:lnTo>
                  <a:lnTo>
                    <a:pt x="47" y="33"/>
                  </a:lnTo>
                  <a:lnTo>
                    <a:pt x="43" y="33"/>
                  </a:lnTo>
                  <a:lnTo>
                    <a:pt x="43" y="30"/>
                  </a:lnTo>
                  <a:lnTo>
                    <a:pt x="43" y="28"/>
                  </a:lnTo>
                  <a:lnTo>
                    <a:pt x="40" y="28"/>
                  </a:lnTo>
                  <a:lnTo>
                    <a:pt x="40" y="25"/>
                  </a:lnTo>
                  <a:lnTo>
                    <a:pt x="40" y="21"/>
                  </a:lnTo>
                  <a:lnTo>
                    <a:pt x="38" y="21"/>
                  </a:lnTo>
                  <a:lnTo>
                    <a:pt x="38" y="17"/>
                  </a:lnTo>
                  <a:lnTo>
                    <a:pt x="38" y="15"/>
                  </a:lnTo>
                  <a:lnTo>
                    <a:pt x="34" y="15"/>
                  </a:lnTo>
                  <a:lnTo>
                    <a:pt x="34" y="13"/>
                  </a:lnTo>
                  <a:lnTo>
                    <a:pt x="30" y="13"/>
                  </a:lnTo>
                  <a:lnTo>
                    <a:pt x="30" y="11"/>
                  </a:lnTo>
                  <a:lnTo>
                    <a:pt x="24" y="11"/>
                  </a:lnTo>
                  <a:lnTo>
                    <a:pt x="24" y="8"/>
                  </a:lnTo>
                  <a:lnTo>
                    <a:pt x="22" y="8"/>
                  </a:lnTo>
                  <a:lnTo>
                    <a:pt x="22" y="6"/>
                  </a:lnTo>
                  <a:lnTo>
                    <a:pt x="19" y="6"/>
                  </a:lnTo>
                  <a:lnTo>
                    <a:pt x="19" y="4"/>
                  </a:lnTo>
                  <a:lnTo>
                    <a:pt x="16" y="4"/>
                  </a:lnTo>
                  <a:lnTo>
                    <a:pt x="16" y="2"/>
                  </a:lnTo>
                  <a:lnTo>
                    <a:pt x="12" y="2"/>
                  </a:lnTo>
                  <a:lnTo>
                    <a:pt x="12"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cxnSp>
        <p:nvCxnSpPr>
          <p:cNvPr id="123" name="Straight Connector 122"/>
          <p:cNvCxnSpPr/>
          <p:nvPr/>
        </p:nvCxnSpPr>
        <p:spPr>
          <a:xfrm>
            <a:off x="1680644"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64322"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010685" y="4254154"/>
            <a:ext cx="1519968" cy="646331"/>
          </a:xfrm>
          <a:prstGeom prst="rect">
            <a:avLst/>
          </a:prstGeom>
          <a:noFill/>
        </p:spPr>
        <p:txBody>
          <a:bodyPr wrap="none" rtlCol="0">
            <a:spAutoFit/>
          </a:bodyPr>
          <a:lstStyle/>
          <a:p>
            <a:r>
              <a:rPr lang="fr-FR" sz="1200" dirty="0" smtClean="0">
                <a:solidFill>
                  <a:srgbClr val="000000"/>
                </a:solidFill>
              </a:rPr>
              <a:t>Ramucirumab + CT</a:t>
            </a:r>
          </a:p>
          <a:p>
            <a:r>
              <a:rPr lang="fr-FR" sz="1200" dirty="0" smtClean="0">
                <a:solidFill>
                  <a:srgbClr val="000000"/>
                </a:solidFill>
              </a:rPr>
              <a:t>Placebo + CT</a:t>
            </a:r>
          </a:p>
          <a:p>
            <a:r>
              <a:rPr lang="fr-FR" sz="1200" dirty="0" smtClean="0">
                <a:solidFill>
                  <a:srgbClr val="000000"/>
                </a:solidFill>
              </a:rPr>
              <a:t>Censuré</a:t>
            </a:r>
            <a:endParaRPr lang="fr-FR" sz="1200" dirty="0">
              <a:solidFill>
                <a:srgbClr val="000000"/>
              </a:solidFill>
            </a:endParaRPr>
          </a:p>
        </p:txBody>
      </p:sp>
      <p:cxnSp>
        <p:nvCxnSpPr>
          <p:cNvPr id="126" name="Straight Connector 125"/>
          <p:cNvCxnSpPr/>
          <p:nvPr/>
        </p:nvCxnSpPr>
        <p:spPr>
          <a:xfrm rot="5400000">
            <a:off x="1787190"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673321"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0633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5: RAINFALL: étude randomisée de phase III en double aveugle, contrôlée vs placebo évaluant le cisplatine plus capécitabine ou 5FU avec ou sans ramucirumab en traitement de 1</a:t>
            </a:r>
            <a:r>
              <a:rPr lang="fr-FR" sz="1600" baseline="30000" dirty="0" smtClean="0"/>
              <a:t>e</a:t>
            </a:r>
            <a:r>
              <a:rPr lang="fr-FR" sz="1600" dirty="0" smtClean="0"/>
              <a:t> ligne chez les patients avec adénocarcinome de l’estomac ou de la jonction gastro-oesophagienne métastatique – Fuchs CS, et al</a:t>
            </a:r>
            <a:endParaRPr lang="fr-FR" sz="1600"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p:txBody>
          <a:bodyPr/>
          <a:lstStyle/>
          <a:p>
            <a:r>
              <a:rPr lang="fr-FR" smtClean="0"/>
              <a:t>Fuchs CS, et al, J Clin Oncol 2018;36(Suppl 4S):Abstr 5</a:t>
            </a:r>
            <a:endParaRPr lang="fr-FR"/>
          </a:p>
        </p:txBody>
      </p:sp>
      <p:grpSp>
        <p:nvGrpSpPr>
          <p:cNvPr id="9" name="Group 8"/>
          <p:cNvGrpSpPr/>
          <p:nvPr/>
        </p:nvGrpSpPr>
        <p:grpSpPr>
          <a:xfrm>
            <a:off x="22264" y="2325211"/>
            <a:ext cx="8916080" cy="3811998"/>
            <a:chOff x="45208" y="1040927"/>
            <a:chExt cx="8225867" cy="5447211"/>
          </a:xfrm>
        </p:grpSpPr>
        <p:sp>
          <p:nvSpPr>
            <p:cNvPr id="10" name="Text Box 62"/>
            <p:cNvSpPr txBox="1">
              <a:spLocks noChangeArrowheads="1"/>
            </p:cNvSpPr>
            <p:nvPr/>
          </p:nvSpPr>
          <p:spPr bwMode="auto">
            <a:xfrm rot="16200000">
              <a:off x="246592" y="2807770"/>
              <a:ext cx="1005224" cy="283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SG, %</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11" name="Text Box 103"/>
            <p:cNvSpPr txBox="1">
              <a:spLocks noChangeArrowheads="1"/>
            </p:cNvSpPr>
            <p:nvPr/>
          </p:nvSpPr>
          <p:spPr bwMode="auto">
            <a:xfrm>
              <a:off x="4482774" y="5280231"/>
              <a:ext cx="520087" cy="439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Mois</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12" name="Text Box 106"/>
            <p:cNvSpPr txBox="1">
              <a:spLocks noChangeArrowheads="1"/>
            </p:cNvSpPr>
            <p:nvPr/>
          </p:nvSpPr>
          <p:spPr bwMode="auto">
            <a:xfrm>
              <a:off x="940294" y="3094234"/>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40</a:t>
              </a:r>
              <a:endParaRPr lang="fr-FR" altLang="en-US" sz="1400">
                <a:solidFill>
                  <a:srgbClr val="000000"/>
                </a:solidFill>
                <a:latin typeface="Arial" panose="020B0604020202020204" pitchFamily="34" charset="0"/>
                <a:cs typeface="Arial" panose="020B0604020202020204" pitchFamily="34" charset="0"/>
              </a:endParaRPr>
            </a:p>
          </p:txBody>
        </p:sp>
        <p:sp>
          <p:nvSpPr>
            <p:cNvPr id="13" name="Text Box 108"/>
            <p:cNvSpPr txBox="1">
              <a:spLocks noChangeArrowheads="1"/>
            </p:cNvSpPr>
            <p:nvPr/>
          </p:nvSpPr>
          <p:spPr bwMode="auto">
            <a:xfrm>
              <a:off x="940294" y="2412971"/>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60</a:t>
              </a:r>
              <a:endParaRPr lang="fr-FR" altLang="en-US" sz="1400">
                <a:solidFill>
                  <a:srgbClr val="000000"/>
                </a:solidFill>
                <a:latin typeface="Arial" panose="020B0604020202020204" pitchFamily="34" charset="0"/>
                <a:cs typeface="Arial" panose="020B0604020202020204" pitchFamily="34" charset="0"/>
              </a:endParaRPr>
            </a:p>
          </p:txBody>
        </p:sp>
        <p:sp>
          <p:nvSpPr>
            <p:cNvPr id="16" name="Text Box 110"/>
            <p:cNvSpPr txBox="1">
              <a:spLocks noChangeArrowheads="1"/>
            </p:cNvSpPr>
            <p:nvPr/>
          </p:nvSpPr>
          <p:spPr bwMode="auto">
            <a:xfrm>
              <a:off x="940294" y="1755836"/>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80</a:t>
              </a:r>
              <a:endParaRPr lang="fr-FR" altLang="en-US" sz="1400">
                <a:solidFill>
                  <a:srgbClr val="000000"/>
                </a:solidFill>
                <a:latin typeface="Arial" panose="020B0604020202020204" pitchFamily="34" charset="0"/>
                <a:cs typeface="Arial" panose="020B0604020202020204" pitchFamily="34" charset="0"/>
              </a:endParaRPr>
            </a:p>
          </p:txBody>
        </p:sp>
        <p:sp>
          <p:nvSpPr>
            <p:cNvPr id="17" name="Text Box 112"/>
            <p:cNvSpPr txBox="1">
              <a:spLocks noChangeArrowheads="1"/>
            </p:cNvSpPr>
            <p:nvPr/>
          </p:nvSpPr>
          <p:spPr bwMode="auto">
            <a:xfrm>
              <a:off x="848601" y="1040927"/>
              <a:ext cx="445447"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100</a:t>
              </a:r>
              <a:endParaRPr lang="fr-FR" altLang="en-US" sz="1400">
                <a:solidFill>
                  <a:srgbClr val="000000"/>
                </a:solidFill>
                <a:latin typeface="Arial" panose="020B0604020202020204" pitchFamily="34" charset="0"/>
                <a:cs typeface="Arial" panose="020B0604020202020204" pitchFamily="34" charset="0"/>
              </a:endParaRPr>
            </a:p>
          </p:txBody>
        </p:sp>
        <p:sp>
          <p:nvSpPr>
            <p:cNvPr id="18" name="Text Box 113"/>
            <p:cNvSpPr txBox="1">
              <a:spLocks noChangeArrowheads="1"/>
            </p:cNvSpPr>
            <p:nvPr/>
          </p:nvSpPr>
          <p:spPr bwMode="auto">
            <a:xfrm>
              <a:off x="940294" y="3772776"/>
              <a:ext cx="353755"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20</a:t>
              </a:r>
              <a:endParaRPr lang="fr-FR" altLang="en-US" sz="1400">
                <a:solidFill>
                  <a:srgbClr val="000000"/>
                </a:solidFill>
                <a:latin typeface="Arial" panose="020B0604020202020204" pitchFamily="34" charset="0"/>
                <a:cs typeface="Arial" panose="020B0604020202020204" pitchFamily="34" charset="0"/>
              </a:endParaRPr>
            </a:p>
          </p:txBody>
        </p:sp>
        <p:sp>
          <p:nvSpPr>
            <p:cNvPr id="19" name="Text Box 115"/>
            <p:cNvSpPr txBox="1">
              <a:spLocks noChangeArrowheads="1"/>
            </p:cNvSpPr>
            <p:nvPr/>
          </p:nvSpPr>
          <p:spPr bwMode="auto">
            <a:xfrm>
              <a:off x="1031986" y="4501002"/>
              <a:ext cx="262063" cy="4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fr-FR" altLang="en-US" sz="1400" smtClean="0">
                  <a:solidFill>
                    <a:srgbClr val="000000"/>
                  </a:solidFill>
                  <a:latin typeface="Arial" panose="020B0604020202020204" pitchFamily="34" charset="0"/>
                  <a:cs typeface="Arial" panose="020B0604020202020204" pitchFamily="34" charset="0"/>
                </a:rPr>
                <a:t>0</a:t>
              </a:r>
              <a:endParaRPr lang="fr-FR" altLang="en-US" sz="1400">
                <a:solidFill>
                  <a:srgbClr val="000000"/>
                </a:solidFill>
                <a:latin typeface="Arial" panose="020B0604020202020204" pitchFamily="34" charset="0"/>
                <a:cs typeface="Arial" panose="020B0604020202020204" pitchFamily="34" charset="0"/>
              </a:endParaRPr>
            </a:p>
          </p:txBody>
        </p:sp>
        <p:sp>
          <p:nvSpPr>
            <p:cNvPr id="20" name="Text Box 117"/>
            <p:cNvSpPr txBox="1">
              <a:spLocks noChangeArrowheads="1"/>
            </p:cNvSpPr>
            <p:nvPr/>
          </p:nvSpPr>
          <p:spPr bwMode="auto">
            <a:xfrm>
              <a:off x="45208" y="5728377"/>
              <a:ext cx="1198214" cy="747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fr-FR" altLang="en-US" sz="1400" dirty="0" smtClean="0">
                  <a:solidFill>
                    <a:srgbClr val="000000"/>
                  </a:solidFill>
                  <a:latin typeface="Arial" panose="020B0604020202020204" pitchFamily="34" charset="0"/>
                  <a:cs typeface="Arial" panose="020B0604020202020204" pitchFamily="34" charset="0"/>
                </a:rPr>
                <a:t>Ramucirumab</a:t>
              </a:r>
            </a:p>
            <a:p>
              <a:pPr algn="r"/>
              <a:r>
                <a:rPr lang="fr-FR" altLang="en-US" sz="1400" dirty="0" smtClean="0">
                  <a:solidFill>
                    <a:srgbClr val="000000"/>
                  </a:solidFill>
                  <a:latin typeface="Arial" panose="020B0604020202020204" pitchFamily="34" charset="0"/>
                  <a:cs typeface="Arial" panose="020B0604020202020204" pitchFamily="34" charset="0"/>
                </a:rPr>
                <a:t>Placebo</a:t>
              </a:r>
            </a:p>
          </p:txBody>
        </p:sp>
        <p:sp>
          <p:nvSpPr>
            <p:cNvPr id="21" name="Freeform 144"/>
            <p:cNvSpPr>
              <a:spLocks/>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2" name="Line 145"/>
            <p:cNvSpPr>
              <a:spLocks noChangeShapeType="1"/>
            </p:cNvSpPr>
            <p:nvPr/>
          </p:nvSpPr>
          <p:spPr bwMode="auto">
            <a:xfrm>
              <a:off x="1282550" y="1254386"/>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3" name="Line 147"/>
            <p:cNvSpPr>
              <a:spLocks noChangeShapeType="1"/>
            </p:cNvSpPr>
            <p:nvPr/>
          </p:nvSpPr>
          <p:spPr bwMode="auto">
            <a:xfrm>
              <a:off x="1282550" y="196931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4" name="Line 149"/>
            <p:cNvSpPr>
              <a:spLocks noChangeShapeType="1"/>
            </p:cNvSpPr>
            <p:nvPr/>
          </p:nvSpPr>
          <p:spPr bwMode="auto">
            <a:xfrm>
              <a:off x="1282550" y="470352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5" name="Line 151"/>
            <p:cNvSpPr>
              <a:spLocks noChangeShapeType="1"/>
            </p:cNvSpPr>
            <p:nvPr/>
          </p:nvSpPr>
          <p:spPr bwMode="auto">
            <a:xfrm>
              <a:off x="1282550" y="398633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6" name="Line 153"/>
            <p:cNvSpPr>
              <a:spLocks noChangeShapeType="1"/>
            </p:cNvSpPr>
            <p:nvPr/>
          </p:nvSpPr>
          <p:spPr bwMode="auto">
            <a:xfrm>
              <a:off x="1282550" y="330899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7" name="Line 155"/>
            <p:cNvSpPr>
              <a:spLocks noChangeShapeType="1"/>
            </p:cNvSpPr>
            <p:nvPr/>
          </p:nvSpPr>
          <p:spPr bwMode="auto">
            <a:xfrm>
              <a:off x="1282550" y="263165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fr-FR" sz="1400">
                <a:solidFill>
                  <a:srgbClr val="000000"/>
                </a:solidFill>
                <a:latin typeface="Arial" panose="020B0604020202020204" pitchFamily="34" charset="0"/>
                <a:cs typeface="Arial" panose="020B0604020202020204" pitchFamily="34" charset="0"/>
              </a:endParaRPr>
            </a:p>
          </p:txBody>
        </p:sp>
        <p:sp>
          <p:nvSpPr>
            <p:cNvPr id="28" name="Line 163"/>
            <p:cNvSpPr>
              <a:spLocks noChangeShapeType="1"/>
            </p:cNvSpPr>
            <p:nvPr/>
          </p:nvSpPr>
          <p:spPr bwMode="auto">
            <a:xfrm flipV="1">
              <a:off x="1431630"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29" name="Line 164"/>
            <p:cNvSpPr>
              <a:spLocks noChangeShapeType="1"/>
            </p:cNvSpPr>
            <p:nvPr/>
          </p:nvSpPr>
          <p:spPr bwMode="auto">
            <a:xfrm flipV="1">
              <a:off x="1867464"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0" name="Line 165"/>
            <p:cNvSpPr>
              <a:spLocks noChangeShapeType="1"/>
            </p:cNvSpPr>
            <p:nvPr/>
          </p:nvSpPr>
          <p:spPr bwMode="auto">
            <a:xfrm>
              <a:off x="2318300"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1" name="Line 166"/>
            <p:cNvSpPr>
              <a:spLocks noChangeShapeType="1"/>
            </p:cNvSpPr>
            <p:nvPr/>
          </p:nvSpPr>
          <p:spPr bwMode="auto">
            <a:xfrm>
              <a:off x="2759559"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2" name="Line 167"/>
            <p:cNvSpPr>
              <a:spLocks noChangeShapeType="1"/>
            </p:cNvSpPr>
            <p:nvPr/>
          </p:nvSpPr>
          <p:spPr bwMode="auto">
            <a:xfrm>
              <a:off x="3208702"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3" name="Line 168"/>
            <p:cNvSpPr>
              <a:spLocks noChangeShapeType="1"/>
            </p:cNvSpPr>
            <p:nvPr/>
          </p:nvSpPr>
          <p:spPr bwMode="auto">
            <a:xfrm>
              <a:off x="3649792"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4" name="Line 169"/>
            <p:cNvSpPr>
              <a:spLocks noChangeShapeType="1"/>
            </p:cNvSpPr>
            <p:nvPr/>
          </p:nvSpPr>
          <p:spPr bwMode="auto">
            <a:xfrm>
              <a:off x="4088579"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5" name="Line 170"/>
            <p:cNvSpPr>
              <a:spLocks noChangeShapeType="1"/>
            </p:cNvSpPr>
            <p:nvPr/>
          </p:nvSpPr>
          <p:spPr bwMode="auto">
            <a:xfrm>
              <a:off x="4539325"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1215837" y="4816890"/>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326</a:t>
              </a:r>
            </a:p>
            <a:p>
              <a:pPr algn="ctr"/>
              <a:r>
                <a:rPr lang="fr-FR" altLang="en-US" sz="1400" smtClean="0">
                  <a:solidFill>
                    <a:srgbClr val="000000"/>
                  </a:solidFill>
                  <a:latin typeface="Arial" panose="020B0604020202020204" pitchFamily="34" charset="0"/>
                  <a:cs typeface="Arial" panose="020B0604020202020204" pitchFamily="34" charset="0"/>
                </a:rPr>
                <a:t>319</a:t>
              </a:r>
              <a:endParaRPr lang="fr-FR" altLang="en-US" sz="140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1650648" y="4816890"/>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2</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301</a:t>
              </a:r>
            </a:p>
            <a:p>
              <a:pPr algn="ctr"/>
              <a:r>
                <a:rPr lang="fr-FR" altLang="en-US" sz="1400" smtClean="0">
                  <a:solidFill>
                    <a:srgbClr val="000000"/>
                  </a:solidFill>
                  <a:latin typeface="Arial" panose="020B0604020202020204" pitchFamily="34" charset="0"/>
                  <a:cs typeface="Arial" panose="020B0604020202020204" pitchFamily="34" charset="0"/>
                </a:rPr>
                <a:t>290</a:t>
              </a:r>
            </a:p>
          </p:txBody>
        </p:sp>
        <p:sp>
          <p:nvSpPr>
            <p:cNvPr id="38" name="Text Box 88"/>
            <p:cNvSpPr txBox="1">
              <a:spLocks noChangeArrowheads="1"/>
            </p:cNvSpPr>
            <p:nvPr/>
          </p:nvSpPr>
          <p:spPr bwMode="auto">
            <a:xfrm>
              <a:off x="2096994" y="4816890"/>
              <a:ext cx="445447"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4</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267</a:t>
              </a:r>
            </a:p>
            <a:p>
              <a:pPr algn="ctr"/>
              <a:r>
                <a:rPr lang="fr-FR" altLang="en-US" sz="1400" smtClean="0">
                  <a:solidFill>
                    <a:srgbClr val="000000"/>
                  </a:solidFill>
                  <a:latin typeface="Arial" panose="020B0604020202020204" pitchFamily="34" charset="0"/>
                  <a:cs typeface="Arial" panose="020B0604020202020204" pitchFamily="34" charset="0"/>
                </a:rPr>
                <a:t>256</a:t>
              </a:r>
              <a:endParaRPr lang="fr-FR" altLang="en-US" sz="1400">
                <a:solidFill>
                  <a:srgbClr val="000000"/>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2538876" y="4816890"/>
              <a:ext cx="445448"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6</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237</a:t>
              </a:r>
            </a:p>
            <a:p>
              <a:pPr algn="ctr"/>
              <a:r>
                <a:rPr lang="fr-FR" altLang="en-US" sz="1400" smtClean="0">
                  <a:solidFill>
                    <a:srgbClr val="000000"/>
                  </a:solidFill>
                  <a:latin typeface="Arial" panose="020B0604020202020204" pitchFamily="34" charset="0"/>
                  <a:cs typeface="Arial" panose="020B0604020202020204" pitchFamily="34" charset="0"/>
                </a:rPr>
                <a:t>225</a:t>
              </a:r>
            </a:p>
          </p:txBody>
        </p:sp>
        <p:sp>
          <p:nvSpPr>
            <p:cNvPr id="40" name="Text Box 88"/>
            <p:cNvSpPr txBox="1">
              <a:spLocks noChangeArrowheads="1"/>
            </p:cNvSpPr>
            <p:nvPr/>
          </p:nvSpPr>
          <p:spPr bwMode="auto">
            <a:xfrm>
              <a:off x="2985040" y="4816890"/>
              <a:ext cx="445448"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8</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198</a:t>
              </a:r>
            </a:p>
            <a:p>
              <a:pPr algn="ctr"/>
              <a:r>
                <a:rPr lang="fr-FR" altLang="en-US" sz="1400" smtClean="0">
                  <a:solidFill>
                    <a:srgbClr val="000000"/>
                  </a:solidFill>
                  <a:latin typeface="Arial" panose="020B0604020202020204" pitchFamily="34" charset="0"/>
                  <a:cs typeface="Arial" panose="020B0604020202020204" pitchFamily="34" charset="0"/>
                </a:rPr>
                <a:t>184</a:t>
              </a:r>
              <a:endParaRPr lang="fr-FR" altLang="en-US" sz="1400">
                <a:solidFill>
                  <a:srgbClr val="000000"/>
                </a:solidFill>
                <a:latin typeface="Arial" panose="020B0604020202020204" pitchFamily="34" charset="0"/>
                <a:cs typeface="Arial" panose="020B0604020202020204" pitchFamily="34" charset="0"/>
              </a:endParaRPr>
            </a:p>
          </p:txBody>
        </p:sp>
        <p:sp>
          <p:nvSpPr>
            <p:cNvPr id="41" name="Text Box 88"/>
            <p:cNvSpPr txBox="1">
              <a:spLocks noChangeArrowheads="1"/>
            </p:cNvSpPr>
            <p:nvPr/>
          </p:nvSpPr>
          <p:spPr bwMode="auto">
            <a:xfrm>
              <a:off x="3429878" y="4816890"/>
              <a:ext cx="445448"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166</a:t>
              </a:r>
            </a:p>
            <a:p>
              <a:pPr algn="ctr"/>
              <a:r>
                <a:rPr lang="fr-FR" altLang="en-US" sz="1400" smtClean="0">
                  <a:solidFill>
                    <a:srgbClr val="000000"/>
                  </a:solidFill>
                  <a:latin typeface="Arial" panose="020B0604020202020204" pitchFamily="34" charset="0"/>
                  <a:cs typeface="Arial" panose="020B0604020202020204" pitchFamily="34" charset="0"/>
                </a:rPr>
                <a:t>152</a:t>
              </a:r>
              <a:endParaRPr lang="fr-FR" altLang="en-US" sz="1400">
                <a:solidFill>
                  <a:srgbClr val="000000"/>
                </a:solidFill>
                <a:latin typeface="Arial" panose="020B0604020202020204" pitchFamily="34" charset="0"/>
                <a:cs typeface="Arial" panose="020B0604020202020204" pitchFamily="34" charset="0"/>
              </a:endParaRPr>
            </a:p>
          </p:txBody>
        </p:sp>
        <p:sp>
          <p:nvSpPr>
            <p:cNvPr id="42" name="Text Box 88"/>
            <p:cNvSpPr txBox="1">
              <a:spLocks noChangeArrowheads="1"/>
            </p:cNvSpPr>
            <p:nvPr/>
          </p:nvSpPr>
          <p:spPr bwMode="auto">
            <a:xfrm>
              <a:off x="3873625" y="4816890"/>
              <a:ext cx="445448"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12</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127</a:t>
              </a:r>
            </a:p>
            <a:p>
              <a:pPr algn="ctr"/>
              <a:r>
                <a:rPr lang="fr-FR" altLang="en-US" sz="1400" smtClean="0">
                  <a:solidFill>
                    <a:srgbClr val="000000"/>
                  </a:solidFill>
                  <a:latin typeface="Arial" panose="020B0604020202020204" pitchFamily="34" charset="0"/>
                  <a:cs typeface="Arial" panose="020B0604020202020204" pitchFamily="34" charset="0"/>
                </a:rPr>
                <a:t>125</a:t>
              </a:r>
              <a:endParaRPr lang="fr-FR" altLang="en-US" sz="1400">
                <a:solidFill>
                  <a:srgbClr val="000000"/>
                </a:solidFill>
                <a:latin typeface="Arial" panose="020B0604020202020204" pitchFamily="34" charset="0"/>
                <a:cs typeface="Arial" panose="020B0604020202020204" pitchFamily="34" charset="0"/>
              </a:endParaRPr>
            </a:p>
          </p:txBody>
        </p:sp>
        <p:sp>
          <p:nvSpPr>
            <p:cNvPr id="43" name="Text Box 88"/>
            <p:cNvSpPr txBox="1">
              <a:spLocks noChangeArrowheads="1"/>
            </p:cNvSpPr>
            <p:nvPr/>
          </p:nvSpPr>
          <p:spPr bwMode="auto">
            <a:xfrm>
              <a:off x="4362450" y="4816889"/>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14</a:t>
              </a: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99</a:t>
              </a:r>
            </a:p>
            <a:p>
              <a:pPr algn="ctr"/>
              <a:r>
                <a:rPr lang="fr-FR" altLang="en-US" sz="1400" dirty="0" smtClean="0">
                  <a:solidFill>
                    <a:srgbClr val="000000"/>
                  </a:solidFill>
                  <a:latin typeface="Arial" panose="020B0604020202020204" pitchFamily="34" charset="0"/>
                  <a:cs typeface="Arial" panose="020B0604020202020204" pitchFamily="34" charset="0"/>
                </a:rPr>
                <a:t>89</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44" name="Line 168"/>
            <p:cNvSpPr>
              <a:spLocks noChangeShapeType="1"/>
            </p:cNvSpPr>
            <p:nvPr/>
          </p:nvSpPr>
          <p:spPr bwMode="auto">
            <a:xfrm>
              <a:off x="4978475"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5" name="Line 169"/>
            <p:cNvSpPr>
              <a:spLocks noChangeShapeType="1"/>
            </p:cNvSpPr>
            <p:nvPr/>
          </p:nvSpPr>
          <p:spPr bwMode="auto">
            <a:xfrm>
              <a:off x="5417258"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6" name="Line 170"/>
            <p:cNvSpPr>
              <a:spLocks noChangeShapeType="1"/>
            </p:cNvSpPr>
            <p:nvPr/>
          </p:nvSpPr>
          <p:spPr bwMode="auto">
            <a:xfrm>
              <a:off x="5868008"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7" name="Text Box 88"/>
            <p:cNvSpPr txBox="1">
              <a:spLocks noChangeArrowheads="1"/>
            </p:cNvSpPr>
            <p:nvPr/>
          </p:nvSpPr>
          <p:spPr bwMode="auto">
            <a:xfrm>
              <a:off x="4804405" y="4816890"/>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16</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75</a:t>
              </a:r>
            </a:p>
            <a:p>
              <a:pPr algn="ctr"/>
              <a:r>
                <a:rPr lang="fr-FR" altLang="en-US" sz="1400" smtClean="0">
                  <a:solidFill>
                    <a:srgbClr val="000000"/>
                  </a:solidFill>
                  <a:latin typeface="Arial" panose="020B0604020202020204" pitchFamily="34" charset="0"/>
                  <a:cs typeface="Arial" panose="020B0604020202020204" pitchFamily="34" charset="0"/>
                </a:rPr>
                <a:t>68</a:t>
              </a:r>
              <a:endParaRPr lang="fr-FR" altLang="en-US" sz="1400">
                <a:solidFill>
                  <a:srgbClr val="000000"/>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5248156" y="4816890"/>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18</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54</a:t>
              </a:r>
            </a:p>
            <a:p>
              <a:pPr algn="ctr"/>
              <a:r>
                <a:rPr lang="fr-FR" altLang="en-US" sz="1400" smtClean="0">
                  <a:solidFill>
                    <a:srgbClr val="000000"/>
                  </a:solidFill>
                  <a:latin typeface="Arial" panose="020B0604020202020204" pitchFamily="34" charset="0"/>
                  <a:cs typeface="Arial" panose="020B0604020202020204" pitchFamily="34" charset="0"/>
                </a:rPr>
                <a:t>52</a:t>
              </a:r>
              <a:endParaRPr lang="fr-FR" altLang="en-US" sz="1400">
                <a:solidFill>
                  <a:srgbClr val="000000"/>
                </a:solidFill>
                <a:latin typeface="Arial" panose="020B0604020202020204" pitchFamily="34" charset="0"/>
                <a:cs typeface="Arial" panose="020B0604020202020204" pitchFamily="34" charset="0"/>
              </a:endParaRPr>
            </a:p>
          </p:txBody>
        </p:sp>
        <p:sp>
          <p:nvSpPr>
            <p:cNvPr id="49" name="Text Box 88"/>
            <p:cNvSpPr txBox="1">
              <a:spLocks noChangeArrowheads="1"/>
            </p:cNvSpPr>
            <p:nvPr/>
          </p:nvSpPr>
          <p:spPr bwMode="auto">
            <a:xfrm>
              <a:off x="5691134" y="4816890"/>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smtClean="0">
                  <a:solidFill>
                    <a:srgbClr val="000000"/>
                  </a:solidFill>
                  <a:latin typeface="Arial" panose="020B0604020202020204" pitchFamily="34" charset="0"/>
                  <a:cs typeface="Arial" panose="020B0604020202020204" pitchFamily="34" charset="0"/>
                </a:rPr>
                <a:t>20</a:t>
              </a: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endParaRPr lang="fr-FR" altLang="en-US" sz="1400" smtClean="0">
                <a:solidFill>
                  <a:srgbClr val="000000"/>
                </a:solidFill>
                <a:latin typeface="Arial" panose="020B0604020202020204" pitchFamily="34" charset="0"/>
                <a:cs typeface="Arial" panose="020B0604020202020204" pitchFamily="34" charset="0"/>
              </a:endParaRPr>
            </a:p>
            <a:p>
              <a:pPr algn="ctr"/>
              <a:r>
                <a:rPr lang="fr-FR" altLang="en-US" sz="1400" smtClean="0">
                  <a:solidFill>
                    <a:srgbClr val="000000"/>
                  </a:solidFill>
                  <a:latin typeface="Arial" panose="020B0604020202020204" pitchFamily="34" charset="0"/>
                  <a:cs typeface="Arial" panose="020B0604020202020204" pitchFamily="34" charset="0"/>
                </a:rPr>
                <a:t>31</a:t>
              </a:r>
            </a:p>
            <a:p>
              <a:pPr algn="ctr"/>
              <a:r>
                <a:rPr lang="fr-FR" altLang="en-US" sz="1400" smtClean="0">
                  <a:solidFill>
                    <a:srgbClr val="000000"/>
                  </a:solidFill>
                  <a:latin typeface="Arial" panose="020B0604020202020204" pitchFamily="34" charset="0"/>
                  <a:cs typeface="Arial" panose="020B0604020202020204" pitchFamily="34" charset="0"/>
                </a:rPr>
                <a:t>33</a:t>
              </a:r>
              <a:endParaRPr lang="fr-FR" altLang="en-US" sz="1400">
                <a:solidFill>
                  <a:srgbClr val="000000"/>
                </a:solidFill>
                <a:latin typeface="Arial" panose="020B0604020202020204" pitchFamily="34" charset="0"/>
                <a:cs typeface="Arial" panose="020B0604020202020204" pitchFamily="34" charset="0"/>
              </a:endParaRPr>
            </a:p>
          </p:txBody>
        </p:sp>
        <p:sp>
          <p:nvSpPr>
            <p:cNvPr id="50" name="Line 169"/>
            <p:cNvSpPr>
              <a:spLocks noChangeShapeType="1"/>
            </p:cNvSpPr>
            <p:nvPr/>
          </p:nvSpPr>
          <p:spPr bwMode="auto">
            <a:xfrm>
              <a:off x="6314765"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51" name="Line 170"/>
            <p:cNvSpPr>
              <a:spLocks noChangeShapeType="1"/>
            </p:cNvSpPr>
            <p:nvPr/>
          </p:nvSpPr>
          <p:spPr bwMode="auto">
            <a:xfrm>
              <a:off x="6765511"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52" name="Text Box 88"/>
            <p:cNvSpPr txBox="1">
              <a:spLocks noChangeArrowheads="1"/>
            </p:cNvSpPr>
            <p:nvPr/>
          </p:nvSpPr>
          <p:spPr bwMode="auto">
            <a:xfrm>
              <a:off x="6145657" y="4816890"/>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a:solidFill>
                    <a:srgbClr val="000000"/>
                  </a:solidFill>
                  <a:latin typeface="Arial" panose="020B0604020202020204" pitchFamily="34" charset="0"/>
                  <a:cs typeface="Arial" panose="020B0604020202020204" pitchFamily="34" charset="0"/>
                </a:rPr>
                <a:t>2</a:t>
              </a:r>
              <a:r>
                <a:rPr lang="fr-FR" altLang="en-US" sz="1400" dirty="0" smtClean="0">
                  <a:solidFill>
                    <a:srgbClr val="000000"/>
                  </a:solidFill>
                  <a:latin typeface="Arial" panose="020B0604020202020204" pitchFamily="34" charset="0"/>
                  <a:cs typeface="Arial" panose="020B0604020202020204" pitchFamily="34" charset="0"/>
                </a:rPr>
                <a:t>2</a:t>
              </a: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21</a:t>
              </a:r>
            </a:p>
            <a:p>
              <a:pPr algn="ctr"/>
              <a:r>
                <a:rPr lang="fr-FR" altLang="en-US" sz="1400" dirty="0" smtClean="0">
                  <a:solidFill>
                    <a:srgbClr val="000000"/>
                  </a:solidFill>
                  <a:latin typeface="Arial" panose="020B0604020202020204" pitchFamily="34" charset="0"/>
                  <a:cs typeface="Arial" panose="020B0604020202020204" pitchFamily="34" charset="0"/>
                </a:rPr>
                <a:t>17</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53" name="Text Box 88"/>
            <p:cNvSpPr txBox="1">
              <a:spLocks noChangeArrowheads="1"/>
            </p:cNvSpPr>
            <p:nvPr/>
          </p:nvSpPr>
          <p:spPr bwMode="auto">
            <a:xfrm>
              <a:off x="6588636" y="4816890"/>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a:solidFill>
                    <a:srgbClr val="000000"/>
                  </a:solidFill>
                  <a:latin typeface="Arial" panose="020B0604020202020204" pitchFamily="34" charset="0"/>
                  <a:cs typeface="Arial" panose="020B0604020202020204" pitchFamily="34" charset="0"/>
                </a:rPr>
                <a:t>2</a:t>
              </a:r>
              <a:r>
                <a:rPr lang="fr-FR" altLang="en-US" sz="1400" dirty="0" smtClean="0">
                  <a:solidFill>
                    <a:srgbClr val="000000"/>
                  </a:solidFill>
                  <a:latin typeface="Arial" panose="020B0604020202020204" pitchFamily="34" charset="0"/>
                  <a:cs typeface="Arial" panose="020B0604020202020204" pitchFamily="34" charset="0"/>
                </a:rPr>
                <a:t>4</a:t>
              </a: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10</a:t>
              </a:r>
            </a:p>
            <a:p>
              <a:pPr algn="ctr"/>
              <a:r>
                <a:rPr lang="fr-FR" altLang="en-US" sz="1400" dirty="0" smtClean="0">
                  <a:solidFill>
                    <a:srgbClr val="000000"/>
                  </a:solidFill>
                  <a:latin typeface="Arial" panose="020B0604020202020204" pitchFamily="34" charset="0"/>
                  <a:cs typeface="Arial" panose="020B0604020202020204" pitchFamily="34" charset="0"/>
                </a:rPr>
                <a:t>11</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54" name="Line 168"/>
            <p:cNvSpPr>
              <a:spLocks noChangeShapeType="1"/>
            </p:cNvSpPr>
            <p:nvPr/>
          </p:nvSpPr>
          <p:spPr bwMode="auto">
            <a:xfrm>
              <a:off x="7204661"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55" name="Line 169"/>
            <p:cNvSpPr>
              <a:spLocks noChangeShapeType="1"/>
            </p:cNvSpPr>
            <p:nvPr/>
          </p:nvSpPr>
          <p:spPr bwMode="auto">
            <a:xfrm>
              <a:off x="7643444"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56" name="Line 170"/>
            <p:cNvSpPr>
              <a:spLocks noChangeShapeType="1"/>
            </p:cNvSpPr>
            <p:nvPr/>
          </p:nvSpPr>
          <p:spPr bwMode="auto">
            <a:xfrm>
              <a:off x="8094194" y="4715241"/>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57" name="Text Box 88"/>
            <p:cNvSpPr txBox="1">
              <a:spLocks noChangeArrowheads="1"/>
            </p:cNvSpPr>
            <p:nvPr/>
          </p:nvSpPr>
          <p:spPr bwMode="auto">
            <a:xfrm>
              <a:off x="7030590" y="4816889"/>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a:solidFill>
                    <a:srgbClr val="000000"/>
                  </a:solidFill>
                  <a:latin typeface="Arial" panose="020B0604020202020204" pitchFamily="34" charset="0"/>
                  <a:cs typeface="Arial" panose="020B0604020202020204" pitchFamily="34" charset="0"/>
                </a:rPr>
                <a:t>2</a:t>
              </a:r>
              <a:r>
                <a:rPr lang="fr-FR" altLang="en-US" sz="1400" dirty="0" smtClean="0">
                  <a:solidFill>
                    <a:srgbClr val="000000"/>
                  </a:solidFill>
                  <a:latin typeface="Arial" panose="020B0604020202020204" pitchFamily="34" charset="0"/>
                  <a:cs typeface="Arial" panose="020B0604020202020204" pitchFamily="34" charset="0"/>
                </a:rPr>
                <a:t>6</a:t>
              </a: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8</a:t>
              </a:r>
            </a:p>
            <a:p>
              <a:pPr algn="ctr"/>
              <a:r>
                <a:rPr lang="fr-FR" altLang="en-US" sz="1400" dirty="0" smtClean="0">
                  <a:solidFill>
                    <a:srgbClr val="000000"/>
                  </a:solidFill>
                  <a:latin typeface="Arial" panose="020B0604020202020204" pitchFamily="34" charset="0"/>
                  <a:cs typeface="Arial" panose="020B0604020202020204" pitchFamily="34" charset="0"/>
                </a:rPr>
                <a:t>5</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58" name="Text Box 88"/>
            <p:cNvSpPr txBox="1">
              <a:spLocks noChangeArrowheads="1"/>
            </p:cNvSpPr>
            <p:nvPr/>
          </p:nvSpPr>
          <p:spPr bwMode="auto">
            <a:xfrm>
              <a:off x="7474342"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a:solidFill>
                    <a:srgbClr val="000000"/>
                  </a:solidFill>
                  <a:latin typeface="Arial" panose="020B0604020202020204" pitchFamily="34" charset="0"/>
                  <a:cs typeface="Arial" panose="020B0604020202020204" pitchFamily="34" charset="0"/>
                </a:rPr>
                <a:t>2</a:t>
              </a:r>
              <a:r>
                <a:rPr lang="fr-FR" altLang="en-US" sz="1400" dirty="0" smtClean="0">
                  <a:solidFill>
                    <a:srgbClr val="000000"/>
                  </a:solidFill>
                  <a:latin typeface="Arial" panose="020B0604020202020204" pitchFamily="34" charset="0"/>
                  <a:cs typeface="Arial" panose="020B0604020202020204" pitchFamily="34" charset="0"/>
                </a:rPr>
                <a:t>8</a:t>
              </a: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1</a:t>
              </a:r>
            </a:p>
            <a:p>
              <a:pPr algn="ctr"/>
              <a:r>
                <a:rPr lang="fr-FR" altLang="en-US" sz="1400" dirty="0" smtClean="0">
                  <a:solidFill>
                    <a:srgbClr val="000000"/>
                  </a:solidFill>
                  <a:latin typeface="Arial" panose="020B0604020202020204" pitchFamily="34" charset="0"/>
                  <a:cs typeface="Arial" panose="020B0604020202020204" pitchFamily="34" charset="0"/>
                </a:rPr>
                <a:t>1</a:t>
              </a:r>
              <a:endParaRPr lang="fr-FR" altLang="en-US" sz="1400" dirty="0">
                <a:solidFill>
                  <a:srgbClr val="000000"/>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7917320" y="4816891"/>
              <a:ext cx="353755" cy="1671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30</a:t>
              </a: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endParaRPr lang="fr-FR" altLang="en-US" sz="1400" dirty="0" smtClean="0">
                <a:solidFill>
                  <a:srgbClr val="000000"/>
                </a:solidFill>
                <a:latin typeface="Arial" panose="020B0604020202020204" pitchFamily="34" charset="0"/>
                <a:cs typeface="Arial" panose="020B0604020202020204" pitchFamily="34" charset="0"/>
              </a:endParaRPr>
            </a:p>
            <a:p>
              <a:pPr algn="ctr"/>
              <a:r>
                <a:rPr lang="fr-FR" altLang="en-US" sz="1400" dirty="0" smtClean="0">
                  <a:solidFill>
                    <a:srgbClr val="000000"/>
                  </a:solidFill>
                  <a:latin typeface="Arial" panose="020B0604020202020204" pitchFamily="34" charset="0"/>
                  <a:cs typeface="Arial" panose="020B0604020202020204" pitchFamily="34" charset="0"/>
                </a:rPr>
                <a:t>0</a:t>
              </a:r>
            </a:p>
            <a:p>
              <a:pPr algn="ctr"/>
              <a:r>
                <a:rPr lang="fr-FR" altLang="en-US" sz="1400" dirty="0" smtClean="0">
                  <a:solidFill>
                    <a:srgbClr val="000000"/>
                  </a:solidFill>
                  <a:latin typeface="Arial" panose="020B0604020202020204" pitchFamily="34" charset="0"/>
                  <a:cs typeface="Arial" panose="020B0604020202020204" pitchFamily="34" charset="0"/>
                </a:rPr>
                <a:t>0</a:t>
              </a:r>
              <a:endParaRPr lang="fr-FR" altLang="en-US" sz="1400" dirty="0">
                <a:solidFill>
                  <a:srgbClr val="000000"/>
                </a:solidFill>
                <a:latin typeface="Arial" panose="020B0604020202020204" pitchFamily="34" charset="0"/>
                <a:cs typeface="Arial" panose="020B0604020202020204" pitchFamily="34" charset="0"/>
              </a:endParaRPr>
            </a:p>
          </p:txBody>
        </p:sp>
      </p:grpSp>
      <p:sp>
        <p:nvSpPr>
          <p:cNvPr id="60" name="TextBox 59"/>
          <p:cNvSpPr txBox="1"/>
          <p:nvPr/>
        </p:nvSpPr>
        <p:spPr>
          <a:xfrm>
            <a:off x="4331440" y="1666462"/>
            <a:ext cx="481121" cy="338554"/>
          </a:xfrm>
          <a:prstGeom prst="rect">
            <a:avLst/>
          </a:prstGeom>
          <a:noFill/>
        </p:spPr>
        <p:txBody>
          <a:bodyPr wrap="none" rtlCol="0">
            <a:spAutoFit/>
          </a:bodyPr>
          <a:lstStyle/>
          <a:p>
            <a:pPr algn="ctr"/>
            <a:r>
              <a:rPr lang="fr-FR" sz="1600" b="1" dirty="0" smtClean="0"/>
              <a:t>SG</a:t>
            </a:r>
            <a:endParaRPr lang="fr-FR" sz="1600" b="1" dirty="0"/>
          </a:p>
        </p:txBody>
      </p:sp>
      <p:graphicFrame>
        <p:nvGraphicFramePr>
          <p:cNvPr id="61" name="Table 60"/>
          <p:cNvGraphicFramePr>
            <a:graphicFrameLocks noGrp="1"/>
          </p:cNvGraphicFramePr>
          <p:nvPr>
            <p:extLst>
              <p:ext uri="{D42A27DB-BD31-4B8C-83A1-F6EECF244321}">
                <p14:modId xmlns:p14="http://schemas.microsoft.com/office/powerpoint/2010/main" val="699191200"/>
              </p:ext>
            </p:extLst>
          </p:nvPr>
        </p:nvGraphicFramePr>
        <p:xfrm>
          <a:off x="4112830" y="2560579"/>
          <a:ext cx="4926820" cy="914400"/>
        </p:xfrm>
        <a:graphic>
          <a:graphicData uri="http://schemas.openxmlformats.org/drawingml/2006/table">
            <a:tbl>
              <a:tblPr firstRow="1" bandRow="1">
                <a:tableStyleId>{69012ECD-51FC-41F1-AA8D-1B2483CD663E}</a:tableStyleId>
              </a:tblPr>
              <a:tblGrid>
                <a:gridCol w="1324638">
                  <a:extLst>
                    <a:ext uri="{9D8B030D-6E8A-4147-A177-3AD203B41FA5}">
                      <a16:colId xmlns:a16="http://schemas.microsoft.com/office/drawing/2014/main" val="20000"/>
                    </a:ext>
                  </a:extLst>
                </a:gridCol>
                <a:gridCol w="1395135">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106380">
                  <a:extLst>
                    <a:ext uri="{9D8B030D-6E8A-4147-A177-3AD203B41FA5}">
                      <a16:colId xmlns:a16="http://schemas.microsoft.com/office/drawing/2014/main" val="20003"/>
                    </a:ext>
                  </a:extLst>
                </a:gridCol>
              </a:tblGrid>
              <a:tr h="0">
                <a:tc>
                  <a:txBody>
                    <a:bodyPr/>
                    <a:lstStyle/>
                    <a:p>
                      <a:r>
                        <a:rPr lang="en-GB" sz="1400" dirty="0" smtClean="0">
                          <a:solidFill>
                            <a:srgbClr val="000000"/>
                          </a:solidFill>
                        </a:rPr>
                        <a:t>n=645</a:t>
                      </a:r>
                      <a:endParaRPr lang="en-GB" sz="1400" dirty="0">
                        <a:solidFill>
                          <a:srgbClr val="000000"/>
                        </a:solidFill>
                      </a:endParaRP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Ramucirumab</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Placebo</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a:t>
                      </a:r>
                      <a:endParaRPr lang="en-GB" sz="1400" dirty="0">
                        <a:solidFill>
                          <a:srgbClr val="000000"/>
                        </a:solidFill>
                      </a:endParaRP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400" dirty="0" err="1" smtClean="0">
                          <a:solidFill>
                            <a:srgbClr val="000000"/>
                          </a:solidFill>
                        </a:rPr>
                        <a:t>SGm</a:t>
                      </a:r>
                      <a:r>
                        <a:rPr lang="en-GB" sz="1400" dirty="0" smtClean="0">
                          <a:solidFill>
                            <a:srgbClr val="000000"/>
                          </a:solidFill>
                        </a:rPr>
                        <a:t>, </a:t>
                      </a:r>
                      <a:r>
                        <a:rPr lang="en-GB" sz="1400" dirty="0" err="1" smtClean="0">
                          <a:solidFill>
                            <a:srgbClr val="000000"/>
                          </a:solidFill>
                        </a:rPr>
                        <a:t>mois</a:t>
                      </a:r>
                      <a:endParaRPr lang="en-GB" sz="1400" dirty="0">
                        <a:solidFill>
                          <a:srgbClr val="000000"/>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11,17</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10,74</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0,68</a:t>
                      </a:r>
                      <a:endParaRPr lang="en-GB" sz="140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400" dirty="0" smtClean="0">
                          <a:solidFill>
                            <a:srgbClr val="000000"/>
                          </a:solidFill>
                        </a:rPr>
                        <a:t>HR (IC95%)</a:t>
                      </a:r>
                      <a:endParaRPr lang="en-GB" sz="1400" dirty="0">
                        <a:solidFill>
                          <a:srgbClr val="000000"/>
                        </a:solidFill>
                      </a:endParaRP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400" dirty="0" smtClean="0">
                          <a:solidFill>
                            <a:srgbClr val="000000"/>
                          </a:solidFill>
                        </a:rPr>
                        <a:t>0,96 (0,80 – 1,16)</a:t>
                      </a:r>
                      <a:endParaRPr lang="en-GB" sz="1400" dirty="0">
                        <a:solidFill>
                          <a:srgbClr val="000000"/>
                        </a:solidFill>
                      </a:endParaRP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cxnSp>
        <p:nvCxnSpPr>
          <p:cNvPr id="62" name="Straight Connector 61"/>
          <p:cNvCxnSpPr/>
          <p:nvPr/>
        </p:nvCxnSpPr>
        <p:spPr>
          <a:xfrm>
            <a:off x="1663706"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47384"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93747" y="4254154"/>
            <a:ext cx="1519968" cy="646331"/>
          </a:xfrm>
          <a:prstGeom prst="rect">
            <a:avLst/>
          </a:prstGeom>
          <a:noFill/>
        </p:spPr>
        <p:txBody>
          <a:bodyPr wrap="none" rtlCol="0">
            <a:spAutoFit/>
          </a:bodyPr>
          <a:lstStyle/>
          <a:p>
            <a:r>
              <a:rPr lang="fr-FR" sz="1200" dirty="0" smtClean="0">
                <a:solidFill>
                  <a:srgbClr val="000000"/>
                </a:solidFill>
              </a:rPr>
              <a:t>Ramucirumab + CT</a:t>
            </a:r>
          </a:p>
          <a:p>
            <a:r>
              <a:rPr lang="fr-FR" sz="1200" dirty="0" smtClean="0">
                <a:solidFill>
                  <a:srgbClr val="000000"/>
                </a:solidFill>
              </a:rPr>
              <a:t>Placebo + CT</a:t>
            </a:r>
          </a:p>
          <a:p>
            <a:r>
              <a:rPr lang="fr-FR" sz="1200" dirty="0" smtClean="0">
                <a:solidFill>
                  <a:srgbClr val="000000"/>
                </a:solidFill>
              </a:rPr>
              <a:t>Censuré</a:t>
            </a:r>
            <a:endParaRPr lang="fr-FR" sz="1200" dirty="0">
              <a:solidFill>
                <a:srgbClr val="000000"/>
              </a:solidFill>
            </a:endParaRPr>
          </a:p>
        </p:txBody>
      </p:sp>
      <p:cxnSp>
        <p:nvCxnSpPr>
          <p:cNvPr id="65" name="Straight Connector 64"/>
          <p:cNvCxnSpPr/>
          <p:nvPr/>
        </p:nvCxnSpPr>
        <p:spPr>
          <a:xfrm rot="5400000">
            <a:off x="1770252"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656383"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67" name="Group 50"/>
          <p:cNvGrpSpPr>
            <a:grpSpLocks/>
          </p:cNvGrpSpPr>
          <p:nvPr/>
        </p:nvGrpSpPr>
        <p:grpSpPr bwMode="auto">
          <a:xfrm>
            <a:off x="1525020" y="2400471"/>
            <a:ext cx="6733029" cy="2160000"/>
            <a:chOff x="1284" y="1640"/>
            <a:chExt cx="3192" cy="1038"/>
          </a:xfrm>
        </p:grpSpPr>
        <p:sp>
          <p:nvSpPr>
            <p:cNvPr id="68" name="Line 51"/>
            <p:cNvSpPr>
              <a:spLocks noChangeShapeType="1"/>
            </p:cNvSpPr>
            <p:nvPr/>
          </p:nvSpPr>
          <p:spPr bwMode="auto">
            <a:xfrm>
              <a:off x="447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9" name="Line 52"/>
            <p:cNvSpPr>
              <a:spLocks noChangeShapeType="1"/>
            </p:cNvSpPr>
            <p:nvPr/>
          </p:nvSpPr>
          <p:spPr bwMode="auto">
            <a:xfrm>
              <a:off x="4416"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0" name="Line 53"/>
            <p:cNvSpPr>
              <a:spLocks noChangeShapeType="1"/>
            </p:cNvSpPr>
            <p:nvPr/>
          </p:nvSpPr>
          <p:spPr bwMode="auto">
            <a:xfrm>
              <a:off x="4398"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1" name="Line 54"/>
            <p:cNvSpPr>
              <a:spLocks noChangeShapeType="1"/>
            </p:cNvSpPr>
            <p:nvPr/>
          </p:nvSpPr>
          <p:spPr bwMode="auto">
            <a:xfrm>
              <a:off x="434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2" name="Line 55"/>
            <p:cNvSpPr>
              <a:spLocks noChangeShapeType="1"/>
            </p:cNvSpPr>
            <p:nvPr/>
          </p:nvSpPr>
          <p:spPr bwMode="auto">
            <a:xfrm>
              <a:off x="446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3" name="Line 56"/>
            <p:cNvSpPr>
              <a:spLocks noChangeShapeType="1"/>
            </p:cNvSpPr>
            <p:nvPr/>
          </p:nvSpPr>
          <p:spPr bwMode="auto">
            <a:xfrm>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4" name="Line 57"/>
            <p:cNvSpPr>
              <a:spLocks noChangeShapeType="1"/>
            </p:cNvSpPr>
            <p:nvPr/>
          </p:nvSpPr>
          <p:spPr bwMode="auto">
            <a:xfrm>
              <a:off x="406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5" name="Line 58"/>
            <p:cNvSpPr>
              <a:spLocks noChangeShapeType="1"/>
            </p:cNvSpPr>
            <p:nvPr/>
          </p:nvSpPr>
          <p:spPr bwMode="auto">
            <a:xfrm>
              <a:off x="4242"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6" name="Line 59"/>
            <p:cNvSpPr>
              <a:spLocks noChangeShapeType="1"/>
            </p:cNvSpPr>
            <p:nvPr/>
          </p:nvSpPr>
          <p:spPr bwMode="auto">
            <a:xfrm>
              <a:off x="4164"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7" name="Line 60"/>
            <p:cNvSpPr>
              <a:spLocks noChangeShapeType="1"/>
            </p:cNvSpPr>
            <p:nvPr/>
          </p:nvSpPr>
          <p:spPr bwMode="auto">
            <a:xfrm>
              <a:off x="393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8" name="Line 61"/>
            <p:cNvSpPr>
              <a:spLocks noChangeShapeType="1"/>
            </p:cNvSpPr>
            <p:nvPr/>
          </p:nvSpPr>
          <p:spPr bwMode="auto">
            <a:xfrm>
              <a:off x="394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79" name="Line 62"/>
            <p:cNvSpPr>
              <a:spLocks noChangeShapeType="1"/>
            </p:cNvSpPr>
            <p:nvPr/>
          </p:nvSpPr>
          <p:spPr bwMode="auto">
            <a:xfrm>
              <a:off x="3954"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0" name="Line 63"/>
            <p:cNvSpPr>
              <a:spLocks noChangeShapeType="1"/>
            </p:cNvSpPr>
            <p:nvPr/>
          </p:nvSpPr>
          <p:spPr bwMode="auto">
            <a:xfrm>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1" name="Line 64"/>
            <p:cNvSpPr>
              <a:spLocks noChangeShapeType="1"/>
            </p:cNvSpPr>
            <p:nvPr/>
          </p:nvSpPr>
          <p:spPr bwMode="auto">
            <a:xfrm>
              <a:off x="2742"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2" name="Line 65"/>
            <p:cNvSpPr>
              <a:spLocks noChangeShapeType="1"/>
            </p:cNvSpPr>
            <p:nvPr/>
          </p:nvSpPr>
          <p:spPr bwMode="auto">
            <a:xfrm>
              <a:off x="2748"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3" name="Line 66"/>
            <p:cNvSpPr>
              <a:spLocks noChangeShapeType="1"/>
            </p:cNvSpPr>
            <p:nvPr/>
          </p:nvSpPr>
          <p:spPr bwMode="auto">
            <a:xfrm>
              <a:off x="2958"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4" name="Line 67"/>
            <p:cNvSpPr>
              <a:spLocks noChangeShapeType="1"/>
            </p:cNvSpPr>
            <p:nvPr/>
          </p:nvSpPr>
          <p:spPr bwMode="auto">
            <a:xfrm>
              <a:off x="2970"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5" name="Line 68"/>
            <p:cNvSpPr>
              <a:spLocks noChangeShapeType="1"/>
            </p:cNvSpPr>
            <p:nvPr/>
          </p:nvSpPr>
          <p:spPr bwMode="auto">
            <a:xfrm>
              <a:off x="375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6" name="Line 69"/>
            <p:cNvSpPr>
              <a:spLocks noChangeShapeType="1"/>
            </p:cNvSpPr>
            <p:nvPr/>
          </p:nvSpPr>
          <p:spPr bwMode="auto">
            <a:xfrm>
              <a:off x="3762"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7" name="Line 70"/>
            <p:cNvSpPr>
              <a:spLocks noChangeShapeType="1"/>
            </p:cNvSpPr>
            <p:nvPr/>
          </p:nvSpPr>
          <p:spPr bwMode="auto">
            <a:xfrm>
              <a:off x="3012"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8" name="Line 71"/>
            <p:cNvSpPr>
              <a:spLocks noChangeShapeType="1"/>
            </p:cNvSpPr>
            <p:nvPr/>
          </p:nvSpPr>
          <p:spPr bwMode="auto">
            <a:xfrm>
              <a:off x="3024"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9" name="Line 72"/>
            <p:cNvSpPr>
              <a:spLocks noChangeShapeType="1"/>
            </p:cNvSpPr>
            <p:nvPr/>
          </p:nvSpPr>
          <p:spPr bwMode="auto">
            <a:xfrm>
              <a:off x="3204"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0" name="Line 73"/>
            <p:cNvSpPr>
              <a:spLocks noChangeShapeType="1"/>
            </p:cNvSpPr>
            <p:nvPr/>
          </p:nvSpPr>
          <p:spPr bwMode="auto">
            <a:xfrm>
              <a:off x="3216"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1" name="Line 74"/>
            <p:cNvSpPr>
              <a:spLocks noChangeShapeType="1"/>
            </p:cNvSpPr>
            <p:nvPr/>
          </p:nvSpPr>
          <p:spPr bwMode="auto">
            <a:xfrm>
              <a:off x="3558"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2" name="Line 75"/>
            <p:cNvSpPr>
              <a:spLocks noChangeShapeType="1"/>
            </p:cNvSpPr>
            <p:nvPr/>
          </p:nvSpPr>
          <p:spPr bwMode="auto">
            <a:xfrm>
              <a:off x="3564"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3" name="Line 76"/>
            <p:cNvSpPr>
              <a:spLocks noChangeShapeType="1"/>
            </p:cNvSpPr>
            <p:nvPr/>
          </p:nvSpPr>
          <p:spPr bwMode="auto">
            <a:xfrm>
              <a:off x="130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4" name="Line 77"/>
            <p:cNvSpPr>
              <a:spLocks noChangeShapeType="1"/>
            </p:cNvSpPr>
            <p:nvPr/>
          </p:nvSpPr>
          <p:spPr bwMode="auto">
            <a:xfrm>
              <a:off x="3294"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5" name="Line 78"/>
            <p:cNvSpPr>
              <a:spLocks noChangeShapeType="1"/>
            </p:cNvSpPr>
            <p:nvPr/>
          </p:nvSpPr>
          <p:spPr bwMode="auto">
            <a:xfrm>
              <a:off x="3306"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6" name="Line 79"/>
            <p:cNvSpPr>
              <a:spLocks noChangeShapeType="1"/>
            </p:cNvSpPr>
            <p:nvPr/>
          </p:nvSpPr>
          <p:spPr bwMode="auto">
            <a:xfrm>
              <a:off x="1350"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7" name="Line 80"/>
            <p:cNvSpPr>
              <a:spLocks noChangeShapeType="1"/>
            </p:cNvSpPr>
            <p:nvPr/>
          </p:nvSpPr>
          <p:spPr bwMode="auto">
            <a:xfrm>
              <a:off x="136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8" name="Line 81"/>
            <p:cNvSpPr>
              <a:spLocks noChangeShapeType="1"/>
            </p:cNvSpPr>
            <p:nvPr/>
          </p:nvSpPr>
          <p:spPr bwMode="auto">
            <a:xfrm>
              <a:off x="1938" y="188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99" name="Line 82"/>
            <p:cNvSpPr>
              <a:spLocks noChangeShapeType="1"/>
            </p:cNvSpPr>
            <p:nvPr/>
          </p:nvSpPr>
          <p:spPr bwMode="auto">
            <a:xfrm>
              <a:off x="1644" y="17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0" name="Line 83"/>
            <p:cNvSpPr>
              <a:spLocks noChangeShapeType="1"/>
            </p:cNvSpPr>
            <p:nvPr/>
          </p:nvSpPr>
          <p:spPr bwMode="auto">
            <a:xfrm>
              <a:off x="2784" y="235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1" name="Line 84"/>
            <p:cNvSpPr>
              <a:spLocks noChangeShapeType="1"/>
            </p:cNvSpPr>
            <p:nvPr/>
          </p:nvSpPr>
          <p:spPr bwMode="auto">
            <a:xfrm>
              <a:off x="1314" y="164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2" name="Line 85"/>
            <p:cNvSpPr>
              <a:spLocks noChangeShapeType="1"/>
            </p:cNvSpPr>
            <p:nvPr/>
          </p:nvSpPr>
          <p:spPr bwMode="auto">
            <a:xfrm>
              <a:off x="3228"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3" name="Line 86"/>
            <p:cNvSpPr>
              <a:spLocks noChangeShapeType="1"/>
            </p:cNvSpPr>
            <p:nvPr/>
          </p:nvSpPr>
          <p:spPr bwMode="auto">
            <a:xfrm>
              <a:off x="1782" y="18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4" name="Line 87"/>
            <p:cNvSpPr>
              <a:spLocks noChangeShapeType="1"/>
            </p:cNvSpPr>
            <p:nvPr/>
          </p:nvSpPr>
          <p:spPr bwMode="auto">
            <a:xfrm>
              <a:off x="384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5" name="Line 88"/>
            <p:cNvSpPr>
              <a:spLocks noChangeShapeType="1"/>
            </p:cNvSpPr>
            <p:nvPr/>
          </p:nvSpPr>
          <p:spPr bwMode="auto">
            <a:xfrm>
              <a:off x="3612" y="258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6" name="Line 89"/>
            <p:cNvSpPr>
              <a:spLocks noChangeShapeType="1"/>
            </p:cNvSpPr>
            <p:nvPr/>
          </p:nvSpPr>
          <p:spPr bwMode="auto">
            <a:xfrm>
              <a:off x="1680" y="17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7" name="Line 90"/>
            <p:cNvSpPr>
              <a:spLocks noChangeShapeType="1"/>
            </p:cNvSpPr>
            <p:nvPr/>
          </p:nvSpPr>
          <p:spPr bwMode="auto">
            <a:xfrm>
              <a:off x="3474" y="25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8" name="Line 91"/>
            <p:cNvSpPr>
              <a:spLocks noChangeShapeType="1"/>
            </p:cNvSpPr>
            <p:nvPr/>
          </p:nvSpPr>
          <p:spPr bwMode="auto">
            <a:xfrm>
              <a:off x="1560" y="17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09" name="Line 92"/>
            <p:cNvSpPr>
              <a:spLocks noChangeShapeType="1"/>
            </p:cNvSpPr>
            <p:nvPr/>
          </p:nvSpPr>
          <p:spPr bwMode="auto">
            <a:xfrm>
              <a:off x="1812" y="18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0" name="Line 93"/>
            <p:cNvSpPr>
              <a:spLocks noChangeShapeType="1"/>
            </p:cNvSpPr>
            <p:nvPr/>
          </p:nvSpPr>
          <p:spPr bwMode="auto">
            <a:xfrm>
              <a:off x="3396" y="252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1" name="Line 94"/>
            <p:cNvSpPr>
              <a:spLocks noChangeShapeType="1"/>
            </p:cNvSpPr>
            <p:nvPr/>
          </p:nvSpPr>
          <p:spPr bwMode="auto">
            <a:xfrm>
              <a:off x="1410" y="166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2" name="Line 95"/>
            <p:cNvSpPr>
              <a:spLocks noChangeShapeType="1"/>
            </p:cNvSpPr>
            <p:nvPr/>
          </p:nvSpPr>
          <p:spPr bwMode="auto">
            <a:xfrm>
              <a:off x="2700" y="230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3" name="Line 96"/>
            <p:cNvSpPr>
              <a:spLocks noChangeShapeType="1"/>
            </p:cNvSpPr>
            <p:nvPr/>
          </p:nvSpPr>
          <p:spPr bwMode="auto">
            <a:xfrm>
              <a:off x="1440" y="16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4" name="Line 97"/>
            <p:cNvSpPr>
              <a:spLocks noChangeShapeType="1"/>
            </p:cNvSpPr>
            <p:nvPr/>
          </p:nvSpPr>
          <p:spPr bwMode="auto">
            <a:xfrm>
              <a:off x="2766" y="23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5" name="Freeform 98"/>
            <p:cNvSpPr>
              <a:spLocks/>
            </p:cNvSpPr>
            <p:nvPr/>
          </p:nvSpPr>
          <p:spPr bwMode="auto">
            <a:xfrm>
              <a:off x="1284" y="1658"/>
              <a:ext cx="3192" cy="1002"/>
            </a:xfrm>
            <a:custGeom>
              <a:avLst/>
              <a:gdLst>
                <a:gd name="T0" fmla="*/ 440 w 532"/>
                <a:gd name="T1" fmla="*/ 167 h 167"/>
                <a:gd name="T2" fmla="*/ 436 w 532"/>
                <a:gd name="T3" fmla="*/ 164 h 167"/>
                <a:gd name="T4" fmla="*/ 431 w 532"/>
                <a:gd name="T5" fmla="*/ 161 h 167"/>
                <a:gd name="T6" fmla="*/ 391 w 532"/>
                <a:gd name="T7" fmla="*/ 161 h 167"/>
                <a:gd name="T8" fmla="*/ 377 w 532"/>
                <a:gd name="T9" fmla="*/ 158 h 167"/>
                <a:gd name="T10" fmla="*/ 372 w 532"/>
                <a:gd name="T11" fmla="*/ 155 h 167"/>
                <a:gd name="T12" fmla="*/ 367 w 532"/>
                <a:gd name="T13" fmla="*/ 150 h 167"/>
                <a:gd name="T14" fmla="*/ 356 w 532"/>
                <a:gd name="T15" fmla="*/ 147 h 167"/>
                <a:gd name="T16" fmla="*/ 349 w 532"/>
                <a:gd name="T17" fmla="*/ 144 h 167"/>
                <a:gd name="T18" fmla="*/ 332 w 532"/>
                <a:gd name="T19" fmla="*/ 141 h 167"/>
                <a:gd name="T20" fmla="*/ 327 w 532"/>
                <a:gd name="T21" fmla="*/ 138 h 167"/>
                <a:gd name="T22" fmla="*/ 310 w 532"/>
                <a:gd name="T23" fmla="*/ 138 h 167"/>
                <a:gd name="T24" fmla="*/ 304 w 532"/>
                <a:gd name="T25" fmla="*/ 135 h 167"/>
                <a:gd name="T26" fmla="*/ 294 w 532"/>
                <a:gd name="T27" fmla="*/ 133 h 167"/>
                <a:gd name="T28" fmla="*/ 284 w 532"/>
                <a:gd name="T29" fmla="*/ 130 h 167"/>
                <a:gd name="T30" fmla="*/ 278 w 532"/>
                <a:gd name="T31" fmla="*/ 127 h 167"/>
                <a:gd name="T32" fmla="*/ 260 w 532"/>
                <a:gd name="T33" fmla="*/ 124 h 167"/>
                <a:gd name="T34" fmla="*/ 252 w 532"/>
                <a:gd name="T35" fmla="*/ 122 h 167"/>
                <a:gd name="T36" fmla="*/ 247 w 532"/>
                <a:gd name="T37" fmla="*/ 119 h 167"/>
                <a:gd name="T38" fmla="*/ 239 w 532"/>
                <a:gd name="T39" fmla="*/ 116 h 167"/>
                <a:gd name="T40" fmla="*/ 230 w 532"/>
                <a:gd name="T41" fmla="*/ 112 h 167"/>
                <a:gd name="T42" fmla="*/ 226 w 532"/>
                <a:gd name="T43" fmla="*/ 109 h 167"/>
                <a:gd name="T44" fmla="*/ 221 w 532"/>
                <a:gd name="T45" fmla="*/ 106 h 167"/>
                <a:gd name="T46" fmla="*/ 218 w 532"/>
                <a:gd name="T47" fmla="*/ 103 h 167"/>
                <a:gd name="T48" fmla="*/ 212 w 532"/>
                <a:gd name="T49" fmla="*/ 99 h 167"/>
                <a:gd name="T50" fmla="*/ 205 w 532"/>
                <a:gd name="T51" fmla="*/ 96 h 167"/>
                <a:gd name="T52" fmla="*/ 198 w 532"/>
                <a:gd name="T53" fmla="*/ 93 h 167"/>
                <a:gd name="T54" fmla="*/ 191 w 532"/>
                <a:gd name="T55" fmla="*/ 90 h 167"/>
                <a:gd name="T56" fmla="*/ 186 w 532"/>
                <a:gd name="T57" fmla="*/ 87 h 167"/>
                <a:gd name="T58" fmla="*/ 176 w 532"/>
                <a:gd name="T59" fmla="*/ 84 h 167"/>
                <a:gd name="T60" fmla="*/ 170 w 532"/>
                <a:gd name="T61" fmla="*/ 81 h 167"/>
                <a:gd name="T62" fmla="*/ 164 w 532"/>
                <a:gd name="T63" fmla="*/ 77 h 167"/>
                <a:gd name="T64" fmla="*/ 160 w 532"/>
                <a:gd name="T65" fmla="*/ 74 h 167"/>
                <a:gd name="T66" fmla="*/ 154 w 532"/>
                <a:gd name="T67" fmla="*/ 71 h 167"/>
                <a:gd name="T68" fmla="*/ 151 w 532"/>
                <a:gd name="T69" fmla="*/ 68 h 167"/>
                <a:gd name="T70" fmla="*/ 148 w 532"/>
                <a:gd name="T71" fmla="*/ 65 h 167"/>
                <a:gd name="T72" fmla="*/ 141 w 532"/>
                <a:gd name="T73" fmla="*/ 62 h 167"/>
                <a:gd name="T74" fmla="*/ 136 w 532"/>
                <a:gd name="T75" fmla="*/ 57 h 167"/>
                <a:gd name="T76" fmla="*/ 133 w 532"/>
                <a:gd name="T77" fmla="*/ 53 h 167"/>
                <a:gd name="T78" fmla="*/ 129 w 532"/>
                <a:gd name="T79" fmla="*/ 50 h 167"/>
                <a:gd name="T80" fmla="*/ 124 w 532"/>
                <a:gd name="T81" fmla="*/ 48 h 167"/>
                <a:gd name="T82" fmla="*/ 119 w 532"/>
                <a:gd name="T83" fmla="*/ 45 h 167"/>
                <a:gd name="T84" fmla="*/ 114 w 532"/>
                <a:gd name="T85" fmla="*/ 43 h 167"/>
                <a:gd name="T86" fmla="*/ 109 w 532"/>
                <a:gd name="T87" fmla="*/ 40 h 167"/>
                <a:gd name="T88" fmla="*/ 104 w 532"/>
                <a:gd name="T89" fmla="*/ 37 h 167"/>
                <a:gd name="T90" fmla="*/ 91 w 532"/>
                <a:gd name="T91" fmla="*/ 37 h 167"/>
                <a:gd name="T92" fmla="*/ 85 w 532"/>
                <a:gd name="T93" fmla="*/ 34 h 167"/>
                <a:gd name="T94" fmla="*/ 78 w 532"/>
                <a:gd name="T95" fmla="*/ 31 h 167"/>
                <a:gd name="T96" fmla="*/ 72 w 532"/>
                <a:gd name="T97" fmla="*/ 27 h 167"/>
                <a:gd name="T98" fmla="*/ 66 w 532"/>
                <a:gd name="T99" fmla="*/ 23 h 167"/>
                <a:gd name="T100" fmla="*/ 56 w 532"/>
                <a:gd name="T101" fmla="*/ 23 h 167"/>
                <a:gd name="T102" fmla="*/ 53 w 532"/>
                <a:gd name="T103" fmla="*/ 21 h 167"/>
                <a:gd name="T104" fmla="*/ 48 w 532"/>
                <a:gd name="T105" fmla="*/ 18 h 167"/>
                <a:gd name="T106" fmla="*/ 40 w 532"/>
                <a:gd name="T107" fmla="*/ 15 h 167"/>
                <a:gd name="T108" fmla="*/ 35 w 532"/>
                <a:gd name="T109" fmla="*/ 12 h 167"/>
                <a:gd name="T110" fmla="*/ 28 w 532"/>
                <a:gd name="T111" fmla="*/ 9 h 167"/>
                <a:gd name="T112" fmla="*/ 19 w 532"/>
                <a:gd name="T113" fmla="*/ 6 h 167"/>
                <a:gd name="T114" fmla="*/ 11 w 532"/>
                <a:gd name="T115" fmla="*/ 3 h 167"/>
                <a:gd name="T116" fmla="*/ 8 w 532"/>
                <a:gd name="T1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167">
                  <a:moveTo>
                    <a:pt x="532" y="167"/>
                  </a:moveTo>
                  <a:lnTo>
                    <a:pt x="440" y="167"/>
                  </a:lnTo>
                  <a:lnTo>
                    <a:pt x="440" y="164"/>
                  </a:lnTo>
                  <a:lnTo>
                    <a:pt x="436" y="164"/>
                  </a:lnTo>
                  <a:lnTo>
                    <a:pt x="431" y="164"/>
                  </a:lnTo>
                  <a:lnTo>
                    <a:pt x="431" y="161"/>
                  </a:lnTo>
                  <a:lnTo>
                    <a:pt x="412" y="161"/>
                  </a:lnTo>
                  <a:lnTo>
                    <a:pt x="391" y="161"/>
                  </a:lnTo>
                  <a:lnTo>
                    <a:pt x="391" y="158"/>
                  </a:lnTo>
                  <a:lnTo>
                    <a:pt x="377" y="158"/>
                  </a:lnTo>
                  <a:lnTo>
                    <a:pt x="377" y="155"/>
                  </a:lnTo>
                  <a:lnTo>
                    <a:pt x="372" y="155"/>
                  </a:lnTo>
                  <a:lnTo>
                    <a:pt x="367" y="155"/>
                  </a:lnTo>
                  <a:lnTo>
                    <a:pt x="367" y="150"/>
                  </a:lnTo>
                  <a:lnTo>
                    <a:pt x="356" y="150"/>
                  </a:lnTo>
                  <a:lnTo>
                    <a:pt x="356" y="147"/>
                  </a:lnTo>
                  <a:lnTo>
                    <a:pt x="349" y="147"/>
                  </a:lnTo>
                  <a:lnTo>
                    <a:pt x="349" y="144"/>
                  </a:lnTo>
                  <a:lnTo>
                    <a:pt x="332" y="144"/>
                  </a:lnTo>
                  <a:lnTo>
                    <a:pt x="332" y="141"/>
                  </a:lnTo>
                  <a:lnTo>
                    <a:pt x="327" y="141"/>
                  </a:lnTo>
                  <a:lnTo>
                    <a:pt x="327" y="138"/>
                  </a:lnTo>
                  <a:lnTo>
                    <a:pt x="317" y="138"/>
                  </a:lnTo>
                  <a:lnTo>
                    <a:pt x="310" y="138"/>
                  </a:lnTo>
                  <a:lnTo>
                    <a:pt x="310" y="135"/>
                  </a:lnTo>
                  <a:lnTo>
                    <a:pt x="304" y="135"/>
                  </a:lnTo>
                  <a:lnTo>
                    <a:pt x="304" y="133"/>
                  </a:lnTo>
                  <a:lnTo>
                    <a:pt x="294" y="133"/>
                  </a:lnTo>
                  <a:lnTo>
                    <a:pt x="294" y="130"/>
                  </a:lnTo>
                  <a:lnTo>
                    <a:pt x="284" y="130"/>
                  </a:lnTo>
                  <a:lnTo>
                    <a:pt x="284" y="127"/>
                  </a:lnTo>
                  <a:lnTo>
                    <a:pt x="278" y="127"/>
                  </a:lnTo>
                  <a:lnTo>
                    <a:pt x="278" y="124"/>
                  </a:lnTo>
                  <a:lnTo>
                    <a:pt x="260" y="124"/>
                  </a:lnTo>
                  <a:lnTo>
                    <a:pt x="260" y="122"/>
                  </a:lnTo>
                  <a:lnTo>
                    <a:pt x="252" y="122"/>
                  </a:lnTo>
                  <a:lnTo>
                    <a:pt x="252" y="119"/>
                  </a:lnTo>
                  <a:lnTo>
                    <a:pt x="247" y="119"/>
                  </a:lnTo>
                  <a:lnTo>
                    <a:pt x="247" y="116"/>
                  </a:lnTo>
                  <a:lnTo>
                    <a:pt x="239" y="116"/>
                  </a:lnTo>
                  <a:lnTo>
                    <a:pt x="239" y="112"/>
                  </a:lnTo>
                  <a:lnTo>
                    <a:pt x="230" y="112"/>
                  </a:lnTo>
                  <a:lnTo>
                    <a:pt x="230" y="109"/>
                  </a:lnTo>
                  <a:lnTo>
                    <a:pt x="226" y="109"/>
                  </a:lnTo>
                  <a:lnTo>
                    <a:pt x="226" y="106"/>
                  </a:lnTo>
                  <a:lnTo>
                    <a:pt x="221" y="106"/>
                  </a:lnTo>
                  <a:lnTo>
                    <a:pt x="221" y="103"/>
                  </a:lnTo>
                  <a:lnTo>
                    <a:pt x="218" y="103"/>
                  </a:lnTo>
                  <a:lnTo>
                    <a:pt x="218" y="99"/>
                  </a:lnTo>
                  <a:lnTo>
                    <a:pt x="212" y="99"/>
                  </a:lnTo>
                  <a:lnTo>
                    <a:pt x="212" y="96"/>
                  </a:lnTo>
                  <a:lnTo>
                    <a:pt x="205" y="96"/>
                  </a:lnTo>
                  <a:lnTo>
                    <a:pt x="205" y="93"/>
                  </a:lnTo>
                  <a:lnTo>
                    <a:pt x="198" y="93"/>
                  </a:lnTo>
                  <a:lnTo>
                    <a:pt x="198" y="90"/>
                  </a:lnTo>
                  <a:lnTo>
                    <a:pt x="191" y="90"/>
                  </a:lnTo>
                  <a:lnTo>
                    <a:pt x="191" y="87"/>
                  </a:lnTo>
                  <a:lnTo>
                    <a:pt x="186" y="87"/>
                  </a:lnTo>
                  <a:lnTo>
                    <a:pt x="186" y="84"/>
                  </a:lnTo>
                  <a:lnTo>
                    <a:pt x="176" y="84"/>
                  </a:lnTo>
                  <a:lnTo>
                    <a:pt x="176" y="81"/>
                  </a:lnTo>
                  <a:lnTo>
                    <a:pt x="170" y="81"/>
                  </a:lnTo>
                  <a:lnTo>
                    <a:pt x="170" y="77"/>
                  </a:lnTo>
                  <a:lnTo>
                    <a:pt x="164" y="77"/>
                  </a:lnTo>
                  <a:lnTo>
                    <a:pt x="164" y="74"/>
                  </a:lnTo>
                  <a:lnTo>
                    <a:pt x="160" y="74"/>
                  </a:lnTo>
                  <a:lnTo>
                    <a:pt x="160" y="71"/>
                  </a:lnTo>
                  <a:lnTo>
                    <a:pt x="154" y="71"/>
                  </a:lnTo>
                  <a:lnTo>
                    <a:pt x="154" y="68"/>
                  </a:lnTo>
                  <a:lnTo>
                    <a:pt x="151" y="68"/>
                  </a:lnTo>
                  <a:lnTo>
                    <a:pt x="151" y="65"/>
                  </a:lnTo>
                  <a:lnTo>
                    <a:pt x="148" y="65"/>
                  </a:lnTo>
                  <a:lnTo>
                    <a:pt x="148" y="62"/>
                  </a:lnTo>
                  <a:lnTo>
                    <a:pt x="141" y="62"/>
                  </a:lnTo>
                  <a:lnTo>
                    <a:pt x="136" y="62"/>
                  </a:lnTo>
                  <a:lnTo>
                    <a:pt x="136" y="57"/>
                  </a:lnTo>
                  <a:lnTo>
                    <a:pt x="133" y="57"/>
                  </a:lnTo>
                  <a:lnTo>
                    <a:pt x="133" y="53"/>
                  </a:lnTo>
                  <a:lnTo>
                    <a:pt x="129" y="53"/>
                  </a:lnTo>
                  <a:lnTo>
                    <a:pt x="129" y="50"/>
                  </a:lnTo>
                  <a:lnTo>
                    <a:pt x="124" y="50"/>
                  </a:lnTo>
                  <a:lnTo>
                    <a:pt x="124" y="48"/>
                  </a:lnTo>
                  <a:lnTo>
                    <a:pt x="119" y="48"/>
                  </a:lnTo>
                  <a:lnTo>
                    <a:pt x="119" y="45"/>
                  </a:lnTo>
                  <a:lnTo>
                    <a:pt x="114" y="45"/>
                  </a:lnTo>
                  <a:lnTo>
                    <a:pt x="114" y="43"/>
                  </a:lnTo>
                  <a:lnTo>
                    <a:pt x="109" y="43"/>
                  </a:lnTo>
                  <a:lnTo>
                    <a:pt x="109" y="40"/>
                  </a:lnTo>
                  <a:lnTo>
                    <a:pt x="104" y="40"/>
                  </a:lnTo>
                  <a:lnTo>
                    <a:pt x="104" y="37"/>
                  </a:lnTo>
                  <a:lnTo>
                    <a:pt x="98" y="37"/>
                  </a:lnTo>
                  <a:lnTo>
                    <a:pt x="91" y="37"/>
                  </a:lnTo>
                  <a:lnTo>
                    <a:pt x="91" y="34"/>
                  </a:lnTo>
                  <a:lnTo>
                    <a:pt x="85" y="34"/>
                  </a:lnTo>
                  <a:lnTo>
                    <a:pt x="85" y="31"/>
                  </a:lnTo>
                  <a:lnTo>
                    <a:pt x="78" y="31"/>
                  </a:lnTo>
                  <a:lnTo>
                    <a:pt x="72" y="31"/>
                  </a:lnTo>
                  <a:lnTo>
                    <a:pt x="72" y="27"/>
                  </a:lnTo>
                  <a:lnTo>
                    <a:pt x="66" y="27"/>
                  </a:lnTo>
                  <a:lnTo>
                    <a:pt x="66" y="23"/>
                  </a:lnTo>
                  <a:lnTo>
                    <a:pt x="59" y="23"/>
                  </a:lnTo>
                  <a:lnTo>
                    <a:pt x="56" y="23"/>
                  </a:lnTo>
                  <a:lnTo>
                    <a:pt x="56" y="21"/>
                  </a:lnTo>
                  <a:lnTo>
                    <a:pt x="53" y="21"/>
                  </a:lnTo>
                  <a:lnTo>
                    <a:pt x="53" y="18"/>
                  </a:lnTo>
                  <a:lnTo>
                    <a:pt x="48" y="18"/>
                  </a:lnTo>
                  <a:lnTo>
                    <a:pt x="48" y="15"/>
                  </a:lnTo>
                  <a:lnTo>
                    <a:pt x="40" y="15"/>
                  </a:lnTo>
                  <a:lnTo>
                    <a:pt x="40" y="12"/>
                  </a:lnTo>
                  <a:lnTo>
                    <a:pt x="35" y="12"/>
                  </a:lnTo>
                  <a:lnTo>
                    <a:pt x="35" y="9"/>
                  </a:lnTo>
                  <a:lnTo>
                    <a:pt x="28" y="9"/>
                  </a:lnTo>
                  <a:lnTo>
                    <a:pt x="28" y="6"/>
                  </a:lnTo>
                  <a:lnTo>
                    <a:pt x="19" y="6"/>
                  </a:lnTo>
                  <a:lnTo>
                    <a:pt x="19" y="3"/>
                  </a:lnTo>
                  <a:lnTo>
                    <a:pt x="11" y="3"/>
                  </a:lnTo>
                  <a:lnTo>
                    <a:pt x="8" y="3"/>
                  </a:lnTo>
                  <a:lnTo>
                    <a:pt x="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116" name="Group 99"/>
          <p:cNvGrpSpPr>
            <a:grpSpLocks/>
          </p:cNvGrpSpPr>
          <p:nvPr/>
        </p:nvGrpSpPr>
        <p:grpSpPr bwMode="auto">
          <a:xfrm>
            <a:off x="1525020" y="2400471"/>
            <a:ext cx="6984000" cy="2401276"/>
            <a:chOff x="1225" y="1594"/>
            <a:chExt cx="3306" cy="1140"/>
          </a:xfrm>
        </p:grpSpPr>
        <p:sp>
          <p:nvSpPr>
            <p:cNvPr id="117" name="Line 100"/>
            <p:cNvSpPr>
              <a:spLocks noChangeShapeType="1"/>
            </p:cNvSpPr>
            <p:nvPr/>
          </p:nvSpPr>
          <p:spPr bwMode="auto">
            <a:xfrm>
              <a:off x="281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8" name="Line 101"/>
            <p:cNvSpPr>
              <a:spLocks noChangeShapeType="1"/>
            </p:cNvSpPr>
            <p:nvPr/>
          </p:nvSpPr>
          <p:spPr bwMode="auto">
            <a:xfrm>
              <a:off x="2839"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19" name="Line 102"/>
            <p:cNvSpPr>
              <a:spLocks noChangeShapeType="1"/>
            </p:cNvSpPr>
            <p:nvPr/>
          </p:nvSpPr>
          <p:spPr bwMode="auto">
            <a:xfrm>
              <a:off x="2833"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0" name="Line 103"/>
            <p:cNvSpPr>
              <a:spLocks noChangeShapeType="1"/>
            </p:cNvSpPr>
            <p:nvPr/>
          </p:nvSpPr>
          <p:spPr bwMode="auto">
            <a:xfrm>
              <a:off x="290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1" name="Line 104"/>
            <p:cNvSpPr>
              <a:spLocks noChangeShapeType="1"/>
            </p:cNvSpPr>
            <p:nvPr/>
          </p:nvSpPr>
          <p:spPr bwMode="auto">
            <a:xfrm>
              <a:off x="386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2" name="Line 105"/>
            <p:cNvSpPr>
              <a:spLocks noChangeShapeType="1"/>
            </p:cNvSpPr>
            <p:nvPr/>
          </p:nvSpPr>
          <p:spPr bwMode="auto">
            <a:xfrm>
              <a:off x="3763" y="255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3" name="Line 106"/>
            <p:cNvSpPr>
              <a:spLocks noChangeShapeType="1"/>
            </p:cNvSpPr>
            <p:nvPr/>
          </p:nvSpPr>
          <p:spPr bwMode="auto">
            <a:xfrm>
              <a:off x="3649" y="254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4" name="Line 107"/>
            <p:cNvSpPr>
              <a:spLocks noChangeShapeType="1"/>
            </p:cNvSpPr>
            <p:nvPr/>
          </p:nvSpPr>
          <p:spPr bwMode="auto">
            <a:xfrm>
              <a:off x="4525" y="269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5" name="Line 108"/>
            <p:cNvSpPr>
              <a:spLocks noChangeShapeType="1"/>
            </p:cNvSpPr>
            <p:nvPr/>
          </p:nvSpPr>
          <p:spPr bwMode="auto">
            <a:xfrm>
              <a:off x="2761" y="234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6" name="Line 109"/>
            <p:cNvSpPr>
              <a:spLocks noChangeShapeType="1"/>
            </p:cNvSpPr>
            <p:nvPr/>
          </p:nvSpPr>
          <p:spPr bwMode="auto">
            <a:xfrm>
              <a:off x="2701" y="230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7" name="Line 110"/>
            <p:cNvSpPr>
              <a:spLocks noChangeShapeType="1"/>
            </p:cNvSpPr>
            <p:nvPr/>
          </p:nvSpPr>
          <p:spPr bwMode="auto">
            <a:xfrm>
              <a:off x="1639" y="175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8" name="Line 111"/>
            <p:cNvSpPr>
              <a:spLocks noChangeShapeType="1"/>
            </p:cNvSpPr>
            <p:nvPr/>
          </p:nvSpPr>
          <p:spPr bwMode="auto">
            <a:xfrm>
              <a:off x="2665" y="228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29" name="Line 112"/>
            <p:cNvSpPr>
              <a:spLocks noChangeShapeType="1"/>
            </p:cNvSpPr>
            <p:nvPr/>
          </p:nvSpPr>
          <p:spPr bwMode="auto">
            <a:xfrm>
              <a:off x="2617" y="22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0" name="Line 113"/>
            <p:cNvSpPr>
              <a:spLocks noChangeShapeType="1"/>
            </p:cNvSpPr>
            <p:nvPr/>
          </p:nvSpPr>
          <p:spPr bwMode="auto">
            <a:xfrm>
              <a:off x="3331" y="247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1" name="Line 114"/>
            <p:cNvSpPr>
              <a:spLocks noChangeShapeType="1"/>
            </p:cNvSpPr>
            <p:nvPr/>
          </p:nvSpPr>
          <p:spPr bwMode="auto">
            <a:xfrm>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2" name="Line 115"/>
            <p:cNvSpPr>
              <a:spLocks noChangeShapeType="1"/>
            </p:cNvSpPr>
            <p:nvPr/>
          </p:nvSpPr>
          <p:spPr bwMode="auto">
            <a:xfrm>
              <a:off x="3217"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3" name="Line 116"/>
            <p:cNvSpPr>
              <a:spLocks noChangeShapeType="1"/>
            </p:cNvSpPr>
            <p:nvPr/>
          </p:nvSpPr>
          <p:spPr bwMode="auto">
            <a:xfrm>
              <a:off x="3133"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4" name="Line 117"/>
            <p:cNvSpPr>
              <a:spLocks noChangeShapeType="1"/>
            </p:cNvSpPr>
            <p:nvPr/>
          </p:nvSpPr>
          <p:spPr bwMode="auto">
            <a:xfrm>
              <a:off x="4015" y="256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5" name="Line 118"/>
            <p:cNvSpPr>
              <a:spLocks noChangeShapeType="1"/>
            </p:cNvSpPr>
            <p:nvPr/>
          </p:nvSpPr>
          <p:spPr bwMode="auto">
            <a:xfrm>
              <a:off x="407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6" name="Line 119"/>
            <p:cNvSpPr>
              <a:spLocks noChangeShapeType="1"/>
            </p:cNvSpPr>
            <p:nvPr/>
          </p:nvSpPr>
          <p:spPr bwMode="auto">
            <a:xfrm>
              <a:off x="4117" y="256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7" name="Line 120"/>
            <p:cNvSpPr>
              <a:spLocks noChangeShapeType="1"/>
            </p:cNvSpPr>
            <p:nvPr/>
          </p:nvSpPr>
          <p:spPr bwMode="auto">
            <a:xfrm>
              <a:off x="4153" y="260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8" name="Line 121"/>
            <p:cNvSpPr>
              <a:spLocks noChangeShapeType="1"/>
            </p:cNvSpPr>
            <p:nvPr/>
          </p:nvSpPr>
          <p:spPr bwMode="auto">
            <a:xfrm>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39" name="Line 122"/>
            <p:cNvSpPr>
              <a:spLocks noChangeShapeType="1"/>
            </p:cNvSpPr>
            <p:nvPr/>
          </p:nvSpPr>
          <p:spPr bwMode="auto">
            <a:xfrm>
              <a:off x="3271"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0" name="Line 123"/>
            <p:cNvSpPr>
              <a:spLocks noChangeShapeType="1"/>
            </p:cNvSpPr>
            <p:nvPr/>
          </p:nvSpPr>
          <p:spPr bwMode="auto">
            <a:xfrm>
              <a:off x="2785"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1" name="Line 124"/>
            <p:cNvSpPr>
              <a:spLocks noChangeShapeType="1"/>
            </p:cNvSpPr>
            <p:nvPr/>
          </p:nvSpPr>
          <p:spPr bwMode="auto">
            <a:xfrm>
              <a:off x="2797"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2" name="Line 125"/>
            <p:cNvSpPr>
              <a:spLocks noChangeShapeType="1"/>
            </p:cNvSpPr>
            <p:nvPr/>
          </p:nvSpPr>
          <p:spPr bwMode="auto">
            <a:xfrm>
              <a:off x="2953"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3" name="Line 126"/>
            <p:cNvSpPr>
              <a:spLocks noChangeShapeType="1"/>
            </p:cNvSpPr>
            <p:nvPr/>
          </p:nvSpPr>
          <p:spPr bwMode="auto">
            <a:xfrm>
              <a:off x="2965"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4" name="Line 127"/>
            <p:cNvSpPr>
              <a:spLocks noChangeShapeType="1"/>
            </p:cNvSpPr>
            <p:nvPr/>
          </p:nvSpPr>
          <p:spPr bwMode="auto">
            <a:xfrm>
              <a:off x="3415"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5" name="Line 128"/>
            <p:cNvSpPr>
              <a:spLocks noChangeShapeType="1"/>
            </p:cNvSpPr>
            <p:nvPr/>
          </p:nvSpPr>
          <p:spPr bwMode="auto">
            <a:xfrm>
              <a:off x="3427"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6" name="Line 129"/>
            <p:cNvSpPr>
              <a:spLocks noChangeShapeType="1"/>
            </p:cNvSpPr>
            <p:nvPr/>
          </p:nvSpPr>
          <p:spPr bwMode="auto">
            <a:xfrm>
              <a:off x="3091"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7" name="Line 130"/>
            <p:cNvSpPr>
              <a:spLocks noChangeShapeType="1"/>
            </p:cNvSpPr>
            <p:nvPr/>
          </p:nvSpPr>
          <p:spPr bwMode="auto">
            <a:xfrm>
              <a:off x="3103"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8" name="Line 131"/>
            <p:cNvSpPr>
              <a:spLocks noChangeShapeType="1"/>
            </p:cNvSpPr>
            <p:nvPr/>
          </p:nvSpPr>
          <p:spPr bwMode="auto">
            <a:xfrm>
              <a:off x="1237"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49" name="Line 132"/>
            <p:cNvSpPr>
              <a:spLocks noChangeShapeType="1"/>
            </p:cNvSpPr>
            <p:nvPr/>
          </p:nvSpPr>
          <p:spPr bwMode="auto">
            <a:xfrm>
              <a:off x="3445"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0" name="Line 133"/>
            <p:cNvSpPr>
              <a:spLocks noChangeShapeType="1"/>
            </p:cNvSpPr>
            <p:nvPr/>
          </p:nvSpPr>
          <p:spPr bwMode="auto">
            <a:xfrm>
              <a:off x="3457"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1" name="Line 134"/>
            <p:cNvSpPr>
              <a:spLocks noChangeShapeType="1"/>
            </p:cNvSpPr>
            <p:nvPr/>
          </p:nvSpPr>
          <p:spPr bwMode="auto">
            <a:xfrm>
              <a:off x="1567"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2" name="Line 135"/>
            <p:cNvSpPr>
              <a:spLocks noChangeShapeType="1"/>
            </p:cNvSpPr>
            <p:nvPr/>
          </p:nvSpPr>
          <p:spPr bwMode="auto">
            <a:xfrm>
              <a:off x="1579"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3" name="Line 136"/>
            <p:cNvSpPr>
              <a:spLocks noChangeShapeType="1"/>
            </p:cNvSpPr>
            <p:nvPr/>
          </p:nvSpPr>
          <p:spPr bwMode="auto">
            <a:xfrm>
              <a:off x="1603" y="174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4" name="Line 137"/>
            <p:cNvSpPr>
              <a:spLocks noChangeShapeType="1"/>
            </p:cNvSpPr>
            <p:nvPr/>
          </p:nvSpPr>
          <p:spPr bwMode="auto">
            <a:xfrm>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5" name="Line 138"/>
            <p:cNvSpPr>
              <a:spLocks noChangeShapeType="1"/>
            </p:cNvSpPr>
            <p:nvPr/>
          </p:nvSpPr>
          <p:spPr bwMode="auto">
            <a:xfrm>
              <a:off x="1255"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6" name="Line 139"/>
            <p:cNvSpPr>
              <a:spLocks noChangeShapeType="1"/>
            </p:cNvSpPr>
            <p:nvPr/>
          </p:nvSpPr>
          <p:spPr bwMode="auto">
            <a:xfrm>
              <a:off x="3391"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7" name="Line 140"/>
            <p:cNvSpPr>
              <a:spLocks noChangeShapeType="1"/>
            </p:cNvSpPr>
            <p:nvPr/>
          </p:nvSpPr>
          <p:spPr bwMode="auto">
            <a:xfrm>
              <a:off x="1777"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8" name="Line 141"/>
            <p:cNvSpPr>
              <a:spLocks noChangeShapeType="1"/>
            </p:cNvSpPr>
            <p:nvPr/>
          </p:nvSpPr>
          <p:spPr bwMode="auto">
            <a:xfrm>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59" name="Line 142"/>
            <p:cNvSpPr>
              <a:spLocks noChangeShapeType="1"/>
            </p:cNvSpPr>
            <p:nvPr/>
          </p:nvSpPr>
          <p:spPr bwMode="auto">
            <a:xfrm>
              <a:off x="3577" y="253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0" name="Line 143"/>
            <p:cNvSpPr>
              <a:spLocks noChangeShapeType="1"/>
            </p:cNvSpPr>
            <p:nvPr/>
          </p:nvSpPr>
          <p:spPr bwMode="auto">
            <a:xfrm>
              <a:off x="1759"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1" name="Line 144"/>
            <p:cNvSpPr>
              <a:spLocks noChangeShapeType="1"/>
            </p:cNvSpPr>
            <p:nvPr/>
          </p:nvSpPr>
          <p:spPr bwMode="auto">
            <a:xfrm>
              <a:off x="3061" y="24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2" name="Line 145"/>
            <p:cNvSpPr>
              <a:spLocks noChangeShapeType="1"/>
            </p:cNvSpPr>
            <p:nvPr/>
          </p:nvSpPr>
          <p:spPr bwMode="auto">
            <a:xfrm>
              <a:off x="1543" y="172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3" name="Line 146"/>
            <p:cNvSpPr>
              <a:spLocks noChangeShapeType="1"/>
            </p:cNvSpPr>
            <p:nvPr/>
          </p:nvSpPr>
          <p:spPr bwMode="auto">
            <a:xfrm>
              <a:off x="1945" y="190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4" name="Line 147"/>
            <p:cNvSpPr>
              <a:spLocks noChangeShapeType="1"/>
            </p:cNvSpPr>
            <p:nvPr/>
          </p:nvSpPr>
          <p:spPr bwMode="auto">
            <a:xfrm>
              <a:off x="3001" y="239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5" name="Line 148"/>
            <p:cNvSpPr>
              <a:spLocks noChangeShapeType="1"/>
            </p:cNvSpPr>
            <p:nvPr/>
          </p:nvSpPr>
          <p:spPr bwMode="auto">
            <a:xfrm>
              <a:off x="1339" y="163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6" name="Line 149"/>
            <p:cNvSpPr>
              <a:spLocks noChangeShapeType="1"/>
            </p:cNvSpPr>
            <p:nvPr/>
          </p:nvSpPr>
          <p:spPr bwMode="auto">
            <a:xfrm>
              <a:off x="1471" y="169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7" name="Freeform 150"/>
            <p:cNvSpPr>
              <a:spLocks/>
            </p:cNvSpPr>
            <p:nvPr/>
          </p:nvSpPr>
          <p:spPr bwMode="auto">
            <a:xfrm>
              <a:off x="1225" y="1612"/>
              <a:ext cx="3306" cy="1104"/>
            </a:xfrm>
            <a:custGeom>
              <a:avLst/>
              <a:gdLst>
                <a:gd name="T0" fmla="*/ 525 w 551"/>
                <a:gd name="T1" fmla="*/ 174 h 184"/>
                <a:gd name="T2" fmla="*/ 483 w 551"/>
                <a:gd name="T3" fmla="*/ 167 h 184"/>
                <a:gd name="T4" fmla="*/ 427 w 551"/>
                <a:gd name="T5" fmla="*/ 160 h 184"/>
                <a:gd name="T6" fmla="*/ 395 w 551"/>
                <a:gd name="T7" fmla="*/ 158 h 184"/>
                <a:gd name="T8" fmla="*/ 388 w 551"/>
                <a:gd name="T9" fmla="*/ 153 h 184"/>
                <a:gd name="T10" fmla="*/ 372 w 551"/>
                <a:gd name="T11" fmla="*/ 151 h 184"/>
                <a:gd name="T12" fmla="*/ 365 w 551"/>
                <a:gd name="T13" fmla="*/ 149 h 184"/>
                <a:gd name="T14" fmla="*/ 349 w 551"/>
                <a:gd name="T15" fmla="*/ 146 h 184"/>
                <a:gd name="T16" fmla="*/ 343 w 551"/>
                <a:gd name="T17" fmla="*/ 142 h 184"/>
                <a:gd name="T18" fmla="*/ 332 w 551"/>
                <a:gd name="T19" fmla="*/ 138 h 184"/>
                <a:gd name="T20" fmla="*/ 309 w 551"/>
                <a:gd name="T21" fmla="*/ 136 h 184"/>
                <a:gd name="T22" fmla="*/ 298 w 551"/>
                <a:gd name="T23" fmla="*/ 134 h 184"/>
                <a:gd name="T24" fmla="*/ 286 w 551"/>
                <a:gd name="T25" fmla="*/ 130 h 184"/>
                <a:gd name="T26" fmla="*/ 265 w 551"/>
                <a:gd name="T27" fmla="*/ 128 h 184"/>
                <a:gd name="T28" fmla="*/ 253 w 551"/>
                <a:gd name="T29" fmla="*/ 126 h 184"/>
                <a:gd name="T30" fmla="*/ 251 w 551"/>
                <a:gd name="T31" fmla="*/ 121 h 184"/>
                <a:gd name="T32" fmla="*/ 244 w 551"/>
                <a:gd name="T33" fmla="*/ 119 h 184"/>
                <a:gd name="T34" fmla="*/ 238 w 551"/>
                <a:gd name="T35" fmla="*/ 115 h 184"/>
                <a:gd name="T36" fmla="*/ 234 w 551"/>
                <a:gd name="T37" fmla="*/ 110 h 184"/>
                <a:gd name="T38" fmla="*/ 225 w 551"/>
                <a:gd name="T39" fmla="*/ 108 h 184"/>
                <a:gd name="T40" fmla="*/ 223 w 551"/>
                <a:gd name="T41" fmla="*/ 104 h 184"/>
                <a:gd name="T42" fmla="*/ 215 w 551"/>
                <a:gd name="T43" fmla="*/ 101 h 184"/>
                <a:gd name="T44" fmla="*/ 209 w 551"/>
                <a:gd name="T45" fmla="*/ 99 h 184"/>
                <a:gd name="T46" fmla="*/ 202 w 551"/>
                <a:gd name="T47" fmla="*/ 95 h 184"/>
                <a:gd name="T48" fmla="*/ 193 w 551"/>
                <a:gd name="T49" fmla="*/ 93 h 184"/>
                <a:gd name="T50" fmla="*/ 187 w 551"/>
                <a:gd name="T51" fmla="*/ 89 h 184"/>
                <a:gd name="T52" fmla="*/ 179 w 551"/>
                <a:gd name="T53" fmla="*/ 86 h 184"/>
                <a:gd name="T54" fmla="*/ 175 w 551"/>
                <a:gd name="T55" fmla="*/ 80 h 184"/>
                <a:gd name="T56" fmla="*/ 164 w 551"/>
                <a:gd name="T57" fmla="*/ 77 h 184"/>
                <a:gd name="T58" fmla="*/ 159 w 551"/>
                <a:gd name="T59" fmla="*/ 72 h 184"/>
                <a:gd name="T60" fmla="*/ 151 w 551"/>
                <a:gd name="T61" fmla="*/ 70 h 184"/>
                <a:gd name="T62" fmla="*/ 144 w 551"/>
                <a:gd name="T63" fmla="*/ 65 h 184"/>
                <a:gd name="T64" fmla="*/ 136 w 551"/>
                <a:gd name="T65" fmla="*/ 63 h 184"/>
                <a:gd name="T66" fmla="*/ 134 w 551"/>
                <a:gd name="T67" fmla="*/ 58 h 184"/>
                <a:gd name="T68" fmla="*/ 128 w 551"/>
                <a:gd name="T69" fmla="*/ 55 h 184"/>
                <a:gd name="T70" fmla="*/ 123 w 551"/>
                <a:gd name="T71" fmla="*/ 50 h 184"/>
                <a:gd name="T72" fmla="*/ 114 w 551"/>
                <a:gd name="T73" fmla="*/ 48 h 184"/>
                <a:gd name="T74" fmla="*/ 109 w 551"/>
                <a:gd name="T75" fmla="*/ 44 h 184"/>
                <a:gd name="T76" fmla="*/ 102 w 551"/>
                <a:gd name="T77" fmla="*/ 42 h 184"/>
                <a:gd name="T78" fmla="*/ 98 w 551"/>
                <a:gd name="T79" fmla="*/ 38 h 184"/>
                <a:gd name="T80" fmla="*/ 84 w 551"/>
                <a:gd name="T81" fmla="*/ 36 h 184"/>
                <a:gd name="T82" fmla="*/ 81 w 551"/>
                <a:gd name="T83" fmla="*/ 30 h 184"/>
                <a:gd name="T84" fmla="*/ 75 w 551"/>
                <a:gd name="T85" fmla="*/ 27 h 184"/>
                <a:gd name="T86" fmla="*/ 61 w 551"/>
                <a:gd name="T87" fmla="*/ 25 h 184"/>
                <a:gd name="T88" fmla="*/ 53 w 551"/>
                <a:gd name="T89" fmla="*/ 21 h 184"/>
                <a:gd name="T90" fmla="*/ 43 w 551"/>
                <a:gd name="T91" fmla="*/ 18 h 184"/>
                <a:gd name="T92" fmla="*/ 38 w 551"/>
                <a:gd name="T93" fmla="*/ 14 h 184"/>
                <a:gd name="T94" fmla="*/ 31 w 551"/>
                <a:gd name="T95" fmla="*/ 11 h 184"/>
                <a:gd name="T96" fmla="*/ 22 w 551"/>
                <a:gd name="T97" fmla="*/ 9 h 184"/>
                <a:gd name="T98" fmla="*/ 15 w 551"/>
                <a:gd name="T99" fmla="*/ 5 h 184"/>
                <a:gd name="T100" fmla="*/ 9 w 551"/>
                <a:gd name="T101" fmla="*/ 3 h 184"/>
                <a:gd name="T102" fmla="*/ 0 w 551"/>
                <a:gd name="T10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 h="184">
                  <a:moveTo>
                    <a:pt x="551" y="184"/>
                  </a:moveTo>
                  <a:lnTo>
                    <a:pt x="525" y="184"/>
                  </a:lnTo>
                  <a:lnTo>
                    <a:pt x="525" y="174"/>
                  </a:lnTo>
                  <a:lnTo>
                    <a:pt x="493" y="174"/>
                  </a:lnTo>
                  <a:lnTo>
                    <a:pt x="493" y="167"/>
                  </a:lnTo>
                  <a:lnTo>
                    <a:pt x="483" y="167"/>
                  </a:lnTo>
                  <a:lnTo>
                    <a:pt x="483" y="162"/>
                  </a:lnTo>
                  <a:lnTo>
                    <a:pt x="427" y="162"/>
                  </a:lnTo>
                  <a:lnTo>
                    <a:pt x="427" y="160"/>
                  </a:lnTo>
                  <a:lnTo>
                    <a:pt x="412" y="160"/>
                  </a:lnTo>
                  <a:lnTo>
                    <a:pt x="412" y="158"/>
                  </a:lnTo>
                  <a:lnTo>
                    <a:pt x="395" y="158"/>
                  </a:lnTo>
                  <a:lnTo>
                    <a:pt x="395" y="156"/>
                  </a:lnTo>
                  <a:lnTo>
                    <a:pt x="388" y="156"/>
                  </a:lnTo>
                  <a:lnTo>
                    <a:pt x="388" y="153"/>
                  </a:lnTo>
                  <a:lnTo>
                    <a:pt x="381" y="153"/>
                  </a:lnTo>
                  <a:lnTo>
                    <a:pt x="381" y="151"/>
                  </a:lnTo>
                  <a:lnTo>
                    <a:pt x="372" y="151"/>
                  </a:lnTo>
                  <a:lnTo>
                    <a:pt x="368" y="151"/>
                  </a:lnTo>
                  <a:lnTo>
                    <a:pt x="368" y="149"/>
                  </a:lnTo>
                  <a:lnTo>
                    <a:pt x="365" y="149"/>
                  </a:lnTo>
                  <a:lnTo>
                    <a:pt x="358" y="149"/>
                  </a:lnTo>
                  <a:lnTo>
                    <a:pt x="358" y="146"/>
                  </a:lnTo>
                  <a:lnTo>
                    <a:pt x="349" y="146"/>
                  </a:lnTo>
                  <a:lnTo>
                    <a:pt x="349" y="144"/>
                  </a:lnTo>
                  <a:lnTo>
                    <a:pt x="343" y="144"/>
                  </a:lnTo>
                  <a:lnTo>
                    <a:pt x="343" y="142"/>
                  </a:lnTo>
                  <a:lnTo>
                    <a:pt x="339" y="142"/>
                  </a:lnTo>
                  <a:lnTo>
                    <a:pt x="332" y="142"/>
                  </a:lnTo>
                  <a:lnTo>
                    <a:pt x="332" y="138"/>
                  </a:lnTo>
                  <a:lnTo>
                    <a:pt x="318" y="138"/>
                  </a:lnTo>
                  <a:lnTo>
                    <a:pt x="318" y="136"/>
                  </a:lnTo>
                  <a:lnTo>
                    <a:pt x="309" y="136"/>
                  </a:lnTo>
                  <a:lnTo>
                    <a:pt x="304" y="136"/>
                  </a:lnTo>
                  <a:lnTo>
                    <a:pt x="304" y="134"/>
                  </a:lnTo>
                  <a:lnTo>
                    <a:pt x="298" y="134"/>
                  </a:lnTo>
                  <a:lnTo>
                    <a:pt x="298" y="132"/>
                  </a:lnTo>
                  <a:lnTo>
                    <a:pt x="286" y="132"/>
                  </a:lnTo>
                  <a:lnTo>
                    <a:pt x="286" y="130"/>
                  </a:lnTo>
                  <a:lnTo>
                    <a:pt x="281" y="130"/>
                  </a:lnTo>
                  <a:lnTo>
                    <a:pt x="281" y="128"/>
                  </a:lnTo>
                  <a:lnTo>
                    <a:pt x="265" y="128"/>
                  </a:lnTo>
                  <a:lnTo>
                    <a:pt x="265" y="126"/>
                  </a:lnTo>
                  <a:lnTo>
                    <a:pt x="256" y="126"/>
                  </a:lnTo>
                  <a:lnTo>
                    <a:pt x="253" y="126"/>
                  </a:lnTo>
                  <a:lnTo>
                    <a:pt x="253" y="124"/>
                  </a:lnTo>
                  <a:lnTo>
                    <a:pt x="251" y="124"/>
                  </a:lnTo>
                  <a:lnTo>
                    <a:pt x="251" y="121"/>
                  </a:lnTo>
                  <a:lnTo>
                    <a:pt x="247" y="121"/>
                  </a:lnTo>
                  <a:lnTo>
                    <a:pt x="247" y="119"/>
                  </a:lnTo>
                  <a:lnTo>
                    <a:pt x="244" y="119"/>
                  </a:lnTo>
                  <a:lnTo>
                    <a:pt x="244" y="115"/>
                  </a:lnTo>
                  <a:lnTo>
                    <a:pt x="240" y="115"/>
                  </a:lnTo>
                  <a:lnTo>
                    <a:pt x="238" y="115"/>
                  </a:lnTo>
                  <a:lnTo>
                    <a:pt x="238" y="113"/>
                  </a:lnTo>
                  <a:lnTo>
                    <a:pt x="234" y="113"/>
                  </a:lnTo>
                  <a:lnTo>
                    <a:pt x="234" y="110"/>
                  </a:lnTo>
                  <a:lnTo>
                    <a:pt x="229" y="110"/>
                  </a:lnTo>
                  <a:lnTo>
                    <a:pt x="229" y="108"/>
                  </a:lnTo>
                  <a:lnTo>
                    <a:pt x="225" y="108"/>
                  </a:lnTo>
                  <a:lnTo>
                    <a:pt x="225" y="106"/>
                  </a:lnTo>
                  <a:lnTo>
                    <a:pt x="223" y="106"/>
                  </a:lnTo>
                  <a:lnTo>
                    <a:pt x="223" y="104"/>
                  </a:lnTo>
                  <a:lnTo>
                    <a:pt x="218" y="104"/>
                  </a:lnTo>
                  <a:lnTo>
                    <a:pt x="218" y="101"/>
                  </a:lnTo>
                  <a:lnTo>
                    <a:pt x="215" y="101"/>
                  </a:lnTo>
                  <a:lnTo>
                    <a:pt x="215" y="99"/>
                  </a:lnTo>
                  <a:lnTo>
                    <a:pt x="211" y="99"/>
                  </a:lnTo>
                  <a:lnTo>
                    <a:pt x="209" y="99"/>
                  </a:lnTo>
                  <a:lnTo>
                    <a:pt x="209" y="97"/>
                  </a:lnTo>
                  <a:lnTo>
                    <a:pt x="202" y="97"/>
                  </a:lnTo>
                  <a:lnTo>
                    <a:pt x="202" y="95"/>
                  </a:lnTo>
                  <a:lnTo>
                    <a:pt x="198" y="95"/>
                  </a:lnTo>
                  <a:lnTo>
                    <a:pt x="198" y="93"/>
                  </a:lnTo>
                  <a:lnTo>
                    <a:pt x="193" y="93"/>
                  </a:lnTo>
                  <a:lnTo>
                    <a:pt x="193" y="91"/>
                  </a:lnTo>
                  <a:lnTo>
                    <a:pt x="187" y="91"/>
                  </a:lnTo>
                  <a:lnTo>
                    <a:pt x="187" y="89"/>
                  </a:lnTo>
                  <a:lnTo>
                    <a:pt x="182" y="89"/>
                  </a:lnTo>
                  <a:lnTo>
                    <a:pt x="182" y="86"/>
                  </a:lnTo>
                  <a:lnTo>
                    <a:pt x="179" y="86"/>
                  </a:lnTo>
                  <a:lnTo>
                    <a:pt x="179" y="83"/>
                  </a:lnTo>
                  <a:lnTo>
                    <a:pt x="175" y="83"/>
                  </a:lnTo>
                  <a:lnTo>
                    <a:pt x="175" y="80"/>
                  </a:lnTo>
                  <a:lnTo>
                    <a:pt x="171" y="80"/>
                  </a:lnTo>
                  <a:lnTo>
                    <a:pt x="171" y="77"/>
                  </a:lnTo>
                  <a:lnTo>
                    <a:pt x="164" y="77"/>
                  </a:lnTo>
                  <a:lnTo>
                    <a:pt x="164" y="74"/>
                  </a:lnTo>
                  <a:lnTo>
                    <a:pt x="159" y="74"/>
                  </a:lnTo>
                  <a:lnTo>
                    <a:pt x="159" y="72"/>
                  </a:lnTo>
                  <a:lnTo>
                    <a:pt x="155" y="72"/>
                  </a:lnTo>
                  <a:lnTo>
                    <a:pt x="155" y="70"/>
                  </a:lnTo>
                  <a:lnTo>
                    <a:pt x="151" y="70"/>
                  </a:lnTo>
                  <a:lnTo>
                    <a:pt x="151" y="67"/>
                  </a:lnTo>
                  <a:lnTo>
                    <a:pt x="144" y="67"/>
                  </a:lnTo>
                  <a:lnTo>
                    <a:pt x="144" y="65"/>
                  </a:lnTo>
                  <a:lnTo>
                    <a:pt x="140" y="65"/>
                  </a:lnTo>
                  <a:lnTo>
                    <a:pt x="140" y="63"/>
                  </a:lnTo>
                  <a:lnTo>
                    <a:pt x="136" y="63"/>
                  </a:lnTo>
                  <a:lnTo>
                    <a:pt x="136" y="60"/>
                  </a:lnTo>
                  <a:lnTo>
                    <a:pt x="134" y="60"/>
                  </a:lnTo>
                  <a:lnTo>
                    <a:pt x="134" y="58"/>
                  </a:lnTo>
                  <a:cubicBezTo>
                    <a:pt x="134" y="58"/>
                    <a:pt x="132" y="59"/>
                    <a:pt x="132" y="58"/>
                  </a:cubicBezTo>
                  <a:cubicBezTo>
                    <a:pt x="132" y="57"/>
                    <a:pt x="132" y="55"/>
                    <a:pt x="132" y="55"/>
                  </a:cubicBezTo>
                  <a:lnTo>
                    <a:pt x="128" y="55"/>
                  </a:lnTo>
                  <a:lnTo>
                    <a:pt x="128" y="53"/>
                  </a:lnTo>
                  <a:lnTo>
                    <a:pt x="123" y="53"/>
                  </a:lnTo>
                  <a:lnTo>
                    <a:pt x="123" y="50"/>
                  </a:lnTo>
                  <a:lnTo>
                    <a:pt x="117" y="50"/>
                  </a:lnTo>
                  <a:lnTo>
                    <a:pt x="117" y="48"/>
                  </a:lnTo>
                  <a:lnTo>
                    <a:pt x="114" y="48"/>
                  </a:lnTo>
                  <a:lnTo>
                    <a:pt x="114" y="46"/>
                  </a:lnTo>
                  <a:lnTo>
                    <a:pt x="109" y="46"/>
                  </a:lnTo>
                  <a:lnTo>
                    <a:pt x="109" y="44"/>
                  </a:lnTo>
                  <a:lnTo>
                    <a:pt x="106" y="44"/>
                  </a:lnTo>
                  <a:lnTo>
                    <a:pt x="106" y="42"/>
                  </a:lnTo>
                  <a:lnTo>
                    <a:pt x="102" y="42"/>
                  </a:lnTo>
                  <a:lnTo>
                    <a:pt x="102" y="40"/>
                  </a:lnTo>
                  <a:lnTo>
                    <a:pt x="98" y="40"/>
                  </a:lnTo>
                  <a:lnTo>
                    <a:pt x="98" y="38"/>
                  </a:lnTo>
                  <a:lnTo>
                    <a:pt x="95" y="38"/>
                  </a:lnTo>
                  <a:lnTo>
                    <a:pt x="95" y="36"/>
                  </a:lnTo>
                  <a:lnTo>
                    <a:pt x="84" y="36"/>
                  </a:lnTo>
                  <a:lnTo>
                    <a:pt x="84" y="32"/>
                  </a:lnTo>
                  <a:lnTo>
                    <a:pt x="81" y="32"/>
                  </a:lnTo>
                  <a:lnTo>
                    <a:pt x="81" y="30"/>
                  </a:lnTo>
                  <a:lnTo>
                    <a:pt x="78" y="30"/>
                  </a:lnTo>
                  <a:lnTo>
                    <a:pt x="75" y="30"/>
                  </a:lnTo>
                  <a:lnTo>
                    <a:pt x="75" y="27"/>
                  </a:lnTo>
                  <a:lnTo>
                    <a:pt x="65" y="27"/>
                  </a:lnTo>
                  <a:lnTo>
                    <a:pt x="65" y="25"/>
                  </a:lnTo>
                  <a:lnTo>
                    <a:pt x="61" y="25"/>
                  </a:lnTo>
                  <a:lnTo>
                    <a:pt x="61" y="23"/>
                  </a:lnTo>
                  <a:lnTo>
                    <a:pt x="53" y="23"/>
                  </a:lnTo>
                  <a:lnTo>
                    <a:pt x="53" y="21"/>
                  </a:lnTo>
                  <a:lnTo>
                    <a:pt x="48" y="21"/>
                  </a:lnTo>
                  <a:lnTo>
                    <a:pt x="48" y="18"/>
                  </a:lnTo>
                  <a:lnTo>
                    <a:pt x="43" y="18"/>
                  </a:lnTo>
                  <a:lnTo>
                    <a:pt x="43" y="16"/>
                  </a:lnTo>
                  <a:lnTo>
                    <a:pt x="38" y="16"/>
                  </a:lnTo>
                  <a:lnTo>
                    <a:pt x="38" y="14"/>
                  </a:lnTo>
                  <a:lnTo>
                    <a:pt x="34" y="14"/>
                  </a:lnTo>
                  <a:lnTo>
                    <a:pt x="34" y="11"/>
                  </a:lnTo>
                  <a:lnTo>
                    <a:pt x="31" y="11"/>
                  </a:lnTo>
                  <a:lnTo>
                    <a:pt x="28" y="11"/>
                  </a:lnTo>
                  <a:lnTo>
                    <a:pt x="28" y="9"/>
                  </a:lnTo>
                  <a:lnTo>
                    <a:pt x="22" y="9"/>
                  </a:lnTo>
                  <a:lnTo>
                    <a:pt x="22" y="7"/>
                  </a:lnTo>
                  <a:lnTo>
                    <a:pt x="15" y="7"/>
                  </a:lnTo>
                  <a:lnTo>
                    <a:pt x="15" y="5"/>
                  </a:lnTo>
                  <a:lnTo>
                    <a:pt x="13" y="5"/>
                  </a:lnTo>
                  <a:lnTo>
                    <a:pt x="13" y="3"/>
                  </a:lnTo>
                  <a:lnTo>
                    <a:pt x="9" y="3"/>
                  </a:lnTo>
                  <a:lnTo>
                    <a:pt x="7" y="3"/>
                  </a:lnTo>
                  <a:lnTo>
                    <a:pt x="7"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168" name="Text Box 116"/>
          <p:cNvSpPr txBox="1">
            <a:spLocks noChangeArrowheads="1"/>
          </p:cNvSpPr>
          <p:nvPr/>
        </p:nvSpPr>
        <p:spPr bwMode="auto">
          <a:xfrm>
            <a:off x="974488" y="5343500"/>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fr-FR" altLang="en-US" sz="1400" dirty="0" smtClean="0">
                <a:solidFill>
                  <a:srgbClr val="000000"/>
                </a:solidFill>
                <a:latin typeface="Arial" panose="020B0604020202020204" pitchFamily="34" charset="0"/>
                <a:cs typeface="Arial" panose="020B0604020202020204" pitchFamily="34" charset="0"/>
              </a:rPr>
              <a:t>N</a:t>
            </a:r>
            <a:endParaRPr lang="fr-FR" altLang="en-U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9607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5: RAINFALL: étude randomisée de phase III en double aveugle, contrôlée vs placebo évaluant le </a:t>
            </a:r>
            <a:r>
              <a:rPr lang="fr-FR" sz="1600" dirty="0" err="1" smtClean="0"/>
              <a:t>cisplatine</a:t>
            </a:r>
            <a:r>
              <a:rPr lang="fr-FR" sz="1600" dirty="0" smtClean="0"/>
              <a:t> plus </a:t>
            </a:r>
            <a:r>
              <a:rPr lang="fr-FR" sz="1600" dirty="0" err="1" smtClean="0"/>
              <a:t>capécitabine</a:t>
            </a:r>
            <a:r>
              <a:rPr lang="fr-FR" sz="1600" dirty="0" smtClean="0"/>
              <a:t> ou 5FU avec ou sans ramucirumab en traitement de 1</a:t>
            </a:r>
            <a:r>
              <a:rPr lang="fr-FR" sz="1600" baseline="30000" dirty="0" smtClean="0"/>
              <a:t>e</a:t>
            </a:r>
            <a:r>
              <a:rPr lang="fr-FR" sz="1600" dirty="0" smtClean="0"/>
              <a:t> ligne chez les patients avec adénocarcinome de l’estomac ou de la jonction </a:t>
            </a:r>
            <a:r>
              <a:rPr lang="fr-FR" sz="1600" dirty="0" err="1" smtClean="0"/>
              <a:t>gastro-oesophagienne</a:t>
            </a:r>
            <a:r>
              <a:rPr lang="fr-FR" sz="1600" dirty="0" smtClean="0"/>
              <a:t> métastatique – Fuchs CS, et al</a:t>
            </a:r>
            <a:endParaRPr lang="fr-FR" sz="1600"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p:txBody>
          <a:bodyPr/>
          <a:lstStyle/>
          <a:p>
            <a:r>
              <a:rPr lang="fr-FR" dirty="0" smtClean="0"/>
              <a:t>Fuchs CS, et al, J Clin </a:t>
            </a:r>
            <a:r>
              <a:rPr lang="fr-FR" dirty="0" err="1" smtClean="0"/>
              <a:t>Oncol</a:t>
            </a:r>
            <a:r>
              <a:rPr lang="fr-FR" dirty="0" smtClean="0"/>
              <a:t> 2018;36(</a:t>
            </a:r>
            <a:r>
              <a:rPr lang="fr-FR" dirty="0" err="1" smtClean="0"/>
              <a:t>Suppl</a:t>
            </a:r>
            <a:r>
              <a:rPr lang="fr-FR" dirty="0" smtClean="0"/>
              <a:t> 4S):</a:t>
            </a:r>
            <a:r>
              <a:rPr lang="fr-FR" dirty="0" err="1" smtClean="0"/>
              <a:t>Abstr</a:t>
            </a:r>
            <a:r>
              <a:rPr lang="fr-FR" dirty="0" smtClean="0"/>
              <a:t> 5</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3684327375"/>
              </p:ext>
            </p:extLst>
          </p:nvPr>
        </p:nvGraphicFramePr>
        <p:xfrm>
          <a:off x="436518" y="1675045"/>
          <a:ext cx="8120885" cy="4523232"/>
        </p:xfrm>
        <a:graphic>
          <a:graphicData uri="http://schemas.openxmlformats.org/drawingml/2006/table">
            <a:tbl>
              <a:tblPr firstRow="1" bandRow="1">
                <a:tableStyleId>{69012ECD-51FC-41F1-AA8D-1B2483CD663E}</a:tableStyleId>
              </a:tblPr>
              <a:tblGrid>
                <a:gridCol w="3948783">
                  <a:extLst>
                    <a:ext uri="{9D8B030D-6E8A-4147-A177-3AD203B41FA5}">
                      <a16:colId xmlns:a16="http://schemas.microsoft.com/office/drawing/2014/main" val="20000"/>
                    </a:ext>
                  </a:extLst>
                </a:gridCol>
                <a:gridCol w="2086051">
                  <a:extLst>
                    <a:ext uri="{9D8B030D-6E8A-4147-A177-3AD203B41FA5}">
                      <a16:colId xmlns:a16="http://schemas.microsoft.com/office/drawing/2014/main" val="20001"/>
                    </a:ext>
                  </a:extLst>
                </a:gridCol>
                <a:gridCol w="2086051">
                  <a:extLst>
                    <a:ext uri="{9D8B030D-6E8A-4147-A177-3AD203B41FA5}">
                      <a16:colId xmlns:a16="http://schemas.microsoft.com/office/drawing/2014/main" val="20002"/>
                    </a:ext>
                  </a:extLst>
                </a:gridCol>
              </a:tblGrid>
              <a:tr h="4999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sous traitement de grade ≥3 survenant chez ≥5% des patients,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Ramucirumab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(n=326)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Placebo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(n=319)</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Neutropénie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Anémie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Hypertension</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9,9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Syndrome main-pied</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8,7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Fatigue</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Thrombocytopénie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Nausées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Vomissements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9,8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Diminution de l’appétit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Douleurs abdominales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0"/>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Leucopénie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Neutropénie fébrile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375584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Glossary</a:t>
            </a:r>
            <a:endParaRPr lang="fr-FR"/>
          </a:p>
        </p:txBody>
      </p:sp>
      <p:sp>
        <p:nvSpPr>
          <p:cNvPr id="6" name="Rectangle 3"/>
          <p:cNvSpPr txBox="1">
            <a:spLocks noChangeArrowheads="1"/>
          </p:cNvSpPr>
          <p:nvPr/>
        </p:nvSpPr>
        <p:spPr>
          <a:xfrm>
            <a:off x="71935" y="1273369"/>
            <a:ext cx="9072065" cy="522056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None/>
              <a:tabLst>
                <a:tab pos="806450" algn="l"/>
              </a:tabLst>
            </a:pPr>
            <a:r>
              <a:rPr lang="fr-FR" sz="1000" dirty="0" smtClean="0"/>
              <a:t>/</a:t>
            </a:r>
            <a:r>
              <a:rPr lang="fr-FR" sz="1000" dirty="0" err="1" smtClean="0"/>
              <a:t>xS</a:t>
            </a:r>
            <a:r>
              <a:rPr lang="fr-FR" sz="1000" dirty="0" smtClean="0"/>
              <a:t>	toutes les x semaines</a:t>
            </a:r>
          </a:p>
          <a:p>
            <a:pPr marL="0" indent="0">
              <a:spcAft>
                <a:spcPts val="0"/>
              </a:spcAft>
              <a:buClr>
                <a:srgbClr val="043882"/>
              </a:buClr>
              <a:buNone/>
              <a:tabLst>
                <a:tab pos="806450" algn="l"/>
              </a:tabLst>
            </a:pPr>
            <a:r>
              <a:rPr lang="fr-FR" sz="1000" dirty="0" smtClean="0"/>
              <a:t>5FU	5-fluorouracile</a:t>
            </a:r>
          </a:p>
          <a:p>
            <a:pPr marL="0" indent="0">
              <a:spcAft>
                <a:spcPts val="0"/>
              </a:spcAft>
              <a:buClr>
                <a:srgbClr val="043882"/>
              </a:buClr>
              <a:buNone/>
              <a:tabLst>
                <a:tab pos="806450" algn="l"/>
              </a:tabLst>
            </a:pPr>
            <a:r>
              <a:rPr lang="fr-FR" sz="1000" dirty="0"/>
              <a:t>ALT	alanine </a:t>
            </a:r>
            <a:r>
              <a:rPr lang="fr-FR" sz="1000" dirty="0" err="1" smtClean="0"/>
              <a:t>aminotransférase</a:t>
            </a:r>
            <a:endParaRPr lang="fr-FR" sz="1000" dirty="0" smtClean="0"/>
          </a:p>
          <a:p>
            <a:pPr marL="0" indent="0">
              <a:spcAft>
                <a:spcPts val="0"/>
              </a:spcAft>
              <a:buClr>
                <a:srgbClr val="043882"/>
              </a:buClr>
              <a:buNone/>
              <a:tabLst>
                <a:tab pos="806450" algn="l"/>
              </a:tabLst>
            </a:pPr>
            <a:r>
              <a:rPr lang="fr-FR" sz="1000" dirty="0"/>
              <a:t>ARNm	ARM messager</a:t>
            </a:r>
          </a:p>
          <a:p>
            <a:pPr marL="0" indent="0">
              <a:spcAft>
                <a:spcPts val="0"/>
              </a:spcAft>
              <a:buClr>
                <a:srgbClr val="043882"/>
              </a:buClr>
              <a:buNone/>
              <a:tabLst>
                <a:tab pos="806450" algn="l"/>
              </a:tabLst>
            </a:pPr>
            <a:r>
              <a:rPr lang="fr-FR" sz="1000" dirty="0" smtClean="0"/>
              <a:t>AST</a:t>
            </a:r>
            <a:r>
              <a:rPr lang="fr-FR" sz="1000" dirty="0"/>
              <a:t>	aspartate </a:t>
            </a:r>
            <a:r>
              <a:rPr lang="fr-FR" sz="1000" dirty="0" err="1" smtClean="0"/>
              <a:t>aminotransférase</a:t>
            </a:r>
            <a:endParaRPr lang="fr-FR" sz="1000" dirty="0"/>
          </a:p>
          <a:p>
            <a:pPr marL="0" indent="0">
              <a:spcAft>
                <a:spcPts val="0"/>
              </a:spcAft>
              <a:buClr>
                <a:srgbClr val="043882"/>
              </a:buClr>
              <a:buNone/>
              <a:tabLst>
                <a:tab pos="806450" algn="l"/>
              </a:tabLst>
            </a:pPr>
            <a:r>
              <a:rPr lang="fr-FR" sz="1000" dirty="0" smtClean="0"/>
              <a:t>CAPOX</a:t>
            </a:r>
            <a:r>
              <a:rPr lang="fr-FR" sz="1000" dirty="0"/>
              <a:t>	</a:t>
            </a:r>
            <a:r>
              <a:rPr lang="fr-FR" sz="1000" dirty="0" err="1"/>
              <a:t>capécitabine</a:t>
            </a:r>
            <a:r>
              <a:rPr lang="fr-FR" sz="1000" dirty="0"/>
              <a:t> + </a:t>
            </a:r>
            <a:r>
              <a:rPr lang="fr-FR" sz="1000" dirty="0" err="1" smtClean="0"/>
              <a:t>oxaliplatine</a:t>
            </a:r>
            <a:endParaRPr lang="fr-FR" sz="1000" dirty="0"/>
          </a:p>
          <a:p>
            <a:pPr marL="0" indent="0">
              <a:spcAft>
                <a:spcPts val="0"/>
              </a:spcAft>
              <a:buClr>
                <a:srgbClr val="043882"/>
              </a:buClr>
              <a:buNone/>
              <a:tabLst>
                <a:tab pos="806450" algn="l"/>
              </a:tabLst>
            </a:pPr>
            <a:r>
              <a:rPr lang="fr-FR" sz="1000" dirty="0" err="1" smtClean="0"/>
              <a:t>CCyR</a:t>
            </a:r>
            <a:r>
              <a:rPr lang="fr-FR" sz="1000" dirty="0"/>
              <a:t>	chirurgie </a:t>
            </a:r>
            <a:r>
              <a:rPr lang="fr-FR" sz="1000" dirty="0" err="1"/>
              <a:t>cytoréductive</a:t>
            </a:r>
            <a:r>
              <a:rPr lang="fr-FR" sz="1000" dirty="0"/>
              <a:t> </a:t>
            </a:r>
          </a:p>
          <a:p>
            <a:pPr marL="0" indent="0">
              <a:spcAft>
                <a:spcPts val="0"/>
              </a:spcAft>
              <a:buClr>
                <a:srgbClr val="043882"/>
              </a:buClr>
              <a:buNone/>
              <a:tabLst>
                <a:tab pos="806450" algn="l"/>
              </a:tabLst>
            </a:pPr>
            <a:r>
              <a:rPr lang="fr-FR" sz="1000" dirty="0" smtClean="0"/>
              <a:t>CCR(m)</a:t>
            </a:r>
            <a:r>
              <a:rPr lang="fr-FR" sz="1000" dirty="0"/>
              <a:t>	cancer colorectal </a:t>
            </a:r>
            <a:r>
              <a:rPr lang="fr-FR" sz="1000" dirty="0" smtClean="0"/>
              <a:t>(métastatique)</a:t>
            </a:r>
          </a:p>
          <a:p>
            <a:pPr marL="0" indent="0">
              <a:spcAft>
                <a:spcPts val="0"/>
              </a:spcAft>
              <a:buClr>
                <a:srgbClr val="043882"/>
              </a:buClr>
              <a:buNone/>
              <a:tabLst>
                <a:tab pos="806450" algn="l"/>
              </a:tabLst>
            </a:pPr>
            <a:r>
              <a:rPr lang="fr-FR" sz="1000" dirty="0"/>
              <a:t>CHC	carcinome hépatocellulaire</a:t>
            </a:r>
          </a:p>
          <a:p>
            <a:pPr marL="0" indent="0">
              <a:spcAft>
                <a:spcPts val="0"/>
              </a:spcAft>
              <a:buClr>
                <a:srgbClr val="043882"/>
              </a:buClr>
              <a:buNone/>
              <a:tabLst>
                <a:tab pos="806450" algn="l"/>
              </a:tabLst>
            </a:pPr>
            <a:r>
              <a:rPr lang="fr-FR" sz="1000" dirty="0" smtClean="0"/>
              <a:t>CHIP</a:t>
            </a:r>
            <a:r>
              <a:rPr lang="fr-FR" sz="1000" dirty="0"/>
              <a:t>	chimiothérapie hyperthermique </a:t>
            </a:r>
            <a:r>
              <a:rPr lang="fr-FR" sz="1000" dirty="0" smtClean="0"/>
              <a:t>intra-	péritonéale</a:t>
            </a:r>
            <a:endParaRPr lang="fr-FR" sz="1000" dirty="0"/>
          </a:p>
          <a:p>
            <a:pPr marL="0" indent="0">
              <a:spcAft>
                <a:spcPts val="0"/>
              </a:spcAft>
              <a:buClr>
                <a:srgbClr val="043882"/>
              </a:buClr>
              <a:buNone/>
              <a:tabLst>
                <a:tab pos="806450" algn="l"/>
              </a:tabLst>
            </a:pPr>
            <a:r>
              <a:rPr lang="fr-FR" sz="1000" dirty="0"/>
              <a:t>CIT	cellules immunitaires infiltrant la </a:t>
            </a:r>
            <a:r>
              <a:rPr lang="fr-FR" sz="1000" dirty="0" smtClean="0"/>
              <a:t>	tumeur </a:t>
            </a:r>
          </a:p>
          <a:p>
            <a:pPr marL="0" indent="0">
              <a:spcAft>
                <a:spcPts val="0"/>
              </a:spcAft>
              <a:buClr>
                <a:srgbClr val="043882"/>
              </a:buClr>
              <a:buNone/>
              <a:tabLst>
                <a:tab pos="806450" algn="l"/>
              </a:tabLst>
            </a:pPr>
            <a:r>
              <a:rPr lang="fr-FR" sz="1000" dirty="0"/>
              <a:t>CPK	créatinine </a:t>
            </a:r>
            <a:r>
              <a:rPr lang="fr-FR" sz="1000" dirty="0" err="1"/>
              <a:t>phosphokinase</a:t>
            </a:r>
            <a:endParaRPr lang="fr-FR" sz="1000" dirty="0"/>
          </a:p>
          <a:p>
            <a:pPr marL="0" indent="0">
              <a:spcAft>
                <a:spcPts val="0"/>
              </a:spcAft>
              <a:buClr>
                <a:srgbClr val="043882"/>
              </a:buClr>
              <a:buNone/>
              <a:tabLst>
                <a:tab pos="806450" algn="l"/>
              </a:tabLst>
            </a:pPr>
            <a:r>
              <a:rPr lang="fr-FR" sz="1000" dirty="0"/>
              <a:t>CT	</a:t>
            </a:r>
            <a:r>
              <a:rPr lang="fr-FR" sz="1000" dirty="0" smtClean="0"/>
              <a:t>chimiothérapie</a:t>
            </a:r>
          </a:p>
          <a:p>
            <a:pPr marL="0" indent="0">
              <a:spcAft>
                <a:spcPts val="0"/>
              </a:spcAft>
              <a:buClr>
                <a:srgbClr val="043882"/>
              </a:buClr>
              <a:buNone/>
              <a:tabLst>
                <a:tab pos="806450" algn="l"/>
              </a:tabLst>
            </a:pPr>
            <a:r>
              <a:rPr lang="fr-FR" sz="1000" dirty="0" smtClean="0"/>
              <a:t>CVB	cancer des voies biliaires</a:t>
            </a:r>
          </a:p>
          <a:p>
            <a:pPr marL="0" indent="0">
              <a:spcAft>
                <a:spcPts val="0"/>
              </a:spcAft>
              <a:buClr>
                <a:srgbClr val="043882"/>
              </a:buClr>
              <a:buNone/>
              <a:tabLst>
                <a:tab pos="806450" algn="l"/>
              </a:tabLst>
            </a:pPr>
            <a:r>
              <a:rPr lang="fr-FR" sz="1000" dirty="0" err="1"/>
              <a:t>dMMR</a:t>
            </a:r>
            <a:r>
              <a:rPr lang="fr-FR" sz="1000" dirty="0"/>
              <a:t>	déficit des systèmes de réparation </a:t>
            </a:r>
            <a:r>
              <a:rPr lang="fr-FR" sz="1000" dirty="0" smtClean="0"/>
              <a:t/>
            </a:r>
            <a:br>
              <a:rPr lang="fr-FR" sz="1000" dirty="0" smtClean="0"/>
            </a:br>
            <a:r>
              <a:rPr lang="fr-FR" sz="1000" dirty="0" smtClean="0"/>
              <a:t>	des </a:t>
            </a:r>
            <a:r>
              <a:rPr lang="fr-FR" sz="1000" dirty="0"/>
              <a:t>mésappariements de l’ADN </a:t>
            </a:r>
            <a:endParaRPr lang="fr-FR" sz="1000" dirty="0" smtClean="0"/>
          </a:p>
          <a:p>
            <a:pPr marL="0" indent="0">
              <a:spcAft>
                <a:spcPts val="0"/>
              </a:spcAft>
              <a:buClr>
                <a:srgbClr val="043882"/>
              </a:buClr>
              <a:buNone/>
              <a:tabLst>
                <a:tab pos="806450" algn="l"/>
              </a:tabLst>
            </a:pPr>
            <a:r>
              <a:rPr lang="fr-FR" sz="1000" dirty="0"/>
              <a:t>ECOG	</a:t>
            </a:r>
            <a:r>
              <a:rPr lang="fr-FR" sz="1000" dirty="0" err="1"/>
              <a:t>Eastern</a:t>
            </a:r>
            <a:r>
              <a:rPr lang="fr-FR" sz="1000" dirty="0"/>
              <a:t> </a:t>
            </a:r>
            <a:r>
              <a:rPr lang="fr-FR" sz="1000" dirty="0" err="1"/>
              <a:t>Cooperative</a:t>
            </a:r>
            <a:r>
              <a:rPr lang="fr-FR" sz="1000" dirty="0"/>
              <a:t> </a:t>
            </a:r>
            <a:r>
              <a:rPr lang="fr-FR" sz="1000" dirty="0" err="1"/>
              <a:t>Oncology</a:t>
            </a:r>
            <a:r>
              <a:rPr lang="fr-FR" sz="1000" dirty="0"/>
              <a:t> </a:t>
            </a:r>
            <a:r>
              <a:rPr lang="fr-FR" sz="1000" dirty="0" smtClean="0"/>
              <a:t/>
            </a:r>
            <a:br>
              <a:rPr lang="fr-FR" sz="1000" dirty="0" smtClean="0"/>
            </a:br>
            <a:r>
              <a:rPr lang="fr-FR" sz="1000" dirty="0" smtClean="0"/>
              <a:t>	Group</a:t>
            </a:r>
            <a:endParaRPr lang="fr-FR" sz="1000" dirty="0"/>
          </a:p>
          <a:p>
            <a:pPr marL="0" indent="0">
              <a:spcAft>
                <a:spcPts val="0"/>
              </a:spcAft>
              <a:buClr>
                <a:srgbClr val="043882"/>
              </a:buClr>
              <a:buNone/>
              <a:tabLst>
                <a:tab pos="806450" algn="l"/>
              </a:tabLst>
            </a:pPr>
            <a:r>
              <a:rPr lang="fr-FR" sz="1000" dirty="0" smtClean="0"/>
              <a:t>EEH</a:t>
            </a:r>
            <a:r>
              <a:rPr lang="fr-FR" sz="1000" dirty="0"/>
              <a:t>	extension extra-hépatique </a:t>
            </a:r>
          </a:p>
          <a:p>
            <a:pPr marL="0" indent="0">
              <a:spcAft>
                <a:spcPts val="0"/>
              </a:spcAft>
              <a:buClr>
                <a:srgbClr val="043882"/>
              </a:buClr>
              <a:buNone/>
              <a:tabLst>
                <a:tab pos="806450" algn="l"/>
              </a:tabLst>
            </a:pPr>
            <a:r>
              <a:rPr lang="fr-FR" sz="1000" dirty="0" smtClean="0"/>
              <a:t>EI	évènement indésirable</a:t>
            </a:r>
          </a:p>
          <a:p>
            <a:pPr marL="0" indent="0">
              <a:spcAft>
                <a:spcPts val="0"/>
              </a:spcAft>
              <a:buClr>
                <a:srgbClr val="043882"/>
              </a:buClr>
              <a:buNone/>
              <a:tabLst>
                <a:tab pos="806450" algn="l"/>
              </a:tabLst>
            </a:pPr>
            <a:r>
              <a:rPr lang="fr-FR" sz="1000" dirty="0"/>
              <a:t>EIG	événement indésirable grave </a:t>
            </a:r>
            <a:endParaRPr lang="fr-FR" sz="1000" dirty="0" smtClean="0"/>
          </a:p>
          <a:p>
            <a:pPr marL="0" indent="0">
              <a:spcAft>
                <a:spcPts val="0"/>
              </a:spcAft>
              <a:buClr>
                <a:srgbClr val="043882"/>
              </a:buClr>
              <a:buNone/>
              <a:tabLst>
                <a:tab pos="806450" algn="l"/>
              </a:tabLst>
            </a:pPr>
            <a:r>
              <a:rPr lang="fr-FR" sz="1000" dirty="0" smtClean="0"/>
              <a:t>EILT</a:t>
            </a:r>
            <a:r>
              <a:rPr lang="fr-FR" sz="1000" dirty="0"/>
              <a:t>	événement indésirable lié au </a:t>
            </a:r>
            <a:r>
              <a:rPr lang="fr-FR" sz="1000" dirty="0" smtClean="0"/>
              <a:t>	traitement</a:t>
            </a:r>
          </a:p>
          <a:p>
            <a:pPr marL="0" indent="0">
              <a:spcAft>
                <a:spcPts val="0"/>
              </a:spcAft>
              <a:buClr>
                <a:srgbClr val="043882"/>
              </a:buClr>
              <a:buNone/>
              <a:tabLst>
                <a:tab pos="806450" algn="l"/>
              </a:tabLst>
            </a:pPr>
            <a:r>
              <a:rPr lang="fr-FR" sz="1000" dirty="0" err="1"/>
              <a:t>EpCAM</a:t>
            </a:r>
            <a:r>
              <a:rPr lang="fr-FR" sz="1000" dirty="0"/>
              <a:t>	</a:t>
            </a:r>
            <a:r>
              <a:rPr lang="fr-FR" sz="1000" dirty="0" err="1"/>
              <a:t>epithelial</a:t>
            </a:r>
            <a:r>
              <a:rPr lang="fr-FR" sz="1000" dirty="0"/>
              <a:t> </a:t>
            </a:r>
            <a:r>
              <a:rPr lang="fr-FR" sz="1000" dirty="0" err="1"/>
              <a:t>cell</a:t>
            </a:r>
            <a:r>
              <a:rPr lang="fr-FR" sz="1000" dirty="0"/>
              <a:t> </a:t>
            </a:r>
            <a:r>
              <a:rPr lang="fr-FR" sz="1000" dirty="0" err="1"/>
              <a:t>adhesion</a:t>
            </a:r>
            <a:r>
              <a:rPr lang="fr-FR" sz="1000" dirty="0"/>
              <a:t> </a:t>
            </a:r>
            <a:r>
              <a:rPr lang="fr-FR" sz="1000" dirty="0" err="1"/>
              <a:t>molecule</a:t>
            </a:r>
            <a:endParaRPr lang="fr-FR" sz="1000" dirty="0"/>
          </a:p>
          <a:p>
            <a:pPr marL="0" indent="0">
              <a:spcAft>
                <a:spcPts val="0"/>
              </a:spcAft>
              <a:buClr>
                <a:srgbClr val="043882"/>
              </a:buClr>
              <a:buNone/>
              <a:tabLst>
                <a:tab pos="806450" algn="l"/>
              </a:tabLst>
            </a:pPr>
            <a:r>
              <a:rPr lang="fr-FR" sz="1000" dirty="0" smtClean="0"/>
              <a:t>ET</a:t>
            </a:r>
            <a:r>
              <a:rPr lang="fr-FR" sz="1000" dirty="0"/>
              <a:t>	écart </a:t>
            </a:r>
            <a:r>
              <a:rPr lang="fr-FR" sz="1000" dirty="0" smtClean="0"/>
              <a:t>type</a:t>
            </a:r>
          </a:p>
          <a:p>
            <a:pPr marL="0" indent="0">
              <a:spcAft>
                <a:spcPts val="0"/>
              </a:spcAft>
              <a:buClr>
                <a:srgbClr val="043882"/>
              </a:buClr>
              <a:buNone/>
              <a:tabLst>
                <a:tab pos="806450" algn="l"/>
              </a:tabLst>
            </a:pPr>
            <a:r>
              <a:rPr lang="fr-FR" sz="1000" dirty="0" smtClean="0"/>
              <a:t>ETE	événement </a:t>
            </a:r>
            <a:r>
              <a:rPr lang="fr-FR" sz="1000" dirty="0" err="1" smtClean="0"/>
              <a:t>thrombolique</a:t>
            </a:r>
            <a:endParaRPr lang="fr-FR" sz="1000" dirty="0"/>
          </a:p>
          <a:p>
            <a:pPr marL="0" indent="0">
              <a:spcAft>
                <a:spcPts val="0"/>
              </a:spcAft>
              <a:buClr>
                <a:srgbClr val="043882"/>
              </a:buClr>
              <a:buNone/>
              <a:tabLst>
                <a:tab pos="806450" algn="l"/>
              </a:tabLst>
            </a:pPr>
            <a:r>
              <a:rPr lang="fr-FR" sz="1000" dirty="0" smtClean="0"/>
              <a:t>EVA</a:t>
            </a:r>
            <a:r>
              <a:rPr lang="fr-FR" sz="1000" dirty="0"/>
              <a:t>	échelle visuelle </a:t>
            </a:r>
            <a:r>
              <a:rPr lang="fr-FR" sz="1000" dirty="0" smtClean="0"/>
              <a:t>analogique</a:t>
            </a:r>
          </a:p>
          <a:p>
            <a:pPr marL="0" indent="0">
              <a:spcAft>
                <a:spcPts val="0"/>
              </a:spcAft>
              <a:buClr>
                <a:srgbClr val="043882"/>
              </a:buClr>
              <a:buNone/>
              <a:tabLst>
                <a:tab pos="806450" algn="l"/>
              </a:tabLst>
            </a:pPr>
            <a:r>
              <a:rPr lang="fr-FR" sz="1000" dirty="0" err="1" smtClean="0"/>
              <a:t>Evt</a:t>
            </a:r>
            <a:r>
              <a:rPr lang="fr-FR" sz="1000" dirty="0" smtClean="0"/>
              <a:t>	évènement</a:t>
            </a:r>
          </a:p>
          <a:p>
            <a:pPr marL="0" indent="0">
              <a:spcAft>
                <a:spcPts val="0"/>
              </a:spcAft>
              <a:buClr>
                <a:srgbClr val="043882"/>
              </a:buClr>
              <a:buNone/>
              <a:tabLst>
                <a:tab pos="806450" algn="l"/>
              </a:tabLst>
            </a:pPr>
            <a:r>
              <a:rPr lang="fr-FR" sz="1000" dirty="0"/>
              <a:t>FLOT	</a:t>
            </a:r>
            <a:r>
              <a:rPr lang="fr-FR" sz="1000" dirty="0" err="1"/>
              <a:t>docétaxel</a:t>
            </a:r>
            <a:r>
              <a:rPr lang="fr-FR" sz="1000" dirty="0"/>
              <a:t> + 5-fluorouracile + </a:t>
            </a:r>
            <a:br>
              <a:rPr lang="fr-FR" sz="1000" dirty="0"/>
            </a:br>
            <a:r>
              <a:rPr lang="fr-FR" sz="1000" dirty="0"/>
              <a:t>	</a:t>
            </a:r>
            <a:r>
              <a:rPr lang="fr-FR" sz="1000" dirty="0" err="1"/>
              <a:t>leucovorine</a:t>
            </a:r>
            <a:r>
              <a:rPr lang="fr-FR" sz="1000" dirty="0"/>
              <a:t> + </a:t>
            </a:r>
            <a:r>
              <a:rPr lang="fr-FR" sz="1000" dirty="0" err="1"/>
              <a:t>oxaliplatine</a:t>
            </a:r>
            <a:endParaRPr lang="fr-FR" sz="1000" dirty="0"/>
          </a:p>
          <a:p>
            <a:pPr marL="0" indent="0">
              <a:spcAft>
                <a:spcPts val="0"/>
              </a:spcAft>
              <a:buClr>
                <a:srgbClr val="043882"/>
              </a:buClr>
              <a:buNone/>
              <a:tabLst>
                <a:tab pos="804863" algn="l"/>
              </a:tabLst>
            </a:pPr>
            <a:r>
              <a:rPr lang="fr-FR" sz="1000" dirty="0" smtClean="0"/>
              <a:t>FOLFOX</a:t>
            </a:r>
            <a:r>
              <a:rPr lang="fr-FR" sz="1000" dirty="0"/>
              <a:t>	</a:t>
            </a:r>
            <a:r>
              <a:rPr lang="fr-FR" sz="1000" dirty="0" err="1"/>
              <a:t>leucovorine</a:t>
            </a:r>
            <a:r>
              <a:rPr lang="fr-FR" sz="1000" dirty="0"/>
              <a:t> + 5-fluorouracile + </a:t>
            </a:r>
            <a:br>
              <a:rPr lang="fr-FR" sz="1000" dirty="0"/>
            </a:br>
            <a:r>
              <a:rPr lang="fr-FR" sz="1000" dirty="0"/>
              <a:t>	</a:t>
            </a:r>
            <a:r>
              <a:rPr lang="fr-FR" sz="1000" dirty="0" err="1"/>
              <a:t>oxaliplatine</a:t>
            </a:r>
            <a:endParaRPr lang="fr-FR" sz="1000" dirty="0"/>
          </a:p>
          <a:p>
            <a:pPr marL="93663" indent="0">
              <a:spcAft>
                <a:spcPts val="0"/>
              </a:spcAft>
              <a:buClr>
                <a:srgbClr val="043882"/>
              </a:buClr>
              <a:buNone/>
              <a:tabLst>
                <a:tab pos="1074738" algn="l"/>
              </a:tabLst>
            </a:pPr>
            <a:r>
              <a:rPr lang="fr-FR" sz="1000" dirty="0" smtClean="0"/>
              <a:t>GEM</a:t>
            </a:r>
            <a:r>
              <a:rPr lang="fr-FR" sz="1000" dirty="0"/>
              <a:t>	</a:t>
            </a:r>
            <a:r>
              <a:rPr lang="fr-FR" sz="1000" dirty="0" err="1" smtClean="0"/>
              <a:t>gemcitabine</a:t>
            </a:r>
            <a:endParaRPr lang="fr-FR" sz="1000" dirty="0" smtClean="0"/>
          </a:p>
          <a:p>
            <a:pPr marL="93663" indent="0">
              <a:spcAft>
                <a:spcPts val="0"/>
              </a:spcAft>
              <a:buClr>
                <a:srgbClr val="043882"/>
              </a:buClr>
              <a:buNone/>
              <a:tabLst>
                <a:tab pos="1074738" algn="l"/>
              </a:tabLst>
            </a:pPr>
            <a:r>
              <a:rPr lang="fr-FR" sz="1000" dirty="0" err="1" smtClean="0"/>
              <a:t>gGT</a:t>
            </a:r>
            <a:r>
              <a:rPr lang="fr-FR" sz="1000" dirty="0"/>
              <a:t>	gamma-</a:t>
            </a:r>
            <a:r>
              <a:rPr lang="fr-FR" sz="1000" dirty="0" err="1"/>
              <a:t>glutamyl</a:t>
            </a:r>
            <a:r>
              <a:rPr lang="fr-FR" sz="1000" dirty="0"/>
              <a:t> </a:t>
            </a:r>
            <a:r>
              <a:rPr lang="fr-FR" sz="1000" dirty="0" err="1"/>
              <a:t>transpeptidase</a:t>
            </a:r>
            <a:endParaRPr lang="fr-FR" sz="1000" dirty="0"/>
          </a:p>
          <a:p>
            <a:pPr marL="93663" indent="0">
              <a:spcAft>
                <a:spcPts val="0"/>
              </a:spcAft>
              <a:buClr>
                <a:srgbClr val="043882"/>
              </a:buClr>
              <a:buNone/>
              <a:tabLst>
                <a:tab pos="1074738" algn="l"/>
              </a:tabLst>
            </a:pPr>
            <a:r>
              <a:rPr lang="fr-FR" sz="1000" dirty="0"/>
              <a:t>HBPM	</a:t>
            </a:r>
            <a:r>
              <a:rPr lang="fr-FR" sz="1000" dirty="0" smtClean="0"/>
              <a:t>héparine </a:t>
            </a:r>
            <a:r>
              <a:rPr lang="fr-FR" sz="1000" dirty="0"/>
              <a:t>de bas poids </a:t>
            </a:r>
            <a:r>
              <a:rPr lang="fr-FR" sz="1000" dirty="0" smtClean="0"/>
              <a:t>	moléculaire </a:t>
            </a:r>
            <a:endParaRPr lang="fr-FR" sz="1000" dirty="0"/>
          </a:p>
          <a:p>
            <a:pPr marL="93663" indent="0">
              <a:spcAft>
                <a:spcPts val="0"/>
              </a:spcAft>
              <a:buClr>
                <a:srgbClr val="043882"/>
              </a:buClr>
              <a:buNone/>
              <a:tabLst>
                <a:tab pos="1074738" algn="l"/>
              </a:tabLst>
            </a:pPr>
            <a:r>
              <a:rPr lang="fr-FR" sz="1000" dirty="0"/>
              <a:t>HER2	</a:t>
            </a:r>
            <a:r>
              <a:rPr lang="fr-FR" sz="1000" dirty="0" err="1"/>
              <a:t>human</a:t>
            </a:r>
            <a:r>
              <a:rPr lang="fr-FR" sz="1000" dirty="0"/>
              <a:t> </a:t>
            </a:r>
            <a:r>
              <a:rPr lang="fr-FR" sz="1000" dirty="0" err="1"/>
              <a:t>epidermal</a:t>
            </a:r>
            <a:r>
              <a:rPr lang="fr-FR" sz="1000" dirty="0"/>
              <a:t> </a:t>
            </a:r>
            <a:r>
              <a:rPr lang="fr-FR" sz="1000" dirty="0" err="1"/>
              <a:t>growth</a:t>
            </a:r>
            <a:r>
              <a:rPr lang="fr-FR" sz="1000" dirty="0"/>
              <a:t> factor 	</a:t>
            </a:r>
            <a:r>
              <a:rPr lang="fr-FR" sz="1000" dirty="0" err="1"/>
              <a:t>receptor</a:t>
            </a:r>
            <a:r>
              <a:rPr lang="fr-FR" sz="1000" dirty="0"/>
              <a:t> 2</a:t>
            </a:r>
          </a:p>
          <a:p>
            <a:pPr marL="93663" indent="0">
              <a:spcAft>
                <a:spcPts val="0"/>
              </a:spcAft>
              <a:buClr>
                <a:srgbClr val="043882"/>
              </a:buClr>
              <a:buNone/>
              <a:tabLst>
                <a:tab pos="1074738" algn="l"/>
              </a:tabLst>
            </a:pPr>
            <a:r>
              <a:rPr lang="fr-FR" sz="1000" dirty="0"/>
              <a:t>HR	</a:t>
            </a:r>
            <a:r>
              <a:rPr lang="fr-FR" sz="1000" dirty="0" err="1"/>
              <a:t>hazard</a:t>
            </a:r>
            <a:r>
              <a:rPr lang="fr-FR" sz="1000" dirty="0"/>
              <a:t> ratio </a:t>
            </a:r>
            <a:endParaRPr lang="fr-FR" sz="1000" dirty="0" smtClean="0"/>
          </a:p>
          <a:p>
            <a:pPr marL="93663" indent="0">
              <a:spcAft>
                <a:spcPts val="0"/>
              </a:spcAft>
              <a:buClr>
                <a:srgbClr val="043882"/>
              </a:buClr>
              <a:buNone/>
              <a:tabLst>
                <a:tab pos="1074738" algn="l"/>
              </a:tabLst>
            </a:pPr>
            <a:r>
              <a:rPr lang="fr-FR" sz="1000" dirty="0" err="1" smtClean="0"/>
              <a:t>HRQoL</a:t>
            </a:r>
            <a:r>
              <a:rPr lang="fr-FR" sz="1000" dirty="0" smtClean="0"/>
              <a:t>	qualité de vie liée à la santé</a:t>
            </a:r>
            <a:endParaRPr lang="fr-FR" sz="1000" dirty="0"/>
          </a:p>
          <a:p>
            <a:pPr marL="93663" indent="0">
              <a:spcAft>
                <a:spcPts val="0"/>
              </a:spcAft>
              <a:buClr>
                <a:srgbClr val="043882"/>
              </a:buClr>
              <a:buNone/>
              <a:tabLst>
                <a:tab pos="1074738" algn="l"/>
              </a:tabLst>
            </a:pPr>
            <a:r>
              <a:rPr lang="fr-FR" sz="1000" dirty="0"/>
              <a:t>IC	</a:t>
            </a:r>
            <a:r>
              <a:rPr lang="fr-FR" sz="1000" dirty="0" smtClean="0"/>
              <a:t>intervalle </a:t>
            </a:r>
            <a:r>
              <a:rPr lang="fr-FR" sz="1000" dirty="0"/>
              <a:t>de </a:t>
            </a:r>
            <a:r>
              <a:rPr lang="fr-FR" sz="1000" dirty="0" smtClean="0"/>
              <a:t>confiance</a:t>
            </a:r>
          </a:p>
          <a:p>
            <a:pPr marL="93663" indent="0">
              <a:spcAft>
                <a:spcPts val="0"/>
              </a:spcAft>
              <a:buClr>
                <a:srgbClr val="043882"/>
              </a:buClr>
              <a:buNone/>
              <a:tabLst>
                <a:tab pos="1074738" algn="l"/>
              </a:tabLst>
            </a:pPr>
            <a:r>
              <a:rPr lang="fr-FR" sz="1000" dirty="0" smtClean="0"/>
              <a:t>IHC</a:t>
            </a:r>
            <a:r>
              <a:rPr lang="fr-FR" sz="1000" dirty="0"/>
              <a:t>	</a:t>
            </a:r>
            <a:r>
              <a:rPr lang="fr-FR" sz="1000" dirty="0" smtClean="0"/>
              <a:t>immunohistochimie</a:t>
            </a:r>
          </a:p>
          <a:p>
            <a:pPr marL="93663" indent="0">
              <a:spcAft>
                <a:spcPts val="0"/>
              </a:spcAft>
              <a:buClr>
                <a:srgbClr val="043882"/>
              </a:buClr>
              <a:buNone/>
              <a:tabLst>
                <a:tab pos="1074738" algn="l"/>
              </a:tabLst>
            </a:pPr>
            <a:r>
              <a:rPr lang="fr-FR" sz="1000" dirty="0" smtClean="0"/>
              <a:t>IP</a:t>
            </a:r>
            <a:r>
              <a:rPr lang="fr-FR" sz="1000" dirty="0"/>
              <a:t>	intrapéritonéal</a:t>
            </a:r>
          </a:p>
          <a:p>
            <a:pPr marL="93663" indent="0">
              <a:spcAft>
                <a:spcPts val="0"/>
              </a:spcAft>
              <a:buClr>
                <a:srgbClr val="043882"/>
              </a:buClr>
              <a:buNone/>
              <a:tabLst>
                <a:tab pos="1074738" algn="l"/>
              </a:tabLst>
            </a:pPr>
            <a:r>
              <a:rPr lang="fr-FR" sz="1000" dirty="0"/>
              <a:t>IV	</a:t>
            </a:r>
            <a:r>
              <a:rPr lang="fr-FR" sz="1000" dirty="0" smtClean="0"/>
              <a:t>intraveineux</a:t>
            </a:r>
          </a:p>
          <a:p>
            <a:pPr marL="93663" indent="0">
              <a:spcAft>
                <a:spcPts val="0"/>
              </a:spcAft>
              <a:buClr>
                <a:srgbClr val="043882"/>
              </a:buClr>
              <a:buNone/>
              <a:tabLst>
                <a:tab pos="1074738" algn="l"/>
              </a:tabLst>
            </a:pPr>
            <a:r>
              <a:rPr lang="fr-FR" sz="1000" dirty="0" smtClean="0"/>
              <a:t>IMV</a:t>
            </a:r>
            <a:r>
              <a:rPr lang="fr-FR" sz="1000" dirty="0"/>
              <a:t>	invasion </a:t>
            </a:r>
            <a:r>
              <a:rPr lang="fr-FR" sz="1000" dirty="0" smtClean="0"/>
              <a:t>macroscopique 	vasculaire </a:t>
            </a:r>
            <a:endParaRPr lang="fr-FR" sz="1000" dirty="0"/>
          </a:p>
          <a:p>
            <a:pPr marL="93663" indent="0">
              <a:spcAft>
                <a:spcPts val="0"/>
              </a:spcAft>
              <a:buClr>
                <a:srgbClr val="043882"/>
              </a:buClr>
              <a:buNone/>
              <a:tabLst>
                <a:tab pos="1074738" algn="l"/>
              </a:tabLst>
            </a:pPr>
            <a:r>
              <a:rPr lang="fr-FR" sz="1000" dirty="0" smtClean="0"/>
              <a:t>J	jour</a:t>
            </a:r>
          </a:p>
          <a:p>
            <a:pPr marL="93663" indent="0">
              <a:spcAft>
                <a:spcPts val="0"/>
              </a:spcAft>
              <a:buClr>
                <a:srgbClr val="043882"/>
              </a:buClr>
              <a:buNone/>
              <a:tabLst>
                <a:tab pos="1074738" algn="l"/>
              </a:tabLst>
            </a:pPr>
            <a:r>
              <a:rPr lang="fr-FR" sz="1000" dirty="0"/>
              <a:t>JGO	jonction </a:t>
            </a:r>
            <a:r>
              <a:rPr lang="fr-FR" sz="1000" dirty="0" err="1"/>
              <a:t>gastro-</a:t>
            </a:r>
            <a:r>
              <a:rPr lang="fr-FR" sz="1000" dirty="0" err="1" smtClean="0"/>
              <a:t>oesophagienne</a:t>
            </a:r>
            <a:endParaRPr lang="fr-FR" sz="1000" dirty="0"/>
          </a:p>
          <a:p>
            <a:pPr marL="93663" indent="0">
              <a:spcAft>
                <a:spcPts val="0"/>
              </a:spcAft>
              <a:buClr>
                <a:srgbClr val="043882"/>
              </a:buClr>
              <a:buNone/>
              <a:tabLst>
                <a:tab pos="1074738" algn="l"/>
              </a:tabLst>
            </a:pPr>
            <a:r>
              <a:rPr lang="fr-FR" sz="1000" dirty="0"/>
              <a:t>LPPE	lavage péritonéal peropératoire </a:t>
            </a:r>
            <a:r>
              <a:rPr lang="fr-FR" sz="1000" dirty="0" smtClean="0"/>
              <a:t>	extensif</a:t>
            </a:r>
          </a:p>
          <a:p>
            <a:pPr marL="93663" indent="0">
              <a:spcAft>
                <a:spcPts val="0"/>
              </a:spcAft>
              <a:buClr>
                <a:srgbClr val="043882"/>
              </a:buClr>
              <a:buNone/>
              <a:tabLst>
                <a:tab pos="1074738" algn="l"/>
              </a:tabLst>
            </a:pPr>
            <a:r>
              <a:rPr lang="fr-FR" sz="1000" dirty="0" smtClean="0"/>
              <a:t>MCDC	</a:t>
            </a:r>
            <a:r>
              <a:rPr lang="fr-FR" sz="1000" dirty="0" err="1"/>
              <a:t>modified</a:t>
            </a:r>
            <a:r>
              <a:rPr lang="fr-FR" sz="1000" dirty="0"/>
              <a:t> </a:t>
            </a:r>
            <a:r>
              <a:rPr lang="fr-FR" sz="1000" dirty="0" err="1"/>
              <a:t>Clavien</a:t>
            </a:r>
            <a:r>
              <a:rPr lang="fr-FR" sz="1000" dirty="0"/>
              <a:t>–</a:t>
            </a:r>
            <a:r>
              <a:rPr lang="fr-FR" sz="1000" dirty="0" err="1"/>
              <a:t>Dindo</a:t>
            </a:r>
            <a:r>
              <a:rPr lang="fr-FR" sz="1000" dirty="0"/>
              <a:t> 	classification</a:t>
            </a:r>
          </a:p>
          <a:p>
            <a:pPr marL="93663" indent="0">
              <a:spcAft>
                <a:spcPts val="0"/>
              </a:spcAft>
              <a:buClr>
                <a:srgbClr val="043882"/>
              </a:buClr>
              <a:buNone/>
              <a:tabLst>
                <a:tab pos="1074738" algn="l"/>
              </a:tabLst>
            </a:pPr>
            <a:r>
              <a:rPr lang="fr-FR" sz="1000" dirty="0" err="1" smtClean="0"/>
              <a:t>mFOLFIRINOX</a:t>
            </a:r>
            <a:r>
              <a:rPr lang="fr-FR" sz="1000" dirty="0" smtClean="0"/>
              <a:t> 	</a:t>
            </a:r>
            <a:r>
              <a:rPr lang="fr-FR" sz="1000" dirty="0" err="1" smtClean="0"/>
              <a:t>modified</a:t>
            </a:r>
            <a:r>
              <a:rPr lang="fr-FR" sz="1000" dirty="0" smtClean="0"/>
              <a:t> </a:t>
            </a:r>
            <a:r>
              <a:rPr lang="fr-FR" sz="1000" dirty="0" err="1"/>
              <a:t>leucovorine</a:t>
            </a:r>
            <a:r>
              <a:rPr lang="fr-FR" sz="1000" dirty="0"/>
              <a:t> + </a:t>
            </a:r>
            <a:br>
              <a:rPr lang="fr-FR" sz="1000" dirty="0"/>
            </a:br>
            <a:r>
              <a:rPr lang="fr-FR" sz="1000" dirty="0"/>
              <a:t>	5-</a:t>
            </a:r>
            <a:r>
              <a:rPr lang="fr-FR" sz="1000" dirty="0" smtClean="0"/>
              <a:t>fluorouracile </a:t>
            </a:r>
            <a:r>
              <a:rPr lang="fr-FR" sz="1000" dirty="0"/>
              <a:t>+ </a:t>
            </a:r>
            <a:r>
              <a:rPr lang="fr-FR" sz="1000" dirty="0" err="1"/>
              <a:t>irinotécan</a:t>
            </a:r>
            <a:r>
              <a:rPr lang="fr-FR" sz="1000" dirty="0"/>
              <a:t> + </a:t>
            </a:r>
            <a:r>
              <a:rPr lang="fr-FR" sz="1000" dirty="0" smtClean="0"/>
              <a:t>	</a:t>
            </a:r>
            <a:r>
              <a:rPr lang="fr-FR" sz="1000" dirty="0" err="1" smtClean="0"/>
              <a:t>oxaliplatine</a:t>
            </a:r>
            <a:endParaRPr lang="fr-FR" sz="1000" dirty="0" smtClean="0"/>
          </a:p>
          <a:p>
            <a:pPr marL="93663" indent="0">
              <a:spcAft>
                <a:spcPts val="0"/>
              </a:spcAft>
              <a:buClr>
                <a:srgbClr val="043882"/>
              </a:buClr>
              <a:buNone/>
              <a:tabLst>
                <a:tab pos="1074738" algn="l"/>
              </a:tabLst>
            </a:pPr>
            <a:r>
              <a:rPr lang="fr-FR" sz="1000" dirty="0" smtClean="0"/>
              <a:t>MMR	</a:t>
            </a:r>
            <a:r>
              <a:rPr lang="fr-FR" sz="1000" dirty="0" err="1" smtClean="0"/>
              <a:t>mismatch</a:t>
            </a:r>
            <a:r>
              <a:rPr lang="fr-FR" sz="1000" dirty="0" smtClean="0"/>
              <a:t> </a:t>
            </a:r>
            <a:r>
              <a:rPr lang="fr-FR" sz="1000" dirty="0" err="1" smtClean="0"/>
              <a:t>repair</a:t>
            </a:r>
            <a:endParaRPr lang="fr-FR" sz="1000" dirty="0" smtClean="0"/>
          </a:p>
          <a:p>
            <a:pPr marL="93663" indent="0">
              <a:spcAft>
                <a:spcPts val="0"/>
              </a:spcAft>
              <a:buClr>
                <a:srgbClr val="043882"/>
              </a:buClr>
              <a:buNone/>
              <a:tabLst>
                <a:tab pos="1074738" algn="l"/>
              </a:tabLst>
            </a:pPr>
            <a:r>
              <a:rPr lang="fr-FR" sz="1000" dirty="0" smtClean="0"/>
              <a:t>MRG</a:t>
            </a:r>
            <a:r>
              <a:rPr lang="fr-FR" sz="1000" dirty="0"/>
              <a:t>	meilleure réponse globale </a:t>
            </a:r>
            <a:endParaRPr lang="fr-FR" sz="1000" dirty="0" smtClean="0"/>
          </a:p>
          <a:p>
            <a:pPr marL="93663" indent="0">
              <a:spcAft>
                <a:spcPts val="0"/>
              </a:spcAft>
              <a:buClr>
                <a:srgbClr val="043882"/>
              </a:buClr>
              <a:buNone/>
              <a:tabLst>
                <a:tab pos="1074738" algn="l"/>
              </a:tabLst>
            </a:pPr>
            <a:r>
              <a:rPr lang="fr-FR" sz="1000" dirty="0"/>
              <a:t>MS	maladie stable</a:t>
            </a:r>
          </a:p>
          <a:p>
            <a:pPr marL="93663" indent="0">
              <a:spcAft>
                <a:spcPts val="0"/>
              </a:spcAft>
              <a:buClr>
                <a:srgbClr val="043882"/>
              </a:buClr>
              <a:buNone/>
              <a:tabLst>
                <a:tab pos="1074738" algn="l"/>
              </a:tabLst>
            </a:pPr>
            <a:r>
              <a:rPr lang="fr-FR" sz="1000" dirty="0" smtClean="0"/>
              <a:t>MSI-H	instabilité </a:t>
            </a:r>
            <a:r>
              <a:rPr lang="fr-FR" sz="1000" dirty="0" err="1"/>
              <a:t>microsatellitaire</a:t>
            </a:r>
            <a:r>
              <a:rPr lang="fr-FR" sz="1000" dirty="0"/>
              <a:t> élevée </a:t>
            </a:r>
          </a:p>
          <a:p>
            <a:pPr marL="93663" indent="0">
              <a:spcAft>
                <a:spcPts val="0"/>
              </a:spcAft>
              <a:buClr>
                <a:srgbClr val="043882"/>
              </a:buClr>
              <a:buNone/>
              <a:tabLst>
                <a:tab pos="1074738" algn="l"/>
              </a:tabLst>
            </a:pPr>
            <a:r>
              <a:rPr lang="fr-FR" sz="1000" dirty="0"/>
              <a:t>MSS	microsatellite </a:t>
            </a:r>
            <a:r>
              <a:rPr lang="fr-FR" sz="1000" dirty="0" smtClean="0"/>
              <a:t>stable</a:t>
            </a:r>
          </a:p>
          <a:p>
            <a:pPr marL="93663" indent="0">
              <a:spcAft>
                <a:spcPts val="0"/>
              </a:spcAft>
              <a:buClr>
                <a:srgbClr val="043882"/>
              </a:buClr>
              <a:buNone/>
              <a:tabLst>
                <a:tab pos="1074738" algn="l"/>
              </a:tabLst>
            </a:pPr>
            <a:r>
              <a:rPr lang="fr-FR" sz="1000" dirty="0"/>
              <a:t>NE	non évaluable</a:t>
            </a:r>
          </a:p>
          <a:p>
            <a:pPr marL="93663" indent="0">
              <a:spcAft>
                <a:spcPts val="0"/>
              </a:spcAft>
              <a:buClr>
                <a:srgbClr val="043882"/>
              </a:buClr>
              <a:buNone/>
              <a:tabLst>
                <a:tab pos="1074738" algn="l"/>
              </a:tabLst>
            </a:pPr>
            <a:r>
              <a:rPr lang="fr-FR" sz="1000" dirty="0" smtClean="0"/>
              <a:t>OMITLR </a:t>
            </a:r>
            <a:r>
              <a:rPr lang="fr-FR" sz="1000" dirty="0"/>
              <a:t>	</a:t>
            </a:r>
            <a:r>
              <a:rPr lang="fr-FR" sz="1000" dirty="0" err="1"/>
              <a:t>oesophagectomie</a:t>
            </a:r>
            <a:r>
              <a:rPr lang="fr-FR" sz="1000" dirty="0"/>
              <a:t> par voie </a:t>
            </a:r>
            <a:r>
              <a:rPr lang="fr-FR" sz="1000" dirty="0" smtClean="0"/>
              <a:t>	minimalement </a:t>
            </a:r>
            <a:r>
              <a:rPr lang="fr-FR" sz="1000" dirty="0"/>
              <a:t>invasive par </a:t>
            </a:r>
            <a:r>
              <a:rPr lang="fr-FR" sz="1000" dirty="0" smtClean="0"/>
              <a:t>	</a:t>
            </a:r>
            <a:r>
              <a:rPr lang="fr-FR" sz="1000" dirty="0" err="1" smtClean="0"/>
              <a:t>thoracoscopie</a:t>
            </a:r>
            <a:r>
              <a:rPr lang="fr-FR" sz="1000" dirty="0" smtClean="0"/>
              <a:t> </a:t>
            </a:r>
            <a:r>
              <a:rPr lang="fr-FR" sz="1000" dirty="0"/>
              <a:t>et laparoscopie </a:t>
            </a:r>
            <a:r>
              <a:rPr lang="fr-FR" sz="1000" dirty="0" smtClean="0"/>
              <a:t>	assistée </a:t>
            </a:r>
            <a:r>
              <a:rPr lang="fr-FR" sz="1000" dirty="0"/>
              <a:t>par </a:t>
            </a:r>
            <a:r>
              <a:rPr lang="fr-FR" sz="1000" dirty="0" smtClean="0"/>
              <a:t>robot</a:t>
            </a:r>
          </a:p>
          <a:p>
            <a:pPr marL="93663" indent="0">
              <a:spcAft>
                <a:spcPts val="0"/>
              </a:spcAft>
              <a:buClr>
                <a:srgbClr val="043882"/>
              </a:buClr>
              <a:buNone/>
              <a:tabLst>
                <a:tab pos="982663" algn="l"/>
                <a:tab pos="1074738" algn="l"/>
              </a:tabLst>
            </a:pPr>
            <a:endParaRPr lang="fr-FR" sz="1000" dirty="0" smtClean="0"/>
          </a:p>
          <a:p>
            <a:pPr marL="93663" indent="0">
              <a:spcAft>
                <a:spcPts val="0"/>
              </a:spcAft>
              <a:buClr>
                <a:srgbClr val="043882"/>
              </a:buClr>
              <a:buNone/>
              <a:tabLst>
                <a:tab pos="982663" algn="l"/>
              </a:tabLst>
            </a:pPr>
            <a:r>
              <a:rPr lang="fr-FR" sz="1000" dirty="0" smtClean="0"/>
              <a:t>OTO	</a:t>
            </a:r>
            <a:r>
              <a:rPr lang="fr-FR" sz="1000" dirty="0" err="1" smtClean="0"/>
              <a:t>oesophagectomie</a:t>
            </a:r>
            <a:r>
              <a:rPr lang="fr-FR" sz="1000" dirty="0" smtClean="0"/>
              <a:t> </a:t>
            </a:r>
            <a:r>
              <a:rPr lang="fr-FR" sz="1000" dirty="0" err="1"/>
              <a:t>transthoracique</a:t>
            </a:r>
            <a:r>
              <a:rPr lang="fr-FR" sz="1000" dirty="0"/>
              <a:t> </a:t>
            </a:r>
            <a:r>
              <a:rPr lang="fr-FR" sz="1000" dirty="0" smtClean="0"/>
              <a:t>	ouverte</a:t>
            </a:r>
            <a:endParaRPr lang="fr-FR" sz="1000" dirty="0"/>
          </a:p>
          <a:p>
            <a:pPr marL="93663" indent="0">
              <a:spcAft>
                <a:spcPts val="0"/>
              </a:spcAft>
              <a:buClr>
                <a:srgbClr val="043882"/>
              </a:buClr>
              <a:buNone/>
              <a:tabLst>
                <a:tab pos="982663" algn="l"/>
                <a:tab pos="1074738" algn="l"/>
              </a:tabLst>
            </a:pPr>
            <a:r>
              <a:rPr lang="fr-FR" sz="1000" dirty="0"/>
              <a:t>PD-1	</a:t>
            </a:r>
            <a:r>
              <a:rPr lang="fr-FR" sz="1000" dirty="0" err="1"/>
              <a:t>programmed</a:t>
            </a:r>
            <a:r>
              <a:rPr lang="fr-FR" sz="1000" dirty="0"/>
              <a:t> </a:t>
            </a:r>
            <a:r>
              <a:rPr lang="fr-FR" sz="1000" dirty="0" err="1"/>
              <a:t>death-protein</a:t>
            </a:r>
            <a:r>
              <a:rPr lang="fr-FR" sz="1000" dirty="0"/>
              <a:t> 1</a:t>
            </a:r>
          </a:p>
          <a:p>
            <a:pPr marL="90488" indent="0">
              <a:spcAft>
                <a:spcPts val="0"/>
              </a:spcAft>
              <a:buClr>
                <a:srgbClr val="043882"/>
              </a:buClr>
              <a:buNone/>
              <a:tabLst>
                <a:tab pos="982663" algn="l"/>
                <a:tab pos="1074738" algn="l"/>
              </a:tabLst>
            </a:pPr>
            <a:r>
              <a:rPr lang="fr-FR" sz="1000" dirty="0"/>
              <a:t>PD-L1	</a:t>
            </a:r>
            <a:r>
              <a:rPr lang="fr-FR" sz="1000" dirty="0" err="1"/>
              <a:t>programmed</a:t>
            </a:r>
            <a:r>
              <a:rPr lang="fr-FR" sz="1000" dirty="0"/>
              <a:t> </a:t>
            </a:r>
            <a:r>
              <a:rPr lang="fr-FR" sz="1000" dirty="0" err="1"/>
              <a:t>death</a:t>
            </a:r>
            <a:r>
              <a:rPr lang="fr-FR" sz="1000" dirty="0"/>
              <a:t>-ligand 1</a:t>
            </a:r>
          </a:p>
          <a:p>
            <a:pPr marL="90488" indent="0">
              <a:spcAft>
                <a:spcPts val="0"/>
              </a:spcAft>
              <a:buClr>
                <a:srgbClr val="043882"/>
              </a:buClr>
              <a:buNone/>
              <a:tabLst>
                <a:tab pos="982663" algn="l"/>
                <a:tab pos="1074738" algn="l"/>
              </a:tabLst>
            </a:pPr>
            <a:r>
              <a:rPr lang="fr-FR" sz="1000" dirty="0"/>
              <a:t>PK	pharmacocinétique </a:t>
            </a:r>
            <a:endParaRPr lang="fr-FR" sz="1000" dirty="0" smtClean="0"/>
          </a:p>
          <a:p>
            <a:pPr marL="90488" indent="0">
              <a:spcAft>
                <a:spcPts val="0"/>
              </a:spcAft>
              <a:buClr>
                <a:srgbClr val="043882"/>
              </a:buClr>
              <a:buNone/>
              <a:tabLst>
                <a:tab pos="982663" algn="l"/>
                <a:tab pos="1074738" algn="l"/>
              </a:tabLst>
            </a:pPr>
            <a:r>
              <a:rPr lang="fr-FR" sz="1000" dirty="0"/>
              <a:t>Prog	progression </a:t>
            </a:r>
          </a:p>
          <a:p>
            <a:pPr marL="90488" indent="0">
              <a:spcAft>
                <a:spcPts val="0"/>
              </a:spcAft>
              <a:buClr>
                <a:srgbClr val="043882"/>
              </a:buClr>
              <a:buNone/>
              <a:tabLst>
                <a:tab pos="982663" algn="l"/>
                <a:tab pos="1074738" algn="l"/>
              </a:tabLst>
            </a:pPr>
            <a:r>
              <a:rPr lang="fr-FR" sz="1000" dirty="0" smtClean="0"/>
              <a:t>PS</a:t>
            </a:r>
            <a:r>
              <a:rPr lang="fr-FR" sz="1000" dirty="0"/>
              <a:t>	performance </a:t>
            </a:r>
            <a:r>
              <a:rPr lang="fr-FR" sz="1000" dirty="0" err="1"/>
              <a:t>status</a:t>
            </a:r>
            <a:endParaRPr lang="fr-FR" sz="1000" dirty="0"/>
          </a:p>
          <a:p>
            <a:pPr marL="93663" indent="0">
              <a:spcAft>
                <a:spcPts val="0"/>
              </a:spcAft>
              <a:buClr>
                <a:srgbClr val="043882"/>
              </a:buClr>
              <a:buNone/>
              <a:tabLst>
                <a:tab pos="982663" algn="l"/>
                <a:tab pos="1074738" algn="l"/>
              </a:tabLst>
            </a:pPr>
            <a:r>
              <a:rPr lang="fr-FR" sz="1000" dirty="0" err="1" smtClean="0"/>
              <a:t>QoL</a:t>
            </a:r>
            <a:r>
              <a:rPr lang="fr-FR" sz="1000" dirty="0"/>
              <a:t>	qualité de vie </a:t>
            </a:r>
          </a:p>
          <a:p>
            <a:pPr marL="90488" indent="0">
              <a:spcAft>
                <a:spcPts val="0"/>
              </a:spcAft>
              <a:buClr>
                <a:srgbClr val="043882"/>
              </a:buClr>
              <a:buNone/>
              <a:tabLst>
                <a:tab pos="982663" algn="l"/>
                <a:tab pos="1074738" algn="l"/>
              </a:tabLst>
            </a:pPr>
            <a:r>
              <a:rPr lang="fr-FR" sz="1000" dirty="0"/>
              <a:t>R	</a:t>
            </a:r>
            <a:r>
              <a:rPr lang="fr-FR" sz="1000" dirty="0" smtClean="0"/>
              <a:t>randomisation</a:t>
            </a:r>
          </a:p>
          <a:p>
            <a:pPr marL="90488" indent="0">
              <a:spcAft>
                <a:spcPts val="0"/>
              </a:spcAft>
              <a:buClr>
                <a:srgbClr val="043882"/>
              </a:buClr>
              <a:buNone/>
              <a:tabLst>
                <a:tab pos="982663" algn="l"/>
                <a:tab pos="1074738" algn="l"/>
              </a:tabLst>
            </a:pPr>
            <a:r>
              <a:rPr lang="fr-FR" sz="1000" dirty="0"/>
              <a:t>RC	réponse complète</a:t>
            </a:r>
          </a:p>
          <a:p>
            <a:pPr marL="90488" indent="0">
              <a:spcAft>
                <a:spcPts val="0"/>
              </a:spcAft>
              <a:buClr>
                <a:srgbClr val="043882"/>
              </a:buClr>
              <a:buNone/>
              <a:tabLst>
                <a:tab pos="982663" algn="l"/>
                <a:tab pos="1074738" algn="l"/>
              </a:tabLst>
            </a:pPr>
            <a:r>
              <a:rPr lang="fr-FR" sz="1000" dirty="0" smtClean="0"/>
              <a:t>RCCIA	revue </a:t>
            </a:r>
            <a:r>
              <a:rPr lang="fr-FR" sz="1000" dirty="0"/>
              <a:t>centralisée par comité </a:t>
            </a:r>
            <a:r>
              <a:rPr lang="fr-FR" sz="1000" dirty="0" smtClean="0"/>
              <a:t>	indépendant </a:t>
            </a:r>
            <a:r>
              <a:rPr lang="fr-FR" sz="1000" dirty="0"/>
              <a:t>en aveugle</a:t>
            </a:r>
          </a:p>
          <a:p>
            <a:pPr marL="90488" indent="0">
              <a:spcAft>
                <a:spcPts val="0"/>
              </a:spcAft>
              <a:buClr>
                <a:srgbClr val="043882"/>
              </a:buClr>
              <a:buNone/>
              <a:tabLst>
                <a:tab pos="982663" algn="l"/>
                <a:tab pos="1074738" algn="l"/>
              </a:tabLst>
            </a:pPr>
            <a:r>
              <a:rPr lang="fr-FR" sz="1000" dirty="0" smtClean="0"/>
              <a:t>RECIST 	</a:t>
            </a:r>
            <a:r>
              <a:rPr lang="fr-FR" sz="1000" dirty="0" err="1" smtClean="0"/>
              <a:t>Response</a:t>
            </a:r>
            <a:r>
              <a:rPr lang="fr-FR" sz="1000" dirty="0" smtClean="0"/>
              <a:t> </a:t>
            </a:r>
            <a:r>
              <a:rPr lang="fr-FR" sz="1000" dirty="0"/>
              <a:t>Evaluation </a:t>
            </a:r>
            <a:r>
              <a:rPr lang="fr-FR" sz="1000" dirty="0" err="1"/>
              <a:t>Criteria</a:t>
            </a:r>
            <a:r>
              <a:rPr lang="fr-FR" sz="1000" dirty="0"/>
              <a:t> In </a:t>
            </a:r>
            <a:r>
              <a:rPr lang="fr-FR" sz="1000" dirty="0" smtClean="0"/>
              <a:t>	Solid </a:t>
            </a:r>
            <a:r>
              <a:rPr lang="fr-FR" sz="1000" dirty="0" err="1" smtClean="0"/>
              <a:t>Tumors</a:t>
            </a:r>
            <a:endParaRPr lang="fr-FR" sz="1000" dirty="0" smtClean="0"/>
          </a:p>
          <a:p>
            <a:pPr marL="90488" indent="0">
              <a:spcAft>
                <a:spcPts val="0"/>
              </a:spcAft>
              <a:buClr>
                <a:srgbClr val="043882"/>
              </a:buClr>
              <a:buNone/>
              <a:tabLst>
                <a:tab pos="982663" algn="l"/>
                <a:tab pos="1074738" algn="l"/>
              </a:tabLst>
            </a:pPr>
            <a:r>
              <a:rPr lang="fr-FR" sz="1000" dirty="0"/>
              <a:t>RP	réponse partielle</a:t>
            </a:r>
          </a:p>
          <a:p>
            <a:pPr marL="90488" indent="0">
              <a:spcAft>
                <a:spcPts val="0"/>
              </a:spcAft>
              <a:buClr>
                <a:srgbClr val="043882"/>
              </a:buClr>
              <a:buNone/>
              <a:tabLst>
                <a:tab pos="982663" algn="l"/>
                <a:tab pos="1074738" algn="l"/>
              </a:tabLst>
            </a:pPr>
            <a:r>
              <a:rPr lang="fr-FR" sz="1000" dirty="0" smtClean="0"/>
              <a:t>RT</a:t>
            </a:r>
            <a:r>
              <a:rPr lang="fr-FR" sz="1000" dirty="0"/>
              <a:t>	radiothérapie</a:t>
            </a:r>
          </a:p>
          <a:p>
            <a:pPr marL="90488" indent="0">
              <a:spcAft>
                <a:spcPts val="0"/>
              </a:spcAft>
              <a:buClr>
                <a:srgbClr val="043882"/>
              </a:buClr>
              <a:buNone/>
              <a:tabLst>
                <a:tab pos="982663" algn="l"/>
                <a:tab pos="1074738" algn="l"/>
              </a:tabLst>
            </a:pPr>
            <a:r>
              <a:rPr lang="fr-FR" sz="1000" dirty="0" smtClean="0"/>
              <a:t>RT-PCR	reverse </a:t>
            </a:r>
            <a:r>
              <a:rPr lang="fr-FR" sz="1000" dirty="0"/>
              <a:t>transcription </a:t>
            </a:r>
            <a:r>
              <a:rPr lang="fr-FR" sz="1000" dirty="0" err="1"/>
              <a:t>polymerase</a:t>
            </a:r>
            <a:r>
              <a:rPr lang="fr-FR" sz="1000" dirty="0"/>
              <a:t> </a:t>
            </a:r>
            <a:r>
              <a:rPr lang="fr-FR" sz="1000" dirty="0" smtClean="0"/>
              <a:t>	</a:t>
            </a:r>
            <a:r>
              <a:rPr lang="fr-FR" sz="1000" dirty="0" err="1" smtClean="0"/>
              <a:t>chain</a:t>
            </a:r>
            <a:r>
              <a:rPr lang="fr-FR" sz="1000" dirty="0" smtClean="0"/>
              <a:t> </a:t>
            </a:r>
            <a:r>
              <a:rPr lang="fr-FR" sz="1000" dirty="0" err="1"/>
              <a:t>reaction</a:t>
            </a:r>
            <a:endParaRPr lang="fr-FR" sz="1000" dirty="0"/>
          </a:p>
          <a:p>
            <a:pPr marL="90488" indent="0">
              <a:spcAft>
                <a:spcPts val="0"/>
              </a:spcAft>
              <a:buClr>
                <a:srgbClr val="043882"/>
              </a:buClr>
              <a:buNone/>
              <a:tabLst>
                <a:tab pos="982663" algn="l"/>
                <a:tab pos="1074738" algn="l"/>
              </a:tabLst>
            </a:pPr>
            <a:r>
              <a:rPr lang="fr-FR" sz="1000" dirty="0" smtClean="0"/>
              <a:t>S</a:t>
            </a:r>
            <a:r>
              <a:rPr lang="fr-FR" sz="1000" dirty="0"/>
              <a:t>-1	</a:t>
            </a:r>
            <a:r>
              <a:rPr lang="fr-FR" sz="1000" dirty="0" err="1"/>
              <a:t>tegafur</a:t>
            </a:r>
            <a:r>
              <a:rPr lang="fr-FR" sz="1000" dirty="0"/>
              <a:t> + </a:t>
            </a:r>
            <a:r>
              <a:rPr lang="fr-FR" sz="1000" dirty="0" err="1"/>
              <a:t>gimeracil</a:t>
            </a:r>
            <a:r>
              <a:rPr lang="fr-FR" sz="1000" dirty="0"/>
              <a:t> + </a:t>
            </a:r>
            <a:r>
              <a:rPr lang="fr-FR" sz="1000" dirty="0" err="1" smtClean="0"/>
              <a:t>oteracil</a:t>
            </a:r>
            <a:endParaRPr lang="fr-FR" sz="1000" dirty="0" smtClean="0"/>
          </a:p>
          <a:p>
            <a:pPr marL="90488" indent="0">
              <a:spcAft>
                <a:spcPts val="0"/>
              </a:spcAft>
              <a:buClr>
                <a:srgbClr val="043882"/>
              </a:buClr>
              <a:buNone/>
              <a:tabLst>
                <a:tab pos="982663" algn="l"/>
                <a:tab pos="1074738" algn="l"/>
              </a:tabLst>
            </a:pPr>
            <a:r>
              <a:rPr lang="fr-FR" sz="1000" dirty="0"/>
              <a:t>SG(m)	survie globale (médiane) </a:t>
            </a:r>
          </a:p>
          <a:p>
            <a:pPr marL="90488" indent="0">
              <a:spcAft>
                <a:spcPts val="0"/>
              </a:spcAft>
              <a:buClr>
                <a:srgbClr val="043882"/>
              </a:buClr>
              <a:buNone/>
              <a:tabLst>
                <a:tab pos="982663" algn="l"/>
                <a:tab pos="1074738" algn="l"/>
              </a:tabLst>
            </a:pPr>
            <a:r>
              <a:rPr lang="fr-FR" sz="1000" dirty="0" err="1" smtClean="0"/>
              <a:t>SoC</a:t>
            </a:r>
            <a:r>
              <a:rPr lang="fr-FR" sz="1000" dirty="0"/>
              <a:t>	soins standards </a:t>
            </a:r>
          </a:p>
          <a:p>
            <a:pPr marL="90488" indent="0">
              <a:spcAft>
                <a:spcPts val="0"/>
              </a:spcAft>
              <a:buClr>
                <a:srgbClr val="043882"/>
              </a:buClr>
              <a:buNone/>
              <a:tabLst>
                <a:tab pos="982663" algn="l"/>
                <a:tab pos="1074738" algn="l"/>
              </a:tabLst>
            </a:pPr>
            <a:r>
              <a:rPr lang="fr-FR" sz="1000" dirty="0" smtClean="0"/>
              <a:t>SSM</a:t>
            </a:r>
            <a:r>
              <a:rPr lang="fr-FR" sz="1000" dirty="0"/>
              <a:t>	survie sans </a:t>
            </a:r>
            <a:r>
              <a:rPr lang="fr-FR" sz="1000" dirty="0" smtClean="0"/>
              <a:t>maladie</a:t>
            </a:r>
          </a:p>
          <a:p>
            <a:pPr marL="90488" indent="0">
              <a:spcAft>
                <a:spcPts val="0"/>
              </a:spcAft>
              <a:buClr>
                <a:srgbClr val="043882"/>
              </a:buClr>
              <a:buNone/>
              <a:tabLst>
                <a:tab pos="982663" algn="l"/>
                <a:tab pos="1074738" algn="l"/>
              </a:tabLst>
            </a:pPr>
            <a:r>
              <a:rPr lang="fr-FR" sz="1000" dirty="0"/>
              <a:t>SSP(m</a:t>
            </a:r>
            <a:r>
              <a:rPr lang="fr-FR" sz="1000" dirty="0" smtClean="0"/>
              <a:t>) 	survie </a:t>
            </a:r>
            <a:r>
              <a:rPr lang="fr-FR" sz="1000" dirty="0"/>
              <a:t>sans progression (médiane</a:t>
            </a:r>
            <a:r>
              <a:rPr lang="fr-FR" sz="1000" dirty="0" smtClean="0"/>
              <a:t> </a:t>
            </a:r>
            <a:endParaRPr lang="fr-FR" sz="1000" dirty="0"/>
          </a:p>
          <a:p>
            <a:pPr marL="90488" indent="0">
              <a:spcAft>
                <a:spcPts val="0"/>
              </a:spcAft>
              <a:buClr>
                <a:srgbClr val="043882"/>
              </a:buClr>
              <a:buNone/>
              <a:tabLst>
                <a:tab pos="982663" algn="l"/>
                <a:tab pos="1074738" algn="l"/>
              </a:tabLst>
            </a:pPr>
            <a:r>
              <a:rPr lang="fr-FR" sz="1000" dirty="0"/>
              <a:t>SSR	survie sans </a:t>
            </a:r>
            <a:r>
              <a:rPr lang="fr-FR" sz="1000" dirty="0" smtClean="0"/>
              <a:t>récidive</a:t>
            </a:r>
          </a:p>
          <a:p>
            <a:pPr marL="90488" indent="0">
              <a:spcAft>
                <a:spcPts val="0"/>
              </a:spcAft>
              <a:buClr>
                <a:srgbClr val="043882"/>
              </a:buClr>
              <a:buNone/>
              <a:tabLst>
                <a:tab pos="982663" algn="l"/>
                <a:tab pos="1074738" algn="l"/>
              </a:tabLst>
            </a:pPr>
            <a:r>
              <a:rPr lang="fr-FR" sz="1000" dirty="0"/>
              <a:t>TAT	taux d’achèvement du traitement </a:t>
            </a:r>
          </a:p>
          <a:p>
            <a:pPr marL="90488" indent="0">
              <a:spcAft>
                <a:spcPts val="0"/>
              </a:spcAft>
              <a:buClr>
                <a:srgbClr val="043882"/>
              </a:buClr>
              <a:buNone/>
              <a:tabLst>
                <a:tab pos="982663" algn="l"/>
                <a:tab pos="1074738" algn="l"/>
              </a:tabLst>
            </a:pPr>
            <a:r>
              <a:rPr lang="fr-FR" sz="1000" dirty="0" smtClean="0"/>
              <a:t>TCM</a:t>
            </a:r>
            <a:r>
              <a:rPr lang="fr-FR" sz="1000" dirty="0"/>
              <a:t>	taux de contrôle de la maladie</a:t>
            </a:r>
          </a:p>
          <a:p>
            <a:pPr marL="90488" indent="0">
              <a:spcAft>
                <a:spcPts val="0"/>
              </a:spcAft>
              <a:buClr>
                <a:srgbClr val="043882"/>
              </a:buClr>
              <a:buNone/>
              <a:tabLst>
                <a:tab pos="982663" algn="l"/>
                <a:tab pos="1074738" algn="l"/>
              </a:tabLst>
            </a:pPr>
            <a:r>
              <a:rPr lang="fr-FR" sz="1000" dirty="0"/>
              <a:t>TRO	taux de réponse objective </a:t>
            </a:r>
          </a:p>
          <a:p>
            <a:pPr marL="93663" indent="0">
              <a:spcAft>
                <a:spcPts val="0"/>
              </a:spcAft>
              <a:buClr>
                <a:srgbClr val="043882"/>
              </a:buClr>
              <a:buNone/>
              <a:tabLst>
                <a:tab pos="982663" algn="l"/>
                <a:tab pos="1074738" algn="l"/>
              </a:tabLst>
            </a:pPr>
            <a:r>
              <a:rPr lang="fr-FR" sz="1000" dirty="0" smtClean="0"/>
              <a:t>VHB	virus hépatite B</a:t>
            </a:r>
          </a:p>
          <a:p>
            <a:pPr marL="93663" indent="0">
              <a:spcAft>
                <a:spcPts val="0"/>
              </a:spcAft>
              <a:buClr>
                <a:srgbClr val="043882"/>
              </a:buClr>
              <a:buNone/>
              <a:tabLst>
                <a:tab pos="982663" algn="l"/>
                <a:tab pos="1074738" algn="l"/>
              </a:tabLst>
            </a:pPr>
            <a:r>
              <a:rPr lang="fr-FR" sz="1000" dirty="0" smtClean="0"/>
              <a:t>VHC	virus hépatite C</a:t>
            </a:r>
          </a:p>
          <a:p>
            <a:pPr marL="93663" indent="0">
              <a:spcAft>
                <a:spcPts val="0"/>
              </a:spcAft>
              <a:buClr>
                <a:srgbClr val="043882"/>
              </a:buClr>
              <a:buNone/>
              <a:tabLst>
                <a:tab pos="1074738" algn="l"/>
              </a:tabLst>
            </a:pPr>
            <a:r>
              <a:rPr lang="fr-FR" sz="1000" dirty="0" smtClean="0"/>
              <a:t>	</a:t>
            </a:r>
          </a:p>
          <a:p>
            <a:pPr marL="90488" indent="0">
              <a:spcAft>
                <a:spcPts val="0"/>
              </a:spcAft>
              <a:buClr>
                <a:srgbClr val="043882"/>
              </a:buClr>
              <a:buNone/>
              <a:tabLst>
                <a:tab pos="804863" algn="l"/>
              </a:tabLst>
            </a:pPr>
            <a:r>
              <a:rPr lang="fr-FR" sz="1000" dirty="0" smtClean="0"/>
              <a:t>	</a:t>
            </a:r>
          </a:p>
          <a:p>
            <a:pPr marL="90488" indent="0">
              <a:spcAft>
                <a:spcPts val="0"/>
              </a:spcAft>
              <a:buClr>
                <a:srgbClr val="043882"/>
              </a:buClr>
              <a:buNone/>
              <a:tabLst>
                <a:tab pos="806450" algn="l"/>
              </a:tabLst>
            </a:pPr>
            <a:r>
              <a:rPr lang="fr-FR" sz="1000" dirty="0" smtClean="0"/>
              <a:t/>
            </a:r>
            <a:br>
              <a:rPr lang="fr-FR" sz="1000" dirty="0" smtClean="0"/>
            </a:br>
            <a:r>
              <a:rPr lang="fr-FR" sz="1000" dirty="0" smtClean="0"/>
              <a:t>	</a:t>
            </a:r>
          </a:p>
        </p:txBody>
      </p:sp>
    </p:spTree>
    <p:custDataLst>
      <p:tags r:id="rId1"/>
    </p:custDataLst>
    <p:extLst>
      <p:ext uri="{BB962C8B-B14F-4D97-AF65-F5344CB8AC3E}">
        <p14:creationId xmlns:p14="http://schemas.microsoft.com/office/powerpoint/2010/main" val="455333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5: RAINFALL: étude randomisée de phase III en double aveugle, contrôlée vs placebo évaluant le cisplatine plus capécitabine ou 5FU avec ou sans ramucirumab en traitement de 1</a:t>
            </a:r>
            <a:r>
              <a:rPr lang="fr-FR" sz="1600" baseline="30000" dirty="0" smtClean="0"/>
              <a:t>e</a:t>
            </a:r>
            <a:r>
              <a:rPr lang="fr-FR" sz="1600" dirty="0" smtClean="0"/>
              <a:t> ligne chez les patients avec adénocarcinome de l’estomac ou de la jonction gastro-oesophagienne métastatique – Fuchs CS, et al</a:t>
            </a:r>
            <a:endParaRPr lang="fr-FR" sz="1600" dirty="0"/>
          </a:p>
        </p:txBody>
      </p:sp>
      <p:sp>
        <p:nvSpPr>
          <p:cNvPr id="5123" name="Rectangle 3"/>
          <p:cNvSpPr>
            <a:spLocks noGrp="1" noChangeArrowheads="1"/>
          </p:cNvSpPr>
          <p:nvPr>
            <p:ph idx="1"/>
          </p:nvPr>
        </p:nvSpPr>
        <p:spPr>
          <a:xfrm>
            <a:off x="365124" y="1254034"/>
            <a:ext cx="8413751" cy="5462445"/>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Chez ces patients avec adénocarcinome E-JGO métastatique, l’addition de ramucirumab à la CT de 1</a:t>
            </a:r>
            <a:r>
              <a:rPr lang="fr-FR" b="1" baseline="30000" dirty="0" smtClean="0"/>
              <a:t>e</a:t>
            </a:r>
            <a:r>
              <a:rPr lang="fr-FR" b="1" dirty="0" smtClean="0"/>
              <a:t> ligne a diminué le risque de progression de la maladie ou de décès de 25%, mais sans amélioration de la SG</a:t>
            </a:r>
          </a:p>
          <a:p>
            <a:r>
              <a:rPr lang="fr-FR" b="1" dirty="0" smtClean="0"/>
              <a:t>Aucun nouveau signal de tolérance n’a été observé</a:t>
            </a:r>
            <a:endParaRPr lang="fr-FR" b="1" dirty="0"/>
          </a:p>
        </p:txBody>
      </p:sp>
      <p:sp>
        <p:nvSpPr>
          <p:cNvPr id="15" name="Text Placeholder 14"/>
          <p:cNvSpPr>
            <a:spLocks noGrp="1"/>
          </p:cNvSpPr>
          <p:nvPr>
            <p:ph type="body" sz="quarter" idx="11"/>
          </p:nvPr>
        </p:nvSpPr>
        <p:spPr/>
        <p:txBody>
          <a:bodyPr/>
          <a:lstStyle/>
          <a:p>
            <a:r>
              <a:rPr lang="fr-FR" smtClean="0"/>
              <a:t>Fuchs CS, et al, J Clin Oncol 2018;36(Suppl 4S):Abstr 5</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3803518927"/>
              </p:ext>
            </p:extLst>
          </p:nvPr>
        </p:nvGraphicFramePr>
        <p:xfrm>
          <a:off x="369888" y="1599160"/>
          <a:ext cx="8408989" cy="3211831"/>
        </p:xfrm>
        <a:graphic>
          <a:graphicData uri="http://schemas.openxmlformats.org/drawingml/2006/table">
            <a:tbl>
              <a:tblPr firstRow="1" bandRow="1">
                <a:tableStyleId>{69012ECD-51FC-41F1-AA8D-1B2483CD663E}</a:tableStyleId>
              </a:tblPr>
              <a:tblGrid>
                <a:gridCol w="1949979">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785410">
                  <a:extLst>
                    <a:ext uri="{9D8B030D-6E8A-4147-A177-3AD203B41FA5}">
                      <a16:colId xmlns:a16="http://schemas.microsoft.com/office/drawing/2014/main" val="20003"/>
                    </a:ext>
                  </a:extLst>
                </a:gridCol>
              </a:tblGrid>
              <a:tr h="647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Meilleure réponse globale,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Ramucirumab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(n=326)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Placebo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(n=319)</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 p stratifié</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RC</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RP</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Progression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TRO (RC + RP)</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36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0,17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TCM (RC + RP + MS)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0,10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873155255"/>
                  </a:ext>
                </a:extLst>
              </a:tr>
            </a:tbl>
          </a:graphicData>
        </a:graphic>
      </p:graphicFrame>
    </p:spTree>
    <p:custDataLst>
      <p:tags r:id="rId1"/>
    </p:custDataLst>
    <p:extLst>
      <p:ext uri="{BB962C8B-B14F-4D97-AF65-F5344CB8AC3E}">
        <p14:creationId xmlns:p14="http://schemas.microsoft.com/office/powerpoint/2010/main" val="1326915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Cancers DU </a:t>
            </a:r>
            <a:r>
              <a:rPr lang="fr-FR" dirty="0" err="1" smtClean="0"/>
              <a:t>pancRÉas</a:t>
            </a:r>
            <a:r>
              <a:rPr lang="fr-FR" dirty="0" smtClean="0"/>
              <a:t>, DE L’INTESTIN GRÊLE ET DES VOIES BILIAIRES</a:t>
            </a:r>
            <a:endParaRPr lang="fr-FR" dirty="0"/>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 DU PANCRÉAS</a:t>
            </a:r>
            <a:endParaRPr lang="fr-FR" dirty="0"/>
          </a:p>
        </p:txBody>
      </p:sp>
      <p:sp>
        <p:nvSpPr>
          <p:cNvPr id="3" name="Text Placeholder 2"/>
          <p:cNvSpPr>
            <a:spLocks noGrp="1"/>
          </p:cNvSpPr>
          <p:nvPr>
            <p:ph type="body" idx="1"/>
          </p:nvPr>
        </p:nvSpPr>
        <p:spPr/>
        <p:txBody>
          <a:bodyPr/>
          <a:lstStyle/>
          <a:p>
            <a:r>
              <a:rPr lang="fr-FR" b="1" dirty="0" smtClean="0"/>
              <a:t>Cancers du pancréas, de l’intestin grêle et des voies biliaires</a:t>
            </a:r>
            <a:endParaRPr lang="fr-FR" b="1" dirty="0"/>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sz="1600" dirty="0" smtClean="0"/>
              <a:t>208: Etude randomisée de phase IB/II évaluant </a:t>
            </a:r>
            <a:r>
              <a:rPr lang="fr-FR" sz="1600" dirty="0" err="1" smtClean="0"/>
              <a:t>mFOLFIRINOX</a:t>
            </a:r>
            <a:r>
              <a:rPr lang="fr-FR" sz="1600" dirty="0" smtClean="0"/>
              <a:t> (</a:t>
            </a:r>
            <a:r>
              <a:rPr lang="fr-FR" sz="1600" dirty="0" err="1" smtClean="0"/>
              <a:t>mFFOX</a:t>
            </a:r>
            <a:r>
              <a:rPr lang="fr-FR" sz="1600" dirty="0" smtClean="0"/>
              <a:t>) + </a:t>
            </a:r>
            <a:r>
              <a:rPr lang="fr-FR" sz="1600" dirty="0" err="1" smtClean="0"/>
              <a:t>hyaluronidase</a:t>
            </a:r>
            <a:r>
              <a:rPr lang="fr-FR" sz="1600" dirty="0" smtClean="0"/>
              <a:t> recombinante humaine </a:t>
            </a:r>
            <a:r>
              <a:rPr lang="fr-FR" sz="1600" dirty="0" err="1" smtClean="0"/>
              <a:t>pegylée</a:t>
            </a:r>
            <a:r>
              <a:rPr lang="fr-FR" sz="1600" dirty="0" smtClean="0"/>
              <a:t> (PEGPH20) versus </a:t>
            </a:r>
            <a:r>
              <a:rPr lang="fr-FR" sz="1600" dirty="0" err="1" smtClean="0"/>
              <a:t>mFFOX</a:t>
            </a:r>
            <a:r>
              <a:rPr lang="fr-FR" sz="1600" dirty="0" smtClean="0"/>
              <a:t> seul chez les patients avec adénocarcinome du pancréas métastatique et bon statut de performance: SWOG S1313 (NCT #01959139) – </a:t>
            </a:r>
            <a:r>
              <a:rPr lang="fr-FR" sz="1600" dirty="0" err="1" smtClean="0"/>
              <a:t>Ramanathan</a:t>
            </a:r>
            <a:r>
              <a:rPr lang="fr-FR" sz="1600" dirty="0" smtClean="0"/>
              <a:t> R, et al</a:t>
            </a:r>
            <a:endParaRPr lang="fr-FR" altLang="zh-CN" sz="1600" dirty="0"/>
          </a:p>
        </p:txBody>
      </p:sp>
      <p:sp>
        <p:nvSpPr>
          <p:cNvPr id="33" name="Rectangle 9"/>
          <p:cNvSpPr>
            <a:spLocks noGrp="1" noChangeArrowheads="1"/>
          </p:cNvSpPr>
          <p:nvPr>
            <p:ph sz="half" idx="1"/>
          </p:nvPr>
        </p:nvSpPr>
        <p:spPr>
          <a:xfrm>
            <a:off x="365124" y="4941381"/>
            <a:ext cx="4130676" cy="697443"/>
          </a:xfrm>
        </p:spPr>
        <p:txBody>
          <a:bodyPr/>
          <a:lstStyle/>
          <a:p>
            <a:pPr marL="0" indent="0">
              <a:buNone/>
            </a:pPr>
            <a:r>
              <a:rPr lang="fr-FR" b="1" dirty="0" smtClean="0">
                <a:solidFill>
                  <a:schemeClr val="bg2"/>
                </a:solidFill>
              </a:rPr>
              <a:t>CRITÈRE PRINCIPAL</a:t>
            </a:r>
          </a:p>
          <a:p>
            <a:r>
              <a:rPr lang="fr-FR" dirty="0" smtClean="0"/>
              <a:t>SG</a:t>
            </a:r>
          </a:p>
          <a:p>
            <a:endParaRPr lang="fr-FR" dirty="0"/>
          </a:p>
        </p:txBody>
      </p:sp>
      <p:sp>
        <p:nvSpPr>
          <p:cNvPr id="34" name="Content Placeholder 26"/>
          <p:cNvSpPr>
            <a:spLocks noGrp="1"/>
          </p:cNvSpPr>
          <p:nvPr>
            <p:ph sz="half" idx="2"/>
          </p:nvPr>
        </p:nvSpPr>
        <p:spPr>
          <a:xfrm>
            <a:off x="4648200" y="4941381"/>
            <a:ext cx="4130675" cy="697443"/>
          </a:xfrm>
        </p:spPr>
        <p:txBody>
          <a:bodyPr/>
          <a:lstStyle/>
          <a:p>
            <a:pPr marL="0" indent="0">
              <a:buNone/>
            </a:pPr>
            <a:r>
              <a:rPr lang="fr-FR" b="1" dirty="0" smtClean="0">
                <a:solidFill>
                  <a:schemeClr val="bg2"/>
                </a:solidFill>
              </a:rPr>
              <a:t>CRITÈRES SECONDAIRES</a:t>
            </a:r>
          </a:p>
          <a:p>
            <a:r>
              <a:rPr lang="fr-FR" dirty="0" smtClean="0"/>
              <a:t>SSP, taux de réponse, exposition au traitement, toxicité</a:t>
            </a:r>
            <a:endParaRPr lang="fr-FR" dirty="0"/>
          </a:p>
        </p:txBody>
      </p:sp>
      <p:sp>
        <p:nvSpPr>
          <p:cNvPr id="35" name="Text Placeholder 15"/>
          <p:cNvSpPr>
            <a:spLocks noGrp="1"/>
          </p:cNvSpPr>
          <p:nvPr>
            <p:ph type="body" sz="quarter" idx="10"/>
          </p:nvPr>
        </p:nvSpPr>
        <p:spPr>
          <a:xfrm>
            <a:off x="365125" y="6096000"/>
            <a:ext cx="4037542" cy="487363"/>
          </a:xfrm>
        </p:spPr>
        <p:txBody>
          <a:bodyPr/>
          <a:lstStyle/>
          <a:p>
            <a:r>
              <a:rPr lang="fr-FR" dirty="0" smtClean="0"/>
              <a:t>*</a:t>
            </a:r>
            <a:r>
              <a:rPr lang="fr-FR" dirty="0" err="1" smtClean="0"/>
              <a:t>Hyaluronidase</a:t>
            </a:r>
            <a:r>
              <a:rPr lang="fr-FR" dirty="0" smtClean="0"/>
              <a:t> recombinante humaine </a:t>
            </a:r>
            <a:r>
              <a:rPr lang="fr-FR" dirty="0" err="1" smtClean="0"/>
              <a:t>pegylée</a:t>
            </a:r>
            <a:r>
              <a:rPr lang="fr-FR" dirty="0" smtClean="0"/>
              <a:t> qui dégrade l’acide hyaluronique; </a:t>
            </a:r>
            <a:r>
              <a:rPr lang="fr-FR" altLang="zh-CN" baseline="30000" dirty="0" smtClean="0">
                <a:solidFill>
                  <a:schemeClr val="tx1"/>
                </a:solidFill>
                <a:ea typeface="SimSun" pitchFamily="2" charset="-122"/>
              </a:rPr>
              <a:t>†</a:t>
            </a:r>
            <a:r>
              <a:rPr lang="fr-FR" altLang="zh-CN" dirty="0" smtClean="0">
                <a:solidFill>
                  <a:schemeClr val="tx1"/>
                </a:solidFill>
                <a:ea typeface="SimSun" pitchFamily="2" charset="-122"/>
              </a:rPr>
              <a:t>un amendement au </a:t>
            </a:r>
            <a:r>
              <a:rPr lang="fr-FR" dirty="0" smtClean="0"/>
              <a:t>protocole a ajouté une prophylaxie par HBPM au bras PEGPH20;</a:t>
            </a:r>
            <a:r>
              <a:rPr lang="fr-FR" dirty="0" smtClean="0">
                <a:solidFill>
                  <a:schemeClr val="tx1"/>
                </a:solidFill>
              </a:rPr>
              <a:t> </a:t>
            </a:r>
            <a:r>
              <a:rPr lang="fr-FR" altLang="zh-CN" baseline="30000" dirty="0" smtClean="0">
                <a:ea typeface="SimSun" pitchFamily="2" charset="-122"/>
              </a:rPr>
              <a:t>‡</a:t>
            </a:r>
            <a:r>
              <a:rPr lang="fr-FR" dirty="0" smtClean="0"/>
              <a:t>planifiée n=138 par bras (total n=276); </a:t>
            </a:r>
            <a:r>
              <a:rPr lang="fr-FR" baseline="30000" dirty="0" smtClean="0"/>
              <a:t>#</a:t>
            </a:r>
            <a:r>
              <a:rPr lang="fr-FR" dirty="0" smtClean="0"/>
              <a:t>pas de 5FU bolus</a:t>
            </a:r>
            <a:endParaRPr lang="fr-FR" dirty="0"/>
          </a:p>
        </p:txBody>
      </p:sp>
      <p:sp>
        <p:nvSpPr>
          <p:cNvPr id="36" name="Text Placeholder 16"/>
          <p:cNvSpPr>
            <a:spLocks noGrp="1"/>
          </p:cNvSpPr>
          <p:nvPr>
            <p:ph type="body" sz="quarter" idx="11"/>
          </p:nvPr>
        </p:nvSpPr>
        <p:spPr>
          <a:xfrm>
            <a:off x="4368800" y="6096000"/>
            <a:ext cx="4410075" cy="487363"/>
          </a:xfrm>
        </p:spPr>
        <p:txBody>
          <a:bodyPr/>
          <a:lstStyle/>
          <a:p>
            <a:r>
              <a:rPr lang="fr-FR" smtClean="0"/>
              <a:t>Ramanathan R, et al, J Clin Oncol 2018;36(Suppl 4S):Abstr 208</a:t>
            </a:r>
            <a:endParaRPr lang="fr-FR"/>
          </a:p>
        </p:txBody>
      </p:sp>
      <p:sp>
        <p:nvSpPr>
          <p:cNvPr id="37" name="Oval 14"/>
          <p:cNvSpPr>
            <a:spLocks noChangeArrowheads="1"/>
          </p:cNvSpPr>
          <p:nvPr/>
        </p:nvSpPr>
        <p:spPr bwMode="auto">
          <a:xfrm>
            <a:off x="3941537" y="33789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smtClean="0">
                <a:solidFill>
                  <a:srgbClr val="043882"/>
                </a:solidFill>
                <a:ea typeface="SimSun" pitchFamily="2" charset="-122"/>
              </a:rPr>
              <a:t>R</a:t>
            </a:r>
          </a:p>
          <a:p>
            <a:pPr algn="ctr">
              <a:defRPr/>
            </a:pP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38" name="AutoShape 15"/>
          <p:cNvCxnSpPr>
            <a:cxnSpLocks noChangeShapeType="1"/>
            <a:stCxn id="37" idx="0"/>
            <a:endCxn id="43" idx="1"/>
          </p:cNvCxnSpPr>
          <p:nvPr/>
        </p:nvCxnSpPr>
        <p:spPr bwMode="auto">
          <a:xfrm rot="5400000" flipH="1" flipV="1">
            <a:off x="4298250" y="2811847"/>
            <a:ext cx="502145" cy="631974"/>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5" y="2610176"/>
            <a:ext cx="849696"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0" name="AutoShape 19"/>
          <p:cNvCxnSpPr>
            <a:cxnSpLocks noChangeShapeType="1"/>
            <a:stCxn id="47" idx="3"/>
            <a:endCxn id="37" idx="2"/>
          </p:cNvCxnSpPr>
          <p:nvPr/>
        </p:nvCxnSpPr>
        <p:spPr bwMode="auto">
          <a:xfrm>
            <a:off x="3684814" y="367100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41" name="AutoShape 21"/>
          <p:cNvCxnSpPr>
            <a:cxnSpLocks noChangeShapeType="1"/>
            <a:stCxn id="43" idx="3"/>
            <a:endCxn id="39" idx="1"/>
          </p:cNvCxnSpPr>
          <p:nvPr/>
        </p:nvCxnSpPr>
        <p:spPr bwMode="auto">
          <a:xfrm flipV="1">
            <a:off x="7680882" y="2874495"/>
            <a:ext cx="435553" cy="2266"/>
          </a:xfrm>
          <a:prstGeom prst="straightConnector1">
            <a:avLst/>
          </a:prstGeom>
          <a:noFill/>
          <a:ln w="57150">
            <a:solidFill>
              <a:schemeClr val="bg2">
                <a:lumMod val="60000"/>
                <a:lumOff val="40000"/>
              </a:schemeClr>
            </a:solidFill>
            <a:round/>
            <a:headEnd/>
            <a:tailEnd type="triangle" w="med" len="med"/>
          </a:ln>
        </p:spPr>
      </p:cxnSp>
      <p:sp>
        <p:nvSpPr>
          <p:cNvPr id="43" name="AutoShape 8"/>
          <p:cNvSpPr>
            <a:spLocks noChangeArrowheads="1"/>
          </p:cNvSpPr>
          <p:nvPr/>
        </p:nvSpPr>
        <p:spPr bwMode="auto">
          <a:xfrm>
            <a:off x="4865309" y="2387631"/>
            <a:ext cx="2815573" cy="9782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smtClean="0">
                <a:solidFill>
                  <a:srgbClr val="FFFFFF"/>
                </a:solidFill>
                <a:ea typeface="SimSun" pitchFamily="2" charset="-122"/>
              </a:rPr>
              <a:t>PEGPH20</a:t>
            </a:r>
            <a:r>
              <a:rPr lang="fr-FR" altLang="zh-CN" baseline="30000" dirty="0" smtClean="0">
                <a:solidFill>
                  <a:schemeClr val="tx2"/>
                </a:solidFill>
                <a:ea typeface="SimSun" pitchFamily="2" charset="-122"/>
              </a:rPr>
              <a:t>†</a:t>
            </a:r>
            <a:r>
              <a:rPr lang="fr-FR" altLang="zh-CN" dirty="0" smtClean="0">
                <a:solidFill>
                  <a:srgbClr val="FFFFFF"/>
                </a:solidFill>
                <a:ea typeface="SimSun" pitchFamily="2" charset="-122"/>
              </a:rPr>
              <a:t> 3 </a:t>
            </a:r>
            <a:r>
              <a:rPr lang="fr-FR" altLang="zh-CN" dirty="0" err="1" smtClean="0">
                <a:solidFill>
                  <a:srgbClr val="FFFFFF"/>
                </a:solidFill>
                <a:ea typeface="SimSun" pitchFamily="2" charset="-122"/>
              </a:rPr>
              <a:t>μg</a:t>
            </a:r>
            <a:r>
              <a:rPr lang="fr-FR" altLang="zh-CN" dirty="0" smtClean="0">
                <a:solidFill>
                  <a:srgbClr val="FFFFFF"/>
                </a:solidFill>
                <a:ea typeface="SimSun" pitchFamily="2" charset="-122"/>
              </a:rPr>
              <a:t>/kg J1</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/2S + mFOLFIRINOX</a:t>
            </a:r>
            <a:r>
              <a:rPr lang="fr-FR" altLang="zh-CN" baseline="30000" dirty="0" smtClean="0">
                <a:solidFill>
                  <a:srgbClr val="FFFFFF"/>
                </a:solidFill>
                <a:ea typeface="SimSun" pitchFamily="2" charset="-122"/>
              </a:rPr>
              <a:t># </a:t>
            </a:r>
            <a:r>
              <a:rPr lang="fr-FR" altLang="zh-CN" dirty="0" smtClean="0">
                <a:solidFill>
                  <a:srgbClr val="FFFFFF"/>
                </a:solidFill>
                <a:ea typeface="SimSun" pitchFamily="2" charset="-122"/>
              </a:rPr>
              <a:t>(n=55</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a:t>
            </a:r>
            <a:endParaRPr lang="fr-FR" altLang="zh-CN" dirty="0">
              <a:solidFill>
                <a:srgbClr val="FFFFFF"/>
              </a:solidFill>
              <a:ea typeface="SimSun" pitchFamily="2" charset="-122"/>
            </a:endParaRPr>
          </a:p>
        </p:txBody>
      </p:sp>
      <p:sp>
        <p:nvSpPr>
          <p:cNvPr id="45" name="TextBox 44"/>
          <p:cNvSpPr txBox="1"/>
          <p:nvPr/>
        </p:nvSpPr>
        <p:spPr>
          <a:xfrm>
            <a:off x="369888" y="1295400"/>
            <a:ext cx="8404225" cy="882293"/>
          </a:xfrm>
          <a:prstGeom prst="rect">
            <a:avLst/>
          </a:prstGeom>
          <a:noFill/>
        </p:spPr>
        <p:txBody>
          <a:bodyPr wrap="square" lIns="0" rtlCol="0">
            <a:spAutoFit/>
          </a:bodyPr>
          <a:lstStyle/>
          <a:p>
            <a:pPr lvl="0">
              <a:spcBef>
                <a:spcPts val="0"/>
              </a:spcBef>
              <a:spcAft>
                <a:spcPts val="400"/>
              </a:spcAft>
              <a:buClr>
                <a:srgbClr val="043882"/>
              </a:buClr>
              <a:buSzPct val="110000"/>
            </a:pPr>
            <a:r>
              <a:rPr lang="fr-FR" sz="1600" b="1" kern="0" dirty="0" smtClean="0">
                <a:solidFill>
                  <a:srgbClr val="4D4D4D"/>
                </a:solidFill>
                <a:latin typeface="Arial"/>
                <a:cs typeface="Arial"/>
              </a:rPr>
              <a:t>Objectif</a:t>
            </a:r>
          </a:p>
          <a:p>
            <a:pPr marL="250825" lvl="0" indent="-250825">
              <a:spcBef>
                <a:spcPts val="0"/>
              </a:spcBef>
              <a:spcAft>
                <a:spcPts val="400"/>
              </a:spcAft>
              <a:buClr>
                <a:srgbClr val="043882"/>
              </a:buClr>
              <a:buSzPct val="110000"/>
              <a:buFontTx/>
              <a:buChar char="•"/>
            </a:pPr>
            <a:r>
              <a:rPr lang="fr-FR" sz="1600" kern="0" dirty="0" smtClean="0">
                <a:solidFill>
                  <a:srgbClr val="4D4D4D"/>
                </a:solidFill>
                <a:latin typeface="Arial"/>
                <a:cs typeface="Arial"/>
              </a:rPr>
              <a:t>Evaluer l’efficacité et la tolérance de PEGH20* en association à mFOLFIRINOX chez des patients avec cancer du pancréas métastatique (analyse intermédiaire planifiée)</a:t>
            </a:r>
            <a:endParaRPr lang="fr-FR" b="1" dirty="0">
              <a:solidFill>
                <a:srgbClr val="4D4D4D"/>
              </a:solidFill>
            </a:endParaRPr>
          </a:p>
        </p:txBody>
      </p:sp>
      <p:sp>
        <p:nvSpPr>
          <p:cNvPr id="47" name="AutoShape 9"/>
          <p:cNvSpPr>
            <a:spLocks noChangeArrowheads="1"/>
          </p:cNvSpPr>
          <p:nvPr/>
        </p:nvSpPr>
        <p:spPr bwMode="auto">
          <a:xfrm>
            <a:off x="365124" y="2628926"/>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Cancer du pancréas métastatique non traité</a:t>
            </a:r>
            <a:endParaRPr lang="fr-FR"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Pas de défaillance d’organe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PS 0–1 </a:t>
            </a:r>
          </a:p>
          <a:p>
            <a:pPr marL="292100" indent="-292100" defTabSz="892175" eaLnBrk="0" hangingPunct="0">
              <a:spcAft>
                <a:spcPct val="30000"/>
              </a:spcAft>
              <a:buFont typeface="Wingdings" pitchFamily="2" charset="2"/>
              <a:buNone/>
              <a:defRPr/>
            </a:pPr>
            <a:r>
              <a:rPr lang="fr-FR" altLang="zh-CN" dirty="0" smtClean="0">
                <a:solidFill>
                  <a:srgbClr val="FFFFFF"/>
                </a:solidFill>
                <a:ea typeface="SimSun" pitchFamily="2" charset="-122"/>
              </a:rPr>
              <a:t>(n=111</a:t>
            </a:r>
            <a:r>
              <a:rPr lang="fr-FR" altLang="zh-CN" baseline="30000" dirty="0" smtClean="0">
                <a:solidFill>
                  <a:schemeClr val="tx2"/>
                </a:solidFill>
                <a:ea typeface="SimSun" pitchFamily="2" charset="-122"/>
              </a:rPr>
              <a:t>‡</a:t>
            </a:r>
            <a:r>
              <a:rPr lang="fr-FR" altLang="zh-CN" dirty="0" smtClean="0">
                <a:solidFill>
                  <a:srgbClr val="FFFFFF"/>
                </a:solidFill>
                <a:ea typeface="SimSun" pitchFamily="2" charset="-122"/>
              </a:rPr>
              <a:t>)</a:t>
            </a:r>
            <a:endParaRPr lang="fr-FR" altLang="zh-CN" dirty="0">
              <a:solidFill>
                <a:srgbClr val="FFFFFF"/>
              </a:solidFill>
              <a:ea typeface="SimSun" pitchFamily="2" charset="-122"/>
            </a:endParaRPr>
          </a:p>
        </p:txBody>
      </p:sp>
      <p:cxnSp>
        <p:nvCxnSpPr>
          <p:cNvPr id="51" name="AutoShape 16"/>
          <p:cNvCxnSpPr>
            <a:cxnSpLocks noChangeShapeType="1"/>
            <a:stCxn id="37" idx="4"/>
            <a:endCxn id="55" idx="1"/>
          </p:cNvCxnSpPr>
          <p:nvPr/>
        </p:nvCxnSpPr>
        <p:spPr bwMode="auto">
          <a:xfrm rot="16200000" flipH="1">
            <a:off x="4313522" y="3882918"/>
            <a:ext cx="471601" cy="631975"/>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116435" y="4170388"/>
            <a:ext cx="864996"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54" name="AutoShape 20"/>
          <p:cNvCxnSpPr>
            <a:cxnSpLocks noChangeShapeType="1"/>
            <a:stCxn id="55" idx="3"/>
            <a:endCxn id="53" idx="1"/>
          </p:cNvCxnSpPr>
          <p:nvPr/>
        </p:nvCxnSpPr>
        <p:spPr bwMode="auto">
          <a:xfrm>
            <a:off x="7542220" y="4434707"/>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55" name="AutoShape 12"/>
          <p:cNvSpPr>
            <a:spLocks noChangeArrowheads="1"/>
          </p:cNvSpPr>
          <p:nvPr/>
        </p:nvSpPr>
        <p:spPr bwMode="auto">
          <a:xfrm>
            <a:off x="4865310" y="4024339"/>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smtClean="0">
                <a:solidFill>
                  <a:srgbClr val="4D4D4D"/>
                </a:solidFill>
                <a:ea typeface="SimSun" pitchFamily="2" charset="-122"/>
              </a:rPr>
              <a:t>mFOLFIRINOX</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seul</a:t>
            </a:r>
          </a:p>
          <a:p>
            <a:pPr algn="ctr" defTabSz="892175" eaLnBrk="0" hangingPunct="0">
              <a:defRPr/>
            </a:pPr>
            <a:r>
              <a:rPr lang="fr-FR" altLang="zh-CN" dirty="0" smtClean="0">
                <a:solidFill>
                  <a:srgbClr val="4D4D4D"/>
                </a:solidFill>
                <a:ea typeface="SimSun" pitchFamily="2" charset="-122"/>
              </a:rPr>
              <a:t>(n=56</a:t>
            </a:r>
            <a:r>
              <a:rPr lang="fr-FR" altLang="zh-CN" baseline="30000" dirty="0" smtClean="0">
                <a:ea typeface="SimSun" pitchFamily="2" charset="-122"/>
              </a:rPr>
              <a:t>‡</a:t>
            </a:r>
            <a:r>
              <a:rPr lang="fr-FR" altLang="zh-CN" dirty="0" smtClean="0">
                <a:solidFill>
                  <a:srgbClr val="4D4D4D"/>
                </a:solidFill>
                <a:ea typeface="SimSun" pitchFamily="2" charset="-122"/>
              </a:rPr>
              <a:t>)</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112306462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fr-FR" sz="1600" dirty="0" smtClean="0"/>
              <a:t>208: Etude randomisée de phase IB/II évaluant </a:t>
            </a:r>
            <a:r>
              <a:rPr lang="fr-FR" sz="1600" dirty="0" err="1" smtClean="0"/>
              <a:t>mFOLFIRINOX</a:t>
            </a:r>
            <a:r>
              <a:rPr lang="fr-FR" sz="1600" dirty="0" smtClean="0"/>
              <a:t> (</a:t>
            </a:r>
            <a:r>
              <a:rPr lang="fr-FR" sz="1600" dirty="0" err="1" smtClean="0"/>
              <a:t>mFFOX</a:t>
            </a:r>
            <a:r>
              <a:rPr lang="fr-FR" sz="1600" dirty="0" smtClean="0"/>
              <a:t>) + </a:t>
            </a:r>
            <a:r>
              <a:rPr lang="fr-FR" sz="1600" dirty="0" err="1" smtClean="0"/>
              <a:t>hyaluronidase</a:t>
            </a:r>
            <a:r>
              <a:rPr lang="fr-FR" sz="1600" dirty="0" smtClean="0"/>
              <a:t> recombinante humaine </a:t>
            </a:r>
            <a:r>
              <a:rPr lang="fr-FR" sz="1600" dirty="0" err="1" smtClean="0"/>
              <a:t>pegylée</a:t>
            </a:r>
            <a:r>
              <a:rPr lang="fr-FR" sz="1600" dirty="0" smtClean="0"/>
              <a:t> (PEGPH20) versus </a:t>
            </a:r>
            <a:r>
              <a:rPr lang="fr-FR" sz="1600" dirty="0" err="1" smtClean="0"/>
              <a:t>mFFOX</a:t>
            </a:r>
            <a:r>
              <a:rPr lang="fr-FR" sz="1600" dirty="0" smtClean="0"/>
              <a:t> seul chez les patients avec adénocarcinome du pancréas métastatique et bon statut de performance: SWOG S1313 (NCT #01959139) – </a:t>
            </a:r>
            <a:r>
              <a:rPr lang="fr-FR" sz="1600" dirty="0" err="1" smtClean="0"/>
              <a:t>Ramanathan</a:t>
            </a:r>
            <a:r>
              <a:rPr lang="fr-FR" sz="1600" dirty="0" smtClean="0"/>
              <a:t> R, et al</a:t>
            </a:r>
            <a:endParaRPr lang="fr-FR" altLang="zh-CN" sz="1600" dirty="0"/>
          </a:p>
        </p:txBody>
      </p:sp>
      <p:sp>
        <p:nvSpPr>
          <p:cNvPr id="96" name="Rectangle 3"/>
          <p:cNvSpPr>
            <a:spLocks noGrp="1" noChangeArrowheads="1"/>
          </p:cNvSpPr>
          <p:nvPr>
            <p:ph idx="1"/>
          </p:nvPr>
        </p:nvSpPr>
        <p:spPr>
          <a:xfrm>
            <a:off x="365124" y="1254035"/>
            <a:ext cx="8413751" cy="4746172"/>
          </a:xfrm>
        </p:spPr>
        <p:txBody>
          <a:bodyPr/>
          <a:lstStyle/>
          <a:p>
            <a:pPr marL="0" indent="0">
              <a:buNone/>
            </a:pPr>
            <a:r>
              <a:rPr lang="fr-FR" b="1" smtClean="0"/>
              <a:t>Résultats</a:t>
            </a:r>
          </a:p>
        </p:txBody>
      </p:sp>
      <p:sp>
        <p:nvSpPr>
          <p:cNvPr id="97" name="Text Placeholder 14"/>
          <p:cNvSpPr>
            <a:spLocks noGrp="1"/>
          </p:cNvSpPr>
          <p:nvPr>
            <p:ph type="body" sz="quarter" idx="11"/>
          </p:nvPr>
        </p:nvSpPr>
        <p:spPr>
          <a:xfrm>
            <a:off x="4023540" y="6096000"/>
            <a:ext cx="4755335" cy="487363"/>
          </a:xfrm>
        </p:spPr>
        <p:txBody>
          <a:bodyPr/>
          <a:lstStyle/>
          <a:p>
            <a:r>
              <a:rPr lang="fr-FR" smtClean="0"/>
              <a:t>Ramanathan R, et al, J Clin Oncol 2018;36(Suppl 4S):Abstr 208</a:t>
            </a:r>
            <a:endParaRPr lang="fr-FR"/>
          </a:p>
        </p:txBody>
      </p:sp>
      <p:sp>
        <p:nvSpPr>
          <p:cNvPr id="98" name="TextBox 97"/>
          <p:cNvSpPr txBox="1"/>
          <p:nvPr/>
        </p:nvSpPr>
        <p:spPr>
          <a:xfrm>
            <a:off x="1782235" y="1507058"/>
            <a:ext cx="5579530" cy="369332"/>
          </a:xfrm>
          <a:prstGeom prst="rect">
            <a:avLst/>
          </a:prstGeom>
          <a:noFill/>
        </p:spPr>
        <p:txBody>
          <a:bodyPr wrap="square" rtlCol="0">
            <a:spAutoFit/>
          </a:bodyPr>
          <a:lstStyle/>
          <a:p>
            <a:pPr algn="ctr" fontAlgn="base">
              <a:spcBef>
                <a:spcPct val="0"/>
              </a:spcBef>
              <a:spcAft>
                <a:spcPct val="0"/>
              </a:spcAft>
            </a:pPr>
            <a:r>
              <a:rPr lang="fr-FR" b="1" dirty="0" smtClean="0">
                <a:solidFill>
                  <a:srgbClr val="4D4D4D"/>
                </a:solidFill>
              </a:rPr>
              <a:t>SG</a:t>
            </a:r>
            <a:endParaRPr lang="fr-FR" b="1" dirty="0">
              <a:solidFill>
                <a:srgbClr val="4D4D4D"/>
              </a:solidFill>
            </a:endParaRPr>
          </a:p>
        </p:txBody>
      </p:sp>
      <p:graphicFrame>
        <p:nvGraphicFramePr>
          <p:cNvPr id="99" name="Table 98"/>
          <p:cNvGraphicFramePr>
            <a:graphicFrameLocks noGrp="1"/>
          </p:cNvGraphicFramePr>
          <p:nvPr>
            <p:extLst>
              <p:ext uri="{D42A27DB-BD31-4B8C-83A1-F6EECF244321}">
                <p14:modId xmlns:p14="http://schemas.microsoft.com/office/powerpoint/2010/main" val="4230854335"/>
              </p:ext>
            </p:extLst>
          </p:nvPr>
        </p:nvGraphicFramePr>
        <p:xfrm>
          <a:off x="5112738" y="1853900"/>
          <a:ext cx="3574058" cy="8839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44927">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1007534">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n</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Evts</a:t>
                      </a:r>
                      <a:r>
                        <a:rPr lang="en-GB" sz="1000" dirty="0" smtClean="0">
                          <a:solidFill>
                            <a:srgbClr val="000000"/>
                          </a:solidFill>
                        </a:rPr>
                        <a:t>, n </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SGm</a:t>
                      </a:r>
                      <a:r>
                        <a:rPr lang="en-GB" sz="1000" dirty="0" smtClean="0">
                          <a:solidFill>
                            <a:srgbClr val="000000"/>
                          </a:solidFill>
                        </a:rPr>
                        <a:t>, </a:t>
                      </a:r>
                      <a:r>
                        <a:rPr lang="en-GB" sz="1000" dirty="0" err="1" smtClean="0">
                          <a:solidFill>
                            <a:srgbClr val="000000"/>
                          </a:solidFill>
                        </a:rPr>
                        <a:t>mois</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err="1" smtClean="0">
                          <a:solidFill>
                            <a:srgbClr val="000000"/>
                          </a:solidFill>
                        </a:rPr>
                        <a:t>mFOLFIRINOX</a:t>
                      </a:r>
                      <a:r>
                        <a:rPr lang="en-GB" sz="1000" dirty="0" smtClean="0">
                          <a:solidFill>
                            <a:srgbClr val="000000"/>
                          </a:solidFill>
                        </a:rPr>
                        <a:t> </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56</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30</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14,4</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000" dirty="0" smtClean="0">
                          <a:solidFill>
                            <a:srgbClr val="000000"/>
                          </a:solidFill>
                        </a:rPr>
                        <a:t>PEGPH20 + </a:t>
                      </a:r>
                      <a:r>
                        <a:rPr lang="en-GB" sz="1000" dirty="0" err="1" smtClean="0">
                          <a:solidFill>
                            <a:srgbClr val="000000"/>
                          </a:solidFill>
                        </a:rPr>
                        <a:t>mFOLFIRINOX</a:t>
                      </a:r>
                      <a:endParaRPr lang="en-GB" sz="1000" dirty="0" smtClean="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55</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39</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7,7</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0" name="TextBox 99"/>
          <p:cNvSpPr txBox="1"/>
          <p:nvPr/>
        </p:nvSpPr>
        <p:spPr>
          <a:xfrm>
            <a:off x="5626024" y="2935881"/>
            <a:ext cx="2492990" cy="523220"/>
          </a:xfrm>
          <a:prstGeom prst="rect">
            <a:avLst/>
          </a:prstGeom>
          <a:noFill/>
        </p:spPr>
        <p:txBody>
          <a:bodyPr wrap="none" rtlCol="0">
            <a:spAutoFit/>
          </a:bodyPr>
          <a:lstStyle/>
          <a:p>
            <a:pPr fontAlgn="base">
              <a:spcBef>
                <a:spcPct val="0"/>
              </a:spcBef>
              <a:spcAft>
                <a:spcPct val="0"/>
              </a:spcAft>
            </a:pPr>
            <a:r>
              <a:rPr lang="fr-FR" sz="1400" dirty="0" smtClean="0">
                <a:solidFill>
                  <a:srgbClr val="4D4D4D"/>
                </a:solidFill>
              </a:rPr>
              <a:t>HR 0,50 (IC95% 0,31 – 0,81)</a:t>
            </a:r>
          </a:p>
          <a:p>
            <a:pPr fontAlgn="base">
              <a:spcBef>
                <a:spcPct val="0"/>
              </a:spcBef>
              <a:spcAft>
                <a:spcPct val="0"/>
              </a:spcAft>
            </a:pPr>
            <a:r>
              <a:rPr lang="fr-FR" sz="1400" dirty="0" smtClean="0">
                <a:solidFill>
                  <a:srgbClr val="4D4D4D"/>
                </a:solidFill>
              </a:rPr>
              <a:t>p&lt;0,01</a:t>
            </a:r>
            <a:endParaRPr lang="fr-FR" sz="1400" dirty="0">
              <a:solidFill>
                <a:srgbClr val="4D4D4D"/>
              </a:solidFill>
            </a:endParaRPr>
          </a:p>
        </p:txBody>
      </p:sp>
      <p:grpSp>
        <p:nvGrpSpPr>
          <p:cNvPr id="101" name="Group 100"/>
          <p:cNvGrpSpPr/>
          <p:nvPr/>
        </p:nvGrpSpPr>
        <p:grpSpPr>
          <a:xfrm>
            <a:off x="1772880" y="2106931"/>
            <a:ext cx="6490581" cy="3763501"/>
            <a:chOff x="2082967" y="2282886"/>
            <a:chExt cx="4883920" cy="3025812"/>
          </a:xfrm>
        </p:grpSpPr>
        <p:grpSp>
          <p:nvGrpSpPr>
            <p:cNvPr id="102" name="Group 101"/>
            <p:cNvGrpSpPr/>
            <p:nvPr/>
          </p:nvGrpSpPr>
          <p:grpSpPr>
            <a:xfrm>
              <a:off x="2614623" y="2396465"/>
              <a:ext cx="4352264" cy="2137512"/>
              <a:chOff x="836615" y="2448719"/>
              <a:chExt cx="4352264" cy="2137512"/>
            </a:xfrm>
          </p:grpSpPr>
          <p:sp>
            <p:nvSpPr>
              <p:cNvPr id="118" name="Freeform 117"/>
              <p:cNvSpPr>
                <a:spLocks/>
              </p:cNvSpPr>
              <p:nvPr/>
            </p:nvSpPr>
            <p:spPr bwMode="auto">
              <a:xfrm>
                <a:off x="925515" y="2448721"/>
                <a:ext cx="4263364" cy="20769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5" name="Line 12"/>
              <p:cNvSpPr>
                <a:spLocks noChangeShapeType="1"/>
              </p:cNvSpPr>
              <p:nvPr/>
            </p:nvSpPr>
            <p:spPr bwMode="auto">
              <a:xfrm>
                <a:off x="325336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6" name="Line 13"/>
              <p:cNvSpPr>
                <a:spLocks noChangeShapeType="1"/>
              </p:cNvSpPr>
              <p:nvPr/>
            </p:nvSpPr>
            <p:spPr bwMode="auto">
              <a:xfrm>
                <a:off x="2525858"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7" name="Line 14"/>
              <p:cNvSpPr>
                <a:spLocks noChangeShapeType="1"/>
              </p:cNvSpPr>
              <p:nvPr/>
            </p:nvSpPr>
            <p:spPr bwMode="auto">
              <a:xfrm>
                <a:off x="4006584"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8" name="Line 17"/>
              <p:cNvSpPr>
                <a:spLocks noChangeShapeType="1"/>
              </p:cNvSpPr>
              <p:nvPr/>
            </p:nvSpPr>
            <p:spPr bwMode="auto">
              <a:xfrm>
                <a:off x="4743353"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9" name="Line 19"/>
              <p:cNvSpPr>
                <a:spLocks noChangeShapeType="1"/>
              </p:cNvSpPr>
              <p:nvPr/>
            </p:nvSpPr>
            <p:spPr bwMode="auto">
              <a:xfrm>
                <a:off x="1780429"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0" name="Line 21"/>
              <p:cNvSpPr>
                <a:spLocks noChangeShapeType="1"/>
              </p:cNvSpPr>
              <p:nvPr/>
            </p:nvSpPr>
            <p:spPr bwMode="auto">
              <a:xfrm>
                <a:off x="102858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103" name="TextBox 102"/>
            <p:cNvSpPr txBox="1"/>
            <p:nvPr/>
          </p:nvSpPr>
          <p:spPr>
            <a:xfrm rot="16200000">
              <a:off x="1934188" y="3338044"/>
              <a:ext cx="505989" cy="208431"/>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cs typeface="Arial" panose="020B0604020202020204" pitchFamily="34" charset="0"/>
                </a:rPr>
                <a:t>SG, %</a:t>
              </a:r>
              <a:endParaRPr lang="fr-FR" sz="1200" dirty="0">
                <a:solidFill>
                  <a:srgbClr val="000000"/>
                </a:solidFill>
                <a:cs typeface="Arial" panose="020B0604020202020204" pitchFamily="34" charset="0"/>
              </a:endParaRPr>
            </a:p>
          </p:txBody>
        </p:sp>
        <p:sp>
          <p:nvSpPr>
            <p:cNvPr id="104" name="TextBox 103"/>
            <p:cNvSpPr txBox="1"/>
            <p:nvPr/>
          </p:nvSpPr>
          <p:spPr>
            <a:xfrm>
              <a:off x="4603782" y="4679170"/>
              <a:ext cx="383436" cy="222704"/>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Mois </a:t>
              </a:r>
              <a:endParaRPr lang="fr-FR" sz="1200" dirty="0">
                <a:solidFill>
                  <a:srgbClr val="000000"/>
                </a:solidFill>
                <a:latin typeface="Arial" panose="020B0604020202020204" pitchFamily="34" charset="0"/>
                <a:cs typeface="Arial" panose="020B0604020202020204" pitchFamily="34" charset="0"/>
              </a:endParaRPr>
            </a:p>
          </p:txBody>
        </p:sp>
        <p:sp>
          <p:nvSpPr>
            <p:cNvPr id="105" name="TextBox 104"/>
            <p:cNvSpPr txBox="1"/>
            <p:nvPr/>
          </p:nvSpPr>
          <p:spPr>
            <a:xfrm>
              <a:off x="2283094" y="2282886"/>
              <a:ext cx="3321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2347497" y="2678762"/>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107" name="TextBox 106"/>
            <p:cNvSpPr txBox="1"/>
            <p:nvPr/>
          </p:nvSpPr>
          <p:spPr>
            <a:xfrm>
              <a:off x="2347497" y="3064259"/>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2347497" y="3462717"/>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109" name="TextBox 108"/>
            <p:cNvSpPr txBox="1"/>
            <p:nvPr/>
          </p:nvSpPr>
          <p:spPr>
            <a:xfrm>
              <a:off x="2347497" y="3852534"/>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2411901" y="4246671"/>
              <a:ext cx="2033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11" name="TextBox 110"/>
            <p:cNvSpPr txBox="1"/>
            <p:nvPr/>
          </p:nvSpPr>
          <p:spPr>
            <a:xfrm>
              <a:off x="2678041"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56</a:t>
              </a:r>
            </a:p>
            <a:p>
              <a:pPr algn="ctr"/>
              <a:r>
                <a:rPr lang="fr-FR" sz="1200" smtClean="0">
                  <a:solidFill>
                    <a:srgbClr val="000000"/>
                  </a:solidFill>
                  <a:latin typeface="Arial" panose="020B0604020202020204" pitchFamily="34" charset="0"/>
                  <a:cs typeface="Arial" panose="020B0604020202020204" pitchFamily="34" charset="0"/>
                </a:rPr>
                <a:t>55</a:t>
              </a:r>
              <a:endParaRPr lang="fr-FR" sz="12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3426869"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43</a:t>
              </a:r>
            </a:p>
            <a:p>
              <a:pPr algn="ctr"/>
              <a:r>
                <a:rPr lang="fr-FR" sz="1200" smtClean="0">
                  <a:solidFill>
                    <a:srgbClr val="000000"/>
                  </a:solidFill>
                  <a:latin typeface="Arial" panose="020B0604020202020204" pitchFamily="34" charset="0"/>
                  <a:cs typeface="Arial" panose="020B0604020202020204" pitchFamily="34" charset="0"/>
                </a:rPr>
                <a:t>30</a:t>
              </a:r>
              <a:endParaRPr lang="fr-FR" sz="1200">
                <a:solidFill>
                  <a:srgbClr val="000000"/>
                </a:solidFill>
                <a:latin typeface="Arial" panose="020B0604020202020204" pitchFamily="34" charset="0"/>
                <a:cs typeface="Arial" panose="020B0604020202020204" pitchFamily="34" charset="0"/>
              </a:endParaRPr>
            </a:p>
          </p:txBody>
        </p:sp>
        <p:sp>
          <p:nvSpPr>
            <p:cNvPr id="113" name="TextBox 112"/>
            <p:cNvSpPr txBox="1"/>
            <p:nvPr/>
          </p:nvSpPr>
          <p:spPr>
            <a:xfrm>
              <a:off x="4076308" y="4522748"/>
              <a:ext cx="138954" cy="222704"/>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4166731"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000000"/>
                  </a:solidFill>
                  <a:latin typeface="Arial" panose="020B0604020202020204" pitchFamily="34" charset="0"/>
                  <a:cs typeface="Arial" panose="020B0604020202020204" pitchFamily="34" charset="0"/>
                </a:rPr>
                <a:t>29</a:t>
              </a:r>
            </a:p>
            <a:p>
              <a:pPr algn="r"/>
              <a:r>
                <a:rPr lang="fr-FR" sz="1200" smtClean="0">
                  <a:solidFill>
                    <a:srgbClr val="000000"/>
                  </a:solidFill>
                  <a:latin typeface="Arial" panose="020B0604020202020204" pitchFamily="34" charset="0"/>
                  <a:cs typeface="Arial" panose="020B0604020202020204" pitchFamily="34" charset="0"/>
                </a:rPr>
                <a:t>17</a:t>
              </a:r>
              <a:endParaRPr lang="fr-FR" sz="1200">
                <a:solidFill>
                  <a:srgbClr val="000000"/>
                </a:solidFill>
                <a:latin typeface="Arial" panose="020B0604020202020204" pitchFamily="34" charset="0"/>
                <a:cs typeface="Arial" panose="020B0604020202020204" pitchFamily="34" charset="0"/>
              </a:endParaRPr>
            </a:p>
          </p:txBody>
        </p:sp>
        <p:sp>
          <p:nvSpPr>
            <p:cNvPr id="115" name="TextBox 114"/>
            <p:cNvSpPr txBox="1"/>
            <p:nvPr/>
          </p:nvSpPr>
          <p:spPr>
            <a:xfrm>
              <a:off x="4903704"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000000"/>
                  </a:solidFill>
                  <a:latin typeface="Arial" panose="020B0604020202020204" pitchFamily="34" charset="0"/>
                  <a:cs typeface="Arial" panose="020B0604020202020204" pitchFamily="34" charset="0"/>
                </a:rPr>
                <a:t>13</a:t>
              </a:r>
            </a:p>
            <a:p>
              <a:pPr algn="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5649765"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20</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4</a:t>
              </a:r>
            </a:p>
            <a:p>
              <a:pPr algn="ctr"/>
              <a:r>
                <a:rPr lang="fr-FR" sz="1200" smtClean="0">
                  <a:solidFill>
                    <a:srgbClr val="000000"/>
                  </a:solidFill>
                  <a:latin typeface="Arial" panose="020B0604020202020204" pitchFamily="34" charset="0"/>
                  <a:cs typeface="Arial" panose="020B0604020202020204" pitchFamily="34" charset="0"/>
                </a:rPr>
                <a:t>4</a:t>
              </a:r>
              <a:endParaRPr lang="fr-FR" sz="1200">
                <a:solidFill>
                  <a:srgbClr val="000000"/>
                </a:solidFill>
                <a:latin typeface="Arial" panose="020B0604020202020204" pitchFamily="34" charset="0"/>
                <a:cs typeface="Arial" panose="020B0604020202020204" pitchFamily="34" charset="0"/>
              </a:endParaRPr>
            </a:p>
          </p:txBody>
        </p:sp>
        <p:sp>
          <p:nvSpPr>
            <p:cNvPr id="117" name="TextBox 116"/>
            <p:cNvSpPr txBox="1"/>
            <p:nvPr/>
          </p:nvSpPr>
          <p:spPr>
            <a:xfrm>
              <a:off x="6390996"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2</a:t>
              </a:r>
            </a:p>
            <a:p>
              <a:pPr algn="ctr"/>
              <a:r>
                <a:rPr lang="fr-FR" sz="1200" smtClean="0">
                  <a:solidFill>
                    <a:srgbClr val="000000"/>
                  </a:solidFill>
                  <a:latin typeface="Arial" panose="020B0604020202020204" pitchFamily="34" charset="0"/>
                  <a:cs typeface="Arial" panose="020B0604020202020204" pitchFamily="34" charset="0"/>
                </a:rPr>
                <a:t>1</a:t>
              </a:r>
              <a:endParaRPr lang="fr-FR" sz="1200">
                <a:solidFill>
                  <a:srgbClr val="000000"/>
                </a:solidFill>
                <a:latin typeface="Arial" panose="020B0604020202020204" pitchFamily="34" charset="0"/>
                <a:cs typeface="Arial" panose="020B0604020202020204" pitchFamily="34" charset="0"/>
              </a:endParaRPr>
            </a:p>
          </p:txBody>
        </p:sp>
      </p:grpSp>
      <p:sp>
        <p:nvSpPr>
          <p:cNvPr id="131" name="Rectangle 130"/>
          <p:cNvSpPr/>
          <p:nvPr/>
        </p:nvSpPr>
        <p:spPr>
          <a:xfrm>
            <a:off x="433730" y="5215224"/>
            <a:ext cx="2163849" cy="830997"/>
          </a:xfrm>
          <a:prstGeom prst="rect">
            <a:avLst/>
          </a:prstGeom>
        </p:spPr>
        <p:txBody>
          <a:bodyPr wrap="none">
            <a:spAutoFit/>
          </a:bodyPr>
          <a:lstStyle/>
          <a:p>
            <a:pPr lvl="0" algn="r" defTabSz="892175" eaLnBrk="0" hangingPunct="0">
              <a:defRPr/>
            </a:pPr>
            <a:r>
              <a:rPr lang="fr-FR" altLang="zh-CN" sz="1200" kern="0" dirty="0" smtClean="0">
                <a:solidFill>
                  <a:srgbClr val="000000"/>
                </a:solidFill>
                <a:ea typeface="SimSun" pitchFamily="2" charset="-122"/>
              </a:rPr>
              <a:t>N</a:t>
            </a:r>
          </a:p>
          <a:p>
            <a:pPr lvl="0" algn="r" defTabSz="892175" eaLnBrk="0" hangingPunct="0">
              <a:defRPr/>
            </a:pPr>
            <a:r>
              <a:rPr lang="fr-FR" altLang="zh-CN" sz="1200" kern="0" dirty="0" smtClean="0">
                <a:solidFill>
                  <a:srgbClr val="000000"/>
                </a:solidFill>
                <a:ea typeface="SimSun" pitchFamily="2" charset="-122"/>
              </a:rPr>
              <a:t>mFOLFIRINOX</a:t>
            </a:r>
          </a:p>
          <a:p>
            <a:pPr lvl="0" algn="r" defTabSz="892175" eaLnBrk="0" hangingPunct="0">
              <a:defRPr/>
            </a:pPr>
            <a:r>
              <a:rPr lang="fr-FR" altLang="zh-CN" sz="1200" kern="0" dirty="0" smtClean="0">
                <a:solidFill>
                  <a:srgbClr val="000000"/>
                </a:solidFill>
                <a:ea typeface="SimSun" pitchFamily="2" charset="-122"/>
              </a:rPr>
              <a:t>PEGPH20 + mFOLFIRINOX</a:t>
            </a:r>
          </a:p>
          <a:p>
            <a:pPr lvl="0" algn="r" defTabSz="892175" eaLnBrk="0" hangingPunct="0">
              <a:defRPr/>
            </a:pPr>
            <a:endParaRPr lang="fr-FR" altLang="zh-CN" sz="1200" kern="0" dirty="0">
              <a:solidFill>
                <a:srgbClr val="000000"/>
              </a:solidFill>
              <a:ea typeface="SimSun" pitchFamily="2" charset="-122"/>
            </a:endParaRPr>
          </a:p>
        </p:txBody>
      </p:sp>
      <p:cxnSp>
        <p:nvCxnSpPr>
          <p:cNvPr id="132" name="Straight Connector 131"/>
          <p:cNvCxnSpPr/>
          <p:nvPr/>
        </p:nvCxnSpPr>
        <p:spPr>
          <a:xfrm>
            <a:off x="4650007" y="2245430"/>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650007" y="2541131"/>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134" name="Group 2"/>
          <p:cNvGrpSpPr>
            <a:grpSpLocks/>
          </p:cNvGrpSpPr>
          <p:nvPr/>
        </p:nvGrpSpPr>
        <p:grpSpPr bwMode="auto">
          <a:xfrm>
            <a:off x="2782929" y="2203737"/>
            <a:ext cx="5400000" cy="1764000"/>
            <a:chOff x="1599" y="1738"/>
            <a:chExt cx="2556" cy="840"/>
          </a:xfrm>
        </p:grpSpPr>
        <p:sp>
          <p:nvSpPr>
            <p:cNvPr id="135" name="Line 3"/>
            <p:cNvSpPr>
              <a:spLocks noChangeShapeType="1"/>
            </p:cNvSpPr>
            <p:nvPr/>
          </p:nvSpPr>
          <p:spPr bwMode="auto">
            <a:xfrm>
              <a:off x="1779" y="179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6" name="Line 4"/>
            <p:cNvSpPr>
              <a:spLocks noChangeShapeType="1"/>
            </p:cNvSpPr>
            <p:nvPr/>
          </p:nvSpPr>
          <p:spPr bwMode="auto">
            <a:xfrm>
              <a:off x="2415" y="213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7" name="Line 5"/>
            <p:cNvSpPr>
              <a:spLocks noChangeShapeType="1"/>
            </p:cNvSpPr>
            <p:nvPr/>
          </p:nvSpPr>
          <p:spPr bwMode="auto">
            <a:xfrm>
              <a:off x="2457" y="21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8" name="Line 6"/>
            <p:cNvSpPr>
              <a:spLocks noChangeShapeType="1"/>
            </p:cNvSpPr>
            <p:nvPr/>
          </p:nvSpPr>
          <p:spPr bwMode="auto">
            <a:xfrm>
              <a:off x="332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9" name="Line 7"/>
            <p:cNvSpPr>
              <a:spLocks noChangeShapeType="1"/>
            </p:cNvSpPr>
            <p:nvPr/>
          </p:nvSpPr>
          <p:spPr bwMode="auto">
            <a:xfrm>
              <a:off x="2001" y="191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0" name="Freeform 8"/>
            <p:cNvSpPr>
              <a:spLocks/>
            </p:cNvSpPr>
            <p:nvPr/>
          </p:nvSpPr>
          <p:spPr bwMode="auto">
            <a:xfrm>
              <a:off x="1599" y="1738"/>
              <a:ext cx="2556" cy="822"/>
            </a:xfrm>
            <a:custGeom>
              <a:avLst/>
              <a:gdLst>
                <a:gd name="T0" fmla="*/ 426 w 426"/>
                <a:gd name="T1" fmla="*/ 137 h 137"/>
                <a:gd name="T2" fmla="*/ 276 w 426"/>
                <a:gd name="T3" fmla="*/ 137 h 137"/>
                <a:gd name="T4" fmla="*/ 276 w 426"/>
                <a:gd name="T5" fmla="*/ 124 h 137"/>
                <a:gd name="T6" fmla="*/ 242 w 426"/>
                <a:gd name="T7" fmla="*/ 124 h 137"/>
                <a:gd name="T8" fmla="*/ 242 w 426"/>
                <a:gd name="T9" fmla="*/ 117 h 137"/>
                <a:gd name="T10" fmla="*/ 236 w 426"/>
                <a:gd name="T11" fmla="*/ 117 h 137"/>
                <a:gd name="T12" fmla="*/ 236 w 426"/>
                <a:gd name="T13" fmla="*/ 110 h 137"/>
                <a:gd name="T14" fmla="*/ 233 w 426"/>
                <a:gd name="T15" fmla="*/ 110 h 137"/>
                <a:gd name="T16" fmla="*/ 233 w 426"/>
                <a:gd name="T17" fmla="*/ 103 h 137"/>
                <a:gd name="T18" fmla="*/ 221 w 426"/>
                <a:gd name="T19" fmla="*/ 103 h 137"/>
                <a:gd name="T20" fmla="*/ 221 w 426"/>
                <a:gd name="T21" fmla="*/ 96 h 137"/>
                <a:gd name="T22" fmla="*/ 192 w 426"/>
                <a:gd name="T23" fmla="*/ 96 h 137"/>
                <a:gd name="T24" fmla="*/ 192 w 426"/>
                <a:gd name="T25" fmla="*/ 91 h 137"/>
                <a:gd name="T26" fmla="*/ 190 w 426"/>
                <a:gd name="T27" fmla="*/ 91 h 137"/>
                <a:gd name="T28" fmla="*/ 190 w 426"/>
                <a:gd name="T29" fmla="*/ 85 h 137"/>
                <a:gd name="T30" fmla="*/ 172 w 426"/>
                <a:gd name="T31" fmla="*/ 85 h 137"/>
                <a:gd name="T32" fmla="*/ 172 w 426"/>
                <a:gd name="T33" fmla="*/ 81 h 137"/>
                <a:gd name="T34" fmla="*/ 159 w 426"/>
                <a:gd name="T35" fmla="*/ 81 h 137"/>
                <a:gd name="T36" fmla="*/ 159 w 426"/>
                <a:gd name="T37" fmla="*/ 77 h 137"/>
                <a:gd name="T38" fmla="*/ 155 w 426"/>
                <a:gd name="T39" fmla="*/ 77 h 137"/>
                <a:gd name="T40" fmla="*/ 155 w 426"/>
                <a:gd name="T41" fmla="*/ 73 h 137"/>
                <a:gd name="T42" fmla="*/ 141 w 426"/>
                <a:gd name="T43" fmla="*/ 73 h 137"/>
                <a:gd name="T44" fmla="*/ 141 w 426"/>
                <a:gd name="T45" fmla="*/ 69 h 137"/>
                <a:gd name="T46" fmla="*/ 134 w 426"/>
                <a:gd name="T47" fmla="*/ 69 h 137"/>
                <a:gd name="T48" fmla="*/ 134 w 426"/>
                <a:gd name="T49" fmla="*/ 64 h 137"/>
                <a:gd name="T50" fmla="*/ 132 w 426"/>
                <a:gd name="T51" fmla="*/ 64 h 137"/>
                <a:gd name="T52" fmla="*/ 132 w 426"/>
                <a:gd name="T53" fmla="*/ 61 h 137"/>
                <a:gd name="T54" fmla="*/ 131 w 426"/>
                <a:gd name="T55" fmla="*/ 61 h 137"/>
                <a:gd name="T56" fmla="*/ 131 w 426"/>
                <a:gd name="T57" fmla="*/ 57 h 137"/>
                <a:gd name="T58" fmla="*/ 128 w 426"/>
                <a:gd name="T59" fmla="*/ 57 h 137"/>
                <a:gd name="T60" fmla="*/ 128 w 426"/>
                <a:gd name="T61" fmla="*/ 53 h 137"/>
                <a:gd name="T62" fmla="*/ 122 w 426"/>
                <a:gd name="T63" fmla="*/ 53 h 137"/>
                <a:gd name="T64" fmla="*/ 122 w 426"/>
                <a:gd name="T65" fmla="*/ 51 h 137"/>
                <a:gd name="T66" fmla="*/ 103 w 426"/>
                <a:gd name="T67" fmla="*/ 51 h 137"/>
                <a:gd name="T68" fmla="*/ 103 w 426"/>
                <a:gd name="T69" fmla="*/ 46 h 137"/>
                <a:gd name="T70" fmla="*/ 96 w 426"/>
                <a:gd name="T71" fmla="*/ 46 h 137"/>
                <a:gd name="T72" fmla="*/ 96 w 426"/>
                <a:gd name="T73" fmla="*/ 43 h 137"/>
                <a:gd name="T74" fmla="*/ 77 w 426"/>
                <a:gd name="T75" fmla="*/ 43 h 137"/>
                <a:gd name="T76" fmla="*/ 77 w 426"/>
                <a:gd name="T77" fmla="*/ 39 h 137"/>
                <a:gd name="T78" fmla="*/ 73 w 426"/>
                <a:gd name="T79" fmla="*/ 39 h 137"/>
                <a:gd name="T80" fmla="*/ 73 w 426"/>
                <a:gd name="T81" fmla="*/ 36 h 137"/>
                <a:gd name="T82" fmla="*/ 71 w 426"/>
                <a:gd name="T83" fmla="*/ 36 h 137"/>
                <a:gd name="T84" fmla="*/ 71 w 426"/>
                <a:gd name="T85" fmla="*/ 33 h 137"/>
                <a:gd name="T86" fmla="*/ 60 w 426"/>
                <a:gd name="T87" fmla="*/ 33 h 137"/>
                <a:gd name="T88" fmla="*/ 60 w 426"/>
                <a:gd name="T89" fmla="*/ 28 h 137"/>
                <a:gd name="T90" fmla="*/ 48 w 426"/>
                <a:gd name="T91" fmla="*/ 28 h 137"/>
                <a:gd name="T92" fmla="*/ 48 w 426"/>
                <a:gd name="T93" fmla="*/ 24 h 137"/>
                <a:gd name="T94" fmla="*/ 41 w 426"/>
                <a:gd name="T95" fmla="*/ 24 h 137"/>
                <a:gd name="T96" fmla="*/ 41 w 426"/>
                <a:gd name="T97" fmla="*/ 21 h 137"/>
                <a:gd name="T98" fmla="*/ 33 w 426"/>
                <a:gd name="T99" fmla="*/ 21 h 137"/>
                <a:gd name="T100" fmla="*/ 33 w 426"/>
                <a:gd name="T101" fmla="*/ 18 h 137"/>
                <a:gd name="T102" fmla="*/ 31 w 426"/>
                <a:gd name="T103" fmla="*/ 18 h 137"/>
                <a:gd name="T104" fmla="*/ 31 w 426"/>
                <a:gd name="T105" fmla="*/ 13 h 137"/>
                <a:gd name="T106" fmla="*/ 23 w 426"/>
                <a:gd name="T107" fmla="*/ 13 h 137"/>
                <a:gd name="T108" fmla="*/ 23 w 426"/>
                <a:gd name="T109" fmla="*/ 7 h 137"/>
                <a:gd name="T110" fmla="*/ 13 w 426"/>
                <a:gd name="T111" fmla="*/ 7 h 137"/>
                <a:gd name="T112" fmla="*/ 13 w 426"/>
                <a:gd name="T113" fmla="*/ 3 h 137"/>
                <a:gd name="T114" fmla="*/ 4 w 426"/>
                <a:gd name="T115" fmla="*/ 3 h 137"/>
                <a:gd name="T116" fmla="*/ 4 w 426"/>
                <a:gd name="T117" fmla="*/ 0 h 137"/>
                <a:gd name="T118" fmla="*/ 0 w 426"/>
                <a:gd name="T1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137">
                  <a:moveTo>
                    <a:pt x="426" y="137"/>
                  </a:moveTo>
                  <a:lnTo>
                    <a:pt x="276" y="137"/>
                  </a:lnTo>
                  <a:lnTo>
                    <a:pt x="276" y="124"/>
                  </a:lnTo>
                  <a:lnTo>
                    <a:pt x="242" y="124"/>
                  </a:lnTo>
                  <a:lnTo>
                    <a:pt x="242" y="117"/>
                  </a:lnTo>
                  <a:lnTo>
                    <a:pt x="236" y="117"/>
                  </a:lnTo>
                  <a:lnTo>
                    <a:pt x="236" y="110"/>
                  </a:lnTo>
                  <a:lnTo>
                    <a:pt x="233" y="110"/>
                  </a:lnTo>
                  <a:lnTo>
                    <a:pt x="233" y="103"/>
                  </a:lnTo>
                  <a:lnTo>
                    <a:pt x="221" y="103"/>
                  </a:lnTo>
                  <a:lnTo>
                    <a:pt x="221" y="96"/>
                  </a:lnTo>
                  <a:lnTo>
                    <a:pt x="192" y="96"/>
                  </a:lnTo>
                  <a:lnTo>
                    <a:pt x="192" y="91"/>
                  </a:lnTo>
                  <a:lnTo>
                    <a:pt x="190" y="91"/>
                  </a:lnTo>
                  <a:lnTo>
                    <a:pt x="190" y="85"/>
                  </a:lnTo>
                  <a:lnTo>
                    <a:pt x="172" y="85"/>
                  </a:lnTo>
                  <a:lnTo>
                    <a:pt x="172" y="81"/>
                  </a:lnTo>
                  <a:lnTo>
                    <a:pt x="159" y="81"/>
                  </a:lnTo>
                  <a:lnTo>
                    <a:pt x="159" y="77"/>
                  </a:lnTo>
                  <a:lnTo>
                    <a:pt x="155" y="77"/>
                  </a:lnTo>
                  <a:lnTo>
                    <a:pt x="155" y="73"/>
                  </a:lnTo>
                  <a:lnTo>
                    <a:pt x="141" y="73"/>
                  </a:lnTo>
                  <a:lnTo>
                    <a:pt x="141" y="69"/>
                  </a:lnTo>
                  <a:lnTo>
                    <a:pt x="134" y="69"/>
                  </a:lnTo>
                  <a:lnTo>
                    <a:pt x="134" y="64"/>
                  </a:lnTo>
                  <a:lnTo>
                    <a:pt x="132" y="64"/>
                  </a:lnTo>
                  <a:lnTo>
                    <a:pt x="132" y="61"/>
                  </a:lnTo>
                  <a:lnTo>
                    <a:pt x="131" y="61"/>
                  </a:lnTo>
                  <a:lnTo>
                    <a:pt x="131" y="57"/>
                  </a:lnTo>
                  <a:lnTo>
                    <a:pt x="128" y="57"/>
                  </a:lnTo>
                  <a:lnTo>
                    <a:pt x="128" y="53"/>
                  </a:lnTo>
                  <a:lnTo>
                    <a:pt x="122" y="53"/>
                  </a:lnTo>
                  <a:lnTo>
                    <a:pt x="122" y="51"/>
                  </a:lnTo>
                  <a:lnTo>
                    <a:pt x="103" y="51"/>
                  </a:lnTo>
                  <a:lnTo>
                    <a:pt x="103" y="46"/>
                  </a:lnTo>
                  <a:lnTo>
                    <a:pt x="96" y="46"/>
                  </a:lnTo>
                  <a:lnTo>
                    <a:pt x="96" y="43"/>
                  </a:lnTo>
                  <a:lnTo>
                    <a:pt x="77" y="43"/>
                  </a:lnTo>
                  <a:lnTo>
                    <a:pt x="77" y="39"/>
                  </a:lnTo>
                  <a:lnTo>
                    <a:pt x="73" y="39"/>
                  </a:lnTo>
                  <a:lnTo>
                    <a:pt x="73" y="36"/>
                  </a:lnTo>
                  <a:lnTo>
                    <a:pt x="71" y="36"/>
                  </a:lnTo>
                  <a:lnTo>
                    <a:pt x="71" y="33"/>
                  </a:lnTo>
                  <a:lnTo>
                    <a:pt x="60" y="33"/>
                  </a:lnTo>
                  <a:lnTo>
                    <a:pt x="60" y="28"/>
                  </a:lnTo>
                  <a:lnTo>
                    <a:pt x="48" y="28"/>
                  </a:lnTo>
                  <a:lnTo>
                    <a:pt x="48" y="24"/>
                  </a:lnTo>
                  <a:lnTo>
                    <a:pt x="41" y="24"/>
                  </a:lnTo>
                  <a:lnTo>
                    <a:pt x="41" y="21"/>
                  </a:lnTo>
                  <a:lnTo>
                    <a:pt x="33" y="21"/>
                  </a:lnTo>
                  <a:lnTo>
                    <a:pt x="33" y="18"/>
                  </a:lnTo>
                  <a:lnTo>
                    <a:pt x="31" y="18"/>
                  </a:lnTo>
                  <a:lnTo>
                    <a:pt x="31" y="13"/>
                  </a:lnTo>
                  <a:lnTo>
                    <a:pt x="23" y="13"/>
                  </a:lnTo>
                  <a:lnTo>
                    <a:pt x="23" y="7"/>
                  </a:lnTo>
                  <a:lnTo>
                    <a:pt x="13" y="7"/>
                  </a:lnTo>
                  <a:lnTo>
                    <a:pt x="13" y="3"/>
                  </a:lnTo>
                  <a:lnTo>
                    <a:pt x="4" y="3"/>
                  </a:lnTo>
                  <a:lnTo>
                    <a:pt x="4"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1" name="Line 9"/>
            <p:cNvSpPr>
              <a:spLocks noChangeShapeType="1"/>
            </p:cNvSpPr>
            <p:nvPr/>
          </p:nvSpPr>
          <p:spPr bwMode="auto">
            <a:xfrm>
              <a:off x="3753"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2" name="Line 10"/>
            <p:cNvSpPr>
              <a:spLocks noChangeShapeType="1"/>
            </p:cNvSpPr>
            <p:nvPr/>
          </p:nvSpPr>
          <p:spPr bwMode="auto">
            <a:xfrm>
              <a:off x="3159"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3" name="Line 11"/>
            <p:cNvSpPr>
              <a:spLocks noChangeShapeType="1"/>
            </p:cNvSpPr>
            <p:nvPr/>
          </p:nvSpPr>
          <p:spPr bwMode="auto">
            <a:xfrm>
              <a:off x="2877" y="2302"/>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4" name="Line 12"/>
            <p:cNvSpPr>
              <a:spLocks noChangeShapeType="1"/>
            </p:cNvSpPr>
            <p:nvPr/>
          </p:nvSpPr>
          <p:spPr bwMode="auto">
            <a:xfrm>
              <a:off x="3111"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5" name="Line 13"/>
            <p:cNvSpPr>
              <a:spLocks noChangeShapeType="1"/>
            </p:cNvSpPr>
            <p:nvPr/>
          </p:nvSpPr>
          <p:spPr bwMode="auto">
            <a:xfrm>
              <a:off x="3117"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6" name="Line 14"/>
            <p:cNvSpPr>
              <a:spLocks noChangeShapeType="1"/>
            </p:cNvSpPr>
            <p:nvPr/>
          </p:nvSpPr>
          <p:spPr bwMode="auto">
            <a:xfrm>
              <a:off x="2481"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7" name="Line 15"/>
            <p:cNvSpPr>
              <a:spLocks noChangeShapeType="1"/>
            </p:cNvSpPr>
            <p:nvPr/>
          </p:nvSpPr>
          <p:spPr bwMode="auto">
            <a:xfrm>
              <a:off x="2499"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8" name="Line 16"/>
            <p:cNvSpPr>
              <a:spLocks noChangeShapeType="1"/>
            </p:cNvSpPr>
            <p:nvPr/>
          </p:nvSpPr>
          <p:spPr bwMode="auto">
            <a:xfrm>
              <a:off x="2499"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9" name="Line 17"/>
            <p:cNvSpPr>
              <a:spLocks noChangeShapeType="1"/>
            </p:cNvSpPr>
            <p:nvPr/>
          </p:nvSpPr>
          <p:spPr bwMode="auto">
            <a:xfrm>
              <a:off x="2511"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0" name="Line 18"/>
            <p:cNvSpPr>
              <a:spLocks noChangeShapeType="1"/>
            </p:cNvSpPr>
            <p:nvPr/>
          </p:nvSpPr>
          <p:spPr bwMode="auto">
            <a:xfrm>
              <a:off x="2589"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1" name="Line 19"/>
            <p:cNvSpPr>
              <a:spLocks noChangeShapeType="1"/>
            </p:cNvSpPr>
            <p:nvPr/>
          </p:nvSpPr>
          <p:spPr bwMode="auto">
            <a:xfrm>
              <a:off x="2601"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2" name="Line 20"/>
            <p:cNvSpPr>
              <a:spLocks noChangeShapeType="1"/>
            </p:cNvSpPr>
            <p:nvPr/>
          </p:nvSpPr>
          <p:spPr bwMode="auto">
            <a:xfrm>
              <a:off x="2781" y="22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3" name="Line 21"/>
            <p:cNvSpPr>
              <a:spLocks noChangeShapeType="1"/>
            </p:cNvSpPr>
            <p:nvPr/>
          </p:nvSpPr>
          <p:spPr bwMode="auto">
            <a:xfrm>
              <a:off x="2673"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4" name="Line 22"/>
            <p:cNvSpPr>
              <a:spLocks noChangeShapeType="1"/>
            </p:cNvSpPr>
            <p:nvPr/>
          </p:nvSpPr>
          <p:spPr bwMode="auto">
            <a:xfrm>
              <a:off x="2727"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5" name="Line 23"/>
            <p:cNvSpPr>
              <a:spLocks noChangeShapeType="1"/>
            </p:cNvSpPr>
            <p:nvPr/>
          </p:nvSpPr>
          <p:spPr bwMode="auto">
            <a:xfrm>
              <a:off x="3081" y="247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6" name="Line 24"/>
            <p:cNvSpPr>
              <a:spLocks noChangeShapeType="1"/>
            </p:cNvSpPr>
            <p:nvPr/>
          </p:nvSpPr>
          <p:spPr bwMode="auto">
            <a:xfrm>
              <a:off x="2901" y="229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7" name="Line 25"/>
            <p:cNvSpPr>
              <a:spLocks noChangeShapeType="1"/>
            </p:cNvSpPr>
            <p:nvPr/>
          </p:nvSpPr>
          <p:spPr bwMode="auto">
            <a:xfrm>
              <a:off x="3855"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8" name="Line 26"/>
            <p:cNvSpPr>
              <a:spLocks noChangeShapeType="1"/>
            </p:cNvSpPr>
            <p:nvPr/>
          </p:nvSpPr>
          <p:spPr bwMode="auto">
            <a:xfrm>
              <a:off x="2961" y="2344"/>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 name="Line 27"/>
            <p:cNvSpPr>
              <a:spLocks noChangeShapeType="1"/>
            </p:cNvSpPr>
            <p:nvPr/>
          </p:nvSpPr>
          <p:spPr bwMode="auto">
            <a:xfrm>
              <a:off x="413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 name="Line 28"/>
            <p:cNvSpPr>
              <a:spLocks noChangeShapeType="1"/>
            </p:cNvSpPr>
            <p:nvPr/>
          </p:nvSpPr>
          <p:spPr bwMode="auto">
            <a:xfrm>
              <a:off x="2223" y="202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 name="Line 29"/>
            <p:cNvSpPr>
              <a:spLocks noChangeShapeType="1"/>
            </p:cNvSpPr>
            <p:nvPr/>
          </p:nvSpPr>
          <p:spPr bwMode="auto">
            <a:xfrm>
              <a:off x="410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62" name="Group 30"/>
          <p:cNvGrpSpPr>
            <a:grpSpLocks/>
          </p:cNvGrpSpPr>
          <p:nvPr/>
        </p:nvGrpSpPr>
        <p:grpSpPr bwMode="auto">
          <a:xfrm>
            <a:off x="2782929" y="2203736"/>
            <a:ext cx="5069774" cy="2304000"/>
            <a:chOff x="1669" y="1611"/>
            <a:chExt cx="2418" cy="1098"/>
          </a:xfrm>
        </p:grpSpPr>
        <p:sp>
          <p:nvSpPr>
            <p:cNvPr id="163" name="Line 31"/>
            <p:cNvSpPr>
              <a:spLocks noChangeShapeType="1"/>
            </p:cNvSpPr>
            <p:nvPr/>
          </p:nvSpPr>
          <p:spPr bwMode="auto">
            <a:xfrm>
              <a:off x="1903" y="180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 name="Line 32"/>
            <p:cNvSpPr>
              <a:spLocks noChangeShapeType="1"/>
            </p:cNvSpPr>
            <p:nvPr/>
          </p:nvSpPr>
          <p:spPr bwMode="auto">
            <a:xfrm>
              <a:off x="1855" y="16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 name="Line 33"/>
            <p:cNvSpPr>
              <a:spLocks noChangeShapeType="1"/>
            </p:cNvSpPr>
            <p:nvPr/>
          </p:nvSpPr>
          <p:spPr bwMode="auto">
            <a:xfrm>
              <a:off x="1933" y="186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 name="Line 34"/>
            <p:cNvSpPr>
              <a:spLocks noChangeShapeType="1"/>
            </p:cNvSpPr>
            <p:nvPr/>
          </p:nvSpPr>
          <p:spPr bwMode="auto">
            <a:xfrm>
              <a:off x="1933" y="1857"/>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 name="Line 35"/>
            <p:cNvSpPr>
              <a:spLocks noChangeShapeType="1"/>
            </p:cNvSpPr>
            <p:nvPr/>
          </p:nvSpPr>
          <p:spPr bwMode="auto">
            <a:xfrm>
              <a:off x="1753" y="161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 name="Line 36"/>
            <p:cNvSpPr>
              <a:spLocks noChangeShapeType="1"/>
            </p:cNvSpPr>
            <p:nvPr/>
          </p:nvSpPr>
          <p:spPr bwMode="auto">
            <a:xfrm>
              <a:off x="2035" y="1953"/>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 name="Line 37"/>
            <p:cNvSpPr>
              <a:spLocks noChangeShapeType="1"/>
            </p:cNvSpPr>
            <p:nvPr/>
          </p:nvSpPr>
          <p:spPr bwMode="auto">
            <a:xfrm>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 name="Line 38"/>
            <p:cNvSpPr>
              <a:spLocks noChangeShapeType="1"/>
            </p:cNvSpPr>
            <p:nvPr/>
          </p:nvSpPr>
          <p:spPr bwMode="auto">
            <a:xfrm>
              <a:off x="1945" y="1839"/>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 name="Line 39"/>
            <p:cNvSpPr>
              <a:spLocks noChangeShapeType="1"/>
            </p:cNvSpPr>
            <p:nvPr/>
          </p:nvSpPr>
          <p:spPr bwMode="auto">
            <a:xfrm>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 name="Line 40"/>
            <p:cNvSpPr>
              <a:spLocks noChangeShapeType="1"/>
            </p:cNvSpPr>
            <p:nvPr/>
          </p:nvSpPr>
          <p:spPr bwMode="auto">
            <a:xfrm>
              <a:off x="2707" y="238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 name="Line 41"/>
            <p:cNvSpPr>
              <a:spLocks noChangeShapeType="1"/>
            </p:cNvSpPr>
            <p:nvPr/>
          </p:nvSpPr>
          <p:spPr bwMode="auto">
            <a:xfrm>
              <a:off x="2557" y="232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 name="Line 42"/>
            <p:cNvSpPr>
              <a:spLocks noChangeShapeType="1"/>
            </p:cNvSpPr>
            <p:nvPr/>
          </p:nvSpPr>
          <p:spPr bwMode="auto">
            <a:xfrm>
              <a:off x="2791" y="241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 name="Line 43"/>
            <p:cNvSpPr>
              <a:spLocks noChangeShapeType="1"/>
            </p:cNvSpPr>
            <p:nvPr/>
          </p:nvSpPr>
          <p:spPr bwMode="auto">
            <a:xfrm>
              <a:off x="2947" y="248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 name="Line 44"/>
            <p:cNvSpPr>
              <a:spLocks noChangeShapeType="1"/>
            </p:cNvSpPr>
            <p:nvPr/>
          </p:nvSpPr>
          <p:spPr bwMode="auto">
            <a:xfrm>
              <a:off x="4075" y="267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 name="Line 45"/>
            <p:cNvSpPr>
              <a:spLocks noChangeShapeType="1"/>
            </p:cNvSpPr>
            <p:nvPr/>
          </p:nvSpPr>
          <p:spPr bwMode="auto">
            <a:xfrm>
              <a:off x="3703"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 name="Line 46"/>
            <p:cNvSpPr>
              <a:spLocks noChangeShapeType="1"/>
            </p:cNvSpPr>
            <p:nvPr/>
          </p:nvSpPr>
          <p:spPr bwMode="auto">
            <a:xfrm>
              <a:off x="3631"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 name="Line 47"/>
            <p:cNvSpPr>
              <a:spLocks noChangeShapeType="1"/>
            </p:cNvSpPr>
            <p:nvPr/>
          </p:nvSpPr>
          <p:spPr bwMode="auto">
            <a:xfrm>
              <a:off x="3433" y="256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 name="Freeform 48"/>
            <p:cNvSpPr>
              <a:spLocks/>
            </p:cNvSpPr>
            <p:nvPr/>
          </p:nvSpPr>
          <p:spPr bwMode="auto">
            <a:xfrm>
              <a:off x="1669" y="1611"/>
              <a:ext cx="2418" cy="1080"/>
            </a:xfrm>
            <a:custGeom>
              <a:avLst/>
              <a:gdLst>
                <a:gd name="T0" fmla="*/ 403 w 403"/>
                <a:gd name="T1" fmla="*/ 180 h 180"/>
                <a:gd name="T2" fmla="*/ 348 w 403"/>
                <a:gd name="T3" fmla="*/ 180 h 180"/>
                <a:gd name="T4" fmla="*/ 348 w 403"/>
                <a:gd name="T5" fmla="*/ 162 h 180"/>
                <a:gd name="T6" fmla="*/ 256 w 403"/>
                <a:gd name="T7" fmla="*/ 162 h 180"/>
                <a:gd name="T8" fmla="*/ 256 w 403"/>
                <a:gd name="T9" fmla="*/ 156 h 180"/>
                <a:gd name="T10" fmla="*/ 229 w 403"/>
                <a:gd name="T11" fmla="*/ 156 h 180"/>
                <a:gd name="T12" fmla="*/ 229 w 403"/>
                <a:gd name="T13" fmla="*/ 148 h 180"/>
                <a:gd name="T14" fmla="*/ 200 w 403"/>
                <a:gd name="T15" fmla="*/ 148 h 180"/>
                <a:gd name="T16" fmla="*/ 200 w 403"/>
                <a:gd name="T17" fmla="*/ 143 h 180"/>
                <a:gd name="T18" fmla="*/ 193 w 403"/>
                <a:gd name="T19" fmla="*/ 143 h 180"/>
                <a:gd name="T20" fmla="*/ 193 w 403"/>
                <a:gd name="T21" fmla="*/ 137 h 180"/>
                <a:gd name="T22" fmla="*/ 175 w 403"/>
                <a:gd name="T23" fmla="*/ 137 h 180"/>
                <a:gd name="T24" fmla="*/ 175 w 403"/>
                <a:gd name="T25" fmla="*/ 132 h 180"/>
                <a:gd name="T26" fmla="*/ 170 w 403"/>
                <a:gd name="T27" fmla="*/ 132 h 180"/>
                <a:gd name="T28" fmla="*/ 170 w 403"/>
                <a:gd name="T29" fmla="*/ 127 h 180"/>
                <a:gd name="T30" fmla="*/ 165 w 403"/>
                <a:gd name="T31" fmla="*/ 127 h 180"/>
                <a:gd name="T32" fmla="*/ 165 w 403"/>
                <a:gd name="T33" fmla="*/ 122 h 180"/>
                <a:gd name="T34" fmla="*/ 142 w 403"/>
                <a:gd name="T35" fmla="*/ 122 h 180"/>
                <a:gd name="T36" fmla="*/ 142 w 403"/>
                <a:gd name="T37" fmla="*/ 109 h 180"/>
                <a:gd name="T38" fmla="*/ 129 w 403"/>
                <a:gd name="T39" fmla="*/ 109 h 180"/>
                <a:gd name="T40" fmla="*/ 129 w 403"/>
                <a:gd name="T41" fmla="*/ 104 h 180"/>
                <a:gd name="T42" fmla="*/ 120 w 403"/>
                <a:gd name="T43" fmla="*/ 104 h 180"/>
                <a:gd name="T44" fmla="*/ 120 w 403"/>
                <a:gd name="T45" fmla="*/ 97 h 180"/>
                <a:gd name="T46" fmla="*/ 117 w 403"/>
                <a:gd name="T47" fmla="*/ 97 h 180"/>
                <a:gd name="T48" fmla="*/ 117 w 403"/>
                <a:gd name="T49" fmla="*/ 93 h 180"/>
                <a:gd name="T50" fmla="*/ 108 w 403"/>
                <a:gd name="T51" fmla="*/ 93 h 180"/>
                <a:gd name="T52" fmla="*/ 108 w 403"/>
                <a:gd name="T53" fmla="*/ 89 h 180"/>
                <a:gd name="T54" fmla="*/ 104 w 403"/>
                <a:gd name="T55" fmla="*/ 89 h 180"/>
                <a:gd name="T56" fmla="*/ 104 w 403"/>
                <a:gd name="T57" fmla="*/ 84 h 180"/>
                <a:gd name="T58" fmla="*/ 100 w 403"/>
                <a:gd name="T59" fmla="*/ 84 h 180"/>
                <a:gd name="T60" fmla="*/ 100 w 403"/>
                <a:gd name="T61" fmla="*/ 80 h 180"/>
                <a:gd name="T62" fmla="*/ 88 w 403"/>
                <a:gd name="T63" fmla="*/ 80 h 180"/>
                <a:gd name="T64" fmla="*/ 88 w 403"/>
                <a:gd name="T65" fmla="*/ 76 h 180"/>
                <a:gd name="T66" fmla="*/ 71 w 403"/>
                <a:gd name="T67" fmla="*/ 76 h 180"/>
                <a:gd name="T68" fmla="*/ 71 w 403"/>
                <a:gd name="T69" fmla="*/ 72 h 180"/>
                <a:gd name="T70" fmla="*/ 68 w 403"/>
                <a:gd name="T71" fmla="*/ 72 h 180"/>
                <a:gd name="T72" fmla="*/ 68 w 403"/>
                <a:gd name="T73" fmla="*/ 67 h 180"/>
                <a:gd name="T74" fmla="*/ 66 w 403"/>
                <a:gd name="T75" fmla="*/ 67 h 180"/>
                <a:gd name="T76" fmla="*/ 66 w 403"/>
                <a:gd name="T77" fmla="*/ 64 h 180"/>
                <a:gd name="T78" fmla="*/ 62 w 403"/>
                <a:gd name="T79" fmla="*/ 64 h 180"/>
                <a:gd name="T80" fmla="*/ 62 w 403"/>
                <a:gd name="T81" fmla="*/ 60 h 180"/>
                <a:gd name="T82" fmla="*/ 59 w 403"/>
                <a:gd name="T83" fmla="*/ 60 h 180"/>
                <a:gd name="T84" fmla="*/ 59 w 403"/>
                <a:gd name="T85" fmla="*/ 56 h 180"/>
                <a:gd name="T86" fmla="*/ 57 w 403"/>
                <a:gd name="T87" fmla="*/ 56 h 180"/>
                <a:gd name="T88" fmla="*/ 57 w 403"/>
                <a:gd name="T89" fmla="*/ 49 h 180"/>
                <a:gd name="T90" fmla="*/ 50 w 403"/>
                <a:gd name="T91" fmla="*/ 49 h 180"/>
                <a:gd name="T92" fmla="*/ 50 w 403"/>
                <a:gd name="T93" fmla="*/ 45 h 180"/>
                <a:gd name="T94" fmla="*/ 47 w 403"/>
                <a:gd name="T95" fmla="*/ 45 h 180"/>
                <a:gd name="T96" fmla="*/ 47 w 403"/>
                <a:gd name="T97" fmla="*/ 40 h 180"/>
                <a:gd name="T98" fmla="*/ 45 w 403"/>
                <a:gd name="T99" fmla="*/ 40 h 180"/>
                <a:gd name="T100" fmla="*/ 45 w 403"/>
                <a:gd name="T101" fmla="*/ 36 h 180"/>
                <a:gd name="T102" fmla="*/ 42 w 403"/>
                <a:gd name="T103" fmla="*/ 36 h 180"/>
                <a:gd name="T104" fmla="*/ 42 w 403"/>
                <a:gd name="T105" fmla="*/ 29 h 180"/>
                <a:gd name="T106" fmla="*/ 37 w 403"/>
                <a:gd name="T107" fmla="*/ 29 h 180"/>
                <a:gd name="T108" fmla="*/ 37 w 403"/>
                <a:gd name="T109" fmla="*/ 18 h 180"/>
                <a:gd name="T110" fmla="*/ 27 w 403"/>
                <a:gd name="T111" fmla="*/ 18 h 180"/>
                <a:gd name="T112" fmla="*/ 27 w 403"/>
                <a:gd name="T113" fmla="*/ 7 h 180"/>
                <a:gd name="T114" fmla="*/ 24 w 403"/>
                <a:gd name="T115" fmla="*/ 7 h 180"/>
                <a:gd name="T116" fmla="*/ 24 w 403"/>
                <a:gd name="T117" fmla="*/ 4 h 180"/>
                <a:gd name="T118" fmla="*/ 6 w 403"/>
                <a:gd name="T119" fmla="*/ 4 h 180"/>
                <a:gd name="T120" fmla="*/ 5 w 403"/>
                <a:gd name="T121" fmla="*/ 4 h 180"/>
                <a:gd name="T122" fmla="*/ 5 w 403"/>
                <a:gd name="T123" fmla="*/ 0 h 180"/>
                <a:gd name="T124" fmla="*/ 0 w 403"/>
                <a:gd name="T1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180">
                  <a:moveTo>
                    <a:pt x="403" y="180"/>
                  </a:moveTo>
                  <a:lnTo>
                    <a:pt x="348" y="180"/>
                  </a:lnTo>
                  <a:lnTo>
                    <a:pt x="348" y="162"/>
                  </a:lnTo>
                  <a:lnTo>
                    <a:pt x="256" y="162"/>
                  </a:lnTo>
                  <a:lnTo>
                    <a:pt x="256" y="156"/>
                  </a:lnTo>
                  <a:lnTo>
                    <a:pt x="229" y="156"/>
                  </a:lnTo>
                  <a:lnTo>
                    <a:pt x="229" y="148"/>
                  </a:lnTo>
                  <a:lnTo>
                    <a:pt x="200" y="148"/>
                  </a:lnTo>
                  <a:lnTo>
                    <a:pt x="200" y="143"/>
                  </a:lnTo>
                  <a:lnTo>
                    <a:pt x="193" y="143"/>
                  </a:lnTo>
                  <a:lnTo>
                    <a:pt x="193" y="137"/>
                  </a:lnTo>
                  <a:lnTo>
                    <a:pt x="175" y="137"/>
                  </a:lnTo>
                  <a:lnTo>
                    <a:pt x="175" y="132"/>
                  </a:lnTo>
                  <a:lnTo>
                    <a:pt x="170" y="132"/>
                  </a:lnTo>
                  <a:lnTo>
                    <a:pt x="170" y="127"/>
                  </a:lnTo>
                  <a:lnTo>
                    <a:pt x="165" y="127"/>
                  </a:lnTo>
                  <a:lnTo>
                    <a:pt x="165" y="122"/>
                  </a:lnTo>
                  <a:lnTo>
                    <a:pt x="142" y="122"/>
                  </a:lnTo>
                  <a:lnTo>
                    <a:pt x="142" y="109"/>
                  </a:lnTo>
                  <a:lnTo>
                    <a:pt x="129" y="109"/>
                  </a:lnTo>
                  <a:lnTo>
                    <a:pt x="129" y="104"/>
                  </a:lnTo>
                  <a:lnTo>
                    <a:pt x="120" y="104"/>
                  </a:lnTo>
                  <a:lnTo>
                    <a:pt x="120" y="97"/>
                  </a:lnTo>
                  <a:lnTo>
                    <a:pt x="117" y="97"/>
                  </a:lnTo>
                  <a:lnTo>
                    <a:pt x="117" y="93"/>
                  </a:lnTo>
                  <a:lnTo>
                    <a:pt x="108" y="93"/>
                  </a:lnTo>
                  <a:lnTo>
                    <a:pt x="108" y="89"/>
                  </a:lnTo>
                  <a:lnTo>
                    <a:pt x="104" y="89"/>
                  </a:lnTo>
                  <a:lnTo>
                    <a:pt x="104" y="84"/>
                  </a:lnTo>
                  <a:lnTo>
                    <a:pt x="100" y="84"/>
                  </a:lnTo>
                  <a:lnTo>
                    <a:pt x="100" y="80"/>
                  </a:lnTo>
                  <a:lnTo>
                    <a:pt x="88" y="80"/>
                  </a:lnTo>
                  <a:lnTo>
                    <a:pt x="88" y="76"/>
                  </a:lnTo>
                  <a:lnTo>
                    <a:pt x="71" y="76"/>
                  </a:lnTo>
                  <a:lnTo>
                    <a:pt x="71" y="72"/>
                  </a:lnTo>
                  <a:lnTo>
                    <a:pt x="68" y="72"/>
                  </a:lnTo>
                  <a:lnTo>
                    <a:pt x="68" y="67"/>
                  </a:lnTo>
                  <a:lnTo>
                    <a:pt x="66" y="67"/>
                  </a:lnTo>
                  <a:lnTo>
                    <a:pt x="66" y="64"/>
                  </a:lnTo>
                  <a:lnTo>
                    <a:pt x="62" y="64"/>
                  </a:lnTo>
                  <a:lnTo>
                    <a:pt x="62" y="60"/>
                  </a:lnTo>
                  <a:lnTo>
                    <a:pt x="59" y="60"/>
                  </a:lnTo>
                  <a:lnTo>
                    <a:pt x="59" y="56"/>
                  </a:lnTo>
                  <a:lnTo>
                    <a:pt x="57" y="56"/>
                  </a:lnTo>
                  <a:lnTo>
                    <a:pt x="57" y="49"/>
                  </a:lnTo>
                  <a:lnTo>
                    <a:pt x="50" y="49"/>
                  </a:lnTo>
                  <a:lnTo>
                    <a:pt x="50" y="45"/>
                  </a:lnTo>
                  <a:lnTo>
                    <a:pt x="47" y="45"/>
                  </a:lnTo>
                  <a:lnTo>
                    <a:pt x="47" y="40"/>
                  </a:lnTo>
                  <a:lnTo>
                    <a:pt x="45" y="40"/>
                  </a:lnTo>
                  <a:lnTo>
                    <a:pt x="45" y="36"/>
                  </a:lnTo>
                  <a:lnTo>
                    <a:pt x="42" y="36"/>
                  </a:lnTo>
                  <a:lnTo>
                    <a:pt x="42" y="29"/>
                  </a:lnTo>
                  <a:lnTo>
                    <a:pt x="37" y="29"/>
                  </a:lnTo>
                  <a:lnTo>
                    <a:pt x="37" y="18"/>
                  </a:lnTo>
                  <a:lnTo>
                    <a:pt x="27" y="18"/>
                  </a:lnTo>
                  <a:lnTo>
                    <a:pt x="27" y="7"/>
                  </a:lnTo>
                  <a:lnTo>
                    <a:pt x="24" y="7"/>
                  </a:lnTo>
                  <a:lnTo>
                    <a:pt x="24" y="4"/>
                  </a:lnTo>
                  <a:lnTo>
                    <a:pt x="6" y="4"/>
                  </a:lnTo>
                  <a:lnTo>
                    <a:pt x="5" y="4"/>
                  </a:lnTo>
                  <a:lnTo>
                    <a:pt x="5"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Tree>
    <p:custDataLst>
      <p:tags r:id="rId1"/>
    </p:custDataLst>
    <p:extLst>
      <p:ext uri="{BB962C8B-B14F-4D97-AF65-F5344CB8AC3E}">
        <p14:creationId xmlns:p14="http://schemas.microsoft.com/office/powerpoint/2010/main" val="362515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fr-FR" sz="1600" dirty="0" smtClean="0"/>
              <a:t>208: Etude randomisée de phase IB/II évaluant </a:t>
            </a:r>
            <a:r>
              <a:rPr lang="fr-FR" sz="1600" dirty="0" err="1" smtClean="0"/>
              <a:t>mFOLFIRINOX</a:t>
            </a:r>
            <a:r>
              <a:rPr lang="fr-FR" sz="1600" dirty="0" smtClean="0"/>
              <a:t> (</a:t>
            </a:r>
            <a:r>
              <a:rPr lang="fr-FR" sz="1600" dirty="0" err="1" smtClean="0"/>
              <a:t>mFFOX</a:t>
            </a:r>
            <a:r>
              <a:rPr lang="fr-FR" sz="1600" dirty="0" smtClean="0"/>
              <a:t>) + </a:t>
            </a:r>
            <a:r>
              <a:rPr lang="fr-FR" sz="1600" dirty="0" err="1" smtClean="0"/>
              <a:t>hyaluronidase</a:t>
            </a:r>
            <a:r>
              <a:rPr lang="fr-FR" sz="1600" dirty="0" smtClean="0"/>
              <a:t> recombinante humaine </a:t>
            </a:r>
            <a:r>
              <a:rPr lang="fr-FR" sz="1600" dirty="0" err="1" smtClean="0"/>
              <a:t>pegylée</a:t>
            </a:r>
            <a:r>
              <a:rPr lang="fr-FR" sz="1600" dirty="0" smtClean="0"/>
              <a:t> (PEGPH20) versus </a:t>
            </a:r>
            <a:r>
              <a:rPr lang="fr-FR" sz="1600" dirty="0" err="1" smtClean="0"/>
              <a:t>mFFOX</a:t>
            </a:r>
            <a:r>
              <a:rPr lang="fr-FR" sz="1600" dirty="0" smtClean="0"/>
              <a:t> seul chez les patients avec adénocarcinome du pancréas métastatique et bon statut de performance: SWOG S1313 (NCT #01959139) – </a:t>
            </a:r>
            <a:r>
              <a:rPr lang="fr-FR" sz="1600" dirty="0" err="1" smtClean="0"/>
              <a:t>Ramanathan</a:t>
            </a:r>
            <a:r>
              <a:rPr lang="fr-FR" sz="1600" dirty="0" smtClean="0"/>
              <a:t> R, et al</a:t>
            </a:r>
            <a:endParaRPr lang="fr-FR" altLang="zh-CN" sz="1600" dirty="0"/>
          </a:p>
        </p:txBody>
      </p:sp>
      <p:sp>
        <p:nvSpPr>
          <p:cNvPr id="71" name="Rectangle 3"/>
          <p:cNvSpPr>
            <a:spLocks noGrp="1" noChangeArrowheads="1"/>
          </p:cNvSpPr>
          <p:nvPr>
            <p:ph idx="1"/>
          </p:nvPr>
        </p:nvSpPr>
        <p:spPr>
          <a:xfrm>
            <a:off x="365124" y="1254035"/>
            <a:ext cx="8413751" cy="4746172"/>
          </a:xfrm>
        </p:spPr>
        <p:txBody>
          <a:bodyPr/>
          <a:lstStyle/>
          <a:p>
            <a:pPr marL="0" indent="0">
              <a:buNone/>
            </a:pPr>
            <a:r>
              <a:rPr lang="fr-FR" b="1" dirty="0" smtClean="0"/>
              <a:t>Résultats</a:t>
            </a:r>
          </a:p>
        </p:txBody>
      </p:sp>
      <p:sp>
        <p:nvSpPr>
          <p:cNvPr id="72" name="Text Placeholder 14"/>
          <p:cNvSpPr>
            <a:spLocks noGrp="1"/>
          </p:cNvSpPr>
          <p:nvPr>
            <p:ph type="body" sz="quarter" idx="11"/>
          </p:nvPr>
        </p:nvSpPr>
        <p:spPr>
          <a:xfrm>
            <a:off x="4194080" y="6096000"/>
            <a:ext cx="4584795" cy="487363"/>
          </a:xfrm>
        </p:spPr>
        <p:txBody>
          <a:bodyPr/>
          <a:lstStyle/>
          <a:p>
            <a:r>
              <a:rPr lang="fr-FR" smtClean="0"/>
              <a:t>Ramanathan R, et al, J Clin Oncol 2018;36(Suppl 4S):Abstr 208</a:t>
            </a:r>
            <a:endParaRPr lang="fr-FR"/>
          </a:p>
        </p:txBody>
      </p:sp>
      <p:sp>
        <p:nvSpPr>
          <p:cNvPr id="73" name="TextBox 72"/>
          <p:cNvSpPr txBox="1"/>
          <p:nvPr/>
        </p:nvSpPr>
        <p:spPr>
          <a:xfrm>
            <a:off x="1782235" y="1507058"/>
            <a:ext cx="5579530" cy="369332"/>
          </a:xfrm>
          <a:prstGeom prst="rect">
            <a:avLst/>
          </a:prstGeom>
          <a:noFill/>
        </p:spPr>
        <p:txBody>
          <a:bodyPr wrap="square" rtlCol="0">
            <a:spAutoFit/>
          </a:bodyPr>
          <a:lstStyle/>
          <a:p>
            <a:pPr algn="ctr" fontAlgn="base">
              <a:spcBef>
                <a:spcPct val="0"/>
              </a:spcBef>
              <a:spcAft>
                <a:spcPct val="0"/>
              </a:spcAft>
            </a:pPr>
            <a:r>
              <a:rPr lang="fr-FR" b="1" smtClean="0">
                <a:solidFill>
                  <a:srgbClr val="4D4D4D"/>
                </a:solidFill>
              </a:rPr>
              <a:t>SSP</a:t>
            </a:r>
            <a:endParaRPr lang="fr-FR" b="1">
              <a:solidFill>
                <a:srgbClr val="4D4D4D"/>
              </a:solidFill>
            </a:endParaRPr>
          </a:p>
        </p:txBody>
      </p:sp>
      <p:graphicFrame>
        <p:nvGraphicFramePr>
          <p:cNvPr id="74" name="Table 73"/>
          <p:cNvGraphicFramePr>
            <a:graphicFrameLocks noGrp="1"/>
          </p:cNvGraphicFramePr>
          <p:nvPr>
            <p:extLst>
              <p:ext uri="{D42A27DB-BD31-4B8C-83A1-F6EECF244321}">
                <p14:modId xmlns:p14="http://schemas.microsoft.com/office/powerpoint/2010/main" val="4126751060"/>
              </p:ext>
            </p:extLst>
          </p:nvPr>
        </p:nvGraphicFramePr>
        <p:xfrm>
          <a:off x="5011140" y="1861120"/>
          <a:ext cx="3717991" cy="8839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87261">
                  <a:extLst>
                    <a:ext uri="{9D8B030D-6E8A-4147-A177-3AD203B41FA5}">
                      <a16:colId xmlns:a16="http://schemas.microsoft.com/office/drawing/2014/main" val="20001"/>
                    </a:ext>
                  </a:extLst>
                </a:gridCol>
                <a:gridCol w="702733">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 n</a:t>
                      </a:r>
                      <a:endParaRPr lang="en-GB" sz="1000" dirty="0">
                        <a:solidFill>
                          <a:srgbClr val="000000"/>
                        </a:solidFill>
                      </a:endParaRPr>
                    </a:p>
                  </a:txBody>
                  <a:tcPr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Evts</a:t>
                      </a:r>
                      <a:r>
                        <a:rPr lang="en-GB" sz="1000" dirty="0" smtClean="0">
                          <a:solidFill>
                            <a:srgbClr val="000000"/>
                          </a:solidFill>
                        </a:rPr>
                        <a:t>,</a:t>
                      </a:r>
                      <a:r>
                        <a:rPr lang="en-GB" sz="1000" baseline="0" dirty="0" smtClean="0">
                          <a:solidFill>
                            <a:srgbClr val="000000"/>
                          </a:solidFill>
                        </a:rPr>
                        <a:t> n</a:t>
                      </a:r>
                      <a:endParaRPr lang="en-GB" sz="1000" dirty="0">
                        <a:solidFill>
                          <a:srgbClr val="000000"/>
                        </a:solidFill>
                      </a:endParaRPr>
                    </a:p>
                  </a:txBody>
                  <a:tcPr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SSPm</a:t>
                      </a:r>
                      <a:r>
                        <a:rPr lang="en-GB" sz="1000" dirty="0" smtClean="0">
                          <a:solidFill>
                            <a:srgbClr val="000000"/>
                          </a:solidFill>
                        </a:rPr>
                        <a:t>, </a:t>
                      </a:r>
                      <a:r>
                        <a:rPr lang="en-GB" sz="1000" baseline="0" dirty="0" err="1" smtClean="0">
                          <a:solidFill>
                            <a:srgbClr val="000000"/>
                          </a:solidFill>
                        </a:rPr>
                        <a:t>mois</a:t>
                      </a:r>
                      <a:endParaRPr lang="en-GB" sz="1000" dirty="0">
                        <a:solidFill>
                          <a:srgbClr val="000000"/>
                        </a:solidFill>
                      </a:endParaRPr>
                    </a:p>
                  </a:txBody>
                  <a:tcPr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err="1" smtClean="0">
                          <a:solidFill>
                            <a:srgbClr val="000000"/>
                          </a:solidFill>
                        </a:rPr>
                        <a:t>mFOLFIRINOX</a:t>
                      </a:r>
                      <a:r>
                        <a:rPr lang="en-GB" sz="1000" dirty="0" smtClean="0">
                          <a:solidFill>
                            <a:srgbClr val="000000"/>
                          </a:solidFill>
                        </a:rPr>
                        <a:t> </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56</a:t>
                      </a:r>
                      <a:endParaRPr lang="en-GB" sz="1000" dirty="0">
                        <a:solidFill>
                          <a:srgbClr val="000000"/>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42</a:t>
                      </a:r>
                      <a:endParaRPr lang="en-GB" sz="1000" dirty="0">
                        <a:solidFill>
                          <a:srgbClr val="000000"/>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6,2</a:t>
                      </a:r>
                      <a:endParaRPr lang="en-GB" sz="1000" dirty="0">
                        <a:solidFill>
                          <a:srgbClr val="000000"/>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000" dirty="0" smtClean="0">
                          <a:solidFill>
                            <a:srgbClr val="000000"/>
                          </a:solidFill>
                        </a:rPr>
                        <a:t>PEGPH20 + </a:t>
                      </a:r>
                      <a:r>
                        <a:rPr lang="en-GB" sz="1000" dirty="0" err="1" smtClean="0">
                          <a:solidFill>
                            <a:srgbClr val="000000"/>
                          </a:solidFill>
                        </a:rPr>
                        <a:t>mFOLFIRINOX</a:t>
                      </a:r>
                      <a:endParaRPr lang="en-GB" sz="1000" dirty="0" smtClean="0">
                        <a:solidFill>
                          <a:srgbClr val="000000"/>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55</a:t>
                      </a:r>
                      <a:endParaRPr lang="en-GB" sz="1000" dirty="0">
                        <a:solidFill>
                          <a:srgbClr val="000000"/>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47</a:t>
                      </a:r>
                      <a:endParaRPr lang="en-GB" sz="1000" dirty="0">
                        <a:solidFill>
                          <a:srgbClr val="000000"/>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4,3</a:t>
                      </a:r>
                      <a:endParaRPr lang="en-GB" sz="1000" dirty="0">
                        <a:solidFill>
                          <a:srgbClr val="000000"/>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5" name="Group 74"/>
          <p:cNvGrpSpPr/>
          <p:nvPr/>
        </p:nvGrpSpPr>
        <p:grpSpPr>
          <a:xfrm>
            <a:off x="332132" y="1979927"/>
            <a:ext cx="7787398" cy="3939290"/>
            <a:chOff x="-138357" y="1979927"/>
            <a:chExt cx="7787398" cy="3939290"/>
          </a:xfrm>
        </p:grpSpPr>
        <p:sp>
          <p:nvSpPr>
            <p:cNvPr id="76" name="TextBox 75"/>
            <p:cNvSpPr txBox="1"/>
            <p:nvPr/>
          </p:nvSpPr>
          <p:spPr>
            <a:xfrm>
              <a:off x="4885255" y="3004269"/>
              <a:ext cx="2492990" cy="523220"/>
            </a:xfrm>
            <a:prstGeom prst="rect">
              <a:avLst/>
            </a:prstGeom>
            <a:noFill/>
          </p:spPr>
          <p:txBody>
            <a:bodyPr wrap="none" rtlCol="0">
              <a:spAutoFit/>
            </a:bodyPr>
            <a:lstStyle/>
            <a:p>
              <a:pPr fontAlgn="base">
                <a:spcBef>
                  <a:spcPct val="0"/>
                </a:spcBef>
                <a:spcAft>
                  <a:spcPct val="0"/>
                </a:spcAft>
              </a:pPr>
              <a:r>
                <a:rPr lang="fr-FR" sz="1400" dirty="0" smtClean="0">
                  <a:solidFill>
                    <a:srgbClr val="4D4D4D"/>
                  </a:solidFill>
                </a:rPr>
                <a:t>HR 0,61 (IC95% 0,40 – 0,93)</a:t>
              </a:r>
            </a:p>
            <a:p>
              <a:pPr fontAlgn="base">
                <a:spcBef>
                  <a:spcPct val="0"/>
                </a:spcBef>
                <a:spcAft>
                  <a:spcPct val="0"/>
                </a:spcAft>
              </a:pPr>
              <a:r>
                <a:rPr lang="fr-FR" sz="1400" dirty="0" smtClean="0">
                  <a:solidFill>
                    <a:srgbClr val="4D4D4D"/>
                  </a:solidFill>
                </a:rPr>
                <a:t>p=0,02</a:t>
              </a:r>
              <a:endParaRPr lang="fr-FR" sz="1400" dirty="0">
                <a:solidFill>
                  <a:srgbClr val="4D4D4D"/>
                </a:solidFill>
              </a:endParaRPr>
            </a:p>
          </p:txBody>
        </p:sp>
        <p:grpSp>
          <p:nvGrpSpPr>
            <p:cNvPr id="77" name="Group 76"/>
            <p:cNvGrpSpPr/>
            <p:nvPr/>
          </p:nvGrpSpPr>
          <p:grpSpPr>
            <a:xfrm>
              <a:off x="1200798" y="1979927"/>
              <a:ext cx="6448243" cy="3763501"/>
              <a:chOff x="2082972" y="2282886"/>
              <a:chExt cx="4852061" cy="3025812"/>
            </a:xfrm>
          </p:grpSpPr>
          <p:grpSp>
            <p:nvGrpSpPr>
              <p:cNvPr id="103" name="Group 102"/>
              <p:cNvGrpSpPr/>
              <p:nvPr/>
            </p:nvGrpSpPr>
            <p:grpSpPr>
              <a:xfrm>
                <a:off x="2614623" y="2396465"/>
                <a:ext cx="4320410" cy="2137512"/>
                <a:chOff x="836615" y="2448719"/>
                <a:chExt cx="4320410" cy="2137512"/>
              </a:xfrm>
            </p:grpSpPr>
            <p:sp>
              <p:nvSpPr>
                <p:cNvPr id="119" name="Freeform 118"/>
                <p:cNvSpPr>
                  <a:spLocks/>
                </p:cNvSpPr>
                <p:nvPr/>
              </p:nvSpPr>
              <p:spPr bwMode="auto">
                <a:xfrm>
                  <a:off x="925515" y="2448720"/>
                  <a:ext cx="423151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6" name="Line 12"/>
                <p:cNvSpPr>
                  <a:spLocks noChangeShapeType="1"/>
                </p:cNvSpPr>
                <p:nvPr/>
              </p:nvSpPr>
              <p:spPr bwMode="auto">
                <a:xfrm>
                  <a:off x="325336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7" name="Line 13"/>
                <p:cNvSpPr>
                  <a:spLocks noChangeShapeType="1"/>
                </p:cNvSpPr>
                <p:nvPr/>
              </p:nvSpPr>
              <p:spPr bwMode="auto">
                <a:xfrm>
                  <a:off x="2525858"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8" name="Line 14"/>
                <p:cNvSpPr>
                  <a:spLocks noChangeShapeType="1"/>
                </p:cNvSpPr>
                <p:nvPr/>
              </p:nvSpPr>
              <p:spPr bwMode="auto">
                <a:xfrm>
                  <a:off x="4006584"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9" name="Line 17"/>
                <p:cNvSpPr>
                  <a:spLocks noChangeShapeType="1"/>
                </p:cNvSpPr>
                <p:nvPr/>
              </p:nvSpPr>
              <p:spPr bwMode="auto">
                <a:xfrm>
                  <a:off x="4743353"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0" name="Line 19"/>
                <p:cNvSpPr>
                  <a:spLocks noChangeShapeType="1"/>
                </p:cNvSpPr>
                <p:nvPr/>
              </p:nvSpPr>
              <p:spPr bwMode="auto">
                <a:xfrm>
                  <a:off x="1780429"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1" name="Line 21"/>
                <p:cNvSpPr>
                  <a:spLocks noChangeShapeType="1"/>
                </p:cNvSpPr>
                <p:nvPr/>
              </p:nvSpPr>
              <p:spPr bwMode="auto">
                <a:xfrm>
                  <a:off x="102858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grpSp>
          <p:sp>
            <p:nvSpPr>
              <p:cNvPr id="104" name="TextBox 103"/>
              <p:cNvSpPr txBox="1"/>
              <p:nvPr/>
            </p:nvSpPr>
            <p:spPr>
              <a:xfrm rot="16200000">
                <a:off x="1902879" y="3338044"/>
                <a:ext cx="568617" cy="208431"/>
              </a:xfrm>
              <a:prstGeom prst="rect">
                <a:avLst/>
              </a:prstGeom>
              <a:noFill/>
            </p:spPr>
            <p:txBody>
              <a:bodyPr wrap="none" rtlCol="0">
                <a:spAutoFit/>
              </a:bodyPr>
              <a:lstStyle/>
              <a:p>
                <a:pPr algn="ctr" fontAlgn="base">
                  <a:spcBef>
                    <a:spcPct val="0"/>
                  </a:spcBef>
                  <a:spcAft>
                    <a:spcPct val="0"/>
                  </a:spcAft>
                </a:pPr>
                <a:r>
                  <a:rPr lang="fr-FR" sz="1200" smtClean="0">
                    <a:solidFill>
                      <a:srgbClr val="000000"/>
                    </a:solidFill>
                    <a:latin typeface="Arial" panose="020B0604020202020204" pitchFamily="34" charset="0"/>
                    <a:cs typeface="Arial" panose="020B0604020202020204" pitchFamily="34" charset="0"/>
                  </a:rPr>
                  <a:t>SSP, %</a:t>
                </a:r>
                <a:endParaRPr lang="fr-FR" sz="1200">
                  <a:solidFill>
                    <a:srgbClr val="000000"/>
                  </a:solidFill>
                  <a:latin typeface="Arial" panose="020B0604020202020204" pitchFamily="34" charset="0"/>
                  <a:cs typeface="Arial" panose="020B0604020202020204" pitchFamily="34" charset="0"/>
                </a:endParaRPr>
              </a:p>
            </p:txBody>
          </p:sp>
          <p:sp>
            <p:nvSpPr>
              <p:cNvPr id="105" name="TextBox 104"/>
              <p:cNvSpPr txBox="1"/>
              <p:nvPr/>
            </p:nvSpPr>
            <p:spPr>
              <a:xfrm>
                <a:off x="4603779" y="4679170"/>
                <a:ext cx="383436" cy="222704"/>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latin typeface="Arial" panose="020B0604020202020204" pitchFamily="34" charset="0"/>
                    <a:cs typeface="Arial" panose="020B0604020202020204" pitchFamily="34" charset="0"/>
                  </a:rPr>
                  <a:t>Mois </a:t>
                </a:r>
                <a:endParaRPr lang="fr-FR" sz="1200" dirty="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2283094" y="2282886"/>
                <a:ext cx="332153"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107" name="TextBox 106"/>
              <p:cNvSpPr txBox="1"/>
              <p:nvPr/>
            </p:nvSpPr>
            <p:spPr>
              <a:xfrm>
                <a:off x="2347497" y="2678762"/>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2347497" y="3064259"/>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109" name="TextBox 108"/>
              <p:cNvSpPr txBox="1"/>
              <p:nvPr/>
            </p:nvSpPr>
            <p:spPr>
              <a:xfrm>
                <a:off x="2347497" y="3462717"/>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2347497" y="3852534"/>
                <a:ext cx="2677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111" name="TextBox 110"/>
              <p:cNvSpPr txBox="1"/>
              <p:nvPr/>
            </p:nvSpPr>
            <p:spPr>
              <a:xfrm>
                <a:off x="2411901" y="4246671"/>
                <a:ext cx="203354" cy="222704"/>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2678041"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56</a:t>
                </a:r>
              </a:p>
              <a:p>
                <a:pPr algn="ctr"/>
                <a:r>
                  <a:rPr lang="fr-FR" sz="1200" smtClean="0">
                    <a:solidFill>
                      <a:srgbClr val="000000"/>
                    </a:solidFill>
                    <a:latin typeface="Arial" panose="020B0604020202020204" pitchFamily="34" charset="0"/>
                    <a:cs typeface="Arial" panose="020B0604020202020204" pitchFamily="34" charset="0"/>
                  </a:rPr>
                  <a:t>55</a:t>
                </a:r>
                <a:endParaRPr lang="fr-FR" sz="1200">
                  <a:solidFill>
                    <a:srgbClr val="000000"/>
                  </a:solidFill>
                  <a:latin typeface="Arial" panose="020B0604020202020204" pitchFamily="34" charset="0"/>
                  <a:cs typeface="Arial" panose="020B0604020202020204" pitchFamily="34" charset="0"/>
                </a:endParaRPr>
              </a:p>
            </p:txBody>
          </p:sp>
          <p:sp>
            <p:nvSpPr>
              <p:cNvPr id="113" name="TextBox 112"/>
              <p:cNvSpPr txBox="1"/>
              <p:nvPr/>
            </p:nvSpPr>
            <p:spPr>
              <a:xfrm>
                <a:off x="3426869"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31</a:t>
                </a:r>
              </a:p>
              <a:p>
                <a:pPr algn="ctr"/>
                <a:r>
                  <a:rPr lang="fr-FR" sz="1200" smtClean="0">
                    <a:solidFill>
                      <a:srgbClr val="000000"/>
                    </a:solidFill>
                    <a:latin typeface="Arial" panose="020B0604020202020204" pitchFamily="34" charset="0"/>
                    <a:cs typeface="Arial" panose="020B0604020202020204" pitchFamily="34" charset="0"/>
                  </a:rPr>
                  <a:t>22</a:t>
                </a:r>
                <a:endParaRPr lang="fr-FR" sz="12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4076308" y="4522748"/>
                <a:ext cx="138954" cy="222704"/>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15" name="TextBox 114"/>
              <p:cNvSpPr txBox="1"/>
              <p:nvPr/>
            </p:nvSpPr>
            <p:spPr>
              <a:xfrm>
                <a:off x="4166731" y="4492116"/>
                <a:ext cx="266811" cy="816582"/>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10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r"/>
                <a:r>
                  <a:rPr lang="fr-FR" sz="1200" dirty="0" smtClean="0">
                    <a:solidFill>
                      <a:srgbClr val="000000"/>
                    </a:solidFill>
                    <a:latin typeface="Arial" panose="020B0604020202020204" pitchFamily="34" charset="0"/>
                    <a:cs typeface="Arial" panose="020B0604020202020204" pitchFamily="34" charset="0"/>
                  </a:rPr>
                  <a:t>19</a:t>
                </a:r>
              </a:p>
              <a:p>
                <a:pPr algn="r"/>
                <a:r>
                  <a:rPr lang="fr-FR" sz="1200" dirty="0" smtClean="0">
                    <a:solidFill>
                      <a:srgbClr val="000000"/>
                    </a:solidFill>
                    <a:latin typeface="Arial" panose="020B0604020202020204" pitchFamily="34" charset="0"/>
                    <a:cs typeface="Arial" panose="020B0604020202020204" pitchFamily="34" charset="0"/>
                  </a:rPr>
                  <a:t>6</a:t>
                </a:r>
                <a:endParaRPr lang="fr-FR" sz="1200" dirty="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4903704"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6</a:t>
                </a:r>
              </a:p>
              <a:p>
                <a:pPr algn="ctr"/>
                <a:r>
                  <a:rPr lang="fr-FR" sz="1200" smtClean="0">
                    <a:solidFill>
                      <a:srgbClr val="000000"/>
                    </a:solidFill>
                    <a:latin typeface="Arial" panose="020B0604020202020204" pitchFamily="34" charset="0"/>
                    <a:cs typeface="Arial" panose="020B0604020202020204" pitchFamily="34" charset="0"/>
                  </a:rPr>
                  <a:t>2</a:t>
                </a:r>
                <a:endParaRPr lang="fr-FR" sz="1200">
                  <a:solidFill>
                    <a:srgbClr val="000000"/>
                  </a:solidFill>
                  <a:latin typeface="Arial" panose="020B0604020202020204" pitchFamily="34" charset="0"/>
                  <a:cs typeface="Arial" panose="020B0604020202020204" pitchFamily="34" charset="0"/>
                </a:endParaRPr>
              </a:p>
            </p:txBody>
          </p:sp>
          <p:sp>
            <p:nvSpPr>
              <p:cNvPr id="117" name="TextBox 116"/>
              <p:cNvSpPr txBox="1"/>
              <p:nvPr/>
            </p:nvSpPr>
            <p:spPr>
              <a:xfrm>
                <a:off x="5649765"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20</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3</a:t>
                </a:r>
              </a:p>
              <a:p>
                <a:pPr algn="ctr"/>
                <a:r>
                  <a:rPr lang="fr-FR" sz="1200" smtClean="0">
                    <a:solidFill>
                      <a:srgbClr val="000000"/>
                    </a:solidFill>
                    <a:latin typeface="Arial" panose="020B0604020202020204" pitchFamily="34" charset="0"/>
                    <a:cs typeface="Arial" panose="020B0604020202020204" pitchFamily="34" charset="0"/>
                  </a:rPr>
                  <a:t>1</a:t>
                </a:r>
                <a:endParaRPr lang="fr-FR" sz="120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a:off x="6390996" y="4492116"/>
                <a:ext cx="266811" cy="816582"/>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25</a:t>
                </a:r>
              </a:p>
              <a:p>
                <a:pPr algn="ctr"/>
                <a:endParaRPr lang="fr-FR" sz="1200" smtClean="0">
                  <a:solidFill>
                    <a:srgbClr val="000000"/>
                  </a:solidFill>
                  <a:latin typeface="Arial" panose="020B0604020202020204" pitchFamily="34" charset="0"/>
                  <a:cs typeface="Arial" panose="020B0604020202020204" pitchFamily="34" charset="0"/>
                </a:endParaRP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000000"/>
                    </a:solidFill>
                    <a:latin typeface="Arial" panose="020B0604020202020204" pitchFamily="34" charset="0"/>
                    <a:cs typeface="Arial" panose="020B0604020202020204" pitchFamily="34" charset="0"/>
                  </a:rPr>
                  <a:t>2</a:t>
                </a:r>
              </a:p>
              <a:p>
                <a:pPr algn="ct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grpSp>
        <p:sp>
          <p:nvSpPr>
            <p:cNvPr id="78" name="Rectangle 77"/>
            <p:cNvSpPr/>
            <p:nvPr/>
          </p:nvSpPr>
          <p:spPr>
            <a:xfrm>
              <a:off x="-138357" y="5088220"/>
              <a:ext cx="2163849" cy="830997"/>
            </a:xfrm>
            <a:prstGeom prst="rect">
              <a:avLst/>
            </a:prstGeom>
          </p:spPr>
          <p:txBody>
            <a:bodyPr wrap="none">
              <a:spAutoFit/>
            </a:bodyPr>
            <a:lstStyle/>
            <a:p>
              <a:pPr lvl="0" algn="r" defTabSz="892175" eaLnBrk="0" hangingPunct="0">
                <a:defRPr/>
              </a:pPr>
              <a:r>
                <a:rPr lang="fr-FR" altLang="zh-CN" sz="1200" kern="0" dirty="0" smtClean="0">
                  <a:solidFill>
                    <a:srgbClr val="000000"/>
                  </a:solidFill>
                  <a:ea typeface="SimSun" pitchFamily="2" charset="-122"/>
                </a:rPr>
                <a:t>N</a:t>
              </a:r>
            </a:p>
            <a:p>
              <a:pPr lvl="0" algn="r" defTabSz="892175" eaLnBrk="0" hangingPunct="0">
                <a:defRPr/>
              </a:pPr>
              <a:r>
                <a:rPr lang="fr-FR" altLang="zh-CN" sz="1200" kern="0" dirty="0" smtClean="0">
                  <a:solidFill>
                    <a:srgbClr val="000000"/>
                  </a:solidFill>
                  <a:ea typeface="SimSun" pitchFamily="2" charset="-122"/>
                </a:rPr>
                <a:t>mFOLFIRINOX</a:t>
              </a:r>
            </a:p>
            <a:p>
              <a:pPr lvl="0" algn="r" defTabSz="892175" eaLnBrk="0" hangingPunct="0">
                <a:defRPr/>
              </a:pPr>
              <a:r>
                <a:rPr lang="fr-FR" altLang="zh-CN" sz="1200" kern="0" dirty="0" smtClean="0">
                  <a:solidFill>
                    <a:srgbClr val="000000"/>
                  </a:solidFill>
                  <a:ea typeface="SimSun" pitchFamily="2" charset="-122"/>
                </a:rPr>
                <a:t>PEGPH20 + mFOLFIRINOX</a:t>
              </a:r>
            </a:p>
            <a:p>
              <a:pPr lvl="0" algn="r" defTabSz="892175" eaLnBrk="0" hangingPunct="0">
                <a:defRPr/>
              </a:pPr>
              <a:endParaRPr lang="fr-FR" altLang="zh-CN" sz="1200" kern="0" dirty="0">
                <a:solidFill>
                  <a:srgbClr val="000000"/>
                </a:solidFill>
                <a:ea typeface="SimSun" pitchFamily="2" charset="-122"/>
              </a:endParaRPr>
            </a:p>
          </p:txBody>
        </p:sp>
        <p:cxnSp>
          <p:nvCxnSpPr>
            <p:cNvPr id="79" name="Straight Connector 78"/>
            <p:cNvCxnSpPr/>
            <p:nvPr/>
          </p:nvCxnSpPr>
          <p:spPr>
            <a:xfrm>
              <a:off x="4077920" y="2244261"/>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077920" y="2539962"/>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81" name="Group 2"/>
            <p:cNvGrpSpPr>
              <a:grpSpLocks/>
            </p:cNvGrpSpPr>
            <p:nvPr/>
          </p:nvGrpSpPr>
          <p:grpSpPr bwMode="auto">
            <a:xfrm>
              <a:off x="2155271" y="2142263"/>
              <a:ext cx="5413927" cy="2060607"/>
              <a:chOff x="1598" y="1670"/>
              <a:chExt cx="2562" cy="978"/>
            </a:xfrm>
          </p:grpSpPr>
          <p:sp>
            <p:nvSpPr>
              <p:cNvPr id="90" name="Line 3"/>
              <p:cNvSpPr>
                <a:spLocks noChangeShapeType="1"/>
              </p:cNvSpPr>
              <p:nvPr/>
            </p:nvSpPr>
            <p:spPr bwMode="auto">
              <a:xfrm>
                <a:off x="2468" y="231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4"/>
              <p:cNvSpPr>
                <a:spLocks noChangeShapeType="1"/>
              </p:cNvSpPr>
              <p:nvPr/>
            </p:nvSpPr>
            <p:spPr bwMode="auto">
              <a:xfrm>
                <a:off x="2972" y="257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5"/>
              <p:cNvSpPr>
                <a:spLocks noChangeShapeType="1"/>
              </p:cNvSpPr>
              <p:nvPr/>
            </p:nvSpPr>
            <p:spPr bwMode="auto">
              <a:xfrm>
                <a:off x="334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6"/>
              <p:cNvSpPr>
                <a:spLocks noChangeShapeType="1"/>
              </p:cNvSpPr>
              <p:nvPr/>
            </p:nvSpPr>
            <p:spPr bwMode="auto">
              <a:xfrm>
                <a:off x="268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Line 7"/>
              <p:cNvSpPr>
                <a:spLocks noChangeShapeType="1"/>
              </p:cNvSpPr>
              <p:nvPr/>
            </p:nvSpPr>
            <p:spPr bwMode="auto">
              <a:xfrm>
                <a:off x="274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 name="Line 8"/>
              <p:cNvSpPr>
                <a:spLocks noChangeShapeType="1"/>
              </p:cNvSpPr>
              <p:nvPr/>
            </p:nvSpPr>
            <p:spPr bwMode="auto">
              <a:xfrm>
                <a:off x="3176"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9"/>
              <p:cNvSpPr>
                <a:spLocks noChangeShapeType="1"/>
              </p:cNvSpPr>
              <p:nvPr/>
            </p:nvSpPr>
            <p:spPr bwMode="auto">
              <a:xfrm>
                <a:off x="2612" y="2420"/>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10"/>
              <p:cNvSpPr>
                <a:spLocks noChangeShapeType="1"/>
              </p:cNvSpPr>
              <p:nvPr/>
            </p:nvSpPr>
            <p:spPr bwMode="auto">
              <a:xfrm>
                <a:off x="2594" y="23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11"/>
              <p:cNvSpPr>
                <a:spLocks noChangeShapeType="1"/>
              </p:cNvSpPr>
              <p:nvPr/>
            </p:nvSpPr>
            <p:spPr bwMode="auto">
              <a:xfrm>
                <a:off x="2240" y="22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12"/>
              <p:cNvSpPr>
                <a:spLocks noChangeShapeType="1"/>
              </p:cNvSpPr>
              <p:nvPr/>
            </p:nvSpPr>
            <p:spPr bwMode="auto">
              <a:xfrm>
                <a:off x="416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13"/>
              <p:cNvSpPr>
                <a:spLocks noChangeShapeType="1"/>
              </p:cNvSpPr>
              <p:nvPr/>
            </p:nvSpPr>
            <p:spPr bwMode="auto">
              <a:xfrm>
                <a:off x="377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14"/>
              <p:cNvSpPr>
                <a:spLocks noChangeShapeType="1"/>
              </p:cNvSpPr>
              <p:nvPr/>
            </p:nvSpPr>
            <p:spPr bwMode="auto">
              <a:xfrm>
                <a:off x="412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Freeform 15"/>
              <p:cNvSpPr>
                <a:spLocks/>
              </p:cNvSpPr>
              <p:nvPr/>
            </p:nvSpPr>
            <p:spPr bwMode="auto">
              <a:xfrm>
                <a:off x="1598" y="1670"/>
                <a:ext cx="2562" cy="960"/>
              </a:xfrm>
              <a:custGeom>
                <a:avLst/>
                <a:gdLst>
                  <a:gd name="T0" fmla="*/ 248 w 427"/>
                  <a:gd name="T1" fmla="*/ 160 h 160"/>
                  <a:gd name="T2" fmla="*/ 225 w 427"/>
                  <a:gd name="T3" fmla="*/ 154 h 160"/>
                  <a:gd name="T4" fmla="*/ 204 w 427"/>
                  <a:gd name="T5" fmla="*/ 149 h 160"/>
                  <a:gd name="T6" fmla="*/ 201 w 427"/>
                  <a:gd name="T7" fmla="*/ 143 h 160"/>
                  <a:gd name="T8" fmla="*/ 195 w 427"/>
                  <a:gd name="T9" fmla="*/ 138 h 160"/>
                  <a:gd name="T10" fmla="*/ 176 w 427"/>
                  <a:gd name="T11" fmla="*/ 132 h 160"/>
                  <a:gd name="T12" fmla="*/ 167 w 427"/>
                  <a:gd name="T13" fmla="*/ 128 h 160"/>
                  <a:gd name="T14" fmla="*/ 157 w 427"/>
                  <a:gd name="T15" fmla="*/ 124 h 160"/>
                  <a:gd name="T16" fmla="*/ 153 w 427"/>
                  <a:gd name="T17" fmla="*/ 120 h 160"/>
                  <a:gd name="T18" fmla="*/ 146 w 427"/>
                  <a:gd name="T19" fmla="*/ 115 h 160"/>
                  <a:gd name="T20" fmla="*/ 134 w 427"/>
                  <a:gd name="T21" fmla="*/ 112 h 160"/>
                  <a:gd name="T22" fmla="*/ 116 w 427"/>
                  <a:gd name="T23" fmla="*/ 109 h 160"/>
                  <a:gd name="T24" fmla="*/ 107 w 427"/>
                  <a:gd name="T25" fmla="*/ 105 h 160"/>
                  <a:gd name="T26" fmla="*/ 97 w 427"/>
                  <a:gd name="T27" fmla="*/ 101 h 160"/>
                  <a:gd name="T28" fmla="*/ 87 w 427"/>
                  <a:gd name="T29" fmla="*/ 94 h 160"/>
                  <a:gd name="T30" fmla="*/ 83 w 427"/>
                  <a:gd name="T31" fmla="*/ 91 h 160"/>
                  <a:gd name="T32" fmla="*/ 81 w 427"/>
                  <a:gd name="T33" fmla="*/ 87 h 160"/>
                  <a:gd name="T34" fmla="*/ 65 w 427"/>
                  <a:gd name="T35" fmla="*/ 84 h 160"/>
                  <a:gd name="T36" fmla="*/ 61 w 427"/>
                  <a:gd name="T37" fmla="*/ 81 h 160"/>
                  <a:gd name="T38" fmla="*/ 58 w 427"/>
                  <a:gd name="T39" fmla="*/ 73 h 160"/>
                  <a:gd name="T40" fmla="*/ 50 w 427"/>
                  <a:gd name="T41" fmla="*/ 69 h 160"/>
                  <a:gd name="T42" fmla="*/ 38 w 427"/>
                  <a:gd name="T43" fmla="*/ 66 h 160"/>
                  <a:gd name="T44" fmla="*/ 34 w 427"/>
                  <a:gd name="T45" fmla="*/ 63 h 160"/>
                  <a:gd name="T46" fmla="*/ 30 w 427"/>
                  <a:gd name="T47" fmla="*/ 58 h 160"/>
                  <a:gd name="T48" fmla="*/ 28 w 427"/>
                  <a:gd name="T49" fmla="*/ 54 h 160"/>
                  <a:gd name="T50" fmla="*/ 28 w 427"/>
                  <a:gd name="T51" fmla="*/ 31 h 160"/>
                  <a:gd name="T52" fmla="*/ 25 w 427"/>
                  <a:gd name="T53" fmla="*/ 22 h 160"/>
                  <a:gd name="T54" fmla="*/ 22 w 427"/>
                  <a:gd name="T55" fmla="*/ 18 h 160"/>
                  <a:gd name="T56" fmla="*/ 21 w 427"/>
                  <a:gd name="T57" fmla="*/ 14 h 160"/>
                  <a:gd name="T58" fmla="*/ 19 w 427"/>
                  <a:gd name="T59" fmla="*/ 11 h 160"/>
                  <a:gd name="T60" fmla="*/ 14 w 427"/>
                  <a:gd name="T61" fmla="*/ 7 h 160"/>
                  <a:gd name="T62" fmla="*/ 10 w 427"/>
                  <a:gd name="T63" fmla="*/ 4 h 160"/>
                  <a:gd name="T64" fmla="*/ 5 w 427"/>
                  <a:gd name="T6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7" h="160">
                    <a:moveTo>
                      <a:pt x="427" y="160"/>
                    </a:moveTo>
                    <a:lnTo>
                      <a:pt x="248" y="160"/>
                    </a:lnTo>
                    <a:lnTo>
                      <a:pt x="248" y="154"/>
                    </a:lnTo>
                    <a:lnTo>
                      <a:pt x="225" y="154"/>
                    </a:lnTo>
                    <a:lnTo>
                      <a:pt x="225" y="149"/>
                    </a:lnTo>
                    <a:lnTo>
                      <a:pt x="204" y="149"/>
                    </a:lnTo>
                    <a:lnTo>
                      <a:pt x="204" y="143"/>
                    </a:lnTo>
                    <a:lnTo>
                      <a:pt x="201" y="143"/>
                    </a:lnTo>
                    <a:lnTo>
                      <a:pt x="201" y="138"/>
                    </a:lnTo>
                    <a:lnTo>
                      <a:pt x="195" y="138"/>
                    </a:lnTo>
                    <a:lnTo>
                      <a:pt x="195" y="132"/>
                    </a:lnTo>
                    <a:lnTo>
                      <a:pt x="176" y="132"/>
                    </a:lnTo>
                    <a:lnTo>
                      <a:pt x="176" y="128"/>
                    </a:lnTo>
                    <a:lnTo>
                      <a:pt x="167" y="128"/>
                    </a:lnTo>
                    <a:lnTo>
                      <a:pt x="167" y="124"/>
                    </a:lnTo>
                    <a:lnTo>
                      <a:pt x="157" y="124"/>
                    </a:lnTo>
                    <a:lnTo>
                      <a:pt x="157" y="120"/>
                    </a:lnTo>
                    <a:lnTo>
                      <a:pt x="153" y="120"/>
                    </a:lnTo>
                    <a:lnTo>
                      <a:pt x="153" y="115"/>
                    </a:lnTo>
                    <a:lnTo>
                      <a:pt x="146" y="115"/>
                    </a:lnTo>
                    <a:lnTo>
                      <a:pt x="146" y="112"/>
                    </a:lnTo>
                    <a:lnTo>
                      <a:pt x="134" y="112"/>
                    </a:lnTo>
                    <a:lnTo>
                      <a:pt x="134" y="109"/>
                    </a:lnTo>
                    <a:lnTo>
                      <a:pt x="116" y="109"/>
                    </a:lnTo>
                    <a:lnTo>
                      <a:pt x="116" y="105"/>
                    </a:lnTo>
                    <a:lnTo>
                      <a:pt x="107" y="105"/>
                    </a:lnTo>
                    <a:lnTo>
                      <a:pt x="107" y="101"/>
                    </a:lnTo>
                    <a:lnTo>
                      <a:pt x="97" y="101"/>
                    </a:lnTo>
                    <a:lnTo>
                      <a:pt x="97" y="94"/>
                    </a:lnTo>
                    <a:lnTo>
                      <a:pt x="87" y="94"/>
                    </a:lnTo>
                    <a:lnTo>
                      <a:pt x="87" y="91"/>
                    </a:lnTo>
                    <a:lnTo>
                      <a:pt x="83" y="91"/>
                    </a:lnTo>
                    <a:lnTo>
                      <a:pt x="83" y="87"/>
                    </a:lnTo>
                    <a:lnTo>
                      <a:pt x="81" y="87"/>
                    </a:lnTo>
                    <a:lnTo>
                      <a:pt x="81" y="84"/>
                    </a:lnTo>
                    <a:lnTo>
                      <a:pt x="65" y="84"/>
                    </a:lnTo>
                    <a:lnTo>
                      <a:pt x="65" y="81"/>
                    </a:lnTo>
                    <a:lnTo>
                      <a:pt x="61" y="81"/>
                    </a:lnTo>
                    <a:lnTo>
                      <a:pt x="61" y="73"/>
                    </a:lnTo>
                    <a:lnTo>
                      <a:pt x="58" y="73"/>
                    </a:lnTo>
                    <a:lnTo>
                      <a:pt x="58" y="69"/>
                    </a:lnTo>
                    <a:lnTo>
                      <a:pt x="50" y="69"/>
                    </a:lnTo>
                    <a:lnTo>
                      <a:pt x="50" y="66"/>
                    </a:lnTo>
                    <a:lnTo>
                      <a:pt x="38" y="66"/>
                    </a:lnTo>
                    <a:lnTo>
                      <a:pt x="38" y="63"/>
                    </a:lnTo>
                    <a:lnTo>
                      <a:pt x="34" y="63"/>
                    </a:lnTo>
                    <a:lnTo>
                      <a:pt x="34" y="58"/>
                    </a:lnTo>
                    <a:lnTo>
                      <a:pt x="30" y="58"/>
                    </a:lnTo>
                    <a:lnTo>
                      <a:pt x="30" y="54"/>
                    </a:lnTo>
                    <a:lnTo>
                      <a:pt x="28" y="54"/>
                    </a:lnTo>
                    <a:lnTo>
                      <a:pt x="28" y="47"/>
                    </a:lnTo>
                    <a:lnTo>
                      <a:pt x="28" y="31"/>
                    </a:lnTo>
                    <a:lnTo>
                      <a:pt x="25" y="31"/>
                    </a:lnTo>
                    <a:lnTo>
                      <a:pt x="25" y="22"/>
                    </a:lnTo>
                    <a:lnTo>
                      <a:pt x="22" y="22"/>
                    </a:lnTo>
                    <a:lnTo>
                      <a:pt x="22" y="18"/>
                    </a:lnTo>
                    <a:lnTo>
                      <a:pt x="21" y="18"/>
                    </a:lnTo>
                    <a:lnTo>
                      <a:pt x="21" y="14"/>
                    </a:lnTo>
                    <a:lnTo>
                      <a:pt x="19" y="14"/>
                    </a:lnTo>
                    <a:lnTo>
                      <a:pt x="19" y="11"/>
                    </a:lnTo>
                    <a:lnTo>
                      <a:pt x="14" y="11"/>
                    </a:lnTo>
                    <a:lnTo>
                      <a:pt x="14" y="7"/>
                    </a:lnTo>
                    <a:lnTo>
                      <a:pt x="10" y="7"/>
                    </a:lnTo>
                    <a:lnTo>
                      <a:pt x="10" y="4"/>
                    </a:lnTo>
                    <a:lnTo>
                      <a:pt x="5" y="4"/>
                    </a:lnTo>
                    <a:lnTo>
                      <a:pt x="5"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82" name="Group 16"/>
            <p:cNvGrpSpPr>
              <a:grpSpLocks/>
            </p:cNvGrpSpPr>
            <p:nvPr/>
          </p:nvGrpSpPr>
          <p:grpSpPr bwMode="auto">
            <a:xfrm>
              <a:off x="2155271" y="2142262"/>
              <a:ext cx="4770761" cy="2420475"/>
              <a:chOff x="1752" y="1583"/>
              <a:chExt cx="2250" cy="1152"/>
            </a:xfrm>
          </p:grpSpPr>
          <p:sp>
            <p:nvSpPr>
              <p:cNvPr id="83" name="Line 17"/>
              <p:cNvSpPr>
                <a:spLocks noChangeShapeType="1"/>
              </p:cNvSpPr>
              <p:nvPr/>
            </p:nvSpPr>
            <p:spPr bwMode="auto">
              <a:xfrm>
                <a:off x="2790"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18"/>
              <p:cNvSpPr>
                <a:spLocks noChangeShapeType="1"/>
              </p:cNvSpPr>
              <p:nvPr/>
            </p:nvSpPr>
            <p:spPr bwMode="auto">
              <a:xfrm>
                <a:off x="2520" y="2477"/>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19"/>
              <p:cNvSpPr>
                <a:spLocks noChangeShapeType="1"/>
              </p:cNvSpPr>
              <p:nvPr/>
            </p:nvSpPr>
            <p:spPr bwMode="auto">
              <a:xfrm>
                <a:off x="2736"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20"/>
              <p:cNvSpPr>
                <a:spLocks noChangeShapeType="1"/>
              </p:cNvSpPr>
              <p:nvPr/>
            </p:nvSpPr>
            <p:spPr bwMode="auto">
              <a:xfrm>
                <a:off x="1962" y="194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21"/>
              <p:cNvSpPr>
                <a:spLocks noChangeShapeType="1"/>
              </p:cNvSpPr>
              <p:nvPr/>
            </p:nvSpPr>
            <p:spPr bwMode="auto">
              <a:xfrm>
                <a:off x="2040" y="206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22"/>
              <p:cNvSpPr>
                <a:spLocks noChangeShapeType="1"/>
              </p:cNvSpPr>
              <p:nvPr/>
            </p:nvSpPr>
            <p:spPr bwMode="auto">
              <a:xfrm>
                <a:off x="2010" y="203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Freeform 23"/>
              <p:cNvSpPr>
                <a:spLocks/>
              </p:cNvSpPr>
              <p:nvPr/>
            </p:nvSpPr>
            <p:spPr bwMode="auto">
              <a:xfrm>
                <a:off x="1752" y="1583"/>
                <a:ext cx="2250" cy="1152"/>
              </a:xfrm>
              <a:custGeom>
                <a:avLst/>
                <a:gdLst>
                  <a:gd name="T0" fmla="*/ 375 w 375"/>
                  <a:gd name="T1" fmla="*/ 186 h 192"/>
                  <a:gd name="T2" fmla="*/ 274 w 375"/>
                  <a:gd name="T3" fmla="*/ 179 h 192"/>
                  <a:gd name="T4" fmla="*/ 232 w 375"/>
                  <a:gd name="T5" fmla="*/ 172 h 192"/>
                  <a:gd name="T6" fmla="*/ 182 w 375"/>
                  <a:gd name="T7" fmla="*/ 165 h 192"/>
                  <a:gd name="T8" fmla="*/ 150 w 375"/>
                  <a:gd name="T9" fmla="*/ 161 h 192"/>
                  <a:gd name="T10" fmla="*/ 144 w 375"/>
                  <a:gd name="T11" fmla="*/ 156 h 192"/>
                  <a:gd name="T12" fmla="*/ 141 w 375"/>
                  <a:gd name="T13" fmla="*/ 151 h 192"/>
                  <a:gd name="T14" fmla="*/ 120 w 375"/>
                  <a:gd name="T15" fmla="*/ 148 h 192"/>
                  <a:gd name="T16" fmla="*/ 115 w 375"/>
                  <a:gd name="T17" fmla="*/ 144 h 192"/>
                  <a:gd name="T18" fmla="*/ 103 w 375"/>
                  <a:gd name="T19" fmla="*/ 136 h 192"/>
                  <a:gd name="T20" fmla="*/ 94 w 375"/>
                  <a:gd name="T21" fmla="*/ 132 h 192"/>
                  <a:gd name="T22" fmla="*/ 90 w 375"/>
                  <a:gd name="T23" fmla="*/ 118 h 192"/>
                  <a:gd name="T24" fmla="*/ 87 w 375"/>
                  <a:gd name="T25" fmla="*/ 115 h 192"/>
                  <a:gd name="T26" fmla="*/ 84 w 375"/>
                  <a:gd name="T27" fmla="*/ 111 h 192"/>
                  <a:gd name="T28" fmla="*/ 83 w 375"/>
                  <a:gd name="T29" fmla="*/ 103 h 192"/>
                  <a:gd name="T30" fmla="*/ 68 w 375"/>
                  <a:gd name="T31" fmla="*/ 94 h 192"/>
                  <a:gd name="T32" fmla="*/ 61 w 375"/>
                  <a:gd name="T33" fmla="*/ 87 h 192"/>
                  <a:gd name="T34" fmla="*/ 58 w 375"/>
                  <a:gd name="T35" fmla="*/ 83 h 192"/>
                  <a:gd name="T36" fmla="*/ 47 w 375"/>
                  <a:gd name="T37" fmla="*/ 80 h 192"/>
                  <a:gd name="T38" fmla="*/ 41 w 375"/>
                  <a:gd name="T39" fmla="*/ 76 h 192"/>
                  <a:gd name="T40" fmla="*/ 39 w 375"/>
                  <a:gd name="T41" fmla="*/ 72 h 192"/>
                  <a:gd name="T42" fmla="*/ 36 w 375"/>
                  <a:gd name="T43" fmla="*/ 68 h 192"/>
                  <a:gd name="T44" fmla="*/ 34 w 375"/>
                  <a:gd name="T45" fmla="*/ 64 h 192"/>
                  <a:gd name="T46" fmla="*/ 30 w 375"/>
                  <a:gd name="T47" fmla="*/ 57 h 192"/>
                  <a:gd name="T48" fmla="*/ 29 w 375"/>
                  <a:gd name="T49" fmla="*/ 53 h 192"/>
                  <a:gd name="T50" fmla="*/ 27 w 375"/>
                  <a:gd name="T51" fmla="*/ 46 h 192"/>
                  <a:gd name="T52" fmla="*/ 27 w 375"/>
                  <a:gd name="T53" fmla="*/ 29 h 192"/>
                  <a:gd name="T54" fmla="*/ 25 w 375"/>
                  <a:gd name="T55" fmla="*/ 25 h 192"/>
                  <a:gd name="T56" fmla="*/ 19 w 375"/>
                  <a:gd name="T57" fmla="*/ 21 h 192"/>
                  <a:gd name="T58" fmla="*/ 18 w 375"/>
                  <a:gd name="T59" fmla="*/ 15 h 192"/>
                  <a:gd name="T60" fmla="*/ 15 w 375"/>
                  <a:gd name="T61" fmla="*/ 4 h 192"/>
                  <a:gd name="T62" fmla="*/ 6 w 375"/>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2">
                    <a:moveTo>
                      <a:pt x="375" y="192"/>
                    </a:moveTo>
                    <a:lnTo>
                      <a:pt x="375" y="186"/>
                    </a:lnTo>
                    <a:lnTo>
                      <a:pt x="274" y="186"/>
                    </a:lnTo>
                    <a:lnTo>
                      <a:pt x="274" y="179"/>
                    </a:lnTo>
                    <a:lnTo>
                      <a:pt x="232" y="179"/>
                    </a:lnTo>
                    <a:lnTo>
                      <a:pt x="232" y="172"/>
                    </a:lnTo>
                    <a:lnTo>
                      <a:pt x="182" y="172"/>
                    </a:lnTo>
                    <a:lnTo>
                      <a:pt x="182" y="165"/>
                    </a:lnTo>
                    <a:lnTo>
                      <a:pt x="150" y="165"/>
                    </a:lnTo>
                    <a:lnTo>
                      <a:pt x="150" y="161"/>
                    </a:lnTo>
                    <a:lnTo>
                      <a:pt x="144" y="161"/>
                    </a:lnTo>
                    <a:lnTo>
                      <a:pt x="144" y="156"/>
                    </a:lnTo>
                    <a:lnTo>
                      <a:pt x="141" y="156"/>
                    </a:lnTo>
                    <a:lnTo>
                      <a:pt x="141" y="151"/>
                    </a:lnTo>
                    <a:lnTo>
                      <a:pt x="120" y="151"/>
                    </a:lnTo>
                    <a:lnTo>
                      <a:pt x="120" y="148"/>
                    </a:lnTo>
                    <a:lnTo>
                      <a:pt x="115" y="148"/>
                    </a:lnTo>
                    <a:lnTo>
                      <a:pt x="115" y="144"/>
                    </a:lnTo>
                    <a:lnTo>
                      <a:pt x="103" y="144"/>
                    </a:lnTo>
                    <a:lnTo>
                      <a:pt x="103" y="136"/>
                    </a:lnTo>
                    <a:lnTo>
                      <a:pt x="94" y="136"/>
                    </a:lnTo>
                    <a:lnTo>
                      <a:pt x="94" y="132"/>
                    </a:lnTo>
                    <a:lnTo>
                      <a:pt x="90" y="132"/>
                    </a:lnTo>
                    <a:lnTo>
                      <a:pt x="90" y="118"/>
                    </a:lnTo>
                    <a:lnTo>
                      <a:pt x="87" y="118"/>
                    </a:lnTo>
                    <a:lnTo>
                      <a:pt x="87" y="115"/>
                    </a:lnTo>
                    <a:lnTo>
                      <a:pt x="84" y="115"/>
                    </a:lnTo>
                    <a:lnTo>
                      <a:pt x="84" y="111"/>
                    </a:lnTo>
                    <a:lnTo>
                      <a:pt x="83" y="111"/>
                    </a:lnTo>
                    <a:lnTo>
                      <a:pt x="83" y="103"/>
                    </a:lnTo>
                    <a:lnTo>
                      <a:pt x="68" y="103"/>
                    </a:lnTo>
                    <a:lnTo>
                      <a:pt x="68" y="94"/>
                    </a:lnTo>
                    <a:lnTo>
                      <a:pt x="61" y="94"/>
                    </a:lnTo>
                    <a:lnTo>
                      <a:pt x="61" y="87"/>
                    </a:lnTo>
                    <a:lnTo>
                      <a:pt x="58" y="87"/>
                    </a:lnTo>
                    <a:lnTo>
                      <a:pt x="58" y="83"/>
                    </a:lnTo>
                    <a:lnTo>
                      <a:pt x="47" y="83"/>
                    </a:lnTo>
                    <a:lnTo>
                      <a:pt x="47" y="80"/>
                    </a:lnTo>
                    <a:lnTo>
                      <a:pt x="41" y="80"/>
                    </a:lnTo>
                    <a:lnTo>
                      <a:pt x="41" y="76"/>
                    </a:lnTo>
                    <a:lnTo>
                      <a:pt x="39" y="76"/>
                    </a:lnTo>
                    <a:lnTo>
                      <a:pt x="39" y="72"/>
                    </a:lnTo>
                    <a:lnTo>
                      <a:pt x="39" y="68"/>
                    </a:lnTo>
                    <a:lnTo>
                      <a:pt x="36" y="68"/>
                    </a:lnTo>
                    <a:lnTo>
                      <a:pt x="36" y="64"/>
                    </a:lnTo>
                    <a:lnTo>
                      <a:pt x="34" y="64"/>
                    </a:lnTo>
                    <a:lnTo>
                      <a:pt x="34" y="57"/>
                    </a:lnTo>
                    <a:lnTo>
                      <a:pt x="30" y="57"/>
                    </a:lnTo>
                    <a:lnTo>
                      <a:pt x="30" y="53"/>
                    </a:lnTo>
                    <a:lnTo>
                      <a:pt x="29" y="53"/>
                    </a:lnTo>
                    <a:lnTo>
                      <a:pt x="29" y="46"/>
                    </a:lnTo>
                    <a:lnTo>
                      <a:pt x="27" y="46"/>
                    </a:lnTo>
                    <a:lnTo>
                      <a:pt x="27" y="38"/>
                    </a:lnTo>
                    <a:lnTo>
                      <a:pt x="27" y="29"/>
                    </a:lnTo>
                    <a:lnTo>
                      <a:pt x="25" y="29"/>
                    </a:lnTo>
                    <a:lnTo>
                      <a:pt x="25" y="25"/>
                    </a:lnTo>
                    <a:lnTo>
                      <a:pt x="19" y="25"/>
                    </a:lnTo>
                    <a:lnTo>
                      <a:pt x="19" y="21"/>
                    </a:lnTo>
                    <a:lnTo>
                      <a:pt x="18" y="21"/>
                    </a:lnTo>
                    <a:lnTo>
                      <a:pt x="18" y="15"/>
                    </a:lnTo>
                    <a:lnTo>
                      <a:pt x="15" y="15"/>
                    </a:lnTo>
                    <a:lnTo>
                      <a:pt x="15" y="4"/>
                    </a:lnTo>
                    <a:lnTo>
                      <a:pt x="6" y="4"/>
                    </a:lnTo>
                    <a:lnTo>
                      <a:pt x="6"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spTree>
    <p:custDataLst>
      <p:tags r:id="rId1"/>
    </p:custDataLst>
    <p:extLst>
      <p:ext uri="{BB962C8B-B14F-4D97-AF65-F5344CB8AC3E}">
        <p14:creationId xmlns:p14="http://schemas.microsoft.com/office/powerpoint/2010/main" val="2362464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fr-FR" sz="1600" dirty="0" smtClean="0"/>
              <a:t>208: Etude randomisée de phase IB/II évaluant </a:t>
            </a:r>
            <a:r>
              <a:rPr lang="fr-FR" sz="1600" dirty="0" err="1" smtClean="0"/>
              <a:t>mFOLFIRINOX</a:t>
            </a:r>
            <a:r>
              <a:rPr lang="fr-FR" sz="1600" dirty="0" smtClean="0"/>
              <a:t> (</a:t>
            </a:r>
            <a:r>
              <a:rPr lang="fr-FR" sz="1600" dirty="0" err="1" smtClean="0"/>
              <a:t>mFFOX</a:t>
            </a:r>
            <a:r>
              <a:rPr lang="fr-FR" sz="1600" dirty="0" smtClean="0"/>
              <a:t>) + </a:t>
            </a:r>
            <a:r>
              <a:rPr lang="fr-FR" sz="1600" dirty="0" err="1" smtClean="0"/>
              <a:t>hyaluronidase</a:t>
            </a:r>
            <a:r>
              <a:rPr lang="fr-FR" sz="1600" dirty="0" smtClean="0"/>
              <a:t> recombinante humaine </a:t>
            </a:r>
            <a:r>
              <a:rPr lang="fr-FR" sz="1600" dirty="0" err="1" smtClean="0"/>
              <a:t>pegylée</a:t>
            </a:r>
            <a:r>
              <a:rPr lang="fr-FR" sz="1600" dirty="0" smtClean="0"/>
              <a:t> (PEGPH20) versus </a:t>
            </a:r>
            <a:r>
              <a:rPr lang="fr-FR" sz="1600" dirty="0" err="1" smtClean="0"/>
              <a:t>mFFOX</a:t>
            </a:r>
            <a:r>
              <a:rPr lang="fr-FR" sz="1600" dirty="0" smtClean="0"/>
              <a:t> seul chez les patients avec adénocarcinome du pancréas métastatique et bon statut de performance: SWOG S1313 (NCT #01959139) – </a:t>
            </a:r>
            <a:r>
              <a:rPr lang="fr-FR" sz="1600" dirty="0" err="1" smtClean="0"/>
              <a:t>Ramanathan</a:t>
            </a:r>
            <a:r>
              <a:rPr lang="fr-FR" sz="1600" dirty="0" smtClean="0"/>
              <a:t> R, et al</a:t>
            </a:r>
            <a:endParaRPr lang="fr-FR" altLang="zh-CN" sz="1600" dirty="0"/>
          </a:p>
        </p:txBody>
      </p:sp>
      <p:sp>
        <p:nvSpPr>
          <p:cNvPr id="13" name="Rectangle 3"/>
          <p:cNvSpPr>
            <a:spLocks noGrp="1" noChangeArrowheads="1"/>
          </p:cNvSpPr>
          <p:nvPr>
            <p:ph idx="1"/>
          </p:nvPr>
        </p:nvSpPr>
        <p:spPr>
          <a:xfrm>
            <a:off x="365124" y="1254035"/>
            <a:ext cx="8413751" cy="4746172"/>
          </a:xfrm>
        </p:spPr>
        <p:txBody>
          <a:bodyPr/>
          <a:lstStyle/>
          <a:p>
            <a:pPr marL="0" indent="0">
              <a:buNone/>
            </a:pPr>
            <a:r>
              <a:rPr lang="fr-FR" b="1" smtClean="0"/>
              <a:t>Résultats</a:t>
            </a:r>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pPr>
              <a:spcBef>
                <a:spcPts val="300"/>
              </a:spcBef>
            </a:pPr>
            <a:r>
              <a:rPr lang="fr-FR" smtClean="0"/>
              <a:t>Un EI de grade 5 est survenu dans le bras mFOLFIRINOX (sepsis)</a:t>
            </a:r>
            <a:endParaRPr lang="fr-FR"/>
          </a:p>
        </p:txBody>
      </p:sp>
      <p:sp>
        <p:nvSpPr>
          <p:cNvPr id="14" name="Text Placeholder 14"/>
          <p:cNvSpPr>
            <a:spLocks noGrp="1"/>
          </p:cNvSpPr>
          <p:nvPr>
            <p:ph type="body" sz="quarter" idx="11"/>
          </p:nvPr>
        </p:nvSpPr>
        <p:spPr>
          <a:xfrm>
            <a:off x="4394200" y="6096000"/>
            <a:ext cx="4384675" cy="487363"/>
          </a:xfrm>
        </p:spPr>
        <p:txBody>
          <a:bodyPr/>
          <a:lstStyle/>
          <a:p>
            <a:r>
              <a:rPr lang="fr-FR" smtClean="0"/>
              <a:t>Ramanathan R, et al, J Clin Oncol 2018;36(Suppl 4S):Abstr 208</a:t>
            </a:r>
            <a:endParaRPr lang="fr-FR"/>
          </a:p>
        </p:txBody>
      </p:sp>
      <p:graphicFrame>
        <p:nvGraphicFramePr>
          <p:cNvPr id="16" name="Group 88"/>
          <p:cNvGraphicFramePr>
            <a:graphicFrameLocks noGrp="1"/>
          </p:cNvGraphicFramePr>
          <p:nvPr>
            <p:extLst>
              <p:ext uri="{D42A27DB-BD31-4B8C-83A1-F6EECF244321}">
                <p14:modId xmlns:p14="http://schemas.microsoft.com/office/powerpoint/2010/main" val="4082268453"/>
              </p:ext>
            </p:extLst>
          </p:nvPr>
        </p:nvGraphicFramePr>
        <p:xfrm>
          <a:off x="369888" y="1607587"/>
          <a:ext cx="8350779" cy="1496494"/>
        </p:xfrm>
        <a:graphic>
          <a:graphicData uri="http://schemas.openxmlformats.org/drawingml/2006/table">
            <a:tbl>
              <a:tblPr firstRow="1" bandRow="1">
                <a:tableStyleId>{69012ECD-51FC-41F1-AA8D-1B2483CD663E}</a:tableStyleId>
              </a:tblPr>
              <a:tblGrid>
                <a:gridCol w="2635779">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368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PEGPH20 + mFOLFIRINOX</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mFOLFIRINOX seul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0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Taux de réponse,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33 (21 – 47)</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45 (31 –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406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Exposition au traitement, médiane des cycles (range)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4 (0–43)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 (0–37)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0399">
                <a:tc>
                  <a:txBody>
                    <a:bodyPr/>
                    <a:lstStyle/>
                    <a:p>
                      <a:pPr marL="252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p</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p=0,05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3"/>
                  </a:ext>
                </a:extLst>
              </a:tr>
            </a:tbl>
          </a:graphicData>
        </a:graphic>
      </p:graphicFrame>
      <p:graphicFrame>
        <p:nvGraphicFramePr>
          <p:cNvPr id="17" name="Group 88"/>
          <p:cNvGraphicFramePr>
            <a:graphicFrameLocks noGrp="1"/>
          </p:cNvGraphicFramePr>
          <p:nvPr>
            <p:extLst>
              <p:ext uri="{D42A27DB-BD31-4B8C-83A1-F6EECF244321}">
                <p14:modId xmlns:p14="http://schemas.microsoft.com/office/powerpoint/2010/main" val="1788965347"/>
              </p:ext>
            </p:extLst>
          </p:nvPr>
        </p:nvGraphicFramePr>
        <p:xfrm>
          <a:off x="386821" y="3224678"/>
          <a:ext cx="8350779" cy="2703327"/>
        </p:xfrm>
        <a:graphic>
          <a:graphicData uri="http://schemas.openxmlformats.org/drawingml/2006/table">
            <a:tbl>
              <a:tblPr firstRow="1" bandRow="1">
                <a:tableStyleId>{69012ECD-51FC-41F1-AA8D-1B2483CD663E}</a:tableStyleId>
              </a:tblPr>
              <a:tblGrid>
                <a:gridCol w="2584979">
                  <a:extLst>
                    <a:ext uri="{9D8B030D-6E8A-4147-A177-3AD203B41FA5}">
                      <a16:colId xmlns:a16="http://schemas.microsoft.com/office/drawing/2014/main" val="20000"/>
                    </a:ext>
                  </a:extLst>
                </a:gridCol>
                <a:gridCol w="2882900">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tblGrid>
              <a:tr h="339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(grade 3–4 sauf si précisé autrement),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PEGPH20 + mFOLFIRINOX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(n=54)</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mFOLFIRINOX seul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Diarrhée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136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Déshydratation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Fatigue</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Nausées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15</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Vomissements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ETE (tous grades)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ETE après HBPM</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054201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fr-FR" sz="1600" dirty="0" smtClean="0"/>
              <a:t>208: Etude randomisée de phase IB/II évaluant </a:t>
            </a:r>
            <a:r>
              <a:rPr lang="fr-FR" sz="1600" dirty="0" err="1" smtClean="0"/>
              <a:t>mFOLFIRINOX</a:t>
            </a:r>
            <a:r>
              <a:rPr lang="fr-FR" sz="1600" dirty="0" smtClean="0"/>
              <a:t> (</a:t>
            </a:r>
            <a:r>
              <a:rPr lang="fr-FR" sz="1600" dirty="0" err="1" smtClean="0"/>
              <a:t>mFFOX</a:t>
            </a:r>
            <a:r>
              <a:rPr lang="fr-FR" sz="1600" dirty="0" smtClean="0"/>
              <a:t>) + </a:t>
            </a:r>
            <a:r>
              <a:rPr lang="fr-FR" sz="1600" dirty="0" err="1" smtClean="0"/>
              <a:t>hyaluronidase</a:t>
            </a:r>
            <a:r>
              <a:rPr lang="fr-FR" sz="1600" dirty="0" smtClean="0"/>
              <a:t> recombinante humaine </a:t>
            </a:r>
            <a:r>
              <a:rPr lang="fr-FR" sz="1600" dirty="0" err="1" smtClean="0"/>
              <a:t>pegylée</a:t>
            </a:r>
            <a:r>
              <a:rPr lang="fr-FR" sz="1600" dirty="0" smtClean="0"/>
              <a:t> (PEGPH20) versus </a:t>
            </a:r>
            <a:r>
              <a:rPr lang="fr-FR" sz="1600" dirty="0" err="1" smtClean="0"/>
              <a:t>mFFOX</a:t>
            </a:r>
            <a:r>
              <a:rPr lang="fr-FR" sz="1600" dirty="0" smtClean="0"/>
              <a:t> seul chez les patients avec adénocarcinome du pancréas métastatique et bon statut de performance: SWOG S1313 (NCT #01959139) – </a:t>
            </a:r>
            <a:r>
              <a:rPr lang="fr-FR" sz="1600" dirty="0" err="1" smtClean="0"/>
              <a:t>Ramanathan</a:t>
            </a:r>
            <a:r>
              <a:rPr lang="fr-FR" sz="1600" dirty="0" smtClean="0"/>
              <a:t> R, et al</a:t>
            </a:r>
            <a:endParaRPr lang="fr-FR" altLang="zh-CN" sz="1600" dirty="0"/>
          </a:p>
        </p:txBody>
      </p:sp>
      <p:sp>
        <p:nvSpPr>
          <p:cNvPr id="17" name="Rectangle 3"/>
          <p:cNvSpPr>
            <a:spLocks noGrp="1" noChangeArrowheads="1"/>
          </p:cNvSpPr>
          <p:nvPr>
            <p:ph idx="1"/>
          </p:nvPr>
        </p:nvSpPr>
        <p:spPr>
          <a:xfrm>
            <a:off x="365124" y="1254035"/>
            <a:ext cx="8413751" cy="4746172"/>
          </a:xfrm>
        </p:spPr>
        <p:txBody>
          <a:bodyPr/>
          <a:lstStyle/>
          <a:p>
            <a:pPr marL="0" indent="0">
              <a:buNone/>
            </a:pPr>
            <a:r>
              <a:rPr lang="fr-FR" b="1" dirty="0" smtClean="0"/>
              <a:t>Conclusions</a:t>
            </a:r>
          </a:p>
          <a:p>
            <a:r>
              <a:rPr lang="fr-FR" b="1" dirty="0" smtClean="0"/>
              <a:t>Chez ces patients avec cancer du pancréas métastatique, la survie avec mFOLFIRINOX seul a été supérieure à celle sous PEGPH20 + mFOLFIRINOX </a:t>
            </a:r>
          </a:p>
          <a:p>
            <a:pPr lvl="1"/>
            <a:r>
              <a:rPr lang="fr-FR" b="1" dirty="0" smtClean="0"/>
              <a:t>L’addition de PEGPH20 à mFOLFIRINOX semble délétère en augmentant la toxicité</a:t>
            </a:r>
          </a:p>
          <a:p>
            <a:pPr lvl="1"/>
            <a:r>
              <a:rPr lang="fr-FR" b="1" dirty="0" smtClean="0"/>
              <a:t>Il y a eu moins d’exposition au traitement par mFOLFIRINOX dans le bras PEGPH20 </a:t>
            </a:r>
          </a:p>
          <a:p>
            <a:r>
              <a:rPr lang="fr-FR" b="1" dirty="0" smtClean="0"/>
              <a:t>En revanche, une étude antérieure avait rapporté des résultats favorables de PEGPH20 + nab-paclitaxel/gemcitabine</a:t>
            </a:r>
            <a:r>
              <a:rPr lang="fr-FR" b="1" baseline="30000" dirty="0" smtClean="0"/>
              <a:t>1</a:t>
            </a:r>
          </a:p>
          <a:p>
            <a:r>
              <a:rPr lang="fr-FR" b="1" dirty="0" smtClean="0"/>
              <a:t>Des études précliniques sont prévues pour analyser le contenu en acide hyaluronique des cellules tumorales</a:t>
            </a:r>
            <a:endParaRPr lang="fr-FR" b="1" dirty="0"/>
          </a:p>
        </p:txBody>
      </p:sp>
      <p:sp>
        <p:nvSpPr>
          <p:cNvPr id="18" name="Text Placeholder 13"/>
          <p:cNvSpPr>
            <a:spLocks noGrp="1"/>
          </p:cNvSpPr>
          <p:nvPr>
            <p:ph type="body" sz="quarter" idx="10"/>
          </p:nvPr>
        </p:nvSpPr>
        <p:spPr>
          <a:xfrm>
            <a:off x="365125" y="6096000"/>
            <a:ext cx="3588808" cy="487363"/>
          </a:xfrm>
        </p:spPr>
        <p:txBody>
          <a:bodyPr/>
          <a:lstStyle/>
          <a:p>
            <a:r>
              <a:rPr lang="fr-FR" b="1" baseline="30000" smtClean="0"/>
              <a:t>1</a:t>
            </a:r>
            <a:r>
              <a:rPr lang="fr-FR" smtClean="0"/>
              <a:t>Hingorani SR, et al, J Clin Oncol 2017;[epub ahead of print],</a:t>
            </a:r>
            <a:endParaRPr lang="fr-FR"/>
          </a:p>
        </p:txBody>
      </p:sp>
      <p:sp>
        <p:nvSpPr>
          <p:cNvPr id="19" name="Text Placeholder 14"/>
          <p:cNvSpPr>
            <a:spLocks noGrp="1"/>
          </p:cNvSpPr>
          <p:nvPr>
            <p:ph type="body" sz="quarter" idx="11"/>
          </p:nvPr>
        </p:nvSpPr>
        <p:spPr>
          <a:xfrm>
            <a:off x="4436534" y="6096000"/>
            <a:ext cx="4342342" cy="487363"/>
          </a:xfrm>
        </p:spPr>
        <p:txBody>
          <a:bodyPr/>
          <a:lstStyle/>
          <a:p>
            <a:r>
              <a:rPr lang="fr-FR" smtClean="0"/>
              <a:t>Ramanathan R, et al, J Clin Oncol 2018;36(Suppl 4S):Abstr 208</a:t>
            </a:r>
            <a:endParaRPr lang="fr-FR"/>
          </a:p>
        </p:txBody>
      </p:sp>
    </p:spTree>
    <p:custDataLst>
      <p:tags r:id="rId1"/>
    </p:custDataLst>
    <p:extLst>
      <p:ext uri="{BB962C8B-B14F-4D97-AF65-F5344CB8AC3E}">
        <p14:creationId xmlns:p14="http://schemas.microsoft.com/office/powerpoint/2010/main" val="2054201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carcinomE</a:t>
            </a:r>
            <a:r>
              <a:rPr lang="fr-FR" dirty="0" smtClean="0"/>
              <a:t> HÉPATOCELLULAIRE</a:t>
            </a:r>
            <a:endParaRPr lang="fr-FR" dirty="0"/>
          </a:p>
        </p:txBody>
      </p:sp>
      <p:sp>
        <p:nvSpPr>
          <p:cNvPr id="3" name="Text Placeholder 2"/>
          <p:cNvSpPr>
            <a:spLocks noGrp="1"/>
          </p:cNvSpPr>
          <p:nvPr>
            <p:ph type="body" idx="1"/>
          </p:nvPr>
        </p:nvSpPr>
        <p:spPr/>
        <p:txBody>
          <a:bodyPr/>
          <a:lstStyle/>
          <a:p>
            <a:r>
              <a:rPr lang="fr-FR" b="1" dirty="0" smtClean="0"/>
              <a:t>Cancers du pancréas, de l’intestin grêle et des voies biliaires</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207: Cabozantinib versus placebo chez les patients avec carcinome hépatocellulaire avancé ayant reçu du </a:t>
            </a:r>
            <a:r>
              <a:rPr lang="fr-FR" dirty="0" err="1" smtClean="0"/>
              <a:t>sorafénib</a:t>
            </a:r>
            <a:r>
              <a:rPr lang="fr-FR" dirty="0" smtClean="0"/>
              <a:t>: résultats de l’é</a:t>
            </a:r>
            <a:r>
              <a:rPr lang="fr-FR" dirty="0"/>
              <a:t>t</a:t>
            </a:r>
            <a:r>
              <a:rPr lang="fr-FR" dirty="0" smtClean="0"/>
              <a:t>ude randomisée de phase 3 CELESTIAL – Abou-Alfa G,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l’efficacité et la tolérance du cabozantinib vs. placebo chez des patients avec CHC avancé après traitement systémique préalable</a:t>
            </a:r>
            <a:endParaRPr lang="fr-FR" dirty="0"/>
          </a:p>
        </p:txBody>
      </p:sp>
      <p:sp>
        <p:nvSpPr>
          <p:cNvPr id="15" name="Text Placeholder 14"/>
          <p:cNvSpPr>
            <a:spLocks noGrp="1"/>
          </p:cNvSpPr>
          <p:nvPr>
            <p:ph type="body" sz="quarter" idx="11"/>
          </p:nvPr>
        </p:nvSpPr>
        <p:spPr/>
        <p:txBody>
          <a:bodyPr/>
          <a:lstStyle/>
          <a:p>
            <a:r>
              <a:rPr lang="fr-FR" smtClean="0"/>
              <a:t>Abou-Alfa G, et al, J Clin Oncol 2018;36(Suppl 4S):Abstr 207</a:t>
            </a:r>
            <a:endParaRPr lang="fr-FR"/>
          </a:p>
        </p:txBody>
      </p:sp>
      <p:sp>
        <p:nvSpPr>
          <p:cNvPr id="6" name="Oval 14"/>
          <p:cNvSpPr>
            <a:spLocks noChangeArrowheads="1"/>
          </p:cNvSpPr>
          <p:nvPr/>
        </p:nvSpPr>
        <p:spPr bwMode="auto">
          <a:xfrm>
            <a:off x="4050720" y="362033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076748" y="2995545"/>
            <a:ext cx="890556" cy="359016"/>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ea typeface="SimSun" pitchFamily="2" charset="-122"/>
              </a:rPr>
              <a:t>Perte bénéfice clinique/toxicité</a:t>
            </a:r>
            <a:endParaRPr lang="fr-FR" altLang="zh-CN" sz="1600" b="1" dirty="0">
              <a:solidFill>
                <a:srgbClr val="FFFFFF"/>
              </a:solidFill>
              <a:ea typeface="SimSun" pitchFamily="2" charset="-122"/>
            </a:endParaRPr>
          </a:p>
        </p:txBody>
      </p:sp>
      <p:sp>
        <p:nvSpPr>
          <p:cNvPr id="9" name="Content Placeholder 26"/>
          <p:cNvSpPr txBox="1">
            <a:spLocks/>
          </p:cNvSpPr>
          <p:nvPr/>
        </p:nvSpPr>
        <p:spPr bwMode="auto">
          <a:xfrm>
            <a:off x="4760903" y="3270951"/>
            <a:ext cx="3986502" cy="1441592"/>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Etiologie (VHB, VHC, autre)</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Région (Asie, autre)</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Présence d’extension extra-hépatique et/ou invasion macrovasculaire (EEH/IMV)</a:t>
            </a:r>
          </a:p>
          <a:p>
            <a:pPr marL="203200" indent="-203200">
              <a:spcBef>
                <a:spcPts val="0"/>
              </a:spcBef>
              <a:spcAft>
                <a:spcPts val="0"/>
              </a:spcAft>
              <a:buFont typeface="Arial" pitchFamily="34" charset="0"/>
              <a:buChar char="•"/>
              <a:defRPr/>
            </a:pPr>
            <a:endParaRPr lang="fr-FR" sz="1400" dirty="0">
              <a:solidFill>
                <a:srgbClr val="4D4D4D"/>
              </a:solidFill>
              <a:latin typeface="Arial"/>
            </a:endParaRPr>
          </a:p>
        </p:txBody>
      </p:sp>
      <p:cxnSp>
        <p:nvCxnSpPr>
          <p:cNvPr id="10" name="AutoShape 19"/>
          <p:cNvCxnSpPr>
            <a:cxnSpLocks noChangeShapeType="1"/>
            <a:stCxn id="13" idx="3"/>
            <a:endCxn id="6" idx="2"/>
          </p:cNvCxnSpPr>
          <p:nvPr/>
        </p:nvCxnSpPr>
        <p:spPr bwMode="auto">
          <a:xfrm flipV="1">
            <a:off x="3898320" y="3912431"/>
            <a:ext cx="152400"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Cabozantinib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60 mg/jour</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(n=470)</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201348" y="2191704"/>
            <a:ext cx="3696972" cy="34414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CHC avancé</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Score Child-</a:t>
            </a:r>
            <a:r>
              <a:rPr lang="fr-FR" altLang="zh-CN" dirty="0" err="1" smtClean="0">
                <a:solidFill>
                  <a:srgbClr val="FFFFFF"/>
                </a:solidFill>
                <a:latin typeface="Arial" panose="020B0604020202020204" pitchFamily="34" charset="0"/>
                <a:cs typeface="Arial" panose="020B0604020202020204" pitchFamily="34" charset="0"/>
              </a:rPr>
              <a:t>Pugh</a:t>
            </a:r>
            <a:r>
              <a:rPr lang="fr-FR" altLang="zh-CN" dirty="0" smtClean="0">
                <a:solidFill>
                  <a:srgbClr val="FFFFFF"/>
                </a:solidFill>
                <a:latin typeface="Arial" panose="020B0604020202020204" pitchFamily="34" charset="0"/>
                <a:cs typeface="Arial" panose="020B0604020202020204" pitchFamily="34" charset="0"/>
              </a:rPr>
              <a:t> A</a:t>
            </a:r>
          </a:p>
          <a:p>
            <a:pPr marL="285750" indent="-285750" defTabSz="892175" eaLnBrk="0" hangingPunct="0">
              <a:spcAft>
                <a:spcPct val="30000"/>
              </a:spcAft>
              <a:buFont typeface="Arial" panose="020B0604020202020204" pitchFamily="34" charset="0"/>
              <a:buChar char="•"/>
            </a:pPr>
            <a:r>
              <a:rPr lang="fr-FR" altLang="zh-CN" dirty="0" err="1" smtClean="0">
                <a:solidFill>
                  <a:srgbClr val="FFFFFF"/>
                </a:solidFill>
                <a:latin typeface="Arial" panose="020B0604020202020204" pitchFamily="34" charset="0"/>
                <a:cs typeface="Arial" panose="020B0604020202020204" pitchFamily="34" charset="0"/>
              </a:rPr>
              <a:t>Sorafénib</a:t>
            </a:r>
            <a:r>
              <a:rPr lang="fr-FR" altLang="zh-CN" dirty="0" smtClean="0">
                <a:solidFill>
                  <a:srgbClr val="FFFFFF"/>
                </a:solidFill>
                <a:latin typeface="Arial" panose="020B0604020202020204" pitchFamily="34" charset="0"/>
                <a:cs typeface="Arial" panose="020B0604020202020204" pitchFamily="34" charset="0"/>
              </a:rPr>
              <a:t> préalable</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Progression après ≥1 traitement systémique antérieur</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≤2 traitements systémiques au stade avancé</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(n=760)</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p>
          <a:p>
            <a:pPr>
              <a:buClr>
                <a:srgbClr val="043882"/>
              </a:buClr>
            </a:pPr>
            <a:endParaRPr lang="fr-FR" dirty="0"/>
          </a:p>
        </p:txBody>
      </p:sp>
      <p:sp>
        <p:nvSpPr>
          <p:cNvPr id="17"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TRO</a:t>
            </a:r>
            <a:endParaRPr lang="fr-FR" dirty="0"/>
          </a:p>
        </p:txBody>
      </p:sp>
      <p:cxnSp>
        <p:nvCxnSpPr>
          <p:cNvPr id="18" name="AutoShape 16"/>
          <p:cNvCxnSpPr>
            <a:cxnSpLocks noChangeShapeType="1"/>
            <a:stCxn id="6" idx="4"/>
            <a:endCxn id="21" idx="1"/>
          </p:cNvCxnSpPr>
          <p:nvPr/>
        </p:nvCxnSpPr>
        <p:spPr bwMode="auto">
          <a:xfrm rot="16200000" flipH="1">
            <a:off x="4089806" y="4457243"/>
            <a:ext cx="864441" cy="35901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a:solidFill>
                  <a:srgbClr val="FFFFFF"/>
                </a:solidFill>
                <a:ea typeface="SimSun" pitchFamily="2" charset="-122"/>
              </a:rPr>
              <a:t>Perte bénéfice clinique/</a:t>
            </a:r>
            <a:r>
              <a:rPr lang="fr-FR" altLang="zh-CN" sz="1600" b="1" dirty="0" smtClean="0">
                <a:solidFill>
                  <a:srgbClr val="FFFFFF"/>
                </a:solidFill>
                <a:ea typeface="SimSun" pitchFamily="2" charset="-122"/>
              </a:rPr>
              <a:t>toxicité</a:t>
            </a:r>
            <a:endParaRPr lang="fr-FR" altLang="zh-CN" sz="1600"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380024" y="5068972"/>
            <a:ext cx="572634"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701534" y="4658604"/>
            <a:ext cx="26784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Placebo</a:t>
            </a:r>
            <a:br>
              <a:rPr lang="fr-FR" altLang="zh-CN" smtClean="0">
                <a:solidFill>
                  <a:srgbClr val="4D4D4D"/>
                </a:solidFill>
                <a:ea typeface="SimSun" pitchFamily="2" charset="-122"/>
              </a:rPr>
            </a:br>
            <a:r>
              <a:rPr lang="fr-FR" altLang="zh-CN" smtClean="0">
                <a:solidFill>
                  <a:srgbClr val="4D4D4D"/>
                </a:solidFill>
                <a:ea typeface="SimSun" pitchFamily="2" charset="-122"/>
              </a:rPr>
              <a:t>(n=237)</a:t>
            </a:r>
            <a:endParaRPr lang="fr-FR" altLang="zh-CN">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389513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Sommaire</a:t>
            </a:r>
            <a:endParaRPr lang="fr-F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smtClean="0">
                <a:solidFill>
                  <a:schemeClr val="accent1"/>
                </a:solidFill>
              </a:rPr>
              <a:t>Cancers de l’</a:t>
            </a:r>
            <a:r>
              <a:rPr lang="fr-FR" sz="1800" dirty="0" err="1" smtClean="0">
                <a:solidFill>
                  <a:schemeClr val="accent1"/>
                </a:solidFill>
              </a:rPr>
              <a:t>oesophage</a:t>
            </a:r>
            <a:r>
              <a:rPr lang="fr-FR" sz="1800" dirty="0" smtClean="0">
                <a:solidFill>
                  <a:schemeClr val="accent1"/>
                </a:solidFill>
              </a:rPr>
              <a:t>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de l’intestin grêle et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41</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42</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48</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54</a:t>
            </a:r>
            <a:endParaRPr lang="fr-FR" sz="1800" u="sng"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rPr>
              <a:t>Cancers du colon, rectum et 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8" action="ppaction://hlinksldjump"/>
              </a:rPr>
              <a:t>60</a:t>
            </a:r>
            <a:endParaRPr lang="fr-FR"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a:solidFill>
                  <a:srgbClr val="363636"/>
                </a:solidFill>
              </a:rPr>
              <a:t>Note: </a:t>
            </a:r>
            <a:r>
              <a:rPr lang="fr-FR" sz="1100" smtClean="0">
                <a:solidFill>
                  <a:srgbClr val="363636"/>
                </a:solidFill>
              </a:rPr>
              <a:t>pour </a:t>
            </a:r>
            <a:r>
              <a:rPr lang="fr-FR" sz="1100">
                <a:solidFill>
                  <a:srgbClr val="363636"/>
                </a:solidFill>
              </a:rPr>
              <a:t>aller à une section, faire un clic droit sur le chiffre correspondant puis cliquer sur « lien hypertexte </a:t>
            </a:r>
            <a:r>
              <a:rPr lang="fr-FR" sz="1100" smtClean="0">
                <a:solidFill>
                  <a:srgbClr val="363636"/>
                </a:solidFill>
              </a:rPr>
              <a:t>»</a:t>
            </a:r>
            <a:endParaRPr lang="fr-FR" sz="1100">
              <a:solidFill>
                <a:srgbClr val="363636"/>
              </a:solidFill>
            </a:endParaRP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207: Cabozantinib versus placebo chez les patients avec carcinome hépatocellulaire avancé ayant reçu du </a:t>
            </a:r>
            <a:r>
              <a:rPr lang="fr-FR" dirty="0" err="1" smtClean="0"/>
              <a:t>sorafénib</a:t>
            </a:r>
            <a:r>
              <a:rPr lang="fr-FR" dirty="0" smtClean="0"/>
              <a:t>: résultats de l’étude randomisée de phase 3 CELESTIAL – Abou-Alfa G,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4" name="Text Placeholder 13"/>
          <p:cNvSpPr>
            <a:spLocks noGrp="1"/>
          </p:cNvSpPr>
          <p:nvPr>
            <p:ph type="body" sz="quarter" idx="10"/>
          </p:nvPr>
        </p:nvSpPr>
        <p:spPr/>
        <p:txBody>
          <a:bodyPr/>
          <a:lstStyle/>
          <a:p>
            <a:r>
              <a:rPr lang="fr-FR" dirty="0" smtClean="0"/>
              <a:t>* p≤0,021 pour la 2</a:t>
            </a:r>
            <a:r>
              <a:rPr lang="fr-FR" baseline="30000" dirty="0" smtClean="0"/>
              <a:t>e</a:t>
            </a:r>
            <a:r>
              <a:rPr lang="fr-FR" dirty="0" smtClean="0"/>
              <a:t> analyse intermédiaire</a:t>
            </a:r>
            <a:endParaRPr lang="fr-FR" dirty="0"/>
          </a:p>
        </p:txBody>
      </p:sp>
      <p:sp>
        <p:nvSpPr>
          <p:cNvPr id="15" name="Text Placeholder 14"/>
          <p:cNvSpPr>
            <a:spLocks noGrp="1"/>
          </p:cNvSpPr>
          <p:nvPr>
            <p:ph type="body" sz="quarter" idx="11"/>
          </p:nvPr>
        </p:nvSpPr>
        <p:spPr/>
        <p:txBody>
          <a:bodyPr/>
          <a:lstStyle/>
          <a:p>
            <a:r>
              <a:rPr lang="fr-FR" smtClean="0"/>
              <a:t>Abou-Alfa G, et al, J Clin Oncol 2018;36(Suppl 4S):Abstr 207</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2472856058"/>
              </p:ext>
            </p:extLst>
          </p:nvPr>
        </p:nvGraphicFramePr>
        <p:xfrm>
          <a:off x="1646426"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err="1" smtClean="0">
                          <a:solidFill>
                            <a:srgbClr val="000000"/>
                          </a:solidFill>
                          <a:latin typeface="Arial" panose="020B0604020202020204" pitchFamily="34" charset="0"/>
                          <a:cs typeface="Arial" panose="020B0604020202020204" pitchFamily="34" charset="0"/>
                        </a:rPr>
                        <a:t>SGm</a:t>
                      </a:r>
                      <a:r>
                        <a:rPr lang="en-GB" sz="800" dirty="0" smtClean="0">
                          <a:solidFill>
                            <a:srgbClr val="000000"/>
                          </a:solidFill>
                          <a:latin typeface="Arial" panose="020B0604020202020204" pitchFamily="34" charset="0"/>
                          <a:cs typeface="Arial" panose="020B0604020202020204" pitchFamily="34" charset="0"/>
                        </a:rPr>
                        <a:t>,</a:t>
                      </a:r>
                      <a:br>
                        <a:rPr lang="en-GB" sz="800" dirty="0" smtClean="0">
                          <a:solidFill>
                            <a:srgbClr val="000000"/>
                          </a:solidFill>
                          <a:latin typeface="Arial" panose="020B0604020202020204" pitchFamily="34" charset="0"/>
                          <a:cs typeface="Arial" panose="020B0604020202020204" pitchFamily="34" charset="0"/>
                        </a:rPr>
                      </a:br>
                      <a:r>
                        <a:rPr lang="en-GB" sz="800" dirty="0" err="1" smtClean="0">
                          <a:solidFill>
                            <a:srgbClr val="000000"/>
                          </a:solidFill>
                          <a:latin typeface="Arial" panose="020B0604020202020204" pitchFamily="34" charset="0"/>
                          <a:cs typeface="Arial" panose="020B0604020202020204" pitchFamily="34" charset="0"/>
                        </a:rPr>
                        <a:t>mois</a:t>
                      </a:r>
                      <a:r>
                        <a:rPr lang="en-GB" sz="800" baseline="0" dirty="0" smtClean="0">
                          <a:solidFill>
                            <a:srgbClr val="000000"/>
                          </a:solidFill>
                          <a:latin typeface="Arial" panose="020B0604020202020204" pitchFamily="34" charset="0"/>
                          <a:cs typeface="Arial" panose="020B0604020202020204" pitchFamily="34" charset="0"/>
                        </a:rPr>
                        <a:t> (IC95%)</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N</a:t>
                      </a:r>
                      <a:r>
                        <a:rPr lang="en-GB" sz="800" baseline="0" dirty="0" smtClean="0">
                          <a:solidFill>
                            <a:srgbClr val="000000"/>
                          </a:solidFill>
                          <a:latin typeface="Arial" panose="020B0604020202020204" pitchFamily="34" charset="0"/>
                          <a:cs typeface="Arial" panose="020B0604020202020204" pitchFamily="34" charset="0"/>
                        </a:rPr>
                        <a:t> </a:t>
                      </a:r>
                      <a:r>
                        <a:rPr lang="en-GB" sz="800" baseline="0" dirty="0" err="1" smtClean="0">
                          <a:solidFill>
                            <a:srgbClr val="000000"/>
                          </a:solidFill>
                          <a:latin typeface="Arial" panose="020B0604020202020204" pitchFamily="34" charset="0"/>
                          <a:cs typeface="Arial" panose="020B0604020202020204" pitchFamily="34" charset="0"/>
                        </a:rPr>
                        <a:t>décès</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Cabozantinib (n=470)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10,2 (9,1 – </a:t>
                      </a:r>
                      <a:r>
                        <a:rPr lang="en-GB" sz="800" dirty="0" smtClean="0">
                          <a:solidFill>
                            <a:srgbClr val="000000"/>
                          </a:solidFill>
                          <a:latin typeface="Arial"/>
                          <a:cs typeface="Arial"/>
                        </a:rPr>
                        <a:t>12,0)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317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Placebo (n=237)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Arial" panose="020B0604020202020204" pitchFamily="34" charset="0"/>
                          <a:cs typeface="Arial" panose="020B0604020202020204" pitchFamily="34" charset="0"/>
                        </a:rPr>
                        <a:t>8,0 (6,8</a:t>
                      </a:r>
                      <a:r>
                        <a:rPr lang="en-GB" sz="800" baseline="0" dirty="0" smtClean="0">
                          <a:solidFill>
                            <a:srgbClr val="000000"/>
                          </a:solidFill>
                          <a:latin typeface="Arial"/>
                          <a:cs typeface="Arial"/>
                        </a:rPr>
                        <a:t> – </a:t>
                      </a:r>
                      <a:r>
                        <a:rPr lang="en-GB" sz="800" dirty="0" smtClean="0">
                          <a:solidFill>
                            <a:srgbClr val="000000"/>
                          </a:solidFill>
                          <a:latin typeface="Arial"/>
                          <a:cs typeface="Arial"/>
                        </a:rPr>
                        <a:t>9,4)</a:t>
                      </a:r>
                      <a:endParaRPr lang="en-GB" sz="800" dirty="0" smtClean="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167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TextBox 6"/>
          <p:cNvSpPr txBox="1"/>
          <p:nvPr/>
        </p:nvSpPr>
        <p:spPr>
          <a:xfrm>
            <a:off x="1833423" y="3024225"/>
            <a:ext cx="2469446" cy="246221"/>
          </a:xfrm>
          <a:prstGeom prst="rect">
            <a:avLst/>
          </a:prstGeom>
          <a:noFill/>
        </p:spPr>
        <p:txBody>
          <a:bodyPr wrap="none" rtlCol="0">
            <a:spAutoFit/>
          </a:bodyPr>
          <a:lstStyle/>
          <a:p>
            <a:r>
              <a:rPr lang="fr-FR" sz="1000" dirty="0" smtClean="0">
                <a:solidFill>
                  <a:srgbClr val="000000"/>
                </a:solidFill>
                <a:latin typeface="Arial" panose="020B0604020202020204" pitchFamily="34" charset="0"/>
                <a:cs typeface="Arial" panose="020B0604020202020204" pitchFamily="34" charset="0"/>
              </a:rPr>
              <a:t>HR 0,76 (IC95% 0,63 – 0,92); p=0,0049*</a:t>
            </a:r>
            <a:endParaRPr lang="fr-FR" sz="1000" dirty="0">
              <a:solidFill>
                <a:srgbClr val="000000"/>
              </a:solidFill>
              <a:latin typeface="Arial" panose="020B0604020202020204" pitchFamily="34" charset="0"/>
              <a:cs typeface="Arial" panose="020B0604020202020204" pitchFamily="34" charset="0"/>
            </a:endParaRPr>
          </a:p>
        </p:txBody>
      </p:sp>
      <p:grpSp>
        <p:nvGrpSpPr>
          <p:cNvPr id="8" name="Group 7"/>
          <p:cNvGrpSpPr/>
          <p:nvPr/>
        </p:nvGrpSpPr>
        <p:grpSpPr>
          <a:xfrm>
            <a:off x="1506896" y="2618968"/>
            <a:ext cx="187235" cy="352662"/>
            <a:chOff x="1618720" y="2607824"/>
            <a:chExt cx="187235" cy="352662"/>
          </a:xfrm>
        </p:grpSpPr>
        <p:cxnSp>
          <p:nvCxnSpPr>
            <p:cNvPr id="9" name="Straight Connector 8"/>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645692" y="2677352"/>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a:off x="1694132" y="3014207"/>
            <a:ext cx="2633014"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94132" y="2598390"/>
            <a:ext cx="2633014"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65217" y="2526564"/>
            <a:ext cx="4388210" cy="3039699"/>
            <a:chOff x="2050631" y="2266713"/>
            <a:chExt cx="4646210" cy="3148716"/>
          </a:xfrm>
        </p:grpSpPr>
        <p:grpSp>
          <p:nvGrpSpPr>
            <p:cNvPr id="18" name="Group 17"/>
            <p:cNvGrpSpPr/>
            <p:nvPr/>
          </p:nvGrpSpPr>
          <p:grpSpPr>
            <a:xfrm>
              <a:off x="2614623" y="2396465"/>
              <a:ext cx="3906738" cy="2171911"/>
              <a:chOff x="836615" y="2448719"/>
              <a:chExt cx="3906738" cy="2171911"/>
            </a:xfrm>
          </p:grpSpPr>
          <p:sp>
            <p:nvSpPr>
              <p:cNvPr id="42" name="Freeform 4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9" name="Line 12"/>
              <p:cNvSpPr>
                <a:spLocks noChangeShapeType="1"/>
              </p:cNvSpPr>
              <p:nvPr/>
            </p:nvSpPr>
            <p:spPr bwMode="auto">
              <a:xfrm>
                <a:off x="229590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0" name="Line 13"/>
              <p:cNvSpPr>
                <a:spLocks noChangeShapeType="1"/>
              </p:cNvSpPr>
              <p:nvPr/>
            </p:nvSpPr>
            <p:spPr bwMode="auto">
              <a:xfrm>
                <a:off x="20270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1" name="Line 14"/>
              <p:cNvSpPr>
                <a:spLocks noChangeShapeType="1"/>
              </p:cNvSpPr>
              <p:nvPr/>
            </p:nvSpPr>
            <p:spPr bwMode="auto">
              <a:xfrm>
                <a:off x="28407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2" name="Line 15"/>
              <p:cNvSpPr>
                <a:spLocks noChangeShapeType="1"/>
              </p:cNvSpPr>
              <p:nvPr/>
            </p:nvSpPr>
            <p:spPr bwMode="auto">
              <a:xfrm>
                <a:off x="25770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4" name="Line 18"/>
              <p:cNvSpPr>
                <a:spLocks noChangeShapeType="1"/>
              </p:cNvSpPr>
              <p:nvPr/>
            </p:nvSpPr>
            <p:spPr bwMode="auto">
              <a:xfrm>
                <a:off x="17427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5" name="Line 19"/>
              <p:cNvSpPr>
                <a:spLocks noChangeShapeType="1"/>
              </p:cNvSpPr>
              <p:nvPr/>
            </p:nvSpPr>
            <p:spPr bwMode="auto">
              <a:xfrm>
                <a:off x="147352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6" name="Line 20"/>
              <p:cNvSpPr>
                <a:spLocks noChangeShapeType="1"/>
              </p:cNvSpPr>
              <p:nvPr/>
            </p:nvSpPr>
            <p:spPr bwMode="auto">
              <a:xfrm>
                <a:off x="12046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8" name="Line 12"/>
              <p:cNvSpPr>
                <a:spLocks noChangeShapeType="1"/>
              </p:cNvSpPr>
              <p:nvPr/>
            </p:nvSpPr>
            <p:spPr bwMode="auto">
              <a:xfrm>
                <a:off x="3944160"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9" name="Line 13"/>
              <p:cNvSpPr>
                <a:spLocks noChangeShapeType="1"/>
              </p:cNvSpPr>
              <p:nvPr/>
            </p:nvSpPr>
            <p:spPr bwMode="auto">
              <a:xfrm>
                <a:off x="3675293"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0" name="Line 14"/>
              <p:cNvSpPr>
                <a:spLocks noChangeShapeType="1"/>
              </p:cNvSpPr>
              <p:nvPr/>
            </p:nvSpPr>
            <p:spPr bwMode="auto">
              <a:xfrm>
                <a:off x="4488993" y="452855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1" name="Line 15"/>
              <p:cNvSpPr>
                <a:spLocks noChangeShapeType="1"/>
              </p:cNvSpPr>
              <p:nvPr/>
            </p:nvSpPr>
            <p:spPr bwMode="auto">
              <a:xfrm>
                <a:off x="4225262"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2" name="Line 18"/>
              <p:cNvSpPr>
                <a:spLocks noChangeShapeType="1"/>
              </p:cNvSpPr>
              <p:nvPr/>
            </p:nvSpPr>
            <p:spPr bwMode="auto">
              <a:xfrm>
                <a:off x="3391018"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3" name="Line 19"/>
              <p:cNvSpPr>
                <a:spLocks noChangeShapeType="1"/>
              </p:cNvSpPr>
              <p:nvPr/>
            </p:nvSpPr>
            <p:spPr bwMode="auto">
              <a:xfrm>
                <a:off x="3121777"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grpSp>
        <p:sp>
          <p:nvSpPr>
            <p:cNvPr id="19" name="TextBox 18"/>
            <p:cNvSpPr txBox="1"/>
            <p:nvPr/>
          </p:nvSpPr>
          <p:spPr>
            <a:xfrm rot="16200000">
              <a:off x="1564745" y="3311912"/>
              <a:ext cx="1232470" cy="260697"/>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Probabilité de SG</a:t>
              </a:r>
              <a:endParaRPr lang="fr-FR" sz="10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4381914" y="4734776"/>
              <a:ext cx="482199" cy="255052"/>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Mois</a:t>
              </a:r>
              <a:endParaRPr lang="fr-FR"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301253" y="2266713"/>
              <a:ext cx="382220"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301253" y="2684192"/>
              <a:ext cx="382220"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0,8</a:t>
              </a:r>
              <a:endParaRPr lang="fr-FR" sz="100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301253" y="3099932"/>
              <a:ext cx="382220"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0,6</a:t>
              </a:r>
              <a:endParaRPr lang="fr-FR" sz="100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2301253" y="3515672"/>
              <a:ext cx="382220"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0,4</a:t>
              </a:r>
              <a:endParaRPr lang="fr-FR" sz="100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301253" y="3931412"/>
              <a:ext cx="382220"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0,2</a:t>
              </a:r>
              <a:endParaRPr lang="fr-FR" sz="10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413271" y="4347151"/>
              <a:ext cx="270202"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2498596" y="4522748"/>
              <a:ext cx="419560"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470</a:t>
              </a:r>
            </a:p>
            <a:p>
              <a:pPr algn="ctr"/>
              <a:r>
                <a:rPr lang="fr-FR" sz="1000" smtClean="0">
                  <a:solidFill>
                    <a:srgbClr val="B2C0D8"/>
                  </a:solidFill>
                  <a:latin typeface="Arial" panose="020B0604020202020204" pitchFamily="34" charset="0"/>
                  <a:cs typeface="Arial" panose="020B0604020202020204" pitchFamily="34" charset="0"/>
                </a:rPr>
                <a:t>237</a:t>
              </a:r>
              <a:endParaRPr lang="fr-FR" sz="1000">
                <a:solidFill>
                  <a:srgbClr val="B2C0D8"/>
                </a:solidFill>
                <a:latin typeface="Arial" panose="020B0604020202020204" pitchFamily="34" charset="0"/>
                <a:cs typeface="Arial" panose="020B0604020202020204" pitchFamily="34" charset="0"/>
              </a:endParaRPr>
            </a:p>
          </p:txBody>
        </p:sp>
        <p:sp>
          <p:nvSpPr>
            <p:cNvPr id="28" name="TextBox 27"/>
            <p:cNvSpPr txBox="1"/>
            <p:nvPr/>
          </p:nvSpPr>
          <p:spPr>
            <a:xfrm>
              <a:off x="2772569" y="4522748"/>
              <a:ext cx="419560"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382</a:t>
              </a:r>
            </a:p>
            <a:p>
              <a:pPr algn="ctr"/>
              <a:r>
                <a:rPr lang="fr-FR" sz="1000" smtClean="0">
                  <a:solidFill>
                    <a:srgbClr val="B2C0D8"/>
                  </a:solidFill>
                  <a:latin typeface="Arial" panose="020B0604020202020204" pitchFamily="34" charset="0"/>
                  <a:cs typeface="Arial" panose="020B0604020202020204" pitchFamily="34" charset="0"/>
                </a:rPr>
                <a:t>190</a:t>
              </a:r>
              <a:endParaRPr lang="fr-FR" sz="1000">
                <a:solidFill>
                  <a:srgbClr val="B2C0D8"/>
                </a:solidFill>
                <a:latin typeface="Arial" panose="020B0604020202020204" pitchFamily="34" charset="0"/>
                <a:cs typeface="Arial" panose="020B0604020202020204" pitchFamily="34" charset="0"/>
              </a:endParaRPr>
            </a:p>
          </p:txBody>
        </p:sp>
        <p:sp>
          <p:nvSpPr>
            <p:cNvPr id="29" name="TextBox 28"/>
            <p:cNvSpPr txBox="1"/>
            <p:nvPr/>
          </p:nvSpPr>
          <p:spPr>
            <a:xfrm>
              <a:off x="3043588" y="4522748"/>
              <a:ext cx="419560"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281</a:t>
              </a:r>
            </a:p>
            <a:p>
              <a:pPr algn="ctr"/>
              <a:r>
                <a:rPr lang="fr-FR" sz="1000" smtClean="0">
                  <a:solidFill>
                    <a:srgbClr val="B2C0D8"/>
                  </a:solidFill>
                  <a:latin typeface="Arial" panose="020B0604020202020204" pitchFamily="34" charset="0"/>
                  <a:cs typeface="Arial" panose="020B0604020202020204" pitchFamily="34" charset="0"/>
                </a:rPr>
                <a:t>117</a:t>
              </a:r>
              <a:endParaRPr lang="fr-FR" sz="1000">
                <a:solidFill>
                  <a:srgbClr val="B2C0D8"/>
                </a:solidFill>
                <a:latin typeface="Arial" panose="020B0604020202020204" pitchFamily="34" charset="0"/>
                <a:cs typeface="Arial" panose="020B0604020202020204" pitchFamily="34" charset="0"/>
              </a:endParaRPr>
            </a:p>
          </p:txBody>
        </p:sp>
        <p:sp>
          <p:nvSpPr>
            <p:cNvPr id="30" name="TextBox 29"/>
            <p:cNvSpPr txBox="1"/>
            <p:nvPr/>
          </p:nvSpPr>
          <p:spPr>
            <a:xfrm>
              <a:off x="3319739" y="4522748"/>
              <a:ext cx="419560"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9</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206</a:t>
              </a:r>
            </a:p>
            <a:p>
              <a:pPr algn="ctr"/>
              <a:r>
                <a:rPr lang="fr-FR" sz="1000" smtClean="0">
                  <a:solidFill>
                    <a:srgbClr val="B2C0D8"/>
                  </a:solidFill>
                  <a:latin typeface="Arial" panose="020B0604020202020204" pitchFamily="34" charset="0"/>
                  <a:cs typeface="Arial" panose="020B0604020202020204" pitchFamily="34" charset="0"/>
                </a:rPr>
                <a:t>82</a:t>
              </a:r>
              <a:endParaRPr lang="fr-FR" sz="1000">
                <a:solidFill>
                  <a:srgbClr val="B2C0D8"/>
                </a:solidFill>
                <a:latin typeface="Arial" panose="020B0604020202020204" pitchFamily="34" charset="0"/>
                <a:cs typeface="Arial" panose="020B0604020202020204" pitchFamily="34" charset="0"/>
              </a:endParaRPr>
            </a:p>
          </p:txBody>
        </p:sp>
        <p:sp>
          <p:nvSpPr>
            <p:cNvPr id="31" name="TextBox 30"/>
            <p:cNvSpPr txBox="1"/>
            <p:nvPr/>
          </p:nvSpPr>
          <p:spPr>
            <a:xfrm>
              <a:off x="3591537" y="4522748"/>
              <a:ext cx="419560"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12</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159</a:t>
              </a:r>
            </a:p>
            <a:p>
              <a:pPr algn="ctr"/>
              <a:r>
                <a:rPr lang="fr-FR" sz="1000" smtClean="0">
                  <a:solidFill>
                    <a:srgbClr val="B2C0D8"/>
                  </a:solidFill>
                  <a:latin typeface="Arial" panose="020B0604020202020204" pitchFamily="34" charset="0"/>
                  <a:cs typeface="Arial" panose="020B0604020202020204" pitchFamily="34" charset="0"/>
                </a:rPr>
                <a:t>57</a:t>
              </a:r>
              <a:endParaRPr lang="fr-FR" sz="1000">
                <a:solidFill>
                  <a:srgbClr val="B2C0D8"/>
                </a:solidFill>
                <a:latin typeface="Arial" panose="020B0604020202020204" pitchFamily="34" charset="0"/>
                <a:cs typeface="Arial" panose="020B0604020202020204" pitchFamily="34" charset="0"/>
              </a:endParaRPr>
            </a:p>
          </p:txBody>
        </p:sp>
        <p:sp>
          <p:nvSpPr>
            <p:cNvPr id="32" name="TextBox 31"/>
            <p:cNvSpPr txBox="1"/>
            <p:nvPr/>
          </p:nvSpPr>
          <p:spPr>
            <a:xfrm>
              <a:off x="3869869" y="4522748"/>
              <a:ext cx="419560" cy="892681"/>
            </a:xfrm>
            <a:prstGeom prst="rect">
              <a:avLst/>
            </a:prstGeom>
            <a:noFill/>
          </p:spPr>
          <p:txBody>
            <a:bodyPr wrap="none" rtlCol="0" anchor="t" anchorCtr="0">
              <a:spAutoFit/>
            </a:bodyPr>
            <a:lstStyle/>
            <a:p>
              <a:pPr algn="ctr"/>
              <a:r>
                <a:rPr lang="fr-FR" sz="1000" dirty="0" smtClean="0">
                  <a:solidFill>
                    <a:srgbClr val="000000"/>
                  </a:solidFill>
                  <a:latin typeface="Arial" panose="020B0604020202020204" pitchFamily="34" charset="0"/>
                  <a:cs typeface="Arial" panose="020B0604020202020204" pitchFamily="34" charset="0"/>
                </a:rPr>
                <a:t>15</a:t>
              </a:r>
            </a:p>
            <a:p>
              <a:pPr algn="ctr"/>
              <a:endParaRPr lang="fr-FR" sz="1000" dirty="0" smtClean="0">
                <a:solidFill>
                  <a:srgbClr val="000000"/>
                </a:solidFill>
                <a:latin typeface="Arial" panose="020B0604020202020204" pitchFamily="34" charset="0"/>
                <a:cs typeface="Arial" panose="020B0604020202020204" pitchFamily="34" charset="0"/>
              </a:endParaRPr>
            </a:p>
            <a:p>
              <a:pPr algn="ctr"/>
              <a:endParaRPr lang="fr-FR" sz="1000" dirty="0" smtClean="0">
                <a:solidFill>
                  <a:srgbClr val="000000"/>
                </a:solidFill>
                <a:latin typeface="Arial" panose="020B0604020202020204" pitchFamily="34" charset="0"/>
                <a:cs typeface="Arial" panose="020B0604020202020204" pitchFamily="34" charset="0"/>
              </a:endParaRPr>
            </a:p>
            <a:p>
              <a:pPr algn="ctr"/>
              <a:r>
                <a:rPr lang="fr-FR" sz="1000" dirty="0" smtClean="0">
                  <a:solidFill>
                    <a:srgbClr val="B60D27"/>
                  </a:solidFill>
                  <a:latin typeface="Arial" panose="020B0604020202020204" pitchFamily="34" charset="0"/>
                  <a:cs typeface="Arial" panose="020B0604020202020204" pitchFamily="34" charset="0"/>
                </a:rPr>
                <a:t>116</a:t>
              </a:r>
            </a:p>
            <a:p>
              <a:pPr algn="ctr"/>
              <a:r>
                <a:rPr lang="fr-FR" sz="1000" dirty="0" smtClean="0">
                  <a:solidFill>
                    <a:srgbClr val="B2C0D8"/>
                  </a:solidFill>
                  <a:latin typeface="Arial" panose="020B0604020202020204" pitchFamily="34" charset="0"/>
                  <a:cs typeface="Arial" panose="020B0604020202020204" pitchFamily="34" charset="0"/>
                </a:rPr>
                <a:t>37</a:t>
              </a:r>
              <a:endParaRPr lang="fr-FR" sz="1000" dirty="0">
                <a:solidFill>
                  <a:srgbClr val="B2C0D8"/>
                </a:solidFill>
                <a:latin typeface="Arial" panose="020B0604020202020204" pitchFamily="34" charset="0"/>
                <a:cs typeface="Arial" panose="020B0604020202020204" pitchFamily="34" charset="0"/>
              </a:endParaRPr>
            </a:p>
          </p:txBody>
        </p:sp>
        <p:sp>
          <p:nvSpPr>
            <p:cNvPr id="33" name="TextBox 32"/>
            <p:cNvSpPr txBox="1"/>
            <p:nvPr/>
          </p:nvSpPr>
          <p:spPr>
            <a:xfrm>
              <a:off x="4186317" y="4522748"/>
              <a:ext cx="344881" cy="892681"/>
            </a:xfrm>
            <a:prstGeom prst="rect">
              <a:avLst/>
            </a:prstGeom>
            <a:noFill/>
          </p:spPr>
          <p:txBody>
            <a:bodyPr wrap="none" rtlCol="0" anchor="t" anchorCtr="0">
              <a:spAutoFit/>
            </a:bodyPr>
            <a:lstStyle/>
            <a:p>
              <a:pPr algn="ctr"/>
              <a:r>
                <a:rPr lang="fr-FR" sz="1000" dirty="0" smtClean="0">
                  <a:solidFill>
                    <a:srgbClr val="000000"/>
                  </a:solidFill>
                  <a:latin typeface="Arial" panose="020B0604020202020204" pitchFamily="34" charset="0"/>
                  <a:cs typeface="Arial" panose="020B0604020202020204" pitchFamily="34" charset="0"/>
                </a:rPr>
                <a:t>18</a:t>
              </a:r>
            </a:p>
            <a:p>
              <a:pPr algn="ctr"/>
              <a:endParaRPr lang="fr-FR" sz="1000" dirty="0" smtClean="0">
                <a:solidFill>
                  <a:srgbClr val="000000"/>
                </a:solidFill>
                <a:latin typeface="Arial" panose="020B0604020202020204" pitchFamily="34" charset="0"/>
                <a:cs typeface="Arial" panose="020B0604020202020204" pitchFamily="34" charset="0"/>
              </a:endParaRPr>
            </a:p>
            <a:p>
              <a:pPr algn="ctr"/>
              <a:endParaRPr lang="fr-FR" sz="1000" dirty="0" smtClean="0">
                <a:solidFill>
                  <a:srgbClr val="000000"/>
                </a:solidFill>
                <a:latin typeface="Arial" panose="020B0604020202020204" pitchFamily="34" charset="0"/>
                <a:cs typeface="Arial" panose="020B0604020202020204" pitchFamily="34" charset="0"/>
              </a:endParaRPr>
            </a:p>
            <a:p>
              <a:pPr algn="ctr"/>
              <a:r>
                <a:rPr lang="fr-FR" sz="1000" dirty="0" smtClean="0">
                  <a:solidFill>
                    <a:srgbClr val="B60D27"/>
                  </a:solidFill>
                  <a:latin typeface="Arial" panose="020B0604020202020204" pitchFamily="34" charset="0"/>
                  <a:cs typeface="Arial" panose="020B0604020202020204" pitchFamily="34" charset="0"/>
                </a:rPr>
                <a:t>93</a:t>
              </a:r>
            </a:p>
            <a:p>
              <a:pPr algn="ctr"/>
              <a:r>
                <a:rPr lang="fr-FR" sz="1000" dirty="0" smtClean="0">
                  <a:solidFill>
                    <a:srgbClr val="B2C0D8"/>
                  </a:solidFill>
                  <a:latin typeface="Arial" panose="020B0604020202020204" pitchFamily="34" charset="0"/>
                  <a:cs typeface="Arial" panose="020B0604020202020204" pitchFamily="34" charset="0"/>
                </a:rPr>
                <a:t>25</a:t>
              </a:r>
              <a:endParaRPr lang="fr-FR" sz="1000" dirty="0">
                <a:solidFill>
                  <a:srgbClr val="B2C0D8"/>
                </a:solidFill>
                <a:latin typeface="Arial" panose="020B0604020202020204" pitchFamily="34" charset="0"/>
                <a:cs typeface="Arial" panose="020B0604020202020204" pitchFamily="34" charset="0"/>
              </a:endParaRPr>
            </a:p>
          </p:txBody>
        </p:sp>
        <p:sp>
          <p:nvSpPr>
            <p:cNvPr id="34" name="TextBox 33"/>
            <p:cNvSpPr txBox="1"/>
            <p:nvPr/>
          </p:nvSpPr>
          <p:spPr>
            <a:xfrm>
              <a:off x="4444884" y="4522747"/>
              <a:ext cx="344881" cy="892681"/>
            </a:xfrm>
            <a:prstGeom prst="rect">
              <a:avLst/>
            </a:prstGeom>
            <a:noFill/>
          </p:spPr>
          <p:txBody>
            <a:bodyPr wrap="none" rtlCol="0" anchor="t" anchorCtr="0">
              <a:spAutoFit/>
            </a:bodyPr>
            <a:lstStyle/>
            <a:p>
              <a:pPr algn="ctr"/>
              <a:r>
                <a:rPr lang="fr-FR" sz="1000" dirty="0" smtClean="0">
                  <a:solidFill>
                    <a:srgbClr val="000000"/>
                  </a:solidFill>
                  <a:latin typeface="Arial" panose="020B0604020202020204" pitchFamily="34" charset="0"/>
                  <a:cs typeface="Arial" panose="020B0604020202020204" pitchFamily="34" charset="0"/>
                </a:rPr>
                <a:t>21</a:t>
              </a:r>
            </a:p>
            <a:p>
              <a:pPr algn="ctr"/>
              <a:endParaRPr lang="fr-FR" sz="1000" dirty="0" smtClean="0">
                <a:solidFill>
                  <a:srgbClr val="000000"/>
                </a:solidFill>
                <a:latin typeface="Arial" panose="020B0604020202020204" pitchFamily="34" charset="0"/>
                <a:cs typeface="Arial" panose="020B0604020202020204" pitchFamily="34" charset="0"/>
              </a:endParaRPr>
            </a:p>
            <a:p>
              <a:pPr algn="ctr"/>
              <a:endParaRPr lang="fr-FR" sz="1000" dirty="0" smtClean="0">
                <a:solidFill>
                  <a:srgbClr val="000000"/>
                </a:solidFill>
                <a:latin typeface="Arial" panose="020B0604020202020204" pitchFamily="34" charset="0"/>
                <a:cs typeface="Arial" panose="020B0604020202020204" pitchFamily="34" charset="0"/>
              </a:endParaRPr>
            </a:p>
            <a:p>
              <a:pPr algn="ctr"/>
              <a:r>
                <a:rPr lang="fr-FR" sz="1000" dirty="0" smtClean="0">
                  <a:solidFill>
                    <a:srgbClr val="B60D27"/>
                  </a:solidFill>
                  <a:latin typeface="Arial" panose="020B0604020202020204" pitchFamily="34" charset="0"/>
                  <a:cs typeface="Arial" panose="020B0604020202020204" pitchFamily="34" charset="0"/>
                </a:rPr>
                <a:t>63</a:t>
              </a:r>
            </a:p>
            <a:p>
              <a:pPr algn="ctr"/>
              <a:r>
                <a:rPr lang="fr-FR" sz="1000" dirty="0" smtClean="0">
                  <a:solidFill>
                    <a:srgbClr val="B2C0D8"/>
                  </a:solidFill>
                  <a:latin typeface="Arial" panose="020B0604020202020204" pitchFamily="34" charset="0"/>
                  <a:cs typeface="Arial" panose="020B0604020202020204" pitchFamily="34" charset="0"/>
                </a:rPr>
                <a:t>20</a:t>
              </a:r>
              <a:endParaRPr lang="fr-FR" sz="1000" dirty="0">
                <a:solidFill>
                  <a:srgbClr val="B2C0D8"/>
                </a:solidFill>
                <a:latin typeface="Arial" panose="020B0604020202020204" pitchFamily="34" charset="0"/>
                <a:cs typeface="Arial" panose="020B0604020202020204" pitchFamily="34" charset="0"/>
              </a:endParaRPr>
            </a:p>
          </p:txBody>
        </p:sp>
        <p:sp>
          <p:nvSpPr>
            <p:cNvPr id="35" name="TextBox 34"/>
            <p:cNvSpPr txBox="1"/>
            <p:nvPr/>
          </p:nvSpPr>
          <p:spPr>
            <a:xfrm>
              <a:off x="6351960"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42</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0</a:t>
              </a:r>
            </a:p>
            <a:p>
              <a:pPr algn="ctr"/>
              <a:r>
                <a:rPr lang="fr-FR" sz="1000" smtClean="0">
                  <a:solidFill>
                    <a:srgbClr val="B2C0D8"/>
                  </a:solidFill>
                  <a:latin typeface="Arial" panose="020B0604020202020204" pitchFamily="34" charset="0"/>
                  <a:cs typeface="Arial" panose="020B0604020202020204" pitchFamily="34" charset="0"/>
                </a:rPr>
                <a:t>0</a:t>
              </a:r>
              <a:endParaRPr lang="fr-FR" sz="1000">
                <a:solidFill>
                  <a:srgbClr val="B2C0D8"/>
                </a:solidFill>
                <a:latin typeface="Arial" panose="020B0604020202020204" pitchFamily="34" charset="0"/>
                <a:cs typeface="Arial" panose="020B0604020202020204" pitchFamily="34" charset="0"/>
              </a:endParaRPr>
            </a:p>
          </p:txBody>
        </p:sp>
        <p:sp>
          <p:nvSpPr>
            <p:cNvPr id="36" name="TextBox 35"/>
            <p:cNvSpPr txBox="1"/>
            <p:nvPr/>
          </p:nvSpPr>
          <p:spPr>
            <a:xfrm>
              <a:off x="4722393" y="4522748"/>
              <a:ext cx="35845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24</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44</a:t>
              </a:r>
            </a:p>
            <a:p>
              <a:pPr algn="ctr"/>
              <a:r>
                <a:rPr lang="fr-FR" sz="1000" smtClean="0">
                  <a:solidFill>
                    <a:srgbClr val="B2C0D8"/>
                  </a:solidFill>
                  <a:latin typeface="Arial" panose="020B0604020202020204" pitchFamily="34" charset="0"/>
                  <a:cs typeface="Arial" panose="020B0604020202020204" pitchFamily="34" charset="0"/>
                </a:rPr>
                <a:t>15</a:t>
              </a:r>
              <a:endParaRPr lang="fr-FR" sz="1000">
                <a:solidFill>
                  <a:srgbClr val="B2C0D8"/>
                </a:solidFill>
                <a:latin typeface="Arial" panose="020B0604020202020204" pitchFamily="34" charset="0"/>
                <a:cs typeface="Arial" panose="020B0604020202020204" pitchFamily="34" charset="0"/>
              </a:endParaRPr>
            </a:p>
          </p:txBody>
        </p:sp>
        <p:sp>
          <p:nvSpPr>
            <p:cNvPr id="37" name="TextBox 36"/>
            <p:cNvSpPr txBox="1"/>
            <p:nvPr/>
          </p:nvSpPr>
          <p:spPr>
            <a:xfrm>
              <a:off x="5005334"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27</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31</a:t>
              </a:r>
            </a:p>
            <a:p>
              <a:pPr algn="ctr"/>
              <a:r>
                <a:rPr lang="fr-FR" sz="1000" smtClean="0">
                  <a:solidFill>
                    <a:srgbClr val="B2C0D8"/>
                  </a:solidFill>
                  <a:latin typeface="Arial" panose="020B0604020202020204" pitchFamily="34" charset="0"/>
                  <a:cs typeface="Arial" panose="020B0604020202020204" pitchFamily="34" charset="0"/>
                </a:rPr>
                <a:t>10</a:t>
              </a:r>
              <a:endParaRPr lang="fr-FR" sz="1000">
                <a:solidFill>
                  <a:srgbClr val="B2C0D8"/>
                </a:solidFill>
                <a:latin typeface="Arial" panose="020B0604020202020204" pitchFamily="34" charset="0"/>
                <a:cs typeface="Arial" panose="020B0604020202020204" pitchFamily="34" charset="0"/>
              </a:endParaRPr>
            </a:p>
          </p:txBody>
        </p:sp>
        <p:sp>
          <p:nvSpPr>
            <p:cNvPr id="38" name="TextBox 37"/>
            <p:cNvSpPr txBox="1"/>
            <p:nvPr/>
          </p:nvSpPr>
          <p:spPr>
            <a:xfrm>
              <a:off x="5277128"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22</a:t>
              </a:r>
            </a:p>
            <a:p>
              <a:pPr algn="ctr"/>
              <a:r>
                <a:rPr lang="fr-FR" sz="1000" smtClean="0">
                  <a:solidFill>
                    <a:srgbClr val="B2C0D8"/>
                  </a:solidFill>
                  <a:latin typeface="Arial" panose="020B0604020202020204" pitchFamily="34" charset="0"/>
                  <a:cs typeface="Arial" panose="020B0604020202020204" pitchFamily="34" charset="0"/>
                </a:rPr>
                <a:t>7</a:t>
              </a:r>
              <a:endParaRPr lang="fr-FR" sz="1000">
                <a:solidFill>
                  <a:srgbClr val="B2C0D8"/>
                </a:solidFill>
                <a:latin typeface="Arial" panose="020B0604020202020204" pitchFamily="34" charset="0"/>
                <a:cs typeface="Arial" panose="020B0604020202020204" pitchFamily="34" charset="0"/>
              </a:endParaRPr>
            </a:p>
          </p:txBody>
        </p:sp>
        <p:sp>
          <p:nvSpPr>
            <p:cNvPr id="39" name="TextBox 38"/>
            <p:cNvSpPr txBox="1"/>
            <p:nvPr/>
          </p:nvSpPr>
          <p:spPr>
            <a:xfrm>
              <a:off x="5555462"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12</a:t>
              </a:r>
            </a:p>
            <a:p>
              <a:pPr algn="ctr"/>
              <a:r>
                <a:rPr lang="fr-FR" sz="1000" smtClean="0">
                  <a:solidFill>
                    <a:srgbClr val="B2C0D8"/>
                  </a:solidFill>
                  <a:latin typeface="Arial" panose="020B0604020202020204" pitchFamily="34" charset="0"/>
                  <a:cs typeface="Arial" panose="020B0604020202020204" pitchFamily="34" charset="0"/>
                </a:rPr>
                <a:t>5</a:t>
              </a:r>
              <a:endParaRPr lang="fr-FR" sz="1000">
                <a:solidFill>
                  <a:srgbClr val="B2C0D8"/>
                </a:solidFill>
                <a:latin typeface="Arial" panose="020B0604020202020204" pitchFamily="34" charset="0"/>
                <a:cs typeface="Arial" panose="020B0604020202020204" pitchFamily="34" charset="0"/>
              </a:endParaRPr>
            </a:p>
          </p:txBody>
        </p:sp>
        <p:sp>
          <p:nvSpPr>
            <p:cNvPr id="40" name="TextBox 39"/>
            <p:cNvSpPr txBox="1"/>
            <p:nvPr/>
          </p:nvSpPr>
          <p:spPr>
            <a:xfrm>
              <a:off x="5834571"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4</a:t>
              </a:r>
            </a:p>
            <a:p>
              <a:pPr algn="ctr"/>
              <a:r>
                <a:rPr lang="fr-FR" sz="1000" smtClean="0">
                  <a:solidFill>
                    <a:srgbClr val="B2C0D8"/>
                  </a:solidFill>
                  <a:latin typeface="Arial" panose="020B0604020202020204" pitchFamily="34" charset="0"/>
                  <a:cs typeface="Arial" panose="020B0604020202020204" pitchFamily="34" charset="0"/>
                </a:rPr>
                <a:t>3</a:t>
              </a:r>
              <a:endParaRPr lang="fr-FR" sz="1000">
                <a:solidFill>
                  <a:srgbClr val="B2C0D8"/>
                </a:solidFill>
                <a:latin typeface="Arial" panose="020B0604020202020204" pitchFamily="34" charset="0"/>
                <a:cs typeface="Arial" panose="020B0604020202020204" pitchFamily="34" charset="0"/>
              </a:endParaRPr>
            </a:p>
          </p:txBody>
        </p:sp>
        <p:sp>
          <p:nvSpPr>
            <p:cNvPr id="41" name="TextBox 40"/>
            <p:cNvSpPr txBox="1"/>
            <p:nvPr/>
          </p:nvSpPr>
          <p:spPr>
            <a:xfrm>
              <a:off x="6093139" y="4522748"/>
              <a:ext cx="34488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39</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a:t>
              </a:r>
            </a:p>
            <a:p>
              <a:pPr algn="ctr"/>
              <a:r>
                <a:rPr lang="fr-FR" sz="1000" smtClean="0">
                  <a:solidFill>
                    <a:srgbClr val="B2C0D8"/>
                  </a:solidFill>
                  <a:latin typeface="Arial" panose="020B0604020202020204" pitchFamily="34" charset="0"/>
                  <a:cs typeface="Arial" panose="020B0604020202020204" pitchFamily="34" charset="0"/>
                </a:rPr>
                <a:t>0</a:t>
              </a:r>
            </a:p>
          </p:txBody>
        </p:sp>
      </p:grpSp>
      <p:grpSp>
        <p:nvGrpSpPr>
          <p:cNvPr id="64" name="Group 2"/>
          <p:cNvGrpSpPr>
            <a:grpSpLocks/>
          </p:cNvGrpSpPr>
          <p:nvPr/>
        </p:nvGrpSpPr>
        <p:grpSpPr bwMode="auto">
          <a:xfrm>
            <a:off x="671221" y="2627502"/>
            <a:ext cx="3492000" cy="1944000"/>
            <a:chOff x="2058" y="1695"/>
            <a:chExt cx="1644" cy="930"/>
          </a:xfrm>
        </p:grpSpPr>
        <p:sp>
          <p:nvSpPr>
            <p:cNvPr id="65" name="Line 3"/>
            <p:cNvSpPr>
              <a:spLocks noChangeShapeType="1"/>
            </p:cNvSpPr>
            <p:nvPr/>
          </p:nvSpPr>
          <p:spPr bwMode="auto">
            <a:xfrm>
              <a:off x="2826" y="237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66" name="Line 4"/>
            <p:cNvSpPr>
              <a:spLocks noChangeShapeType="1"/>
            </p:cNvSpPr>
            <p:nvPr/>
          </p:nvSpPr>
          <p:spPr bwMode="auto">
            <a:xfrm>
              <a:off x="2202" y="183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67" name="Line 5"/>
            <p:cNvSpPr>
              <a:spLocks noChangeShapeType="1"/>
            </p:cNvSpPr>
            <p:nvPr/>
          </p:nvSpPr>
          <p:spPr bwMode="auto">
            <a:xfrm>
              <a:off x="2652" y="22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68" name="Line 6"/>
            <p:cNvSpPr>
              <a:spLocks noChangeShapeType="1"/>
            </p:cNvSpPr>
            <p:nvPr/>
          </p:nvSpPr>
          <p:spPr bwMode="auto">
            <a:xfrm>
              <a:off x="2808" y="236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69" name="Line 7"/>
            <p:cNvSpPr>
              <a:spLocks noChangeShapeType="1"/>
            </p:cNvSpPr>
            <p:nvPr/>
          </p:nvSpPr>
          <p:spPr bwMode="auto">
            <a:xfrm>
              <a:off x="2304" y="19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0" name="Line 8"/>
            <p:cNvSpPr>
              <a:spLocks noChangeShapeType="1"/>
            </p:cNvSpPr>
            <p:nvPr/>
          </p:nvSpPr>
          <p:spPr bwMode="auto">
            <a:xfrm>
              <a:off x="2298" y="1989"/>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1" name="Line 9"/>
            <p:cNvSpPr>
              <a:spLocks noChangeShapeType="1"/>
            </p:cNvSpPr>
            <p:nvPr/>
          </p:nvSpPr>
          <p:spPr bwMode="auto">
            <a:xfrm>
              <a:off x="2478"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2" name="Line 10"/>
            <p:cNvSpPr>
              <a:spLocks noChangeShapeType="1"/>
            </p:cNvSpPr>
            <p:nvPr/>
          </p:nvSpPr>
          <p:spPr bwMode="auto">
            <a:xfrm>
              <a:off x="2820" y="236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3" name="Line 11"/>
            <p:cNvSpPr>
              <a:spLocks noChangeShapeType="1"/>
            </p:cNvSpPr>
            <p:nvPr/>
          </p:nvSpPr>
          <p:spPr bwMode="auto">
            <a:xfrm>
              <a:off x="2298" y="19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4" name="Line 12"/>
            <p:cNvSpPr>
              <a:spLocks noChangeShapeType="1"/>
            </p:cNvSpPr>
            <p:nvPr/>
          </p:nvSpPr>
          <p:spPr bwMode="auto">
            <a:xfrm>
              <a:off x="2268" y="192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5" name="Line 13"/>
            <p:cNvSpPr>
              <a:spLocks noChangeShapeType="1"/>
            </p:cNvSpPr>
            <p:nvPr/>
          </p:nvSpPr>
          <p:spPr bwMode="auto">
            <a:xfrm>
              <a:off x="3294"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6" name="Line 14"/>
            <p:cNvSpPr>
              <a:spLocks noChangeShapeType="1"/>
            </p:cNvSpPr>
            <p:nvPr/>
          </p:nvSpPr>
          <p:spPr bwMode="auto">
            <a:xfrm>
              <a:off x="2508"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7" name="Line 15"/>
            <p:cNvSpPr>
              <a:spLocks noChangeShapeType="1"/>
            </p:cNvSpPr>
            <p:nvPr/>
          </p:nvSpPr>
          <p:spPr bwMode="auto">
            <a:xfrm>
              <a:off x="2520"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8" name="Line 16"/>
            <p:cNvSpPr>
              <a:spLocks noChangeShapeType="1"/>
            </p:cNvSpPr>
            <p:nvPr/>
          </p:nvSpPr>
          <p:spPr bwMode="auto">
            <a:xfrm>
              <a:off x="2628"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79" name="Line 17"/>
            <p:cNvSpPr>
              <a:spLocks noChangeShapeType="1"/>
            </p:cNvSpPr>
            <p:nvPr/>
          </p:nvSpPr>
          <p:spPr bwMode="auto">
            <a:xfrm>
              <a:off x="2640"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0" name="Line 18"/>
            <p:cNvSpPr>
              <a:spLocks noChangeShapeType="1"/>
            </p:cNvSpPr>
            <p:nvPr/>
          </p:nvSpPr>
          <p:spPr bwMode="auto">
            <a:xfrm>
              <a:off x="2586"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1" name="Line 19"/>
            <p:cNvSpPr>
              <a:spLocks noChangeShapeType="1"/>
            </p:cNvSpPr>
            <p:nvPr/>
          </p:nvSpPr>
          <p:spPr bwMode="auto">
            <a:xfrm>
              <a:off x="2592"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2" name="Line 20"/>
            <p:cNvSpPr>
              <a:spLocks noChangeShapeType="1"/>
            </p:cNvSpPr>
            <p:nvPr/>
          </p:nvSpPr>
          <p:spPr bwMode="auto">
            <a:xfrm>
              <a:off x="3564"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3" name="Line 21"/>
            <p:cNvSpPr>
              <a:spLocks noChangeShapeType="1"/>
            </p:cNvSpPr>
            <p:nvPr/>
          </p:nvSpPr>
          <p:spPr bwMode="auto">
            <a:xfrm>
              <a:off x="3576"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4" name="Line 22"/>
            <p:cNvSpPr>
              <a:spLocks noChangeShapeType="1"/>
            </p:cNvSpPr>
            <p:nvPr/>
          </p:nvSpPr>
          <p:spPr bwMode="auto">
            <a:xfrm>
              <a:off x="2532"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5" name="Line 23"/>
            <p:cNvSpPr>
              <a:spLocks noChangeShapeType="1"/>
            </p:cNvSpPr>
            <p:nvPr/>
          </p:nvSpPr>
          <p:spPr bwMode="auto">
            <a:xfrm>
              <a:off x="2544"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6" name="Line 24"/>
            <p:cNvSpPr>
              <a:spLocks noChangeShapeType="1"/>
            </p:cNvSpPr>
            <p:nvPr/>
          </p:nvSpPr>
          <p:spPr bwMode="auto">
            <a:xfrm>
              <a:off x="2598"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7" name="Line 25"/>
            <p:cNvSpPr>
              <a:spLocks noChangeShapeType="1"/>
            </p:cNvSpPr>
            <p:nvPr/>
          </p:nvSpPr>
          <p:spPr bwMode="auto">
            <a:xfrm>
              <a:off x="2610"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8" name="Line 26"/>
            <p:cNvSpPr>
              <a:spLocks noChangeShapeType="1"/>
            </p:cNvSpPr>
            <p:nvPr/>
          </p:nvSpPr>
          <p:spPr bwMode="auto">
            <a:xfrm>
              <a:off x="3390" y="25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89" name="Line 27"/>
            <p:cNvSpPr>
              <a:spLocks noChangeShapeType="1"/>
            </p:cNvSpPr>
            <p:nvPr/>
          </p:nvSpPr>
          <p:spPr bwMode="auto">
            <a:xfrm>
              <a:off x="3402" y="25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0" name="Line 28"/>
            <p:cNvSpPr>
              <a:spLocks noChangeShapeType="1"/>
            </p:cNvSpPr>
            <p:nvPr/>
          </p:nvSpPr>
          <p:spPr bwMode="auto">
            <a:xfrm>
              <a:off x="2160" y="177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1" name="Line 29"/>
            <p:cNvSpPr>
              <a:spLocks noChangeShapeType="1"/>
            </p:cNvSpPr>
            <p:nvPr/>
          </p:nvSpPr>
          <p:spPr bwMode="auto">
            <a:xfrm>
              <a:off x="2124" y="173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2" name="Line 30"/>
            <p:cNvSpPr>
              <a:spLocks noChangeShapeType="1"/>
            </p:cNvSpPr>
            <p:nvPr/>
          </p:nvSpPr>
          <p:spPr bwMode="auto">
            <a:xfrm>
              <a:off x="3696" y="258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3" name="Line 31"/>
            <p:cNvSpPr>
              <a:spLocks noChangeShapeType="1"/>
            </p:cNvSpPr>
            <p:nvPr/>
          </p:nvSpPr>
          <p:spPr bwMode="auto">
            <a:xfrm>
              <a:off x="2202" y="182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4" name="Line 32"/>
            <p:cNvSpPr>
              <a:spLocks noChangeShapeType="1"/>
            </p:cNvSpPr>
            <p:nvPr/>
          </p:nvSpPr>
          <p:spPr bwMode="auto">
            <a:xfrm>
              <a:off x="2274" y="193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5" name="Line 33"/>
            <p:cNvSpPr>
              <a:spLocks noChangeShapeType="1"/>
            </p:cNvSpPr>
            <p:nvPr/>
          </p:nvSpPr>
          <p:spPr bwMode="auto">
            <a:xfrm>
              <a:off x="2106" y="171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6" name="Line 34"/>
            <p:cNvSpPr>
              <a:spLocks noChangeShapeType="1"/>
            </p:cNvSpPr>
            <p:nvPr/>
          </p:nvSpPr>
          <p:spPr bwMode="auto">
            <a:xfrm>
              <a:off x="2076"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7" name="Line 35"/>
            <p:cNvSpPr>
              <a:spLocks noChangeShapeType="1"/>
            </p:cNvSpPr>
            <p:nvPr/>
          </p:nvSpPr>
          <p:spPr bwMode="auto">
            <a:xfrm>
              <a:off x="2154" y="17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8" name="Line 36"/>
            <p:cNvSpPr>
              <a:spLocks noChangeShapeType="1"/>
            </p:cNvSpPr>
            <p:nvPr/>
          </p:nvSpPr>
          <p:spPr bwMode="auto">
            <a:xfrm>
              <a:off x="2094" y="17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99" name="Line 37"/>
            <p:cNvSpPr>
              <a:spLocks noChangeShapeType="1"/>
            </p:cNvSpPr>
            <p:nvPr/>
          </p:nvSpPr>
          <p:spPr bwMode="auto">
            <a:xfrm>
              <a:off x="2298" y="194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0" name="Line 38"/>
            <p:cNvSpPr>
              <a:spLocks noChangeShapeType="1"/>
            </p:cNvSpPr>
            <p:nvPr/>
          </p:nvSpPr>
          <p:spPr bwMode="auto">
            <a:xfrm>
              <a:off x="2244" y="18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1" name="Line 39"/>
            <p:cNvSpPr>
              <a:spLocks noChangeShapeType="1"/>
            </p:cNvSpPr>
            <p:nvPr/>
          </p:nvSpPr>
          <p:spPr bwMode="auto">
            <a:xfrm>
              <a:off x="2238" y="188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2" name="Line 40"/>
            <p:cNvSpPr>
              <a:spLocks noChangeShapeType="1"/>
            </p:cNvSpPr>
            <p:nvPr/>
          </p:nvSpPr>
          <p:spPr bwMode="auto">
            <a:xfrm>
              <a:off x="2292" y="19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3" name="Line 41"/>
            <p:cNvSpPr>
              <a:spLocks noChangeShapeType="1"/>
            </p:cNvSpPr>
            <p:nvPr/>
          </p:nvSpPr>
          <p:spPr bwMode="auto">
            <a:xfrm>
              <a:off x="2358" y="20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4" name="Line 42"/>
            <p:cNvSpPr>
              <a:spLocks noChangeShapeType="1"/>
            </p:cNvSpPr>
            <p:nvPr/>
          </p:nvSpPr>
          <p:spPr bwMode="auto">
            <a:xfrm>
              <a:off x="2370" y="2091"/>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5" name="Line 43"/>
            <p:cNvSpPr>
              <a:spLocks noChangeShapeType="1"/>
            </p:cNvSpPr>
            <p:nvPr/>
          </p:nvSpPr>
          <p:spPr bwMode="auto">
            <a:xfrm>
              <a:off x="3054"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6" name="Line 44"/>
            <p:cNvSpPr>
              <a:spLocks noChangeShapeType="1"/>
            </p:cNvSpPr>
            <p:nvPr/>
          </p:nvSpPr>
          <p:spPr bwMode="auto">
            <a:xfrm>
              <a:off x="3066"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7" name="Line 45"/>
            <p:cNvSpPr>
              <a:spLocks noChangeShapeType="1"/>
            </p:cNvSpPr>
            <p:nvPr/>
          </p:nvSpPr>
          <p:spPr bwMode="auto">
            <a:xfrm>
              <a:off x="3078"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8" name="Line 46"/>
            <p:cNvSpPr>
              <a:spLocks noChangeShapeType="1"/>
            </p:cNvSpPr>
            <p:nvPr/>
          </p:nvSpPr>
          <p:spPr bwMode="auto">
            <a:xfrm>
              <a:off x="3090"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9" name="Line 47"/>
            <p:cNvSpPr>
              <a:spLocks noChangeShapeType="1"/>
            </p:cNvSpPr>
            <p:nvPr/>
          </p:nvSpPr>
          <p:spPr bwMode="auto">
            <a:xfrm>
              <a:off x="3204"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0" name="Line 48"/>
            <p:cNvSpPr>
              <a:spLocks noChangeShapeType="1"/>
            </p:cNvSpPr>
            <p:nvPr/>
          </p:nvSpPr>
          <p:spPr bwMode="auto">
            <a:xfrm>
              <a:off x="321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1" name="Line 49"/>
            <p:cNvSpPr>
              <a:spLocks noChangeShapeType="1"/>
            </p:cNvSpPr>
            <p:nvPr/>
          </p:nvSpPr>
          <p:spPr bwMode="auto">
            <a:xfrm>
              <a:off x="3228"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2" name="Line 50"/>
            <p:cNvSpPr>
              <a:spLocks noChangeShapeType="1"/>
            </p:cNvSpPr>
            <p:nvPr/>
          </p:nvSpPr>
          <p:spPr bwMode="auto">
            <a:xfrm>
              <a:off x="3240"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3" name="Line 51"/>
            <p:cNvSpPr>
              <a:spLocks noChangeShapeType="1"/>
            </p:cNvSpPr>
            <p:nvPr/>
          </p:nvSpPr>
          <p:spPr bwMode="auto">
            <a:xfrm>
              <a:off x="3276"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4" name="Line 52"/>
            <p:cNvSpPr>
              <a:spLocks noChangeShapeType="1"/>
            </p:cNvSpPr>
            <p:nvPr/>
          </p:nvSpPr>
          <p:spPr bwMode="auto">
            <a:xfrm>
              <a:off x="355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5" name="Line 53"/>
            <p:cNvSpPr>
              <a:spLocks noChangeShapeType="1"/>
            </p:cNvSpPr>
            <p:nvPr/>
          </p:nvSpPr>
          <p:spPr bwMode="auto">
            <a:xfrm>
              <a:off x="2220" y="185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6" name="Line 54"/>
            <p:cNvSpPr>
              <a:spLocks noChangeShapeType="1"/>
            </p:cNvSpPr>
            <p:nvPr/>
          </p:nvSpPr>
          <p:spPr bwMode="auto">
            <a:xfrm>
              <a:off x="2232" y="186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7" name="Line 55"/>
            <p:cNvSpPr>
              <a:spLocks noChangeShapeType="1"/>
            </p:cNvSpPr>
            <p:nvPr/>
          </p:nvSpPr>
          <p:spPr bwMode="auto">
            <a:xfrm>
              <a:off x="2142" y="174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8" name="Line 56"/>
            <p:cNvSpPr>
              <a:spLocks noChangeShapeType="1"/>
            </p:cNvSpPr>
            <p:nvPr/>
          </p:nvSpPr>
          <p:spPr bwMode="auto">
            <a:xfrm>
              <a:off x="2088" y="170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9" name="Line 57"/>
            <p:cNvSpPr>
              <a:spLocks noChangeShapeType="1"/>
            </p:cNvSpPr>
            <p:nvPr/>
          </p:nvSpPr>
          <p:spPr bwMode="auto">
            <a:xfrm>
              <a:off x="3348"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0" name="Line 58"/>
            <p:cNvSpPr>
              <a:spLocks noChangeShapeType="1"/>
            </p:cNvSpPr>
            <p:nvPr/>
          </p:nvSpPr>
          <p:spPr bwMode="auto">
            <a:xfrm>
              <a:off x="3330"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1" name="Line 59"/>
            <p:cNvSpPr>
              <a:spLocks noChangeShapeType="1"/>
            </p:cNvSpPr>
            <p:nvPr/>
          </p:nvSpPr>
          <p:spPr bwMode="auto">
            <a:xfrm>
              <a:off x="2412" y="210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2" name="Line 60"/>
            <p:cNvSpPr>
              <a:spLocks noChangeShapeType="1"/>
            </p:cNvSpPr>
            <p:nvPr/>
          </p:nvSpPr>
          <p:spPr bwMode="auto">
            <a:xfrm>
              <a:off x="2934" y="243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3" name="Line 61"/>
            <p:cNvSpPr>
              <a:spLocks noChangeShapeType="1"/>
            </p:cNvSpPr>
            <p:nvPr/>
          </p:nvSpPr>
          <p:spPr bwMode="auto">
            <a:xfrm>
              <a:off x="3132" y="250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4" name="Line 62"/>
            <p:cNvSpPr>
              <a:spLocks noChangeShapeType="1"/>
            </p:cNvSpPr>
            <p:nvPr/>
          </p:nvSpPr>
          <p:spPr bwMode="auto">
            <a:xfrm>
              <a:off x="3450"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5" name="Line 63"/>
            <p:cNvSpPr>
              <a:spLocks noChangeShapeType="1"/>
            </p:cNvSpPr>
            <p:nvPr/>
          </p:nvSpPr>
          <p:spPr bwMode="auto">
            <a:xfrm>
              <a:off x="2172" y="17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6" name="Line 64"/>
            <p:cNvSpPr>
              <a:spLocks noChangeShapeType="1"/>
            </p:cNvSpPr>
            <p:nvPr/>
          </p:nvSpPr>
          <p:spPr bwMode="auto">
            <a:xfrm>
              <a:off x="2118" y="17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7" name="Line 65"/>
            <p:cNvSpPr>
              <a:spLocks noChangeShapeType="1"/>
            </p:cNvSpPr>
            <p:nvPr/>
          </p:nvSpPr>
          <p:spPr bwMode="auto">
            <a:xfrm>
              <a:off x="2184" y="180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8" name="Line 66"/>
            <p:cNvSpPr>
              <a:spLocks noChangeShapeType="1"/>
            </p:cNvSpPr>
            <p:nvPr/>
          </p:nvSpPr>
          <p:spPr bwMode="auto">
            <a:xfrm>
              <a:off x="2232" y="1917"/>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29" name="Line 67"/>
            <p:cNvSpPr>
              <a:spLocks noChangeShapeType="1"/>
            </p:cNvSpPr>
            <p:nvPr/>
          </p:nvSpPr>
          <p:spPr bwMode="auto">
            <a:xfrm>
              <a:off x="3360" y="25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0" name="Line 68"/>
            <p:cNvSpPr>
              <a:spLocks noChangeShapeType="1"/>
            </p:cNvSpPr>
            <p:nvPr/>
          </p:nvSpPr>
          <p:spPr bwMode="auto">
            <a:xfrm>
              <a:off x="2214" y="185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1" name="Line 69"/>
            <p:cNvSpPr>
              <a:spLocks noChangeShapeType="1"/>
            </p:cNvSpPr>
            <p:nvPr/>
          </p:nvSpPr>
          <p:spPr bwMode="auto">
            <a:xfrm>
              <a:off x="2136" y="174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2" name="Line 70"/>
            <p:cNvSpPr>
              <a:spLocks noChangeShapeType="1"/>
            </p:cNvSpPr>
            <p:nvPr/>
          </p:nvSpPr>
          <p:spPr bwMode="auto">
            <a:xfrm>
              <a:off x="2280" y="19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3" name="Line 71"/>
            <p:cNvSpPr>
              <a:spLocks noChangeShapeType="1"/>
            </p:cNvSpPr>
            <p:nvPr/>
          </p:nvSpPr>
          <p:spPr bwMode="auto">
            <a:xfrm>
              <a:off x="2406" y="20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4" name="Line 72"/>
            <p:cNvSpPr>
              <a:spLocks noChangeShapeType="1"/>
            </p:cNvSpPr>
            <p:nvPr/>
          </p:nvSpPr>
          <p:spPr bwMode="auto">
            <a:xfrm>
              <a:off x="318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5" name="Line 73"/>
            <p:cNvSpPr>
              <a:spLocks noChangeShapeType="1"/>
            </p:cNvSpPr>
            <p:nvPr/>
          </p:nvSpPr>
          <p:spPr bwMode="auto">
            <a:xfrm>
              <a:off x="2682" y="230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6" name="Line 74"/>
            <p:cNvSpPr>
              <a:spLocks noChangeShapeType="1"/>
            </p:cNvSpPr>
            <p:nvPr/>
          </p:nvSpPr>
          <p:spPr bwMode="auto">
            <a:xfrm>
              <a:off x="2130" y="173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7" name="Line 75"/>
            <p:cNvSpPr>
              <a:spLocks noChangeShapeType="1"/>
            </p:cNvSpPr>
            <p:nvPr/>
          </p:nvSpPr>
          <p:spPr bwMode="auto">
            <a:xfrm>
              <a:off x="2064"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8" name="Line 76"/>
            <p:cNvSpPr>
              <a:spLocks noChangeShapeType="1"/>
            </p:cNvSpPr>
            <p:nvPr/>
          </p:nvSpPr>
          <p:spPr bwMode="auto">
            <a:xfrm>
              <a:off x="2796"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39" name="Line 77"/>
            <p:cNvSpPr>
              <a:spLocks noChangeShapeType="1"/>
            </p:cNvSpPr>
            <p:nvPr/>
          </p:nvSpPr>
          <p:spPr bwMode="auto">
            <a:xfrm>
              <a:off x="349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0" name="Line 78"/>
            <p:cNvSpPr>
              <a:spLocks noChangeShapeType="1"/>
            </p:cNvSpPr>
            <p:nvPr/>
          </p:nvSpPr>
          <p:spPr bwMode="auto">
            <a:xfrm>
              <a:off x="2670"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1" name="Line 79"/>
            <p:cNvSpPr>
              <a:spLocks noChangeShapeType="1"/>
            </p:cNvSpPr>
            <p:nvPr/>
          </p:nvSpPr>
          <p:spPr bwMode="auto">
            <a:xfrm>
              <a:off x="2706"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2" name="Line 80"/>
            <p:cNvSpPr>
              <a:spLocks noChangeShapeType="1"/>
            </p:cNvSpPr>
            <p:nvPr/>
          </p:nvSpPr>
          <p:spPr bwMode="auto">
            <a:xfrm>
              <a:off x="2226" y="186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3" name="Line 81"/>
            <p:cNvSpPr>
              <a:spLocks noChangeShapeType="1"/>
            </p:cNvSpPr>
            <p:nvPr/>
          </p:nvSpPr>
          <p:spPr bwMode="auto">
            <a:xfrm>
              <a:off x="2238" y="1929"/>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4" name="Line 82"/>
            <p:cNvSpPr>
              <a:spLocks noChangeShapeType="1"/>
            </p:cNvSpPr>
            <p:nvPr/>
          </p:nvSpPr>
          <p:spPr bwMode="auto">
            <a:xfrm>
              <a:off x="2574" y="22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5" name="Line 83"/>
            <p:cNvSpPr>
              <a:spLocks noChangeShapeType="1"/>
            </p:cNvSpPr>
            <p:nvPr/>
          </p:nvSpPr>
          <p:spPr bwMode="auto">
            <a:xfrm>
              <a:off x="3438"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6" name="Line 84"/>
            <p:cNvSpPr>
              <a:spLocks noChangeShapeType="1"/>
            </p:cNvSpPr>
            <p:nvPr/>
          </p:nvSpPr>
          <p:spPr bwMode="auto">
            <a:xfrm>
              <a:off x="2802"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7" name="Line 85"/>
            <p:cNvSpPr>
              <a:spLocks noChangeShapeType="1"/>
            </p:cNvSpPr>
            <p:nvPr/>
          </p:nvSpPr>
          <p:spPr bwMode="auto">
            <a:xfrm>
              <a:off x="2724" y="23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8" name="Line 86"/>
            <p:cNvSpPr>
              <a:spLocks noChangeShapeType="1"/>
            </p:cNvSpPr>
            <p:nvPr/>
          </p:nvSpPr>
          <p:spPr bwMode="auto">
            <a:xfrm>
              <a:off x="2490"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49" name="Freeform 87"/>
            <p:cNvSpPr>
              <a:spLocks/>
            </p:cNvSpPr>
            <p:nvPr/>
          </p:nvSpPr>
          <p:spPr bwMode="auto">
            <a:xfrm>
              <a:off x="2058" y="1713"/>
              <a:ext cx="1644" cy="888"/>
            </a:xfrm>
            <a:custGeom>
              <a:avLst/>
              <a:gdLst>
                <a:gd name="T0" fmla="*/ 238 w 274"/>
                <a:gd name="T1" fmla="*/ 147 h 148"/>
                <a:gd name="T2" fmla="*/ 228 w 274"/>
                <a:gd name="T3" fmla="*/ 146 h 148"/>
                <a:gd name="T4" fmla="*/ 221 w 274"/>
                <a:gd name="T5" fmla="*/ 143 h 148"/>
                <a:gd name="T6" fmla="*/ 208 w 274"/>
                <a:gd name="T7" fmla="*/ 141 h 148"/>
                <a:gd name="T8" fmla="*/ 201 w 274"/>
                <a:gd name="T9" fmla="*/ 138 h 148"/>
                <a:gd name="T10" fmla="*/ 182 w 274"/>
                <a:gd name="T11" fmla="*/ 136 h 148"/>
                <a:gd name="T12" fmla="*/ 177 w 274"/>
                <a:gd name="T13" fmla="*/ 134 h 148"/>
                <a:gd name="T14" fmla="*/ 165 w 274"/>
                <a:gd name="T15" fmla="*/ 133 h 148"/>
                <a:gd name="T16" fmla="*/ 163 w 274"/>
                <a:gd name="T17" fmla="*/ 131 h 148"/>
                <a:gd name="T18" fmla="*/ 155 w 274"/>
                <a:gd name="T19" fmla="*/ 130 h 148"/>
                <a:gd name="T20" fmla="*/ 153 w 274"/>
                <a:gd name="T21" fmla="*/ 126 h 148"/>
                <a:gd name="T22" fmla="*/ 148 w 274"/>
                <a:gd name="T23" fmla="*/ 125 h 148"/>
                <a:gd name="T24" fmla="*/ 147 w 274"/>
                <a:gd name="T25" fmla="*/ 122 h 148"/>
                <a:gd name="T26" fmla="*/ 143 w 274"/>
                <a:gd name="T27" fmla="*/ 121 h 148"/>
                <a:gd name="T28" fmla="*/ 136 w 274"/>
                <a:gd name="T29" fmla="*/ 120 h 148"/>
                <a:gd name="T30" fmla="*/ 133 w 274"/>
                <a:gd name="T31" fmla="*/ 117 h 148"/>
                <a:gd name="T32" fmla="*/ 129 w 274"/>
                <a:gd name="T33" fmla="*/ 116 h 148"/>
                <a:gd name="T34" fmla="*/ 127 w 274"/>
                <a:gd name="T35" fmla="*/ 111 h 148"/>
                <a:gd name="T36" fmla="*/ 122 w 274"/>
                <a:gd name="T37" fmla="*/ 110 h 148"/>
                <a:gd name="T38" fmla="*/ 119 w 274"/>
                <a:gd name="T39" fmla="*/ 106 h 148"/>
                <a:gd name="T40" fmla="*/ 115 w 274"/>
                <a:gd name="T41" fmla="*/ 105 h 148"/>
                <a:gd name="T42" fmla="*/ 114 w 274"/>
                <a:gd name="T43" fmla="*/ 102 h 148"/>
                <a:gd name="T44" fmla="*/ 101 w 274"/>
                <a:gd name="T45" fmla="*/ 100 h 148"/>
                <a:gd name="T46" fmla="*/ 97 w 274"/>
                <a:gd name="T47" fmla="*/ 95 h 148"/>
                <a:gd name="T48" fmla="*/ 87 w 274"/>
                <a:gd name="T49" fmla="*/ 94 h 148"/>
                <a:gd name="T50" fmla="*/ 85 w 274"/>
                <a:gd name="T51" fmla="*/ 90 h 148"/>
                <a:gd name="T52" fmla="*/ 81 w 274"/>
                <a:gd name="T53" fmla="*/ 87 h 148"/>
                <a:gd name="T54" fmla="*/ 78 w 274"/>
                <a:gd name="T55" fmla="*/ 83 h 148"/>
                <a:gd name="T56" fmla="*/ 74 w 274"/>
                <a:gd name="T57" fmla="*/ 82 h 148"/>
                <a:gd name="T58" fmla="*/ 73 w 274"/>
                <a:gd name="T59" fmla="*/ 79 h 148"/>
                <a:gd name="T60" fmla="*/ 67 w 274"/>
                <a:gd name="T61" fmla="*/ 78 h 148"/>
                <a:gd name="T62" fmla="*/ 66 w 274"/>
                <a:gd name="T63" fmla="*/ 75 h 148"/>
                <a:gd name="T64" fmla="*/ 63 w 274"/>
                <a:gd name="T65" fmla="*/ 74 h 148"/>
                <a:gd name="T66" fmla="*/ 60 w 274"/>
                <a:gd name="T67" fmla="*/ 69 h 148"/>
                <a:gd name="T68" fmla="*/ 57 w 274"/>
                <a:gd name="T69" fmla="*/ 66 h 148"/>
                <a:gd name="T70" fmla="*/ 55 w 274"/>
                <a:gd name="T71" fmla="*/ 61 h 148"/>
                <a:gd name="T72" fmla="*/ 52 w 274"/>
                <a:gd name="T73" fmla="*/ 59 h 148"/>
                <a:gd name="T74" fmla="*/ 50 w 274"/>
                <a:gd name="T75" fmla="*/ 53 h 148"/>
                <a:gd name="T76" fmla="*/ 45 w 274"/>
                <a:gd name="T77" fmla="*/ 50 h 148"/>
                <a:gd name="T78" fmla="*/ 44 w 274"/>
                <a:gd name="T79" fmla="*/ 46 h 148"/>
                <a:gd name="T80" fmla="*/ 40 w 274"/>
                <a:gd name="T81" fmla="*/ 44 h 148"/>
                <a:gd name="T82" fmla="*/ 38 w 274"/>
                <a:gd name="T83" fmla="*/ 41 h 148"/>
                <a:gd name="T84" fmla="*/ 35 w 274"/>
                <a:gd name="T85" fmla="*/ 39 h 148"/>
                <a:gd name="T86" fmla="*/ 34 w 274"/>
                <a:gd name="T87" fmla="*/ 35 h 148"/>
                <a:gd name="T88" fmla="*/ 29 w 274"/>
                <a:gd name="T89" fmla="*/ 31 h 148"/>
                <a:gd name="T90" fmla="*/ 27 w 274"/>
                <a:gd name="T91" fmla="*/ 26 h 148"/>
                <a:gd name="T92" fmla="*/ 24 w 274"/>
                <a:gd name="T93" fmla="*/ 24 h 148"/>
                <a:gd name="T94" fmla="*/ 22 w 274"/>
                <a:gd name="T95" fmla="*/ 19 h 148"/>
                <a:gd name="T96" fmla="*/ 18 w 274"/>
                <a:gd name="T97" fmla="*/ 16 h 148"/>
                <a:gd name="T98" fmla="*/ 16 w 274"/>
                <a:gd name="T99" fmla="*/ 9 h 148"/>
                <a:gd name="T100" fmla="*/ 12 w 274"/>
                <a:gd name="T101" fmla="*/ 8 h 148"/>
                <a:gd name="T102" fmla="*/ 9 w 274"/>
                <a:gd name="T103" fmla="*/ 3 h 148"/>
                <a:gd name="T104" fmla="*/ 4 w 274"/>
                <a:gd name="T105"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 h="148">
                  <a:moveTo>
                    <a:pt x="274" y="148"/>
                  </a:moveTo>
                  <a:lnTo>
                    <a:pt x="238" y="148"/>
                  </a:lnTo>
                  <a:lnTo>
                    <a:pt x="238" y="147"/>
                  </a:lnTo>
                  <a:lnTo>
                    <a:pt x="229" y="147"/>
                  </a:lnTo>
                  <a:lnTo>
                    <a:pt x="229" y="146"/>
                  </a:lnTo>
                  <a:lnTo>
                    <a:pt x="228" y="146"/>
                  </a:lnTo>
                  <a:lnTo>
                    <a:pt x="228" y="144"/>
                  </a:lnTo>
                  <a:lnTo>
                    <a:pt x="221" y="144"/>
                  </a:lnTo>
                  <a:lnTo>
                    <a:pt x="221" y="143"/>
                  </a:lnTo>
                  <a:lnTo>
                    <a:pt x="216" y="143"/>
                  </a:lnTo>
                  <a:lnTo>
                    <a:pt x="216" y="141"/>
                  </a:lnTo>
                  <a:lnTo>
                    <a:pt x="208" y="141"/>
                  </a:lnTo>
                  <a:lnTo>
                    <a:pt x="208" y="139"/>
                  </a:lnTo>
                  <a:lnTo>
                    <a:pt x="201" y="139"/>
                  </a:lnTo>
                  <a:lnTo>
                    <a:pt x="201" y="138"/>
                  </a:lnTo>
                  <a:lnTo>
                    <a:pt x="185" y="138"/>
                  </a:lnTo>
                  <a:lnTo>
                    <a:pt x="185" y="136"/>
                  </a:lnTo>
                  <a:lnTo>
                    <a:pt x="182" y="136"/>
                  </a:lnTo>
                  <a:lnTo>
                    <a:pt x="182" y="135"/>
                  </a:lnTo>
                  <a:lnTo>
                    <a:pt x="177" y="135"/>
                  </a:lnTo>
                  <a:lnTo>
                    <a:pt x="177" y="134"/>
                  </a:lnTo>
                  <a:lnTo>
                    <a:pt x="173" y="134"/>
                  </a:lnTo>
                  <a:lnTo>
                    <a:pt x="173" y="133"/>
                  </a:lnTo>
                  <a:lnTo>
                    <a:pt x="165" y="133"/>
                  </a:lnTo>
                  <a:lnTo>
                    <a:pt x="165" y="132"/>
                  </a:lnTo>
                  <a:lnTo>
                    <a:pt x="163" y="132"/>
                  </a:lnTo>
                  <a:lnTo>
                    <a:pt x="163" y="131"/>
                  </a:lnTo>
                  <a:lnTo>
                    <a:pt x="161" y="131"/>
                  </a:lnTo>
                  <a:lnTo>
                    <a:pt x="161" y="130"/>
                  </a:lnTo>
                  <a:lnTo>
                    <a:pt x="155" y="130"/>
                  </a:lnTo>
                  <a:lnTo>
                    <a:pt x="155" y="128"/>
                  </a:lnTo>
                  <a:lnTo>
                    <a:pt x="153" y="128"/>
                  </a:lnTo>
                  <a:lnTo>
                    <a:pt x="153" y="126"/>
                  </a:lnTo>
                  <a:lnTo>
                    <a:pt x="152" y="126"/>
                  </a:lnTo>
                  <a:lnTo>
                    <a:pt x="152" y="125"/>
                  </a:lnTo>
                  <a:lnTo>
                    <a:pt x="148" y="125"/>
                  </a:lnTo>
                  <a:lnTo>
                    <a:pt x="148" y="123"/>
                  </a:lnTo>
                  <a:lnTo>
                    <a:pt x="147" y="123"/>
                  </a:lnTo>
                  <a:lnTo>
                    <a:pt x="147" y="122"/>
                  </a:lnTo>
                  <a:lnTo>
                    <a:pt x="145" y="122"/>
                  </a:lnTo>
                  <a:lnTo>
                    <a:pt x="143" y="122"/>
                  </a:lnTo>
                  <a:lnTo>
                    <a:pt x="143" y="121"/>
                  </a:lnTo>
                  <a:lnTo>
                    <a:pt x="138" y="121"/>
                  </a:lnTo>
                  <a:lnTo>
                    <a:pt x="138" y="120"/>
                  </a:lnTo>
                  <a:lnTo>
                    <a:pt x="136" y="120"/>
                  </a:lnTo>
                  <a:lnTo>
                    <a:pt x="136" y="118"/>
                  </a:lnTo>
                  <a:lnTo>
                    <a:pt x="133" y="118"/>
                  </a:lnTo>
                  <a:lnTo>
                    <a:pt x="133" y="117"/>
                  </a:lnTo>
                  <a:lnTo>
                    <a:pt x="132" y="117"/>
                  </a:lnTo>
                  <a:lnTo>
                    <a:pt x="132" y="116"/>
                  </a:lnTo>
                  <a:lnTo>
                    <a:pt x="129" y="116"/>
                  </a:lnTo>
                  <a:lnTo>
                    <a:pt x="129" y="113"/>
                  </a:lnTo>
                  <a:lnTo>
                    <a:pt x="127" y="113"/>
                  </a:lnTo>
                  <a:lnTo>
                    <a:pt x="127" y="111"/>
                  </a:lnTo>
                  <a:lnTo>
                    <a:pt x="124" y="111"/>
                  </a:lnTo>
                  <a:lnTo>
                    <a:pt x="124" y="110"/>
                  </a:lnTo>
                  <a:lnTo>
                    <a:pt x="122" y="110"/>
                  </a:lnTo>
                  <a:lnTo>
                    <a:pt x="122" y="107"/>
                  </a:lnTo>
                  <a:lnTo>
                    <a:pt x="119" y="107"/>
                  </a:lnTo>
                  <a:lnTo>
                    <a:pt x="119" y="106"/>
                  </a:lnTo>
                  <a:lnTo>
                    <a:pt x="118" y="106"/>
                  </a:lnTo>
                  <a:lnTo>
                    <a:pt x="118" y="105"/>
                  </a:lnTo>
                  <a:lnTo>
                    <a:pt x="115" y="105"/>
                  </a:lnTo>
                  <a:lnTo>
                    <a:pt x="115" y="103"/>
                  </a:lnTo>
                  <a:lnTo>
                    <a:pt x="114" y="103"/>
                  </a:lnTo>
                  <a:lnTo>
                    <a:pt x="114" y="102"/>
                  </a:lnTo>
                  <a:lnTo>
                    <a:pt x="110" y="102"/>
                  </a:lnTo>
                  <a:lnTo>
                    <a:pt x="110" y="100"/>
                  </a:lnTo>
                  <a:lnTo>
                    <a:pt x="101" y="100"/>
                  </a:lnTo>
                  <a:lnTo>
                    <a:pt x="101" y="96"/>
                  </a:lnTo>
                  <a:lnTo>
                    <a:pt x="97" y="96"/>
                  </a:lnTo>
                  <a:lnTo>
                    <a:pt x="97" y="95"/>
                  </a:lnTo>
                  <a:lnTo>
                    <a:pt x="94" y="95"/>
                  </a:lnTo>
                  <a:lnTo>
                    <a:pt x="94" y="94"/>
                  </a:lnTo>
                  <a:lnTo>
                    <a:pt x="87" y="94"/>
                  </a:lnTo>
                  <a:lnTo>
                    <a:pt x="87" y="92"/>
                  </a:lnTo>
                  <a:lnTo>
                    <a:pt x="85" y="92"/>
                  </a:lnTo>
                  <a:lnTo>
                    <a:pt x="85" y="90"/>
                  </a:lnTo>
                  <a:lnTo>
                    <a:pt x="83" y="90"/>
                  </a:lnTo>
                  <a:lnTo>
                    <a:pt x="83" y="87"/>
                  </a:lnTo>
                  <a:lnTo>
                    <a:pt x="81" y="87"/>
                  </a:lnTo>
                  <a:lnTo>
                    <a:pt x="81" y="86"/>
                  </a:lnTo>
                  <a:lnTo>
                    <a:pt x="78" y="86"/>
                  </a:lnTo>
                  <a:lnTo>
                    <a:pt x="78" y="83"/>
                  </a:lnTo>
                  <a:lnTo>
                    <a:pt x="75" y="83"/>
                  </a:lnTo>
                  <a:lnTo>
                    <a:pt x="75" y="82"/>
                  </a:lnTo>
                  <a:lnTo>
                    <a:pt x="74" y="82"/>
                  </a:lnTo>
                  <a:lnTo>
                    <a:pt x="74" y="81"/>
                  </a:lnTo>
                  <a:lnTo>
                    <a:pt x="73" y="81"/>
                  </a:lnTo>
                  <a:lnTo>
                    <a:pt x="73" y="79"/>
                  </a:lnTo>
                  <a:lnTo>
                    <a:pt x="69" y="79"/>
                  </a:lnTo>
                  <a:lnTo>
                    <a:pt x="69" y="78"/>
                  </a:lnTo>
                  <a:lnTo>
                    <a:pt x="67" y="78"/>
                  </a:lnTo>
                  <a:lnTo>
                    <a:pt x="67" y="76"/>
                  </a:lnTo>
                  <a:lnTo>
                    <a:pt x="66" y="76"/>
                  </a:lnTo>
                  <a:lnTo>
                    <a:pt x="66" y="75"/>
                  </a:lnTo>
                  <a:lnTo>
                    <a:pt x="64" y="75"/>
                  </a:lnTo>
                  <a:lnTo>
                    <a:pt x="64" y="74"/>
                  </a:lnTo>
                  <a:lnTo>
                    <a:pt x="63" y="74"/>
                  </a:lnTo>
                  <a:lnTo>
                    <a:pt x="63" y="71"/>
                  </a:lnTo>
                  <a:lnTo>
                    <a:pt x="60" y="71"/>
                  </a:lnTo>
                  <a:lnTo>
                    <a:pt x="60" y="69"/>
                  </a:lnTo>
                  <a:lnTo>
                    <a:pt x="58" y="69"/>
                  </a:lnTo>
                  <a:lnTo>
                    <a:pt x="58" y="66"/>
                  </a:lnTo>
                  <a:lnTo>
                    <a:pt x="57" y="66"/>
                  </a:lnTo>
                  <a:lnTo>
                    <a:pt x="57" y="64"/>
                  </a:lnTo>
                  <a:lnTo>
                    <a:pt x="55" y="64"/>
                  </a:lnTo>
                  <a:lnTo>
                    <a:pt x="55" y="61"/>
                  </a:lnTo>
                  <a:lnTo>
                    <a:pt x="53" y="61"/>
                  </a:lnTo>
                  <a:lnTo>
                    <a:pt x="53" y="59"/>
                  </a:lnTo>
                  <a:lnTo>
                    <a:pt x="52" y="59"/>
                  </a:lnTo>
                  <a:lnTo>
                    <a:pt x="52" y="55"/>
                  </a:lnTo>
                  <a:lnTo>
                    <a:pt x="50" y="55"/>
                  </a:lnTo>
                  <a:lnTo>
                    <a:pt x="50" y="53"/>
                  </a:lnTo>
                  <a:lnTo>
                    <a:pt x="47" y="53"/>
                  </a:lnTo>
                  <a:lnTo>
                    <a:pt x="47" y="50"/>
                  </a:lnTo>
                  <a:lnTo>
                    <a:pt x="45" y="50"/>
                  </a:lnTo>
                  <a:lnTo>
                    <a:pt x="45" y="48"/>
                  </a:lnTo>
                  <a:lnTo>
                    <a:pt x="44" y="48"/>
                  </a:lnTo>
                  <a:lnTo>
                    <a:pt x="44" y="46"/>
                  </a:lnTo>
                  <a:lnTo>
                    <a:pt x="42" y="46"/>
                  </a:lnTo>
                  <a:lnTo>
                    <a:pt x="42" y="44"/>
                  </a:lnTo>
                  <a:lnTo>
                    <a:pt x="40" y="44"/>
                  </a:lnTo>
                  <a:lnTo>
                    <a:pt x="40" y="42"/>
                  </a:lnTo>
                  <a:lnTo>
                    <a:pt x="38" y="42"/>
                  </a:lnTo>
                  <a:lnTo>
                    <a:pt x="38" y="41"/>
                  </a:lnTo>
                  <a:lnTo>
                    <a:pt x="36" y="41"/>
                  </a:lnTo>
                  <a:lnTo>
                    <a:pt x="36" y="39"/>
                  </a:lnTo>
                  <a:lnTo>
                    <a:pt x="35" y="39"/>
                  </a:lnTo>
                  <a:lnTo>
                    <a:pt x="35" y="38"/>
                  </a:lnTo>
                  <a:lnTo>
                    <a:pt x="34" y="38"/>
                  </a:lnTo>
                  <a:lnTo>
                    <a:pt x="34" y="35"/>
                  </a:lnTo>
                  <a:lnTo>
                    <a:pt x="32" y="35"/>
                  </a:lnTo>
                  <a:lnTo>
                    <a:pt x="32" y="31"/>
                  </a:lnTo>
                  <a:lnTo>
                    <a:pt x="29" y="31"/>
                  </a:lnTo>
                  <a:lnTo>
                    <a:pt x="29" y="29"/>
                  </a:lnTo>
                  <a:lnTo>
                    <a:pt x="27" y="29"/>
                  </a:lnTo>
                  <a:lnTo>
                    <a:pt x="27" y="26"/>
                  </a:lnTo>
                  <a:lnTo>
                    <a:pt x="25" y="26"/>
                  </a:lnTo>
                  <a:lnTo>
                    <a:pt x="25" y="24"/>
                  </a:lnTo>
                  <a:lnTo>
                    <a:pt x="24" y="24"/>
                  </a:lnTo>
                  <a:lnTo>
                    <a:pt x="24" y="21"/>
                  </a:lnTo>
                  <a:lnTo>
                    <a:pt x="22" y="21"/>
                  </a:lnTo>
                  <a:lnTo>
                    <a:pt x="22" y="19"/>
                  </a:lnTo>
                  <a:lnTo>
                    <a:pt x="20" y="19"/>
                  </a:lnTo>
                  <a:lnTo>
                    <a:pt x="20" y="16"/>
                  </a:lnTo>
                  <a:lnTo>
                    <a:pt x="18" y="16"/>
                  </a:lnTo>
                  <a:lnTo>
                    <a:pt x="18" y="14"/>
                  </a:lnTo>
                  <a:lnTo>
                    <a:pt x="16" y="14"/>
                  </a:lnTo>
                  <a:lnTo>
                    <a:pt x="16" y="9"/>
                  </a:lnTo>
                  <a:lnTo>
                    <a:pt x="14" y="9"/>
                  </a:lnTo>
                  <a:lnTo>
                    <a:pt x="14" y="8"/>
                  </a:lnTo>
                  <a:lnTo>
                    <a:pt x="12" y="8"/>
                  </a:lnTo>
                  <a:cubicBezTo>
                    <a:pt x="12" y="8"/>
                    <a:pt x="11" y="5"/>
                    <a:pt x="12" y="5"/>
                  </a:cubicBezTo>
                  <a:cubicBezTo>
                    <a:pt x="13" y="5"/>
                    <a:pt x="9" y="5"/>
                    <a:pt x="9" y="5"/>
                  </a:cubicBezTo>
                  <a:lnTo>
                    <a:pt x="9" y="3"/>
                  </a:lnTo>
                  <a:lnTo>
                    <a:pt x="7" y="3"/>
                  </a:lnTo>
                  <a:lnTo>
                    <a:pt x="7"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grpSp>
      <p:grpSp>
        <p:nvGrpSpPr>
          <p:cNvPr id="150" name="Group 89"/>
          <p:cNvGrpSpPr>
            <a:grpSpLocks/>
          </p:cNvGrpSpPr>
          <p:nvPr/>
        </p:nvGrpSpPr>
        <p:grpSpPr bwMode="auto">
          <a:xfrm>
            <a:off x="671220" y="2627502"/>
            <a:ext cx="3224365" cy="1907470"/>
            <a:chOff x="2117" y="1695"/>
            <a:chExt cx="1524" cy="930"/>
          </a:xfrm>
        </p:grpSpPr>
        <p:sp>
          <p:nvSpPr>
            <p:cNvPr id="151" name="Line 90"/>
            <p:cNvSpPr>
              <a:spLocks noChangeShapeType="1"/>
            </p:cNvSpPr>
            <p:nvPr/>
          </p:nvSpPr>
          <p:spPr bwMode="auto">
            <a:xfrm>
              <a:off x="2705"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2" name="Line 91"/>
            <p:cNvSpPr>
              <a:spLocks noChangeShapeType="1"/>
            </p:cNvSpPr>
            <p:nvPr/>
          </p:nvSpPr>
          <p:spPr bwMode="auto">
            <a:xfrm>
              <a:off x="2315" y="206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3" name="Line 92"/>
            <p:cNvSpPr>
              <a:spLocks noChangeShapeType="1"/>
            </p:cNvSpPr>
            <p:nvPr/>
          </p:nvSpPr>
          <p:spPr bwMode="auto">
            <a:xfrm>
              <a:off x="2135" y="170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4" name="Line 93"/>
            <p:cNvSpPr>
              <a:spLocks noChangeShapeType="1"/>
            </p:cNvSpPr>
            <p:nvPr/>
          </p:nvSpPr>
          <p:spPr bwMode="auto">
            <a:xfrm>
              <a:off x="2165" y="171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5" name="Line 94"/>
            <p:cNvSpPr>
              <a:spLocks noChangeShapeType="1"/>
            </p:cNvSpPr>
            <p:nvPr/>
          </p:nvSpPr>
          <p:spPr bwMode="auto">
            <a:xfrm>
              <a:off x="2681"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6" name="Line 95"/>
            <p:cNvSpPr>
              <a:spLocks noChangeShapeType="1"/>
            </p:cNvSpPr>
            <p:nvPr/>
          </p:nvSpPr>
          <p:spPr bwMode="auto">
            <a:xfrm>
              <a:off x="2693"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7" name="Line 96"/>
            <p:cNvSpPr>
              <a:spLocks noChangeShapeType="1"/>
            </p:cNvSpPr>
            <p:nvPr/>
          </p:nvSpPr>
          <p:spPr bwMode="auto">
            <a:xfrm>
              <a:off x="2153"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8" name="Line 97"/>
            <p:cNvSpPr>
              <a:spLocks noChangeShapeType="1"/>
            </p:cNvSpPr>
            <p:nvPr/>
          </p:nvSpPr>
          <p:spPr bwMode="auto">
            <a:xfrm>
              <a:off x="2159"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59" name="Line 98"/>
            <p:cNvSpPr>
              <a:spLocks noChangeShapeType="1"/>
            </p:cNvSpPr>
            <p:nvPr/>
          </p:nvSpPr>
          <p:spPr bwMode="auto">
            <a:xfrm>
              <a:off x="2651"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0" name="Line 99"/>
            <p:cNvSpPr>
              <a:spLocks noChangeShapeType="1"/>
            </p:cNvSpPr>
            <p:nvPr/>
          </p:nvSpPr>
          <p:spPr bwMode="auto">
            <a:xfrm>
              <a:off x="2663"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1" name="Line 100"/>
            <p:cNvSpPr>
              <a:spLocks noChangeShapeType="1"/>
            </p:cNvSpPr>
            <p:nvPr/>
          </p:nvSpPr>
          <p:spPr bwMode="auto">
            <a:xfrm>
              <a:off x="3623"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2" name="Line 101"/>
            <p:cNvSpPr>
              <a:spLocks noChangeShapeType="1"/>
            </p:cNvSpPr>
            <p:nvPr/>
          </p:nvSpPr>
          <p:spPr bwMode="auto">
            <a:xfrm>
              <a:off x="363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3" name="Line 102"/>
            <p:cNvSpPr>
              <a:spLocks noChangeShapeType="1"/>
            </p:cNvSpPr>
            <p:nvPr/>
          </p:nvSpPr>
          <p:spPr bwMode="auto">
            <a:xfrm>
              <a:off x="2177"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4" name="Line 103"/>
            <p:cNvSpPr>
              <a:spLocks noChangeShapeType="1"/>
            </p:cNvSpPr>
            <p:nvPr/>
          </p:nvSpPr>
          <p:spPr bwMode="auto">
            <a:xfrm>
              <a:off x="2183"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5" name="Line 104"/>
            <p:cNvSpPr>
              <a:spLocks noChangeShapeType="1"/>
            </p:cNvSpPr>
            <p:nvPr/>
          </p:nvSpPr>
          <p:spPr bwMode="auto">
            <a:xfrm>
              <a:off x="2555"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6" name="Line 105"/>
            <p:cNvSpPr>
              <a:spLocks noChangeShapeType="1"/>
            </p:cNvSpPr>
            <p:nvPr/>
          </p:nvSpPr>
          <p:spPr bwMode="auto">
            <a:xfrm>
              <a:off x="2567"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7" name="Line 106"/>
            <p:cNvSpPr>
              <a:spLocks noChangeShapeType="1"/>
            </p:cNvSpPr>
            <p:nvPr/>
          </p:nvSpPr>
          <p:spPr bwMode="auto">
            <a:xfrm>
              <a:off x="2183"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8" name="Line 107"/>
            <p:cNvSpPr>
              <a:spLocks noChangeShapeType="1"/>
            </p:cNvSpPr>
            <p:nvPr/>
          </p:nvSpPr>
          <p:spPr bwMode="auto">
            <a:xfrm>
              <a:off x="2195"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69" name="Line 108"/>
            <p:cNvSpPr>
              <a:spLocks noChangeShapeType="1"/>
            </p:cNvSpPr>
            <p:nvPr/>
          </p:nvSpPr>
          <p:spPr bwMode="auto">
            <a:xfrm>
              <a:off x="3119" y="254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0" name="Line 109"/>
            <p:cNvSpPr>
              <a:spLocks noChangeShapeType="1"/>
            </p:cNvSpPr>
            <p:nvPr/>
          </p:nvSpPr>
          <p:spPr bwMode="auto">
            <a:xfrm>
              <a:off x="3197"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1" name="Line 110"/>
            <p:cNvSpPr>
              <a:spLocks noChangeShapeType="1"/>
            </p:cNvSpPr>
            <p:nvPr/>
          </p:nvSpPr>
          <p:spPr bwMode="auto">
            <a:xfrm>
              <a:off x="354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2" name="Line 111"/>
            <p:cNvSpPr>
              <a:spLocks noChangeShapeType="1"/>
            </p:cNvSpPr>
            <p:nvPr/>
          </p:nvSpPr>
          <p:spPr bwMode="auto">
            <a:xfrm>
              <a:off x="2201"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3" name="Line 112"/>
            <p:cNvSpPr>
              <a:spLocks noChangeShapeType="1"/>
            </p:cNvSpPr>
            <p:nvPr/>
          </p:nvSpPr>
          <p:spPr bwMode="auto">
            <a:xfrm>
              <a:off x="2393" y="2169"/>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4" name="Line 113"/>
            <p:cNvSpPr>
              <a:spLocks noChangeShapeType="1"/>
            </p:cNvSpPr>
            <p:nvPr/>
          </p:nvSpPr>
          <p:spPr bwMode="auto">
            <a:xfrm>
              <a:off x="2885" y="249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5" name="Line 114"/>
            <p:cNvSpPr>
              <a:spLocks noChangeShapeType="1"/>
            </p:cNvSpPr>
            <p:nvPr/>
          </p:nvSpPr>
          <p:spPr bwMode="auto">
            <a:xfrm>
              <a:off x="358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6" name="Line 115"/>
            <p:cNvSpPr>
              <a:spLocks noChangeShapeType="1"/>
            </p:cNvSpPr>
            <p:nvPr/>
          </p:nvSpPr>
          <p:spPr bwMode="auto">
            <a:xfrm>
              <a:off x="3011"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7" name="Line 116"/>
            <p:cNvSpPr>
              <a:spLocks noChangeShapeType="1"/>
            </p:cNvSpPr>
            <p:nvPr/>
          </p:nvSpPr>
          <p:spPr bwMode="auto">
            <a:xfrm>
              <a:off x="3029"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8" name="Line 117"/>
            <p:cNvSpPr>
              <a:spLocks noChangeShapeType="1"/>
            </p:cNvSpPr>
            <p:nvPr/>
          </p:nvSpPr>
          <p:spPr bwMode="auto">
            <a:xfrm>
              <a:off x="2129" y="17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79" name="Line 118"/>
            <p:cNvSpPr>
              <a:spLocks noChangeShapeType="1"/>
            </p:cNvSpPr>
            <p:nvPr/>
          </p:nvSpPr>
          <p:spPr bwMode="auto">
            <a:xfrm>
              <a:off x="2123" y="169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0" name="Line 119"/>
            <p:cNvSpPr>
              <a:spLocks noChangeShapeType="1"/>
            </p:cNvSpPr>
            <p:nvPr/>
          </p:nvSpPr>
          <p:spPr bwMode="auto">
            <a:xfrm>
              <a:off x="3353" y="257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1" name="Line 120"/>
            <p:cNvSpPr>
              <a:spLocks noChangeShapeType="1"/>
            </p:cNvSpPr>
            <p:nvPr/>
          </p:nvSpPr>
          <p:spPr bwMode="auto">
            <a:xfrm>
              <a:off x="2297" y="2025"/>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2" name="Line 121"/>
            <p:cNvSpPr>
              <a:spLocks noChangeShapeType="1"/>
            </p:cNvSpPr>
            <p:nvPr/>
          </p:nvSpPr>
          <p:spPr bwMode="auto">
            <a:xfrm>
              <a:off x="2279" y="197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3" name="Line 122"/>
            <p:cNvSpPr>
              <a:spLocks noChangeShapeType="1"/>
            </p:cNvSpPr>
            <p:nvPr/>
          </p:nvSpPr>
          <p:spPr bwMode="auto">
            <a:xfrm>
              <a:off x="2279" y="195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4" name="Line 123"/>
            <p:cNvSpPr>
              <a:spLocks noChangeShapeType="1"/>
            </p:cNvSpPr>
            <p:nvPr/>
          </p:nvSpPr>
          <p:spPr bwMode="auto">
            <a:xfrm>
              <a:off x="2255" y="192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5" name="Line 124"/>
            <p:cNvSpPr>
              <a:spLocks noChangeShapeType="1"/>
            </p:cNvSpPr>
            <p:nvPr/>
          </p:nvSpPr>
          <p:spPr bwMode="auto">
            <a:xfrm>
              <a:off x="2249" y="191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6" name="Line 125"/>
            <p:cNvSpPr>
              <a:spLocks noChangeShapeType="1"/>
            </p:cNvSpPr>
            <p:nvPr/>
          </p:nvSpPr>
          <p:spPr bwMode="auto">
            <a:xfrm>
              <a:off x="2231" y="186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7" name="Line 126"/>
            <p:cNvSpPr>
              <a:spLocks noChangeShapeType="1"/>
            </p:cNvSpPr>
            <p:nvPr/>
          </p:nvSpPr>
          <p:spPr bwMode="auto">
            <a:xfrm>
              <a:off x="2189" y="180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8" name="Line 127"/>
            <p:cNvSpPr>
              <a:spLocks noChangeShapeType="1"/>
            </p:cNvSpPr>
            <p:nvPr/>
          </p:nvSpPr>
          <p:spPr bwMode="auto">
            <a:xfrm>
              <a:off x="3083" y="254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89" name="Line 128"/>
            <p:cNvSpPr>
              <a:spLocks noChangeShapeType="1"/>
            </p:cNvSpPr>
            <p:nvPr/>
          </p:nvSpPr>
          <p:spPr bwMode="auto">
            <a:xfrm>
              <a:off x="2147" y="170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0" name="Line 129"/>
            <p:cNvSpPr>
              <a:spLocks noChangeShapeType="1"/>
            </p:cNvSpPr>
            <p:nvPr/>
          </p:nvSpPr>
          <p:spPr bwMode="auto">
            <a:xfrm>
              <a:off x="352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1" name="Line 130"/>
            <p:cNvSpPr>
              <a:spLocks noChangeShapeType="1"/>
            </p:cNvSpPr>
            <p:nvPr/>
          </p:nvSpPr>
          <p:spPr bwMode="auto">
            <a:xfrm>
              <a:off x="2303" y="204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2" name="Line 131"/>
            <p:cNvSpPr>
              <a:spLocks noChangeShapeType="1"/>
            </p:cNvSpPr>
            <p:nvPr/>
          </p:nvSpPr>
          <p:spPr bwMode="auto">
            <a:xfrm>
              <a:off x="2627" y="236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3" name="Line 132"/>
            <p:cNvSpPr>
              <a:spLocks noChangeShapeType="1"/>
            </p:cNvSpPr>
            <p:nvPr/>
          </p:nvSpPr>
          <p:spPr bwMode="auto">
            <a:xfrm>
              <a:off x="3215"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4" name="Line 133"/>
            <p:cNvSpPr>
              <a:spLocks noChangeShapeType="1"/>
            </p:cNvSpPr>
            <p:nvPr/>
          </p:nvSpPr>
          <p:spPr bwMode="auto">
            <a:xfrm>
              <a:off x="2813" y="246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95" name="Freeform 134"/>
            <p:cNvSpPr>
              <a:spLocks/>
            </p:cNvSpPr>
            <p:nvPr/>
          </p:nvSpPr>
          <p:spPr bwMode="auto">
            <a:xfrm>
              <a:off x="2117" y="1713"/>
              <a:ext cx="1524" cy="894"/>
            </a:xfrm>
            <a:custGeom>
              <a:avLst/>
              <a:gdLst>
                <a:gd name="T0" fmla="*/ 208 w 254"/>
                <a:gd name="T1" fmla="*/ 149 h 149"/>
                <a:gd name="T2" fmla="*/ 195 w 254"/>
                <a:gd name="T3" fmla="*/ 147 h 149"/>
                <a:gd name="T4" fmla="*/ 177 w 254"/>
                <a:gd name="T5" fmla="*/ 142 h 149"/>
                <a:gd name="T6" fmla="*/ 156 w 254"/>
                <a:gd name="T7" fmla="*/ 141 h 149"/>
                <a:gd name="T8" fmla="*/ 148 w 254"/>
                <a:gd name="T9" fmla="*/ 140 h 149"/>
                <a:gd name="T10" fmla="*/ 142 w 254"/>
                <a:gd name="T11" fmla="*/ 138 h 149"/>
                <a:gd name="T12" fmla="*/ 134 w 254"/>
                <a:gd name="T13" fmla="*/ 136 h 149"/>
                <a:gd name="T14" fmla="*/ 126 w 254"/>
                <a:gd name="T15" fmla="*/ 134 h 149"/>
                <a:gd name="T16" fmla="*/ 123 w 254"/>
                <a:gd name="T17" fmla="*/ 132 h 149"/>
                <a:gd name="T18" fmla="*/ 118 w 254"/>
                <a:gd name="T19" fmla="*/ 130 h 149"/>
                <a:gd name="T20" fmla="*/ 117 w 254"/>
                <a:gd name="T21" fmla="*/ 129 h 149"/>
                <a:gd name="T22" fmla="*/ 114 w 254"/>
                <a:gd name="T23" fmla="*/ 128 h 149"/>
                <a:gd name="T24" fmla="*/ 112 w 254"/>
                <a:gd name="T25" fmla="*/ 125 h 149"/>
                <a:gd name="T26" fmla="*/ 105 w 254"/>
                <a:gd name="T27" fmla="*/ 122 h 149"/>
                <a:gd name="T28" fmla="*/ 101 w 254"/>
                <a:gd name="T29" fmla="*/ 120 h 149"/>
                <a:gd name="T30" fmla="*/ 99 w 254"/>
                <a:gd name="T31" fmla="*/ 117 h 149"/>
                <a:gd name="T32" fmla="*/ 97 w 254"/>
                <a:gd name="T33" fmla="*/ 114 h 149"/>
                <a:gd name="T34" fmla="*/ 91 w 254"/>
                <a:gd name="T35" fmla="*/ 111 h 149"/>
                <a:gd name="T36" fmla="*/ 83 w 254"/>
                <a:gd name="T37" fmla="*/ 109 h 149"/>
                <a:gd name="T38" fmla="*/ 81 w 254"/>
                <a:gd name="T39" fmla="*/ 107 h 149"/>
                <a:gd name="T40" fmla="*/ 80 w 254"/>
                <a:gd name="T41" fmla="*/ 105 h 149"/>
                <a:gd name="T42" fmla="*/ 78 w 254"/>
                <a:gd name="T43" fmla="*/ 103 h 149"/>
                <a:gd name="T44" fmla="*/ 76 w 254"/>
                <a:gd name="T45" fmla="*/ 100 h 149"/>
                <a:gd name="T46" fmla="*/ 72 w 254"/>
                <a:gd name="T47" fmla="*/ 98 h 149"/>
                <a:gd name="T48" fmla="*/ 70 w 254"/>
                <a:gd name="T49" fmla="*/ 95 h 149"/>
                <a:gd name="T50" fmla="*/ 69 w 254"/>
                <a:gd name="T51" fmla="*/ 93 h 149"/>
                <a:gd name="T52" fmla="*/ 66 w 254"/>
                <a:gd name="T53" fmla="*/ 92 h 149"/>
                <a:gd name="T54" fmla="*/ 64 w 254"/>
                <a:gd name="T55" fmla="*/ 89 h 149"/>
                <a:gd name="T56" fmla="*/ 61 w 254"/>
                <a:gd name="T57" fmla="*/ 87 h 149"/>
                <a:gd name="T58" fmla="*/ 58 w 254"/>
                <a:gd name="T59" fmla="*/ 85 h 149"/>
                <a:gd name="T60" fmla="*/ 56 w 254"/>
                <a:gd name="T61" fmla="*/ 83 h 149"/>
                <a:gd name="T62" fmla="*/ 55 w 254"/>
                <a:gd name="T63" fmla="*/ 79 h 149"/>
                <a:gd name="T64" fmla="*/ 52 w 254"/>
                <a:gd name="T65" fmla="*/ 77 h 149"/>
                <a:gd name="T66" fmla="*/ 49 w 254"/>
                <a:gd name="T67" fmla="*/ 74 h 149"/>
                <a:gd name="T68" fmla="*/ 48 w 254"/>
                <a:gd name="T69" fmla="*/ 73 h 149"/>
                <a:gd name="T70" fmla="*/ 46 w 254"/>
                <a:gd name="T71" fmla="*/ 68 h 149"/>
                <a:gd name="T72" fmla="*/ 43 w 254"/>
                <a:gd name="T73" fmla="*/ 67 h 149"/>
                <a:gd name="T74" fmla="*/ 42 w 254"/>
                <a:gd name="T75" fmla="*/ 65 h 149"/>
                <a:gd name="T76" fmla="*/ 39 w 254"/>
                <a:gd name="T77" fmla="*/ 63 h 149"/>
                <a:gd name="T78" fmla="*/ 38 w 254"/>
                <a:gd name="T79" fmla="*/ 60 h 149"/>
                <a:gd name="T80" fmla="*/ 36 w 254"/>
                <a:gd name="T81" fmla="*/ 56 h 149"/>
                <a:gd name="T82" fmla="*/ 34 w 254"/>
                <a:gd name="T83" fmla="*/ 52 h 149"/>
                <a:gd name="T84" fmla="*/ 33 w 254"/>
                <a:gd name="T85" fmla="*/ 50 h 149"/>
                <a:gd name="T86" fmla="*/ 31 w 254"/>
                <a:gd name="T87" fmla="*/ 45 h 149"/>
                <a:gd name="T88" fmla="*/ 30 w 254"/>
                <a:gd name="T89" fmla="*/ 41 h 149"/>
                <a:gd name="T90" fmla="*/ 29 w 254"/>
                <a:gd name="T91" fmla="*/ 38 h 149"/>
                <a:gd name="T92" fmla="*/ 26 w 254"/>
                <a:gd name="T93" fmla="*/ 31 h 149"/>
                <a:gd name="T94" fmla="*/ 23 w 254"/>
                <a:gd name="T95" fmla="*/ 29 h 149"/>
                <a:gd name="T96" fmla="*/ 22 w 254"/>
                <a:gd name="T97" fmla="*/ 23 h 149"/>
                <a:gd name="T98" fmla="*/ 20 w 254"/>
                <a:gd name="T99" fmla="*/ 20 h 149"/>
                <a:gd name="T100" fmla="*/ 19 w 254"/>
                <a:gd name="T101" fmla="*/ 18 h 149"/>
                <a:gd name="T102" fmla="*/ 17 w 254"/>
                <a:gd name="T103" fmla="*/ 15 h 149"/>
                <a:gd name="T104" fmla="*/ 15 w 254"/>
                <a:gd name="T105" fmla="*/ 10 h 149"/>
                <a:gd name="T106" fmla="*/ 11 w 254"/>
                <a:gd name="T107" fmla="*/ 6 h 149"/>
                <a:gd name="T108" fmla="*/ 8 w 254"/>
                <a:gd name="T109" fmla="*/ 4 h 149"/>
                <a:gd name="T110" fmla="*/ 6 w 254"/>
                <a:gd name="T111" fmla="*/ 2 h 149"/>
                <a:gd name="T112" fmla="*/ 4 w 254"/>
                <a:gd name="T11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149">
                  <a:moveTo>
                    <a:pt x="254" y="149"/>
                  </a:moveTo>
                  <a:lnTo>
                    <a:pt x="208" y="149"/>
                  </a:lnTo>
                  <a:lnTo>
                    <a:pt x="208" y="147"/>
                  </a:lnTo>
                  <a:lnTo>
                    <a:pt x="195" y="147"/>
                  </a:lnTo>
                  <a:lnTo>
                    <a:pt x="195" y="142"/>
                  </a:lnTo>
                  <a:lnTo>
                    <a:pt x="177" y="142"/>
                  </a:lnTo>
                  <a:lnTo>
                    <a:pt x="177" y="141"/>
                  </a:lnTo>
                  <a:lnTo>
                    <a:pt x="156" y="141"/>
                  </a:lnTo>
                  <a:lnTo>
                    <a:pt x="156" y="140"/>
                  </a:lnTo>
                  <a:lnTo>
                    <a:pt x="148" y="140"/>
                  </a:lnTo>
                  <a:lnTo>
                    <a:pt x="148" y="138"/>
                  </a:lnTo>
                  <a:lnTo>
                    <a:pt x="142" y="138"/>
                  </a:lnTo>
                  <a:lnTo>
                    <a:pt x="142" y="136"/>
                  </a:lnTo>
                  <a:lnTo>
                    <a:pt x="134" y="136"/>
                  </a:lnTo>
                  <a:lnTo>
                    <a:pt x="134" y="134"/>
                  </a:lnTo>
                  <a:lnTo>
                    <a:pt x="126" y="134"/>
                  </a:lnTo>
                  <a:lnTo>
                    <a:pt x="123" y="134"/>
                  </a:lnTo>
                  <a:lnTo>
                    <a:pt x="123" y="132"/>
                  </a:lnTo>
                  <a:lnTo>
                    <a:pt x="118" y="132"/>
                  </a:lnTo>
                  <a:lnTo>
                    <a:pt x="118" y="130"/>
                  </a:lnTo>
                  <a:lnTo>
                    <a:pt x="117" y="130"/>
                  </a:lnTo>
                  <a:lnTo>
                    <a:pt x="117" y="129"/>
                  </a:lnTo>
                  <a:lnTo>
                    <a:pt x="114" y="129"/>
                  </a:lnTo>
                  <a:lnTo>
                    <a:pt x="114" y="128"/>
                  </a:lnTo>
                  <a:lnTo>
                    <a:pt x="112" y="128"/>
                  </a:lnTo>
                  <a:lnTo>
                    <a:pt x="112" y="125"/>
                  </a:lnTo>
                  <a:lnTo>
                    <a:pt x="105" y="125"/>
                  </a:lnTo>
                  <a:lnTo>
                    <a:pt x="105" y="122"/>
                  </a:lnTo>
                  <a:lnTo>
                    <a:pt x="101" y="122"/>
                  </a:lnTo>
                  <a:lnTo>
                    <a:pt x="101" y="120"/>
                  </a:lnTo>
                  <a:lnTo>
                    <a:pt x="99" y="120"/>
                  </a:lnTo>
                  <a:lnTo>
                    <a:pt x="99" y="117"/>
                  </a:lnTo>
                  <a:lnTo>
                    <a:pt x="97" y="117"/>
                  </a:lnTo>
                  <a:lnTo>
                    <a:pt x="97" y="114"/>
                  </a:lnTo>
                  <a:lnTo>
                    <a:pt x="91" y="114"/>
                  </a:lnTo>
                  <a:lnTo>
                    <a:pt x="91" y="111"/>
                  </a:lnTo>
                  <a:lnTo>
                    <a:pt x="83" y="111"/>
                  </a:lnTo>
                  <a:lnTo>
                    <a:pt x="83" y="109"/>
                  </a:lnTo>
                  <a:lnTo>
                    <a:pt x="81" y="109"/>
                  </a:lnTo>
                  <a:lnTo>
                    <a:pt x="81" y="107"/>
                  </a:lnTo>
                  <a:lnTo>
                    <a:pt x="80" y="107"/>
                  </a:lnTo>
                  <a:lnTo>
                    <a:pt x="80" y="105"/>
                  </a:lnTo>
                  <a:lnTo>
                    <a:pt x="78" y="105"/>
                  </a:lnTo>
                  <a:lnTo>
                    <a:pt x="78" y="103"/>
                  </a:lnTo>
                  <a:lnTo>
                    <a:pt x="76" y="103"/>
                  </a:lnTo>
                  <a:lnTo>
                    <a:pt x="76" y="100"/>
                  </a:lnTo>
                  <a:lnTo>
                    <a:pt x="72" y="100"/>
                  </a:lnTo>
                  <a:lnTo>
                    <a:pt x="72" y="98"/>
                  </a:lnTo>
                  <a:lnTo>
                    <a:pt x="70" y="98"/>
                  </a:lnTo>
                  <a:lnTo>
                    <a:pt x="70" y="95"/>
                  </a:lnTo>
                  <a:lnTo>
                    <a:pt x="69" y="95"/>
                  </a:lnTo>
                  <a:lnTo>
                    <a:pt x="69" y="93"/>
                  </a:lnTo>
                  <a:lnTo>
                    <a:pt x="66" y="93"/>
                  </a:lnTo>
                  <a:lnTo>
                    <a:pt x="66" y="92"/>
                  </a:lnTo>
                  <a:lnTo>
                    <a:pt x="64" y="92"/>
                  </a:lnTo>
                  <a:lnTo>
                    <a:pt x="64" y="89"/>
                  </a:lnTo>
                  <a:lnTo>
                    <a:pt x="61" y="89"/>
                  </a:lnTo>
                  <a:lnTo>
                    <a:pt x="61" y="87"/>
                  </a:lnTo>
                  <a:lnTo>
                    <a:pt x="58" y="87"/>
                  </a:lnTo>
                  <a:lnTo>
                    <a:pt x="58" y="85"/>
                  </a:lnTo>
                  <a:lnTo>
                    <a:pt x="56" y="85"/>
                  </a:lnTo>
                  <a:lnTo>
                    <a:pt x="56" y="83"/>
                  </a:lnTo>
                  <a:lnTo>
                    <a:pt x="55" y="83"/>
                  </a:lnTo>
                  <a:lnTo>
                    <a:pt x="55" y="79"/>
                  </a:lnTo>
                  <a:lnTo>
                    <a:pt x="52" y="79"/>
                  </a:lnTo>
                  <a:lnTo>
                    <a:pt x="52" y="77"/>
                  </a:lnTo>
                  <a:lnTo>
                    <a:pt x="49" y="77"/>
                  </a:lnTo>
                  <a:lnTo>
                    <a:pt x="49" y="74"/>
                  </a:lnTo>
                  <a:lnTo>
                    <a:pt x="48" y="74"/>
                  </a:lnTo>
                  <a:lnTo>
                    <a:pt x="48" y="73"/>
                  </a:lnTo>
                  <a:lnTo>
                    <a:pt x="46" y="73"/>
                  </a:lnTo>
                  <a:lnTo>
                    <a:pt x="46" y="68"/>
                  </a:lnTo>
                  <a:lnTo>
                    <a:pt x="43" y="68"/>
                  </a:lnTo>
                  <a:lnTo>
                    <a:pt x="43" y="67"/>
                  </a:lnTo>
                  <a:lnTo>
                    <a:pt x="42" y="67"/>
                  </a:lnTo>
                  <a:lnTo>
                    <a:pt x="42" y="65"/>
                  </a:lnTo>
                  <a:lnTo>
                    <a:pt x="39" y="65"/>
                  </a:lnTo>
                  <a:lnTo>
                    <a:pt x="39" y="63"/>
                  </a:lnTo>
                  <a:lnTo>
                    <a:pt x="38" y="63"/>
                  </a:lnTo>
                  <a:lnTo>
                    <a:pt x="38" y="60"/>
                  </a:lnTo>
                  <a:lnTo>
                    <a:pt x="36" y="60"/>
                  </a:lnTo>
                  <a:lnTo>
                    <a:pt x="36" y="56"/>
                  </a:lnTo>
                  <a:lnTo>
                    <a:pt x="34" y="56"/>
                  </a:lnTo>
                  <a:lnTo>
                    <a:pt x="34" y="52"/>
                  </a:lnTo>
                  <a:lnTo>
                    <a:pt x="33" y="52"/>
                  </a:lnTo>
                  <a:lnTo>
                    <a:pt x="33" y="50"/>
                  </a:lnTo>
                  <a:lnTo>
                    <a:pt x="31" y="50"/>
                  </a:lnTo>
                  <a:lnTo>
                    <a:pt x="31" y="45"/>
                  </a:lnTo>
                  <a:lnTo>
                    <a:pt x="30" y="45"/>
                  </a:lnTo>
                  <a:lnTo>
                    <a:pt x="30" y="41"/>
                  </a:lnTo>
                  <a:lnTo>
                    <a:pt x="29" y="41"/>
                  </a:lnTo>
                  <a:lnTo>
                    <a:pt x="29" y="38"/>
                  </a:lnTo>
                  <a:lnTo>
                    <a:pt x="26" y="38"/>
                  </a:lnTo>
                  <a:lnTo>
                    <a:pt x="26" y="31"/>
                  </a:lnTo>
                  <a:lnTo>
                    <a:pt x="23" y="31"/>
                  </a:lnTo>
                  <a:lnTo>
                    <a:pt x="23" y="29"/>
                  </a:lnTo>
                  <a:lnTo>
                    <a:pt x="22" y="29"/>
                  </a:lnTo>
                  <a:lnTo>
                    <a:pt x="22" y="23"/>
                  </a:lnTo>
                  <a:lnTo>
                    <a:pt x="20" y="23"/>
                  </a:lnTo>
                  <a:lnTo>
                    <a:pt x="20" y="20"/>
                  </a:lnTo>
                  <a:lnTo>
                    <a:pt x="19" y="20"/>
                  </a:lnTo>
                  <a:lnTo>
                    <a:pt x="19" y="18"/>
                  </a:lnTo>
                  <a:lnTo>
                    <a:pt x="17" y="18"/>
                  </a:lnTo>
                  <a:lnTo>
                    <a:pt x="17" y="15"/>
                  </a:lnTo>
                  <a:lnTo>
                    <a:pt x="15" y="15"/>
                  </a:lnTo>
                  <a:lnTo>
                    <a:pt x="15" y="10"/>
                  </a:lnTo>
                  <a:lnTo>
                    <a:pt x="11" y="10"/>
                  </a:lnTo>
                  <a:lnTo>
                    <a:pt x="11" y="6"/>
                  </a:lnTo>
                  <a:lnTo>
                    <a:pt x="8" y="6"/>
                  </a:lnTo>
                  <a:lnTo>
                    <a:pt x="8" y="4"/>
                  </a:lnTo>
                  <a:lnTo>
                    <a:pt x="6" y="4"/>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grpSp>
      <p:graphicFrame>
        <p:nvGraphicFramePr>
          <p:cNvPr id="196" name="Table 195"/>
          <p:cNvGraphicFramePr>
            <a:graphicFrameLocks noGrp="1"/>
          </p:cNvGraphicFramePr>
          <p:nvPr>
            <p:extLst>
              <p:ext uri="{D42A27DB-BD31-4B8C-83A1-F6EECF244321}">
                <p14:modId xmlns:p14="http://schemas.microsoft.com/office/powerpoint/2010/main" val="1763965004"/>
              </p:ext>
            </p:extLst>
          </p:nvPr>
        </p:nvGraphicFramePr>
        <p:xfrm>
          <a:off x="6171509"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err="1" smtClean="0">
                          <a:solidFill>
                            <a:srgbClr val="000000"/>
                          </a:solidFill>
                          <a:latin typeface="Arial" panose="020B0604020202020204" pitchFamily="34" charset="0"/>
                          <a:cs typeface="Arial" panose="020B0604020202020204" pitchFamily="34" charset="0"/>
                        </a:rPr>
                        <a:t>SSPm</a:t>
                      </a:r>
                      <a:r>
                        <a:rPr lang="en-GB" sz="800" dirty="0" smtClean="0">
                          <a:solidFill>
                            <a:srgbClr val="000000"/>
                          </a:solidFill>
                          <a:latin typeface="Arial" panose="020B0604020202020204" pitchFamily="34" charset="0"/>
                          <a:cs typeface="Arial" panose="020B0604020202020204" pitchFamily="34" charset="0"/>
                        </a:rPr>
                        <a:t>,</a:t>
                      </a:r>
                      <a:br>
                        <a:rPr lang="en-GB" sz="800" dirty="0" smtClean="0">
                          <a:solidFill>
                            <a:srgbClr val="000000"/>
                          </a:solidFill>
                          <a:latin typeface="Arial" panose="020B0604020202020204" pitchFamily="34" charset="0"/>
                          <a:cs typeface="Arial" panose="020B0604020202020204" pitchFamily="34" charset="0"/>
                        </a:rPr>
                      </a:br>
                      <a:r>
                        <a:rPr lang="en-GB" sz="800" dirty="0" err="1" smtClean="0">
                          <a:solidFill>
                            <a:srgbClr val="000000"/>
                          </a:solidFill>
                          <a:latin typeface="Arial" panose="020B0604020202020204" pitchFamily="34" charset="0"/>
                          <a:cs typeface="Arial" panose="020B0604020202020204" pitchFamily="34" charset="0"/>
                        </a:rPr>
                        <a:t>mois</a:t>
                      </a:r>
                      <a:r>
                        <a:rPr lang="en-GB" sz="800" baseline="0" dirty="0" smtClean="0">
                          <a:solidFill>
                            <a:srgbClr val="000000"/>
                          </a:solidFill>
                          <a:latin typeface="Arial" panose="020B0604020202020204" pitchFamily="34" charset="0"/>
                          <a:cs typeface="Arial" panose="020B0604020202020204" pitchFamily="34" charset="0"/>
                        </a:rPr>
                        <a:t> (IC95%)</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N, </a:t>
                      </a:r>
                      <a:r>
                        <a:rPr lang="en-GB" sz="800" dirty="0" err="1" smtClean="0">
                          <a:solidFill>
                            <a:srgbClr val="000000"/>
                          </a:solidFill>
                          <a:latin typeface="Arial" panose="020B0604020202020204" pitchFamily="34" charset="0"/>
                          <a:cs typeface="Arial" panose="020B0604020202020204" pitchFamily="34" charset="0"/>
                        </a:rPr>
                        <a:t>evts</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Cabozantinib (n=470)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5,2 (4,0 – </a:t>
                      </a:r>
                      <a:r>
                        <a:rPr lang="en-GB" sz="800" dirty="0" smtClean="0">
                          <a:solidFill>
                            <a:srgbClr val="000000"/>
                          </a:solidFill>
                          <a:latin typeface="Arial"/>
                          <a:cs typeface="Arial"/>
                        </a:rPr>
                        <a:t>5,5)</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349</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Placebo (n=237)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Arial" panose="020B0604020202020204" pitchFamily="34" charset="0"/>
                          <a:cs typeface="Arial" panose="020B0604020202020204" pitchFamily="34" charset="0"/>
                        </a:rPr>
                        <a:t>1,9 (1,9 –</a:t>
                      </a:r>
                      <a:r>
                        <a:rPr lang="en-GB" sz="800" baseline="0" dirty="0" smtClean="0">
                          <a:solidFill>
                            <a:srgbClr val="000000"/>
                          </a:solidFill>
                          <a:latin typeface="Arial"/>
                          <a:cs typeface="Arial"/>
                        </a:rPr>
                        <a:t> </a:t>
                      </a:r>
                      <a:r>
                        <a:rPr lang="en-GB" sz="800" dirty="0" smtClean="0">
                          <a:solidFill>
                            <a:srgbClr val="000000"/>
                          </a:solidFill>
                          <a:latin typeface="Arial"/>
                          <a:cs typeface="Arial"/>
                        </a:rPr>
                        <a:t>1,9)</a:t>
                      </a:r>
                      <a:endParaRPr lang="en-GB" sz="800" dirty="0" smtClean="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205</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97" name="Group 196"/>
          <p:cNvGrpSpPr/>
          <p:nvPr/>
        </p:nvGrpSpPr>
        <p:grpSpPr>
          <a:xfrm>
            <a:off x="4526249" y="2537158"/>
            <a:ext cx="4360256" cy="3181289"/>
            <a:chOff x="4647272" y="3052274"/>
            <a:chExt cx="4360256" cy="3181289"/>
          </a:xfrm>
        </p:grpSpPr>
        <p:grpSp>
          <p:nvGrpSpPr>
            <p:cNvPr id="198" name="Group 197"/>
            <p:cNvGrpSpPr/>
            <p:nvPr/>
          </p:nvGrpSpPr>
          <p:grpSpPr>
            <a:xfrm>
              <a:off x="4647272" y="3052274"/>
              <a:ext cx="4359394" cy="3181289"/>
              <a:chOff x="2049556" y="2266713"/>
              <a:chExt cx="4653844" cy="3295384"/>
            </a:xfrm>
          </p:grpSpPr>
          <p:grpSp>
            <p:nvGrpSpPr>
              <p:cNvPr id="260" name="Group 259"/>
              <p:cNvGrpSpPr/>
              <p:nvPr/>
            </p:nvGrpSpPr>
            <p:grpSpPr>
              <a:xfrm>
                <a:off x="2614623" y="2396465"/>
                <a:ext cx="3906738" cy="2171700"/>
                <a:chOff x="836615" y="2448719"/>
                <a:chExt cx="3906738" cy="2171700"/>
              </a:xfrm>
            </p:grpSpPr>
            <p:sp>
              <p:nvSpPr>
                <p:cNvPr id="278" name="Freeform 27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7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5" name="Line 13"/>
                <p:cNvSpPr>
                  <a:spLocks noChangeShapeType="1"/>
                </p:cNvSpPr>
                <p:nvPr/>
              </p:nvSpPr>
              <p:spPr bwMode="auto">
                <a:xfrm>
                  <a:off x="1860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6" name="Line 14"/>
                <p:cNvSpPr>
                  <a:spLocks noChangeShapeType="1"/>
                </p:cNvSpPr>
                <p:nvPr/>
              </p:nvSpPr>
              <p:spPr bwMode="auto">
                <a:xfrm>
                  <a:off x="28268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7" name="Line 15"/>
                <p:cNvSpPr>
                  <a:spLocks noChangeShapeType="1"/>
                </p:cNvSpPr>
                <p:nvPr/>
              </p:nvSpPr>
              <p:spPr bwMode="auto">
                <a:xfrm>
                  <a:off x="23410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89" name="Line 19"/>
                <p:cNvSpPr>
                  <a:spLocks noChangeShapeType="1"/>
                </p:cNvSpPr>
                <p:nvPr/>
              </p:nvSpPr>
              <p:spPr bwMode="auto">
                <a:xfrm>
                  <a:off x="1385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90"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91" name="Line 12"/>
                <p:cNvSpPr>
                  <a:spLocks noChangeShapeType="1"/>
                </p:cNvSpPr>
                <p:nvPr/>
              </p:nvSpPr>
              <p:spPr bwMode="auto">
                <a:xfrm>
                  <a:off x="3768318" y="451560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92" name="Line 15"/>
                <p:cNvSpPr>
                  <a:spLocks noChangeShapeType="1"/>
                </p:cNvSpPr>
                <p:nvPr/>
              </p:nvSpPr>
              <p:spPr bwMode="auto">
                <a:xfrm>
                  <a:off x="4243771"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293" name="Line 18"/>
                <p:cNvSpPr>
                  <a:spLocks noChangeShapeType="1"/>
                </p:cNvSpPr>
                <p:nvPr/>
              </p:nvSpPr>
              <p:spPr bwMode="auto">
                <a:xfrm>
                  <a:off x="3289214"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grpSp>
          <p:sp>
            <p:nvSpPr>
              <p:cNvPr id="261" name="TextBox 260"/>
              <p:cNvSpPr txBox="1"/>
              <p:nvPr/>
            </p:nvSpPr>
            <p:spPr>
              <a:xfrm rot="16200000">
                <a:off x="1510554" y="3310836"/>
                <a:ext cx="1340856" cy="262852"/>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Probabilité de SSP</a:t>
                </a:r>
                <a:endParaRPr lang="fr-FR" sz="1000" dirty="0">
                  <a:solidFill>
                    <a:srgbClr val="000000"/>
                  </a:solidFill>
                  <a:latin typeface="Arial" panose="020B0604020202020204" pitchFamily="34" charset="0"/>
                  <a:cs typeface="Arial" panose="020B0604020202020204" pitchFamily="34" charset="0"/>
                </a:endParaRPr>
              </a:p>
            </p:txBody>
          </p:sp>
          <p:sp>
            <p:nvSpPr>
              <p:cNvPr id="262" name="TextBox 261"/>
              <p:cNvSpPr txBox="1"/>
              <p:nvPr/>
            </p:nvSpPr>
            <p:spPr>
              <a:xfrm>
                <a:off x="4360668" y="4695890"/>
                <a:ext cx="486184" cy="255052"/>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Mois</a:t>
                </a:r>
                <a:endParaRPr lang="fr-FR" sz="1000" dirty="0">
                  <a:solidFill>
                    <a:srgbClr val="000000"/>
                  </a:solidFill>
                  <a:latin typeface="Arial" panose="020B0604020202020204" pitchFamily="34" charset="0"/>
                  <a:cs typeface="Arial" panose="020B0604020202020204" pitchFamily="34" charset="0"/>
                </a:endParaRPr>
              </a:p>
            </p:txBody>
          </p:sp>
          <p:sp>
            <p:nvSpPr>
              <p:cNvPr id="263" name="TextBox 262"/>
              <p:cNvSpPr txBox="1"/>
              <p:nvPr/>
            </p:nvSpPr>
            <p:spPr>
              <a:xfrm>
                <a:off x="2298094" y="2266713"/>
                <a:ext cx="385379"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a:t>
                </a:r>
                <a:endParaRPr lang="fr-FR" sz="1000">
                  <a:solidFill>
                    <a:srgbClr val="000000"/>
                  </a:solidFill>
                  <a:latin typeface="Arial" panose="020B0604020202020204" pitchFamily="34" charset="0"/>
                  <a:cs typeface="Arial" panose="020B0604020202020204" pitchFamily="34" charset="0"/>
                </a:endParaRPr>
              </a:p>
            </p:txBody>
          </p:sp>
          <p:sp>
            <p:nvSpPr>
              <p:cNvPr id="264" name="TextBox 263"/>
              <p:cNvSpPr txBox="1"/>
              <p:nvPr/>
            </p:nvSpPr>
            <p:spPr>
              <a:xfrm>
                <a:off x="2298094" y="2684192"/>
                <a:ext cx="385379"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0,8</a:t>
                </a:r>
                <a:endParaRPr lang="fr-FR" sz="1000">
                  <a:solidFill>
                    <a:srgbClr val="000000"/>
                  </a:solidFill>
                  <a:latin typeface="Arial" panose="020B0604020202020204" pitchFamily="34" charset="0"/>
                  <a:cs typeface="Arial" panose="020B0604020202020204" pitchFamily="34" charset="0"/>
                </a:endParaRPr>
              </a:p>
            </p:txBody>
          </p:sp>
          <p:sp>
            <p:nvSpPr>
              <p:cNvPr id="265" name="TextBox 264"/>
              <p:cNvSpPr txBox="1"/>
              <p:nvPr/>
            </p:nvSpPr>
            <p:spPr>
              <a:xfrm>
                <a:off x="2298094" y="3099932"/>
                <a:ext cx="385379"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0,6</a:t>
                </a:r>
                <a:endParaRPr lang="fr-FR" sz="1000">
                  <a:solidFill>
                    <a:srgbClr val="000000"/>
                  </a:solidFill>
                  <a:latin typeface="Arial" panose="020B0604020202020204" pitchFamily="34" charset="0"/>
                  <a:cs typeface="Arial" panose="020B0604020202020204" pitchFamily="34" charset="0"/>
                </a:endParaRPr>
              </a:p>
            </p:txBody>
          </p:sp>
          <p:sp>
            <p:nvSpPr>
              <p:cNvPr id="266" name="TextBox 265"/>
              <p:cNvSpPr txBox="1"/>
              <p:nvPr/>
            </p:nvSpPr>
            <p:spPr>
              <a:xfrm>
                <a:off x="2298094" y="3515672"/>
                <a:ext cx="385379"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0,4</a:t>
                </a:r>
                <a:endParaRPr lang="fr-FR" sz="1000">
                  <a:solidFill>
                    <a:srgbClr val="000000"/>
                  </a:solidFill>
                  <a:latin typeface="Arial" panose="020B0604020202020204" pitchFamily="34" charset="0"/>
                  <a:cs typeface="Arial" panose="020B0604020202020204" pitchFamily="34" charset="0"/>
                </a:endParaRPr>
              </a:p>
            </p:txBody>
          </p:sp>
          <p:sp>
            <p:nvSpPr>
              <p:cNvPr id="267" name="TextBox 266"/>
              <p:cNvSpPr txBox="1"/>
              <p:nvPr/>
            </p:nvSpPr>
            <p:spPr>
              <a:xfrm>
                <a:off x="2298094" y="3931412"/>
                <a:ext cx="385379"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0,2</a:t>
                </a:r>
                <a:endParaRPr lang="fr-FR" sz="1000">
                  <a:solidFill>
                    <a:srgbClr val="000000"/>
                  </a:solidFill>
                  <a:latin typeface="Arial" panose="020B0604020202020204" pitchFamily="34" charset="0"/>
                  <a:cs typeface="Arial" panose="020B0604020202020204" pitchFamily="34" charset="0"/>
                </a:endParaRPr>
              </a:p>
            </p:txBody>
          </p:sp>
          <p:sp>
            <p:nvSpPr>
              <p:cNvPr id="268" name="TextBox 267"/>
              <p:cNvSpPr txBox="1"/>
              <p:nvPr/>
            </p:nvSpPr>
            <p:spPr>
              <a:xfrm>
                <a:off x="2411038" y="4347152"/>
                <a:ext cx="272435" cy="255052"/>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269" name="TextBox 268"/>
              <p:cNvSpPr txBox="1"/>
              <p:nvPr/>
            </p:nvSpPr>
            <p:spPr>
              <a:xfrm>
                <a:off x="2496861" y="4510008"/>
                <a:ext cx="423027" cy="1052089"/>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470</a:t>
                </a:r>
              </a:p>
              <a:p>
                <a:pPr algn="ctr"/>
                <a:r>
                  <a:rPr lang="fr-FR" sz="1000" smtClean="0">
                    <a:solidFill>
                      <a:srgbClr val="B2C0D8"/>
                    </a:solidFill>
                    <a:latin typeface="Arial" panose="020B0604020202020204" pitchFamily="34" charset="0"/>
                    <a:cs typeface="Arial" panose="020B0604020202020204" pitchFamily="34" charset="0"/>
                  </a:rPr>
                  <a:t>237</a:t>
                </a:r>
              </a:p>
              <a:p>
                <a:pPr algn="ctr"/>
                <a:endParaRPr lang="fr-FR" sz="1000">
                  <a:solidFill>
                    <a:srgbClr val="000000"/>
                  </a:solidFill>
                  <a:latin typeface="Arial" panose="020B0604020202020204" pitchFamily="34" charset="0"/>
                  <a:cs typeface="Arial" panose="020B0604020202020204" pitchFamily="34" charset="0"/>
                </a:endParaRPr>
              </a:p>
            </p:txBody>
          </p:sp>
          <p:sp>
            <p:nvSpPr>
              <p:cNvPr id="270" name="TextBox 269"/>
              <p:cNvSpPr txBox="1"/>
              <p:nvPr/>
            </p:nvSpPr>
            <p:spPr>
              <a:xfrm>
                <a:off x="2953933" y="4510008"/>
                <a:ext cx="423027"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266</a:t>
                </a:r>
              </a:p>
              <a:p>
                <a:pPr algn="ctr"/>
                <a:r>
                  <a:rPr lang="fr-FR" sz="1000" smtClean="0">
                    <a:solidFill>
                      <a:srgbClr val="B2C0D8"/>
                    </a:solidFill>
                    <a:latin typeface="Arial" panose="020B0604020202020204" pitchFamily="34" charset="0"/>
                    <a:cs typeface="Arial" panose="020B0604020202020204" pitchFamily="34" charset="0"/>
                  </a:rPr>
                  <a:t>70</a:t>
                </a:r>
                <a:endParaRPr lang="fr-FR" sz="1000">
                  <a:solidFill>
                    <a:srgbClr val="B2C0D8"/>
                  </a:solidFill>
                  <a:latin typeface="Arial" panose="020B0604020202020204" pitchFamily="34" charset="0"/>
                  <a:cs typeface="Arial" panose="020B0604020202020204" pitchFamily="34" charset="0"/>
                </a:endParaRPr>
              </a:p>
            </p:txBody>
          </p:sp>
          <p:sp>
            <p:nvSpPr>
              <p:cNvPr id="271" name="TextBox 270"/>
              <p:cNvSpPr txBox="1"/>
              <p:nvPr/>
            </p:nvSpPr>
            <p:spPr>
              <a:xfrm>
                <a:off x="3423213" y="4510008"/>
                <a:ext cx="423027"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131</a:t>
                </a:r>
              </a:p>
              <a:p>
                <a:pPr algn="ctr"/>
                <a:r>
                  <a:rPr lang="fr-FR" sz="1000" smtClean="0">
                    <a:solidFill>
                      <a:srgbClr val="B2C0D8"/>
                    </a:solidFill>
                    <a:latin typeface="Arial" panose="020B0604020202020204" pitchFamily="34" charset="0"/>
                    <a:cs typeface="Arial" panose="020B0604020202020204" pitchFamily="34" charset="0"/>
                  </a:rPr>
                  <a:t>21</a:t>
                </a:r>
                <a:endParaRPr lang="fr-FR" sz="1000">
                  <a:solidFill>
                    <a:srgbClr val="B2C0D8"/>
                  </a:solidFill>
                  <a:latin typeface="Arial" panose="020B0604020202020204" pitchFamily="34" charset="0"/>
                  <a:cs typeface="Arial" panose="020B0604020202020204" pitchFamily="34" charset="0"/>
                </a:endParaRPr>
              </a:p>
            </p:txBody>
          </p:sp>
          <p:sp>
            <p:nvSpPr>
              <p:cNvPr id="272" name="TextBox 271"/>
              <p:cNvSpPr txBox="1"/>
              <p:nvPr/>
            </p:nvSpPr>
            <p:spPr>
              <a:xfrm>
                <a:off x="3948893" y="4510008"/>
                <a:ext cx="347731"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9</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80</a:t>
                </a:r>
              </a:p>
              <a:p>
                <a:pPr algn="ctr"/>
                <a:r>
                  <a:rPr lang="fr-FR" sz="1000" smtClean="0">
                    <a:solidFill>
                      <a:srgbClr val="B2C0D8"/>
                    </a:solidFill>
                    <a:latin typeface="Arial" panose="020B0604020202020204" pitchFamily="34" charset="0"/>
                    <a:cs typeface="Arial" panose="020B0604020202020204" pitchFamily="34" charset="0"/>
                  </a:rPr>
                  <a:t>13</a:t>
                </a:r>
                <a:endParaRPr lang="fr-FR" sz="1000">
                  <a:solidFill>
                    <a:srgbClr val="B2C0D8"/>
                  </a:solidFill>
                  <a:latin typeface="Arial" panose="020B0604020202020204" pitchFamily="34" charset="0"/>
                  <a:cs typeface="Arial" panose="020B0604020202020204" pitchFamily="34" charset="0"/>
                </a:endParaRPr>
              </a:p>
            </p:txBody>
          </p:sp>
          <p:sp>
            <p:nvSpPr>
              <p:cNvPr id="273" name="TextBox 272"/>
              <p:cNvSpPr txBox="1"/>
              <p:nvPr/>
            </p:nvSpPr>
            <p:spPr>
              <a:xfrm>
                <a:off x="4424443" y="4510008"/>
                <a:ext cx="35799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12</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39</a:t>
                </a:r>
              </a:p>
              <a:p>
                <a:pPr algn="ctr"/>
                <a:r>
                  <a:rPr lang="fr-FR" sz="1000" smtClean="0">
                    <a:solidFill>
                      <a:srgbClr val="B2C0D8"/>
                    </a:solidFill>
                    <a:latin typeface="Arial" panose="020B0604020202020204" pitchFamily="34" charset="0"/>
                    <a:cs typeface="Arial" panose="020B0604020202020204" pitchFamily="34" charset="0"/>
                  </a:rPr>
                  <a:t>5</a:t>
                </a:r>
                <a:endParaRPr lang="fr-FR" sz="1000">
                  <a:solidFill>
                    <a:srgbClr val="B2C0D8"/>
                  </a:solidFill>
                  <a:latin typeface="Arial" panose="020B0604020202020204" pitchFamily="34" charset="0"/>
                  <a:cs typeface="Arial" panose="020B0604020202020204" pitchFamily="34" charset="0"/>
                </a:endParaRPr>
              </a:p>
            </p:txBody>
          </p:sp>
          <p:sp>
            <p:nvSpPr>
              <p:cNvPr id="274" name="TextBox 273"/>
              <p:cNvSpPr txBox="1"/>
              <p:nvPr/>
            </p:nvSpPr>
            <p:spPr>
              <a:xfrm>
                <a:off x="6345401" y="4510008"/>
                <a:ext cx="35799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24</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3</a:t>
                </a:r>
              </a:p>
              <a:p>
                <a:pPr algn="ctr"/>
                <a:r>
                  <a:rPr lang="fr-FR" sz="1000" smtClean="0">
                    <a:solidFill>
                      <a:srgbClr val="B2C0D8"/>
                    </a:solidFill>
                    <a:latin typeface="Arial" panose="020B0604020202020204" pitchFamily="34" charset="0"/>
                    <a:cs typeface="Arial" panose="020B0604020202020204" pitchFamily="34" charset="0"/>
                  </a:rPr>
                  <a:t>1</a:t>
                </a:r>
                <a:endParaRPr lang="fr-FR" sz="1000">
                  <a:solidFill>
                    <a:srgbClr val="B2C0D8"/>
                  </a:solidFill>
                  <a:latin typeface="Arial" panose="020B0604020202020204" pitchFamily="34" charset="0"/>
                  <a:cs typeface="Arial" panose="020B0604020202020204" pitchFamily="34" charset="0"/>
                </a:endParaRPr>
              </a:p>
            </p:txBody>
          </p:sp>
          <p:sp>
            <p:nvSpPr>
              <p:cNvPr id="275" name="TextBox 274"/>
              <p:cNvSpPr txBox="1"/>
              <p:nvPr/>
            </p:nvSpPr>
            <p:spPr>
              <a:xfrm>
                <a:off x="4896973" y="4510008"/>
                <a:ext cx="35799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15</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15</a:t>
                </a:r>
              </a:p>
              <a:p>
                <a:pPr algn="ctr"/>
                <a:r>
                  <a:rPr lang="fr-FR" sz="1000" smtClean="0">
                    <a:solidFill>
                      <a:srgbClr val="B2C0D8"/>
                    </a:solidFill>
                    <a:latin typeface="Arial" panose="020B0604020202020204" pitchFamily="34" charset="0"/>
                    <a:cs typeface="Arial" panose="020B0604020202020204" pitchFamily="34" charset="0"/>
                  </a:rPr>
                  <a:t>2</a:t>
                </a:r>
                <a:endParaRPr lang="fr-FR" sz="1000">
                  <a:solidFill>
                    <a:srgbClr val="B2C0D8"/>
                  </a:solidFill>
                  <a:latin typeface="Arial" panose="020B0604020202020204" pitchFamily="34" charset="0"/>
                  <a:cs typeface="Arial" panose="020B0604020202020204" pitchFamily="34" charset="0"/>
                </a:endParaRPr>
              </a:p>
            </p:txBody>
          </p:sp>
          <p:sp>
            <p:nvSpPr>
              <p:cNvPr id="276" name="TextBox 275"/>
              <p:cNvSpPr txBox="1"/>
              <p:nvPr/>
            </p:nvSpPr>
            <p:spPr>
              <a:xfrm>
                <a:off x="5373060" y="4510008"/>
                <a:ext cx="35799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18</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10</a:t>
                </a:r>
              </a:p>
              <a:p>
                <a:pPr algn="ctr"/>
                <a:r>
                  <a:rPr lang="fr-FR" sz="1000" smtClean="0">
                    <a:solidFill>
                      <a:srgbClr val="B2C0D8"/>
                    </a:solidFill>
                    <a:latin typeface="Arial" panose="020B0604020202020204" pitchFamily="34" charset="0"/>
                    <a:cs typeface="Arial" panose="020B0604020202020204" pitchFamily="34" charset="0"/>
                  </a:rPr>
                  <a:t>2</a:t>
                </a:r>
                <a:endParaRPr lang="fr-FR" sz="1000">
                  <a:solidFill>
                    <a:srgbClr val="B2C0D8"/>
                  </a:solidFill>
                  <a:latin typeface="Arial" panose="020B0604020202020204" pitchFamily="34" charset="0"/>
                  <a:cs typeface="Arial" panose="020B0604020202020204" pitchFamily="34" charset="0"/>
                </a:endParaRPr>
              </a:p>
            </p:txBody>
          </p:sp>
          <p:sp>
            <p:nvSpPr>
              <p:cNvPr id="277" name="TextBox 276"/>
              <p:cNvSpPr txBox="1"/>
              <p:nvPr/>
            </p:nvSpPr>
            <p:spPr>
              <a:xfrm>
                <a:off x="5846521" y="4510008"/>
                <a:ext cx="357999" cy="892681"/>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21</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B60D27"/>
                    </a:solidFill>
                    <a:latin typeface="Arial" panose="020B0604020202020204" pitchFamily="34" charset="0"/>
                    <a:cs typeface="Arial" panose="020B0604020202020204" pitchFamily="34" charset="0"/>
                  </a:rPr>
                  <a:t>3</a:t>
                </a:r>
              </a:p>
              <a:p>
                <a:pPr algn="ctr"/>
                <a:r>
                  <a:rPr lang="fr-FR" sz="1000" smtClean="0">
                    <a:solidFill>
                      <a:srgbClr val="B2C0D8"/>
                    </a:solidFill>
                    <a:latin typeface="Arial" panose="020B0604020202020204" pitchFamily="34" charset="0"/>
                    <a:cs typeface="Arial" panose="020B0604020202020204" pitchFamily="34" charset="0"/>
                  </a:rPr>
                  <a:t>2</a:t>
                </a:r>
                <a:endParaRPr lang="fr-FR" sz="1000">
                  <a:solidFill>
                    <a:srgbClr val="B2C0D8"/>
                  </a:solidFill>
                  <a:latin typeface="Arial" panose="020B0604020202020204" pitchFamily="34" charset="0"/>
                  <a:cs typeface="Arial" panose="020B0604020202020204" pitchFamily="34" charset="0"/>
                </a:endParaRPr>
              </a:p>
            </p:txBody>
          </p:sp>
        </p:grpSp>
        <p:cxnSp>
          <p:nvCxnSpPr>
            <p:cNvPr id="199" name="Straight Connector 198"/>
            <p:cNvCxnSpPr/>
            <p:nvPr/>
          </p:nvCxnSpPr>
          <p:spPr>
            <a:xfrm>
              <a:off x="6374514" y="3525193"/>
              <a:ext cx="2633014"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6374514" y="3109376"/>
              <a:ext cx="2633014"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6523638" y="3535211"/>
              <a:ext cx="2455169" cy="246221"/>
            </a:xfrm>
            <a:prstGeom prst="rect">
              <a:avLst/>
            </a:prstGeom>
            <a:noFill/>
          </p:spPr>
          <p:txBody>
            <a:bodyPr wrap="none" rtlCol="0">
              <a:spAutoFit/>
            </a:bodyPr>
            <a:lstStyle/>
            <a:p>
              <a:r>
                <a:rPr lang="fr-FR" sz="1000" dirty="0" smtClean="0">
                  <a:solidFill>
                    <a:srgbClr val="000000"/>
                  </a:solidFill>
                  <a:latin typeface="Arial" panose="020B0604020202020204" pitchFamily="34" charset="0"/>
                  <a:cs typeface="Arial" panose="020B0604020202020204" pitchFamily="34" charset="0"/>
                </a:rPr>
                <a:t>HR 0,44 (IC95% 0,36 – 0,52); p&lt;0,0001</a:t>
              </a:r>
              <a:endParaRPr lang="fr-FR" sz="1000" dirty="0">
                <a:solidFill>
                  <a:srgbClr val="000000"/>
                </a:solidFill>
                <a:latin typeface="Arial" panose="020B0604020202020204" pitchFamily="34" charset="0"/>
                <a:cs typeface="Arial" panose="020B0604020202020204" pitchFamily="34" charset="0"/>
              </a:endParaRPr>
            </a:p>
          </p:txBody>
        </p:sp>
        <p:grpSp>
          <p:nvGrpSpPr>
            <p:cNvPr id="202" name="Group 135"/>
            <p:cNvGrpSpPr>
              <a:grpSpLocks/>
            </p:cNvGrpSpPr>
            <p:nvPr/>
          </p:nvGrpSpPr>
          <p:grpSpPr bwMode="auto">
            <a:xfrm>
              <a:off x="5270029" y="3150794"/>
              <a:ext cx="3555900" cy="2027686"/>
              <a:chOff x="2031" y="1672"/>
              <a:chExt cx="1698" cy="972"/>
            </a:xfrm>
          </p:grpSpPr>
          <p:sp>
            <p:nvSpPr>
              <p:cNvPr id="215" name="Line 136"/>
              <p:cNvSpPr>
                <a:spLocks noChangeShapeType="1"/>
              </p:cNvSpPr>
              <p:nvPr/>
            </p:nvSpPr>
            <p:spPr bwMode="auto">
              <a:xfrm>
                <a:off x="2073" y="168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6" name="Line 137"/>
              <p:cNvSpPr>
                <a:spLocks noChangeShapeType="1"/>
              </p:cNvSpPr>
              <p:nvPr/>
            </p:nvSpPr>
            <p:spPr bwMode="auto">
              <a:xfrm>
                <a:off x="2097" y="17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7" name="Line 138"/>
              <p:cNvSpPr>
                <a:spLocks noChangeShapeType="1"/>
              </p:cNvSpPr>
              <p:nvPr/>
            </p:nvSpPr>
            <p:spPr bwMode="auto">
              <a:xfrm>
                <a:off x="2121" y="1720"/>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8" name="Line 139"/>
              <p:cNvSpPr>
                <a:spLocks noChangeShapeType="1"/>
              </p:cNvSpPr>
              <p:nvPr/>
            </p:nvSpPr>
            <p:spPr bwMode="auto">
              <a:xfrm>
                <a:off x="2031" y="167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9" name="Line 140"/>
              <p:cNvSpPr>
                <a:spLocks noChangeShapeType="1"/>
              </p:cNvSpPr>
              <p:nvPr/>
            </p:nvSpPr>
            <p:spPr bwMode="auto">
              <a:xfrm>
                <a:off x="2139" y="181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0" name="Line 141"/>
              <p:cNvSpPr>
                <a:spLocks noChangeShapeType="1"/>
              </p:cNvSpPr>
              <p:nvPr/>
            </p:nvSpPr>
            <p:spPr bwMode="auto">
              <a:xfrm>
                <a:off x="2253" y="19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1" name="Line 142"/>
              <p:cNvSpPr>
                <a:spLocks noChangeShapeType="1"/>
              </p:cNvSpPr>
              <p:nvPr/>
            </p:nvSpPr>
            <p:spPr bwMode="auto">
              <a:xfrm>
                <a:off x="2283" y="2032"/>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2" name="Line 143"/>
              <p:cNvSpPr>
                <a:spLocks noChangeShapeType="1"/>
              </p:cNvSpPr>
              <p:nvPr/>
            </p:nvSpPr>
            <p:spPr bwMode="auto">
              <a:xfrm>
                <a:off x="2823"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3" name="Line 144"/>
              <p:cNvSpPr>
                <a:spLocks noChangeShapeType="1"/>
              </p:cNvSpPr>
              <p:nvPr/>
            </p:nvSpPr>
            <p:spPr bwMode="auto">
              <a:xfrm>
                <a:off x="2829"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4" name="Line 145"/>
              <p:cNvSpPr>
                <a:spLocks noChangeShapeType="1"/>
              </p:cNvSpPr>
              <p:nvPr/>
            </p:nvSpPr>
            <p:spPr bwMode="auto">
              <a:xfrm>
                <a:off x="2949" y="253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5" name="Line 146"/>
              <p:cNvSpPr>
                <a:spLocks noChangeShapeType="1"/>
              </p:cNvSpPr>
              <p:nvPr/>
            </p:nvSpPr>
            <p:spPr bwMode="auto">
              <a:xfrm>
                <a:off x="2541" y="236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6" name="Line 147"/>
              <p:cNvSpPr>
                <a:spLocks noChangeShapeType="1"/>
              </p:cNvSpPr>
              <p:nvPr/>
            </p:nvSpPr>
            <p:spPr bwMode="auto">
              <a:xfrm>
                <a:off x="2661" y="2446"/>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7" name="Line 148"/>
              <p:cNvSpPr>
                <a:spLocks noChangeShapeType="1"/>
              </p:cNvSpPr>
              <p:nvPr/>
            </p:nvSpPr>
            <p:spPr bwMode="auto">
              <a:xfrm>
                <a:off x="2661" y="2434"/>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8" name="Line 149"/>
              <p:cNvSpPr>
                <a:spLocks noChangeShapeType="1"/>
              </p:cNvSpPr>
              <p:nvPr/>
            </p:nvSpPr>
            <p:spPr bwMode="auto">
              <a:xfrm>
                <a:off x="2337"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29" name="Line 150"/>
              <p:cNvSpPr>
                <a:spLocks noChangeShapeType="1"/>
              </p:cNvSpPr>
              <p:nvPr/>
            </p:nvSpPr>
            <p:spPr bwMode="auto">
              <a:xfrm>
                <a:off x="2355"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0" name="Line 151"/>
              <p:cNvSpPr>
                <a:spLocks noChangeShapeType="1"/>
              </p:cNvSpPr>
              <p:nvPr/>
            </p:nvSpPr>
            <p:spPr bwMode="auto">
              <a:xfrm>
                <a:off x="2403" y="2200"/>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1" name="Line 152"/>
              <p:cNvSpPr>
                <a:spLocks noChangeShapeType="1"/>
              </p:cNvSpPr>
              <p:nvPr/>
            </p:nvSpPr>
            <p:spPr bwMode="auto">
              <a:xfrm>
                <a:off x="2403" y="218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2" name="Line 153"/>
              <p:cNvSpPr>
                <a:spLocks noChangeShapeType="1"/>
              </p:cNvSpPr>
              <p:nvPr/>
            </p:nvSpPr>
            <p:spPr bwMode="auto">
              <a:xfrm>
                <a:off x="2133"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3" name="Line 154"/>
              <p:cNvSpPr>
                <a:spLocks noChangeShapeType="1"/>
              </p:cNvSpPr>
              <p:nvPr/>
            </p:nvSpPr>
            <p:spPr bwMode="auto">
              <a:xfrm>
                <a:off x="2145"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4" name="Line 155"/>
              <p:cNvSpPr>
                <a:spLocks noChangeShapeType="1"/>
              </p:cNvSpPr>
              <p:nvPr/>
            </p:nvSpPr>
            <p:spPr bwMode="auto">
              <a:xfrm>
                <a:off x="3327"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5" name="Line 156"/>
              <p:cNvSpPr>
                <a:spLocks noChangeShapeType="1"/>
              </p:cNvSpPr>
              <p:nvPr/>
            </p:nvSpPr>
            <p:spPr bwMode="auto">
              <a:xfrm>
                <a:off x="3351" y="25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6" name="Line 157"/>
              <p:cNvSpPr>
                <a:spLocks noChangeShapeType="1"/>
              </p:cNvSpPr>
              <p:nvPr/>
            </p:nvSpPr>
            <p:spPr bwMode="auto">
              <a:xfrm>
                <a:off x="2115" y="171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7" name="Line 158"/>
              <p:cNvSpPr>
                <a:spLocks noChangeShapeType="1"/>
              </p:cNvSpPr>
              <p:nvPr/>
            </p:nvSpPr>
            <p:spPr bwMode="auto">
              <a:xfrm>
                <a:off x="2265" y="203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8" name="Line 159"/>
              <p:cNvSpPr>
                <a:spLocks noChangeShapeType="1"/>
              </p:cNvSpPr>
              <p:nvPr/>
            </p:nvSpPr>
            <p:spPr bwMode="auto">
              <a:xfrm>
                <a:off x="2133" y="176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39" name="Line 160"/>
              <p:cNvSpPr>
                <a:spLocks noChangeShapeType="1"/>
              </p:cNvSpPr>
              <p:nvPr/>
            </p:nvSpPr>
            <p:spPr bwMode="auto">
              <a:xfrm>
                <a:off x="2379" y="214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0" name="Line 161"/>
              <p:cNvSpPr>
                <a:spLocks noChangeShapeType="1"/>
              </p:cNvSpPr>
              <p:nvPr/>
            </p:nvSpPr>
            <p:spPr bwMode="auto">
              <a:xfrm>
                <a:off x="2445" y="226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1" name="Line 162"/>
              <p:cNvSpPr>
                <a:spLocks noChangeShapeType="1"/>
              </p:cNvSpPr>
              <p:nvPr/>
            </p:nvSpPr>
            <p:spPr bwMode="auto">
              <a:xfrm>
                <a:off x="3201"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2" name="Line 163"/>
              <p:cNvSpPr>
                <a:spLocks noChangeShapeType="1"/>
              </p:cNvSpPr>
              <p:nvPr/>
            </p:nvSpPr>
            <p:spPr bwMode="auto">
              <a:xfrm>
                <a:off x="2223" y="1984"/>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3" name="Line 164"/>
              <p:cNvSpPr>
                <a:spLocks noChangeShapeType="1"/>
              </p:cNvSpPr>
              <p:nvPr/>
            </p:nvSpPr>
            <p:spPr bwMode="auto">
              <a:xfrm>
                <a:off x="2307" y="209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4" name="Line 165"/>
              <p:cNvSpPr>
                <a:spLocks noChangeShapeType="1"/>
              </p:cNvSpPr>
              <p:nvPr/>
            </p:nvSpPr>
            <p:spPr bwMode="auto">
              <a:xfrm>
                <a:off x="3333"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5" name="Line 166"/>
              <p:cNvSpPr>
                <a:spLocks noChangeShapeType="1"/>
              </p:cNvSpPr>
              <p:nvPr/>
            </p:nvSpPr>
            <p:spPr bwMode="auto">
              <a:xfrm>
                <a:off x="2139" y="184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6" name="Line 167"/>
              <p:cNvSpPr>
                <a:spLocks noChangeShapeType="1"/>
              </p:cNvSpPr>
              <p:nvPr/>
            </p:nvSpPr>
            <p:spPr bwMode="auto">
              <a:xfrm>
                <a:off x="2151" y="191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7" name="Line 168"/>
              <p:cNvSpPr>
                <a:spLocks noChangeShapeType="1"/>
              </p:cNvSpPr>
              <p:nvPr/>
            </p:nvSpPr>
            <p:spPr bwMode="auto">
              <a:xfrm>
                <a:off x="2145" y="185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8" name="Line 169"/>
              <p:cNvSpPr>
                <a:spLocks noChangeShapeType="1"/>
              </p:cNvSpPr>
              <p:nvPr/>
            </p:nvSpPr>
            <p:spPr bwMode="auto">
              <a:xfrm>
                <a:off x="2151" y="194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49" name="Line 170"/>
              <p:cNvSpPr>
                <a:spLocks noChangeShapeType="1"/>
              </p:cNvSpPr>
              <p:nvPr/>
            </p:nvSpPr>
            <p:spPr bwMode="auto">
              <a:xfrm>
                <a:off x="2151" y="193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0" name="Line 171"/>
              <p:cNvSpPr>
                <a:spLocks noChangeShapeType="1"/>
              </p:cNvSpPr>
              <p:nvPr/>
            </p:nvSpPr>
            <p:spPr bwMode="auto">
              <a:xfrm>
                <a:off x="2271" y="208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1" name="Line 172"/>
              <p:cNvSpPr>
                <a:spLocks noChangeShapeType="1"/>
              </p:cNvSpPr>
              <p:nvPr/>
            </p:nvSpPr>
            <p:spPr bwMode="auto">
              <a:xfrm>
                <a:off x="2271" y="205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2" name="Line 173"/>
              <p:cNvSpPr>
                <a:spLocks noChangeShapeType="1"/>
              </p:cNvSpPr>
              <p:nvPr/>
            </p:nvSpPr>
            <p:spPr bwMode="auto">
              <a:xfrm>
                <a:off x="2109" y="170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3" name="Line 174"/>
              <p:cNvSpPr>
                <a:spLocks noChangeShapeType="1"/>
              </p:cNvSpPr>
              <p:nvPr/>
            </p:nvSpPr>
            <p:spPr bwMode="auto">
              <a:xfrm>
                <a:off x="3309"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4" name="Line 175"/>
              <p:cNvSpPr>
                <a:spLocks noChangeShapeType="1"/>
              </p:cNvSpPr>
              <p:nvPr/>
            </p:nvSpPr>
            <p:spPr bwMode="auto">
              <a:xfrm>
                <a:off x="2259" y="20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5" name="Line 176"/>
              <p:cNvSpPr>
                <a:spLocks noChangeShapeType="1"/>
              </p:cNvSpPr>
              <p:nvPr/>
            </p:nvSpPr>
            <p:spPr bwMode="auto">
              <a:xfrm>
                <a:off x="2127" y="179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6" name="Line 177"/>
              <p:cNvSpPr>
                <a:spLocks noChangeShapeType="1"/>
              </p:cNvSpPr>
              <p:nvPr/>
            </p:nvSpPr>
            <p:spPr bwMode="auto">
              <a:xfrm>
                <a:off x="2403" y="2224"/>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7" name="Line 178"/>
              <p:cNvSpPr>
                <a:spLocks noChangeShapeType="1"/>
              </p:cNvSpPr>
              <p:nvPr/>
            </p:nvSpPr>
            <p:spPr bwMode="auto">
              <a:xfrm>
                <a:off x="3465" y="260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8" name="Line 179"/>
              <p:cNvSpPr>
                <a:spLocks noChangeShapeType="1"/>
              </p:cNvSpPr>
              <p:nvPr/>
            </p:nvSpPr>
            <p:spPr bwMode="auto">
              <a:xfrm>
                <a:off x="2127" y="1726"/>
                <a:ext cx="0" cy="3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59" name="Freeform 180"/>
              <p:cNvSpPr>
                <a:spLocks/>
              </p:cNvSpPr>
              <p:nvPr/>
            </p:nvSpPr>
            <p:spPr bwMode="auto">
              <a:xfrm>
                <a:off x="2031" y="1690"/>
                <a:ext cx="1698" cy="936"/>
              </a:xfrm>
              <a:custGeom>
                <a:avLst/>
                <a:gdLst>
                  <a:gd name="T0" fmla="*/ 238 w 283"/>
                  <a:gd name="T1" fmla="*/ 156 h 156"/>
                  <a:gd name="T2" fmla="*/ 218 w 283"/>
                  <a:gd name="T3" fmla="*/ 154 h 156"/>
                  <a:gd name="T4" fmla="*/ 193 w 283"/>
                  <a:gd name="T5" fmla="*/ 153 h 156"/>
                  <a:gd name="T6" fmla="*/ 174 w 283"/>
                  <a:gd name="T7" fmla="*/ 151 h 156"/>
                  <a:gd name="T8" fmla="*/ 173 w 283"/>
                  <a:gd name="T9" fmla="*/ 149 h 156"/>
                  <a:gd name="T10" fmla="*/ 171 w 283"/>
                  <a:gd name="T11" fmla="*/ 146 h 156"/>
                  <a:gd name="T12" fmla="*/ 153 w 283"/>
                  <a:gd name="T13" fmla="*/ 143 h 156"/>
                  <a:gd name="T14" fmla="*/ 151 w 283"/>
                  <a:gd name="T15" fmla="*/ 141 h 156"/>
                  <a:gd name="T16" fmla="*/ 142 w 283"/>
                  <a:gd name="T17" fmla="*/ 138 h 156"/>
                  <a:gd name="T18" fmla="*/ 140 w 283"/>
                  <a:gd name="T19" fmla="*/ 137 h 156"/>
                  <a:gd name="T20" fmla="*/ 130 w 283"/>
                  <a:gd name="T21" fmla="*/ 136 h 156"/>
                  <a:gd name="T22" fmla="*/ 128 w 283"/>
                  <a:gd name="T23" fmla="*/ 133 h 156"/>
                  <a:gd name="T24" fmla="*/ 112 w 283"/>
                  <a:gd name="T25" fmla="*/ 131 h 156"/>
                  <a:gd name="T26" fmla="*/ 109 w 283"/>
                  <a:gd name="T27" fmla="*/ 129 h 156"/>
                  <a:gd name="T28" fmla="*/ 107 w 283"/>
                  <a:gd name="T29" fmla="*/ 127 h 156"/>
                  <a:gd name="T30" fmla="*/ 105 w 283"/>
                  <a:gd name="T31" fmla="*/ 122 h 156"/>
                  <a:gd name="T32" fmla="*/ 101 w 283"/>
                  <a:gd name="T33" fmla="*/ 121 h 156"/>
                  <a:gd name="T34" fmla="*/ 92 w 283"/>
                  <a:gd name="T35" fmla="*/ 119 h 156"/>
                  <a:gd name="T36" fmla="*/ 90 w 283"/>
                  <a:gd name="T37" fmla="*/ 117 h 156"/>
                  <a:gd name="T38" fmla="*/ 89 w 283"/>
                  <a:gd name="T39" fmla="*/ 116 h 156"/>
                  <a:gd name="T40" fmla="*/ 88 w 283"/>
                  <a:gd name="T41" fmla="*/ 114 h 156"/>
                  <a:gd name="T42" fmla="*/ 86 w 283"/>
                  <a:gd name="T43" fmla="*/ 111 h 156"/>
                  <a:gd name="T44" fmla="*/ 84 w 283"/>
                  <a:gd name="T45" fmla="*/ 104 h 156"/>
                  <a:gd name="T46" fmla="*/ 76 w 283"/>
                  <a:gd name="T47" fmla="*/ 102 h 156"/>
                  <a:gd name="T48" fmla="*/ 72 w 283"/>
                  <a:gd name="T49" fmla="*/ 100 h 156"/>
                  <a:gd name="T50" fmla="*/ 68 w 283"/>
                  <a:gd name="T51" fmla="*/ 99 h 156"/>
                  <a:gd name="T52" fmla="*/ 65 w 283"/>
                  <a:gd name="T53" fmla="*/ 93 h 156"/>
                  <a:gd name="T54" fmla="*/ 64 w 283"/>
                  <a:gd name="T55" fmla="*/ 87 h 156"/>
                  <a:gd name="T56" fmla="*/ 60 w 283"/>
                  <a:gd name="T57" fmla="*/ 81 h 156"/>
                  <a:gd name="T58" fmla="*/ 57 w 283"/>
                  <a:gd name="T59" fmla="*/ 79 h 156"/>
                  <a:gd name="T60" fmla="*/ 55 w 283"/>
                  <a:gd name="T61" fmla="*/ 78 h 156"/>
                  <a:gd name="T62" fmla="*/ 49 w 283"/>
                  <a:gd name="T63" fmla="*/ 76 h 156"/>
                  <a:gd name="T64" fmla="*/ 47 w 283"/>
                  <a:gd name="T65" fmla="*/ 73 h 156"/>
                  <a:gd name="T66" fmla="*/ 43 w 283"/>
                  <a:gd name="T67" fmla="*/ 70 h 156"/>
                  <a:gd name="T68" fmla="*/ 41 w 283"/>
                  <a:gd name="T69" fmla="*/ 59 h 156"/>
                  <a:gd name="T70" fmla="*/ 41 w 283"/>
                  <a:gd name="T71" fmla="*/ 55 h 156"/>
                  <a:gd name="T72" fmla="*/ 38 w 283"/>
                  <a:gd name="T73" fmla="*/ 54 h 156"/>
                  <a:gd name="T74" fmla="*/ 36 w 283"/>
                  <a:gd name="T75" fmla="*/ 53 h 156"/>
                  <a:gd name="T76" fmla="*/ 33 w 283"/>
                  <a:gd name="T77" fmla="*/ 51 h 156"/>
                  <a:gd name="T78" fmla="*/ 31 w 283"/>
                  <a:gd name="T79" fmla="*/ 49 h 156"/>
                  <a:gd name="T80" fmla="*/ 28 w 283"/>
                  <a:gd name="T81" fmla="*/ 47 h 156"/>
                  <a:gd name="T82" fmla="*/ 25 w 283"/>
                  <a:gd name="T83" fmla="*/ 43 h 156"/>
                  <a:gd name="T84" fmla="*/ 23 w 283"/>
                  <a:gd name="T85" fmla="*/ 36 h 156"/>
                  <a:gd name="T86" fmla="*/ 22 w 283"/>
                  <a:gd name="T87" fmla="*/ 27 h 156"/>
                  <a:gd name="T88" fmla="*/ 21 w 283"/>
                  <a:gd name="T89" fmla="*/ 19 h 156"/>
                  <a:gd name="T90" fmla="*/ 19 w 283"/>
                  <a:gd name="T91" fmla="*/ 9 h 156"/>
                  <a:gd name="T92" fmla="*/ 17 w 283"/>
                  <a:gd name="T93" fmla="*/ 7 h 156"/>
                  <a:gd name="T94" fmla="*/ 14 w 283"/>
                  <a:gd name="T95" fmla="*/ 6 h 156"/>
                  <a:gd name="T96" fmla="*/ 12 w 283"/>
                  <a:gd name="T97" fmla="*/ 4 h 156"/>
                  <a:gd name="T98" fmla="*/ 9 w 283"/>
                  <a:gd name="T99" fmla="*/ 1 h 156"/>
                  <a:gd name="T100" fmla="*/ 4 w 283"/>
                  <a:gd name="T10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 h="156">
                    <a:moveTo>
                      <a:pt x="283" y="156"/>
                    </a:moveTo>
                    <a:lnTo>
                      <a:pt x="238" y="156"/>
                    </a:lnTo>
                    <a:lnTo>
                      <a:pt x="238" y="154"/>
                    </a:lnTo>
                    <a:lnTo>
                      <a:pt x="218" y="154"/>
                    </a:lnTo>
                    <a:lnTo>
                      <a:pt x="218" y="153"/>
                    </a:lnTo>
                    <a:lnTo>
                      <a:pt x="193" y="153"/>
                    </a:lnTo>
                    <a:lnTo>
                      <a:pt x="193" y="151"/>
                    </a:lnTo>
                    <a:lnTo>
                      <a:pt x="174" y="151"/>
                    </a:lnTo>
                    <a:lnTo>
                      <a:pt x="174" y="149"/>
                    </a:lnTo>
                    <a:lnTo>
                      <a:pt x="173" y="149"/>
                    </a:lnTo>
                    <a:lnTo>
                      <a:pt x="173" y="146"/>
                    </a:lnTo>
                    <a:lnTo>
                      <a:pt x="171" y="146"/>
                    </a:lnTo>
                    <a:lnTo>
                      <a:pt x="171" y="143"/>
                    </a:lnTo>
                    <a:lnTo>
                      <a:pt x="153" y="143"/>
                    </a:lnTo>
                    <a:lnTo>
                      <a:pt x="153" y="141"/>
                    </a:lnTo>
                    <a:lnTo>
                      <a:pt x="151" y="141"/>
                    </a:lnTo>
                    <a:lnTo>
                      <a:pt x="151" y="138"/>
                    </a:lnTo>
                    <a:lnTo>
                      <a:pt x="142" y="138"/>
                    </a:lnTo>
                    <a:lnTo>
                      <a:pt x="142" y="137"/>
                    </a:lnTo>
                    <a:lnTo>
                      <a:pt x="140" y="137"/>
                    </a:lnTo>
                    <a:lnTo>
                      <a:pt x="140" y="136"/>
                    </a:lnTo>
                    <a:lnTo>
                      <a:pt x="130" y="136"/>
                    </a:lnTo>
                    <a:lnTo>
                      <a:pt x="130" y="133"/>
                    </a:lnTo>
                    <a:lnTo>
                      <a:pt x="128" y="133"/>
                    </a:lnTo>
                    <a:lnTo>
                      <a:pt x="128" y="131"/>
                    </a:lnTo>
                    <a:lnTo>
                      <a:pt x="112" y="131"/>
                    </a:lnTo>
                    <a:lnTo>
                      <a:pt x="112" y="129"/>
                    </a:lnTo>
                    <a:lnTo>
                      <a:pt x="109" y="129"/>
                    </a:lnTo>
                    <a:lnTo>
                      <a:pt x="109" y="127"/>
                    </a:lnTo>
                    <a:lnTo>
                      <a:pt x="107" y="127"/>
                    </a:lnTo>
                    <a:lnTo>
                      <a:pt x="107" y="122"/>
                    </a:lnTo>
                    <a:lnTo>
                      <a:pt x="105" y="122"/>
                    </a:lnTo>
                    <a:lnTo>
                      <a:pt x="105" y="121"/>
                    </a:lnTo>
                    <a:lnTo>
                      <a:pt x="101" y="121"/>
                    </a:lnTo>
                    <a:lnTo>
                      <a:pt x="101" y="119"/>
                    </a:lnTo>
                    <a:lnTo>
                      <a:pt x="92" y="119"/>
                    </a:lnTo>
                    <a:lnTo>
                      <a:pt x="92" y="117"/>
                    </a:lnTo>
                    <a:lnTo>
                      <a:pt x="90" y="117"/>
                    </a:lnTo>
                    <a:lnTo>
                      <a:pt x="90" y="116"/>
                    </a:lnTo>
                    <a:lnTo>
                      <a:pt x="89" y="116"/>
                    </a:lnTo>
                    <a:lnTo>
                      <a:pt x="89" y="114"/>
                    </a:lnTo>
                    <a:lnTo>
                      <a:pt x="88" y="114"/>
                    </a:lnTo>
                    <a:lnTo>
                      <a:pt x="88" y="111"/>
                    </a:lnTo>
                    <a:lnTo>
                      <a:pt x="86" y="111"/>
                    </a:lnTo>
                    <a:lnTo>
                      <a:pt x="86" y="104"/>
                    </a:lnTo>
                    <a:lnTo>
                      <a:pt x="84" y="104"/>
                    </a:lnTo>
                    <a:lnTo>
                      <a:pt x="84" y="102"/>
                    </a:lnTo>
                    <a:lnTo>
                      <a:pt x="76" y="102"/>
                    </a:lnTo>
                    <a:lnTo>
                      <a:pt x="76" y="100"/>
                    </a:lnTo>
                    <a:lnTo>
                      <a:pt x="72" y="100"/>
                    </a:lnTo>
                    <a:lnTo>
                      <a:pt x="72" y="99"/>
                    </a:lnTo>
                    <a:lnTo>
                      <a:pt x="68" y="99"/>
                    </a:lnTo>
                    <a:lnTo>
                      <a:pt x="68" y="93"/>
                    </a:lnTo>
                    <a:lnTo>
                      <a:pt x="65" y="93"/>
                    </a:lnTo>
                    <a:lnTo>
                      <a:pt x="65" y="87"/>
                    </a:lnTo>
                    <a:lnTo>
                      <a:pt x="64" y="87"/>
                    </a:lnTo>
                    <a:lnTo>
                      <a:pt x="64" y="81"/>
                    </a:lnTo>
                    <a:lnTo>
                      <a:pt x="60" y="81"/>
                    </a:lnTo>
                    <a:lnTo>
                      <a:pt x="60" y="79"/>
                    </a:lnTo>
                    <a:lnTo>
                      <a:pt x="57" y="79"/>
                    </a:lnTo>
                    <a:lnTo>
                      <a:pt x="57" y="78"/>
                    </a:lnTo>
                    <a:lnTo>
                      <a:pt x="55" y="78"/>
                    </a:lnTo>
                    <a:lnTo>
                      <a:pt x="55" y="76"/>
                    </a:lnTo>
                    <a:lnTo>
                      <a:pt x="49" y="76"/>
                    </a:lnTo>
                    <a:lnTo>
                      <a:pt x="49" y="73"/>
                    </a:lnTo>
                    <a:lnTo>
                      <a:pt x="47" y="73"/>
                    </a:lnTo>
                    <a:lnTo>
                      <a:pt x="47" y="70"/>
                    </a:lnTo>
                    <a:lnTo>
                      <a:pt x="43" y="70"/>
                    </a:lnTo>
                    <a:lnTo>
                      <a:pt x="43" y="59"/>
                    </a:lnTo>
                    <a:lnTo>
                      <a:pt x="41" y="59"/>
                    </a:lnTo>
                    <a:lnTo>
                      <a:pt x="41" y="56"/>
                    </a:lnTo>
                    <a:lnTo>
                      <a:pt x="41" y="55"/>
                    </a:lnTo>
                    <a:lnTo>
                      <a:pt x="38" y="55"/>
                    </a:lnTo>
                    <a:lnTo>
                      <a:pt x="38" y="54"/>
                    </a:lnTo>
                    <a:lnTo>
                      <a:pt x="36" y="54"/>
                    </a:lnTo>
                    <a:lnTo>
                      <a:pt x="36" y="53"/>
                    </a:lnTo>
                    <a:lnTo>
                      <a:pt x="33" y="53"/>
                    </a:lnTo>
                    <a:lnTo>
                      <a:pt x="33" y="51"/>
                    </a:lnTo>
                    <a:lnTo>
                      <a:pt x="31" y="51"/>
                    </a:lnTo>
                    <a:lnTo>
                      <a:pt x="31" y="49"/>
                    </a:lnTo>
                    <a:lnTo>
                      <a:pt x="28" y="49"/>
                    </a:lnTo>
                    <a:lnTo>
                      <a:pt x="28" y="47"/>
                    </a:lnTo>
                    <a:lnTo>
                      <a:pt x="25" y="47"/>
                    </a:lnTo>
                    <a:lnTo>
                      <a:pt x="25" y="43"/>
                    </a:lnTo>
                    <a:lnTo>
                      <a:pt x="23" y="43"/>
                    </a:lnTo>
                    <a:lnTo>
                      <a:pt x="23" y="36"/>
                    </a:lnTo>
                    <a:lnTo>
                      <a:pt x="22" y="36"/>
                    </a:lnTo>
                    <a:lnTo>
                      <a:pt x="22" y="27"/>
                    </a:lnTo>
                    <a:lnTo>
                      <a:pt x="21" y="27"/>
                    </a:lnTo>
                    <a:lnTo>
                      <a:pt x="21" y="19"/>
                    </a:lnTo>
                    <a:lnTo>
                      <a:pt x="19" y="19"/>
                    </a:lnTo>
                    <a:lnTo>
                      <a:pt x="19" y="9"/>
                    </a:lnTo>
                    <a:lnTo>
                      <a:pt x="17" y="9"/>
                    </a:lnTo>
                    <a:lnTo>
                      <a:pt x="17" y="7"/>
                    </a:lnTo>
                    <a:lnTo>
                      <a:pt x="14" y="7"/>
                    </a:lnTo>
                    <a:lnTo>
                      <a:pt x="14" y="6"/>
                    </a:lnTo>
                    <a:lnTo>
                      <a:pt x="12" y="6"/>
                    </a:lnTo>
                    <a:lnTo>
                      <a:pt x="12" y="4"/>
                    </a:lnTo>
                    <a:lnTo>
                      <a:pt x="9" y="4"/>
                    </a:lnTo>
                    <a:lnTo>
                      <a:pt x="9"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grpSp>
        <p:grpSp>
          <p:nvGrpSpPr>
            <p:cNvPr id="203" name="Group 181"/>
            <p:cNvGrpSpPr>
              <a:grpSpLocks/>
            </p:cNvGrpSpPr>
            <p:nvPr/>
          </p:nvGrpSpPr>
          <p:grpSpPr bwMode="auto">
            <a:xfrm>
              <a:off x="5270029" y="3180484"/>
              <a:ext cx="3555900" cy="2016000"/>
              <a:chOff x="2030" y="1680"/>
              <a:chExt cx="1698" cy="954"/>
            </a:xfrm>
          </p:grpSpPr>
          <p:sp>
            <p:nvSpPr>
              <p:cNvPr id="204" name="Line 182"/>
              <p:cNvSpPr>
                <a:spLocks noChangeShapeType="1"/>
              </p:cNvSpPr>
              <p:nvPr/>
            </p:nvSpPr>
            <p:spPr bwMode="auto">
              <a:xfrm>
                <a:off x="2540"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05" name="Line 183"/>
              <p:cNvSpPr>
                <a:spLocks noChangeShapeType="1"/>
              </p:cNvSpPr>
              <p:nvPr/>
            </p:nvSpPr>
            <p:spPr bwMode="auto">
              <a:xfrm>
                <a:off x="2552"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06" name="Line 184"/>
              <p:cNvSpPr>
                <a:spLocks noChangeShapeType="1"/>
              </p:cNvSpPr>
              <p:nvPr/>
            </p:nvSpPr>
            <p:spPr bwMode="auto">
              <a:xfrm>
                <a:off x="2828" y="2580"/>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07" name="Line 185"/>
              <p:cNvSpPr>
                <a:spLocks noChangeShapeType="1"/>
              </p:cNvSpPr>
              <p:nvPr/>
            </p:nvSpPr>
            <p:spPr bwMode="auto">
              <a:xfrm>
                <a:off x="2930" y="2598"/>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08" name="Line 186"/>
              <p:cNvSpPr>
                <a:spLocks noChangeShapeType="1"/>
              </p:cNvSpPr>
              <p:nvPr/>
            </p:nvSpPr>
            <p:spPr bwMode="auto">
              <a:xfrm>
                <a:off x="2282" y="240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09" name="Line 187"/>
              <p:cNvSpPr>
                <a:spLocks noChangeShapeType="1"/>
              </p:cNvSpPr>
              <p:nvPr/>
            </p:nvSpPr>
            <p:spPr bwMode="auto">
              <a:xfrm>
                <a:off x="2276" y="2376"/>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0" name="Line 188"/>
              <p:cNvSpPr>
                <a:spLocks noChangeShapeType="1"/>
              </p:cNvSpPr>
              <p:nvPr/>
            </p:nvSpPr>
            <p:spPr bwMode="auto">
              <a:xfrm>
                <a:off x="2150" y="2178"/>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1" name="Line 189"/>
              <p:cNvSpPr>
                <a:spLocks noChangeShapeType="1"/>
              </p:cNvSpPr>
              <p:nvPr/>
            </p:nvSpPr>
            <p:spPr bwMode="auto">
              <a:xfrm>
                <a:off x="2144" y="200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2" name="Line 190"/>
              <p:cNvSpPr>
                <a:spLocks noChangeShapeType="1"/>
              </p:cNvSpPr>
              <p:nvPr/>
            </p:nvSpPr>
            <p:spPr bwMode="auto">
              <a:xfrm>
                <a:off x="2138" y="183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3" name="Line 191"/>
              <p:cNvSpPr>
                <a:spLocks noChangeShapeType="1"/>
              </p:cNvSpPr>
              <p:nvPr/>
            </p:nvSpPr>
            <p:spPr bwMode="auto">
              <a:xfrm>
                <a:off x="2150" y="221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214" name="Freeform 192"/>
              <p:cNvSpPr>
                <a:spLocks/>
              </p:cNvSpPr>
              <p:nvPr/>
            </p:nvSpPr>
            <p:spPr bwMode="auto">
              <a:xfrm>
                <a:off x="2030" y="1680"/>
                <a:ext cx="1698" cy="954"/>
              </a:xfrm>
              <a:custGeom>
                <a:avLst/>
                <a:gdLst>
                  <a:gd name="T0" fmla="*/ 261 w 283"/>
                  <a:gd name="T1" fmla="*/ 159 h 159"/>
                  <a:gd name="T2" fmla="*/ 150 w 283"/>
                  <a:gd name="T3" fmla="*/ 157 h 159"/>
                  <a:gd name="T4" fmla="*/ 136 w 283"/>
                  <a:gd name="T5" fmla="*/ 155 h 159"/>
                  <a:gd name="T6" fmla="*/ 130 w 283"/>
                  <a:gd name="T7" fmla="*/ 153 h 159"/>
                  <a:gd name="T8" fmla="*/ 110 w 283"/>
                  <a:gd name="T9" fmla="*/ 152 h 159"/>
                  <a:gd name="T10" fmla="*/ 108 w 283"/>
                  <a:gd name="T11" fmla="*/ 150 h 159"/>
                  <a:gd name="T12" fmla="*/ 101 w 283"/>
                  <a:gd name="T13" fmla="*/ 148 h 159"/>
                  <a:gd name="T14" fmla="*/ 90 w 283"/>
                  <a:gd name="T15" fmla="*/ 147 h 159"/>
                  <a:gd name="T16" fmla="*/ 88 w 283"/>
                  <a:gd name="T17" fmla="*/ 146 h 159"/>
                  <a:gd name="T18" fmla="*/ 86 w 283"/>
                  <a:gd name="T19" fmla="*/ 144 h 159"/>
                  <a:gd name="T20" fmla="*/ 74 w 283"/>
                  <a:gd name="T21" fmla="*/ 142 h 159"/>
                  <a:gd name="T22" fmla="*/ 69 w 283"/>
                  <a:gd name="T23" fmla="*/ 141 h 159"/>
                  <a:gd name="T24" fmla="*/ 65 w 283"/>
                  <a:gd name="T25" fmla="*/ 137 h 159"/>
                  <a:gd name="T26" fmla="*/ 64 w 283"/>
                  <a:gd name="T27" fmla="*/ 131 h 159"/>
                  <a:gd name="T28" fmla="*/ 61 w 283"/>
                  <a:gd name="T29" fmla="*/ 130 h 159"/>
                  <a:gd name="T30" fmla="*/ 58 w 283"/>
                  <a:gd name="T31" fmla="*/ 129 h 159"/>
                  <a:gd name="T32" fmla="*/ 54 w 283"/>
                  <a:gd name="T33" fmla="*/ 128 h 159"/>
                  <a:gd name="T34" fmla="*/ 51 w 283"/>
                  <a:gd name="T35" fmla="*/ 127 h 159"/>
                  <a:gd name="T36" fmla="*/ 46 w 283"/>
                  <a:gd name="T37" fmla="*/ 123 h 159"/>
                  <a:gd name="T38" fmla="*/ 44 w 283"/>
                  <a:gd name="T39" fmla="*/ 114 h 159"/>
                  <a:gd name="T40" fmla="*/ 42 w 283"/>
                  <a:gd name="T41" fmla="*/ 108 h 159"/>
                  <a:gd name="T42" fmla="*/ 37 w 283"/>
                  <a:gd name="T43" fmla="*/ 107 h 159"/>
                  <a:gd name="T44" fmla="*/ 32 w 283"/>
                  <a:gd name="T45" fmla="*/ 105 h 159"/>
                  <a:gd name="T46" fmla="*/ 27 w 283"/>
                  <a:gd name="T47" fmla="*/ 103 h 159"/>
                  <a:gd name="T48" fmla="*/ 25 w 283"/>
                  <a:gd name="T49" fmla="*/ 96 h 159"/>
                  <a:gd name="T50" fmla="*/ 24 w 283"/>
                  <a:gd name="T51" fmla="*/ 92 h 159"/>
                  <a:gd name="T52" fmla="*/ 23 w 283"/>
                  <a:gd name="T53" fmla="*/ 83 h 159"/>
                  <a:gd name="T54" fmla="*/ 22 w 283"/>
                  <a:gd name="T55" fmla="*/ 62 h 159"/>
                  <a:gd name="T56" fmla="*/ 20 w 283"/>
                  <a:gd name="T57" fmla="*/ 49 h 159"/>
                  <a:gd name="T58" fmla="*/ 20 w 283"/>
                  <a:gd name="T59" fmla="*/ 17 h 159"/>
                  <a:gd name="T60" fmla="*/ 19 w 283"/>
                  <a:gd name="T61" fmla="*/ 14 h 159"/>
                  <a:gd name="T62" fmla="*/ 17 w 283"/>
                  <a:gd name="T63" fmla="*/ 11 h 159"/>
                  <a:gd name="T64" fmla="*/ 16 w 283"/>
                  <a:gd name="T65" fmla="*/ 10 h 159"/>
                  <a:gd name="T66" fmla="*/ 15 w 283"/>
                  <a:gd name="T67" fmla="*/ 7 h 159"/>
                  <a:gd name="T68" fmla="*/ 13 w 283"/>
                  <a:gd name="T69" fmla="*/ 5 h 159"/>
                  <a:gd name="T70" fmla="*/ 11 w 283"/>
                  <a:gd name="T71" fmla="*/ 3 h 159"/>
                  <a:gd name="T72" fmla="*/ 8 w 283"/>
                  <a:gd name="T73" fmla="*/ 2 h 159"/>
                  <a:gd name="T74" fmla="*/ 6 w 283"/>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159">
                    <a:moveTo>
                      <a:pt x="283" y="159"/>
                    </a:moveTo>
                    <a:lnTo>
                      <a:pt x="261" y="159"/>
                    </a:lnTo>
                    <a:lnTo>
                      <a:pt x="261" y="157"/>
                    </a:lnTo>
                    <a:lnTo>
                      <a:pt x="150" y="157"/>
                    </a:lnTo>
                    <a:lnTo>
                      <a:pt x="150" y="155"/>
                    </a:lnTo>
                    <a:lnTo>
                      <a:pt x="136" y="155"/>
                    </a:lnTo>
                    <a:lnTo>
                      <a:pt x="136" y="153"/>
                    </a:lnTo>
                    <a:lnTo>
                      <a:pt x="130" y="153"/>
                    </a:lnTo>
                    <a:lnTo>
                      <a:pt x="130" y="152"/>
                    </a:lnTo>
                    <a:lnTo>
                      <a:pt x="110" y="152"/>
                    </a:lnTo>
                    <a:lnTo>
                      <a:pt x="110" y="150"/>
                    </a:lnTo>
                    <a:lnTo>
                      <a:pt x="108" y="150"/>
                    </a:lnTo>
                    <a:lnTo>
                      <a:pt x="108" y="148"/>
                    </a:lnTo>
                    <a:lnTo>
                      <a:pt x="101" y="148"/>
                    </a:lnTo>
                    <a:lnTo>
                      <a:pt x="101" y="147"/>
                    </a:lnTo>
                    <a:lnTo>
                      <a:pt x="90" y="147"/>
                    </a:lnTo>
                    <a:lnTo>
                      <a:pt x="90" y="146"/>
                    </a:lnTo>
                    <a:lnTo>
                      <a:pt x="88" y="146"/>
                    </a:lnTo>
                    <a:lnTo>
                      <a:pt x="88" y="144"/>
                    </a:lnTo>
                    <a:lnTo>
                      <a:pt x="86" y="144"/>
                    </a:lnTo>
                    <a:lnTo>
                      <a:pt x="74" y="144"/>
                    </a:lnTo>
                    <a:lnTo>
                      <a:pt x="74" y="142"/>
                    </a:lnTo>
                    <a:lnTo>
                      <a:pt x="69" y="142"/>
                    </a:lnTo>
                    <a:lnTo>
                      <a:pt x="69" y="141"/>
                    </a:lnTo>
                    <a:lnTo>
                      <a:pt x="65" y="141"/>
                    </a:lnTo>
                    <a:lnTo>
                      <a:pt x="65" y="137"/>
                    </a:lnTo>
                    <a:lnTo>
                      <a:pt x="64" y="137"/>
                    </a:lnTo>
                    <a:lnTo>
                      <a:pt x="64" y="131"/>
                    </a:lnTo>
                    <a:lnTo>
                      <a:pt x="61" y="131"/>
                    </a:lnTo>
                    <a:lnTo>
                      <a:pt x="61" y="130"/>
                    </a:lnTo>
                    <a:lnTo>
                      <a:pt x="58" y="130"/>
                    </a:lnTo>
                    <a:lnTo>
                      <a:pt x="58" y="129"/>
                    </a:lnTo>
                    <a:lnTo>
                      <a:pt x="54" y="129"/>
                    </a:lnTo>
                    <a:lnTo>
                      <a:pt x="54" y="128"/>
                    </a:lnTo>
                    <a:lnTo>
                      <a:pt x="51" y="128"/>
                    </a:lnTo>
                    <a:lnTo>
                      <a:pt x="51" y="127"/>
                    </a:lnTo>
                    <a:lnTo>
                      <a:pt x="46" y="127"/>
                    </a:lnTo>
                    <a:lnTo>
                      <a:pt x="46" y="123"/>
                    </a:lnTo>
                    <a:lnTo>
                      <a:pt x="44" y="123"/>
                    </a:lnTo>
                    <a:lnTo>
                      <a:pt x="44" y="114"/>
                    </a:lnTo>
                    <a:lnTo>
                      <a:pt x="42" y="114"/>
                    </a:lnTo>
                    <a:lnTo>
                      <a:pt x="42" y="108"/>
                    </a:lnTo>
                    <a:lnTo>
                      <a:pt x="37" y="108"/>
                    </a:lnTo>
                    <a:lnTo>
                      <a:pt x="37" y="107"/>
                    </a:lnTo>
                    <a:lnTo>
                      <a:pt x="32" y="107"/>
                    </a:lnTo>
                    <a:lnTo>
                      <a:pt x="32" y="105"/>
                    </a:lnTo>
                    <a:lnTo>
                      <a:pt x="27" y="105"/>
                    </a:lnTo>
                    <a:lnTo>
                      <a:pt x="27" y="103"/>
                    </a:lnTo>
                    <a:lnTo>
                      <a:pt x="25" y="103"/>
                    </a:lnTo>
                    <a:lnTo>
                      <a:pt x="25" y="96"/>
                    </a:lnTo>
                    <a:lnTo>
                      <a:pt x="24" y="96"/>
                    </a:lnTo>
                    <a:lnTo>
                      <a:pt x="24" y="92"/>
                    </a:lnTo>
                    <a:lnTo>
                      <a:pt x="23" y="92"/>
                    </a:lnTo>
                    <a:lnTo>
                      <a:pt x="23" y="83"/>
                    </a:lnTo>
                    <a:lnTo>
                      <a:pt x="22" y="83"/>
                    </a:lnTo>
                    <a:lnTo>
                      <a:pt x="22" y="62"/>
                    </a:lnTo>
                    <a:lnTo>
                      <a:pt x="22" y="49"/>
                    </a:lnTo>
                    <a:lnTo>
                      <a:pt x="20" y="49"/>
                    </a:lnTo>
                    <a:lnTo>
                      <a:pt x="20" y="21"/>
                    </a:lnTo>
                    <a:lnTo>
                      <a:pt x="20" y="17"/>
                    </a:lnTo>
                    <a:lnTo>
                      <a:pt x="19" y="17"/>
                    </a:lnTo>
                    <a:lnTo>
                      <a:pt x="19" y="14"/>
                    </a:lnTo>
                    <a:lnTo>
                      <a:pt x="17" y="14"/>
                    </a:lnTo>
                    <a:lnTo>
                      <a:pt x="17" y="11"/>
                    </a:lnTo>
                    <a:lnTo>
                      <a:pt x="16" y="11"/>
                    </a:lnTo>
                    <a:lnTo>
                      <a:pt x="16" y="10"/>
                    </a:lnTo>
                    <a:lnTo>
                      <a:pt x="15" y="10"/>
                    </a:lnTo>
                    <a:lnTo>
                      <a:pt x="15" y="7"/>
                    </a:lnTo>
                    <a:lnTo>
                      <a:pt x="13" y="7"/>
                    </a:lnTo>
                    <a:lnTo>
                      <a:pt x="13" y="5"/>
                    </a:lnTo>
                    <a:lnTo>
                      <a:pt x="11" y="5"/>
                    </a:lnTo>
                    <a:lnTo>
                      <a:pt x="11" y="3"/>
                    </a:lnTo>
                    <a:lnTo>
                      <a:pt x="8" y="3"/>
                    </a:lnTo>
                    <a:lnTo>
                      <a:pt x="8"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grpSp>
      </p:grpSp>
      <p:grpSp>
        <p:nvGrpSpPr>
          <p:cNvPr id="294" name="Group 293"/>
          <p:cNvGrpSpPr/>
          <p:nvPr/>
        </p:nvGrpSpPr>
        <p:grpSpPr>
          <a:xfrm>
            <a:off x="6016768" y="2618967"/>
            <a:ext cx="187235" cy="352663"/>
            <a:chOff x="1618720" y="2607823"/>
            <a:chExt cx="187235" cy="352663"/>
          </a:xfrm>
        </p:grpSpPr>
        <p:cxnSp>
          <p:nvCxnSpPr>
            <p:cNvPr id="295" name="Straight Connector 294"/>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1645692" y="2677351"/>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99" name="TextBox 298"/>
          <p:cNvSpPr txBox="1"/>
          <p:nvPr/>
        </p:nvSpPr>
        <p:spPr>
          <a:xfrm>
            <a:off x="344723" y="4986202"/>
            <a:ext cx="277277" cy="246221"/>
          </a:xfrm>
          <a:prstGeom prst="rect">
            <a:avLst/>
          </a:prstGeom>
          <a:noFill/>
        </p:spPr>
        <p:txBody>
          <a:bodyPr wrap="none" rtlCol="0">
            <a:spAutoFit/>
          </a:bodyPr>
          <a:lstStyle/>
          <a:p>
            <a:r>
              <a:rPr lang="fr-FR" sz="1000" dirty="0" smtClean="0">
                <a:solidFill>
                  <a:srgbClr val="000000"/>
                </a:solidFill>
                <a:latin typeface="Arial" panose="020B0604020202020204" pitchFamily="34" charset="0"/>
                <a:cs typeface="Arial" panose="020B0604020202020204" pitchFamily="34" charset="0"/>
              </a:rPr>
              <a:t>N</a:t>
            </a:r>
            <a:endParaRPr lang="fr-FR" sz="1000" dirty="0">
              <a:solidFill>
                <a:srgbClr val="000000"/>
              </a:solidFill>
              <a:latin typeface="Arial" panose="020B0604020202020204" pitchFamily="34" charset="0"/>
              <a:cs typeface="Arial" panose="020B0604020202020204" pitchFamily="34" charset="0"/>
            </a:endParaRPr>
          </a:p>
        </p:txBody>
      </p:sp>
      <p:sp>
        <p:nvSpPr>
          <p:cNvPr id="300" name="TextBox 299"/>
          <p:cNvSpPr txBox="1"/>
          <p:nvPr/>
        </p:nvSpPr>
        <p:spPr>
          <a:xfrm>
            <a:off x="4777467" y="4986202"/>
            <a:ext cx="277277" cy="246221"/>
          </a:xfrm>
          <a:prstGeom prst="rect">
            <a:avLst/>
          </a:prstGeom>
          <a:noFill/>
        </p:spPr>
        <p:txBody>
          <a:bodyPr wrap="none" rtlCol="0">
            <a:spAutoFit/>
          </a:bodyPr>
          <a:lstStyle/>
          <a:p>
            <a:r>
              <a:rPr lang="fr-FR" sz="1000" dirty="0" smtClean="0">
                <a:solidFill>
                  <a:srgbClr val="000000"/>
                </a:solidFill>
                <a:latin typeface="Arial" panose="020B0604020202020204" pitchFamily="34" charset="0"/>
                <a:cs typeface="Arial" panose="020B0604020202020204" pitchFamily="34" charset="0"/>
              </a:rPr>
              <a:t>N</a:t>
            </a:r>
            <a:endParaRPr lang="fr-FR" sz="1000"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3917294" y="1591826"/>
            <a:ext cx="1309410" cy="369332"/>
          </a:xfrm>
          <a:prstGeom prst="rect">
            <a:avLst/>
          </a:prstGeom>
        </p:spPr>
        <p:txBody>
          <a:bodyPr wrap="none">
            <a:spAutoFit/>
          </a:bodyPr>
          <a:lstStyle/>
          <a:p>
            <a:pPr algn="ctr"/>
            <a:r>
              <a:rPr lang="fr-FR" b="1" dirty="0" smtClean="0">
                <a:solidFill>
                  <a:srgbClr val="4D4D4D"/>
                </a:solidFill>
              </a:rPr>
              <a:t>SG et SSP</a:t>
            </a:r>
            <a:endParaRPr lang="fr-FR" b="1" dirty="0">
              <a:solidFill>
                <a:srgbClr val="4D4D4D"/>
              </a:solidFill>
            </a:endParaRPr>
          </a:p>
        </p:txBody>
      </p:sp>
    </p:spTree>
    <p:custDataLst>
      <p:tags r:id="rId1"/>
    </p:custDataLst>
    <p:extLst>
      <p:ext uri="{BB962C8B-B14F-4D97-AF65-F5344CB8AC3E}">
        <p14:creationId xmlns:p14="http://schemas.microsoft.com/office/powerpoint/2010/main" val="290509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207: Cabozantinib versus placebo chez les patients avec carcinome hépatocellulaire avancé ayant reçu du </a:t>
            </a:r>
            <a:r>
              <a:rPr lang="fr-FR" dirty="0" err="1" smtClean="0"/>
              <a:t>sorafénib</a:t>
            </a:r>
            <a:r>
              <a:rPr lang="fr-FR" dirty="0" smtClean="0"/>
              <a:t>: résultats de l’étude randomisée de phase 3 CELESTIAL – Abou-Alfa G,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4" name="Text Placeholder 13"/>
          <p:cNvSpPr>
            <a:spLocks noGrp="1"/>
          </p:cNvSpPr>
          <p:nvPr>
            <p:ph type="body" sz="quarter" idx="10"/>
          </p:nvPr>
        </p:nvSpPr>
        <p:spPr/>
        <p:txBody>
          <a:bodyPr/>
          <a:lstStyle/>
          <a:p>
            <a:r>
              <a:rPr lang="fr-FR" dirty="0" smtClean="0"/>
              <a:t>*Traitement systémique préalable au stade de CHC avancé</a:t>
            </a:r>
            <a:endParaRPr lang="fr-FR" dirty="0"/>
          </a:p>
        </p:txBody>
      </p:sp>
      <p:sp>
        <p:nvSpPr>
          <p:cNvPr id="15" name="Text Placeholder 14"/>
          <p:cNvSpPr>
            <a:spLocks noGrp="1"/>
          </p:cNvSpPr>
          <p:nvPr>
            <p:ph type="body" sz="quarter" idx="11"/>
          </p:nvPr>
        </p:nvSpPr>
        <p:spPr/>
        <p:txBody>
          <a:bodyPr/>
          <a:lstStyle/>
          <a:p>
            <a:r>
              <a:rPr lang="fr-FR" smtClean="0"/>
              <a:t>Abou-Alfa G, et al, J Clin Oncol 2018;36(Suppl 4S):Abstr 207</a:t>
            </a:r>
            <a:endParaRPr lang="fr-FR"/>
          </a:p>
        </p:txBody>
      </p:sp>
      <p:grpSp>
        <p:nvGrpSpPr>
          <p:cNvPr id="6" name="Group 5"/>
          <p:cNvGrpSpPr/>
          <p:nvPr/>
        </p:nvGrpSpPr>
        <p:grpSpPr>
          <a:xfrm>
            <a:off x="1231045" y="1866923"/>
            <a:ext cx="6350208" cy="4436775"/>
            <a:chOff x="2547270" y="1931727"/>
            <a:chExt cx="6350208" cy="4436775"/>
          </a:xfrm>
        </p:grpSpPr>
        <p:sp>
          <p:nvSpPr>
            <p:cNvPr id="7" name="TextBox 6"/>
            <p:cNvSpPr txBox="1"/>
            <p:nvPr/>
          </p:nvSpPr>
          <p:spPr>
            <a:xfrm>
              <a:off x="2547270" y="2492541"/>
              <a:ext cx="1431659" cy="2970043"/>
            </a:xfrm>
            <a:prstGeom prst="rect">
              <a:avLst/>
            </a:prstGeom>
            <a:noFill/>
          </p:spPr>
          <p:txBody>
            <a:bodyPr wrap="none" rtlCol="0">
              <a:spAutoFit/>
            </a:bodyPr>
            <a:lstStyle/>
            <a:p>
              <a:r>
                <a:rPr lang="fr-FR" sz="1100" dirty="0" smtClean="0">
                  <a:solidFill>
                    <a:srgbClr val="010203"/>
                  </a:solidFill>
                  <a:latin typeface="Arial" panose="020B0604020202020204" pitchFamily="34" charset="0"/>
                  <a:cs typeface="Arial" panose="020B0604020202020204" pitchFamily="34" charset="0"/>
                </a:rPr>
                <a:t>Total</a:t>
              </a:r>
            </a:p>
            <a:p>
              <a:r>
                <a:rPr lang="fr-FR" sz="1100" dirty="0" smtClean="0">
                  <a:solidFill>
                    <a:srgbClr val="010203"/>
                  </a:solidFill>
                  <a:latin typeface="Arial" panose="020B0604020202020204" pitchFamily="34" charset="0"/>
                  <a:cs typeface="Arial" panose="020B0604020202020204" pitchFamily="34" charset="0"/>
                </a:rPr>
                <a:t>Région</a:t>
              </a:r>
            </a:p>
            <a:p>
              <a:pPr marL="93663"/>
              <a:r>
                <a:rPr lang="fr-FR" sz="1100" dirty="0" smtClean="0">
                  <a:solidFill>
                    <a:srgbClr val="010203"/>
                  </a:solidFill>
                  <a:latin typeface="Arial" panose="020B0604020202020204" pitchFamily="34" charset="0"/>
                  <a:cs typeface="Arial" panose="020B0604020202020204" pitchFamily="34" charset="0"/>
                </a:rPr>
                <a:t>Asie</a:t>
              </a:r>
            </a:p>
            <a:p>
              <a:pPr marL="93663"/>
              <a:r>
                <a:rPr lang="fr-FR" sz="1100" dirty="0" smtClean="0">
                  <a:solidFill>
                    <a:srgbClr val="010203"/>
                  </a:solidFill>
                  <a:latin typeface="Arial" panose="020B0604020202020204" pitchFamily="34" charset="0"/>
                  <a:cs typeface="Arial" panose="020B0604020202020204" pitchFamily="34" charset="0"/>
                </a:rPr>
                <a:t>Autres</a:t>
              </a:r>
            </a:p>
            <a:p>
              <a:r>
                <a:rPr lang="fr-FR" sz="1100" dirty="0" smtClean="0">
                  <a:solidFill>
                    <a:srgbClr val="010203"/>
                  </a:solidFill>
                  <a:latin typeface="Arial" panose="020B0604020202020204" pitchFamily="34" charset="0"/>
                  <a:cs typeface="Arial" panose="020B0604020202020204" pitchFamily="34" charset="0"/>
                </a:rPr>
                <a:t>Ethnie</a:t>
              </a:r>
            </a:p>
            <a:p>
              <a:pPr marL="93663"/>
              <a:r>
                <a:rPr lang="fr-FR" sz="1100" dirty="0" smtClean="0">
                  <a:solidFill>
                    <a:srgbClr val="010203"/>
                  </a:solidFill>
                  <a:latin typeface="Arial" panose="020B0604020202020204" pitchFamily="34" charset="0"/>
                  <a:cs typeface="Arial" panose="020B0604020202020204" pitchFamily="34" charset="0"/>
                </a:rPr>
                <a:t>Asiatique</a:t>
              </a:r>
            </a:p>
            <a:p>
              <a:pPr marL="93663"/>
              <a:r>
                <a:rPr lang="fr-FR" sz="1100" dirty="0" smtClean="0">
                  <a:solidFill>
                    <a:srgbClr val="010203"/>
                  </a:solidFill>
                  <a:latin typeface="Arial" panose="020B0604020202020204" pitchFamily="34" charset="0"/>
                  <a:cs typeface="Arial" panose="020B0604020202020204" pitchFamily="34" charset="0"/>
                </a:rPr>
                <a:t>Non asiatique</a:t>
              </a:r>
            </a:p>
            <a:p>
              <a:r>
                <a:rPr lang="fr-FR" sz="1100" dirty="0" smtClean="0">
                  <a:solidFill>
                    <a:srgbClr val="010203"/>
                  </a:solidFill>
                  <a:latin typeface="Arial" panose="020B0604020202020204" pitchFamily="34" charset="0"/>
                  <a:cs typeface="Arial" panose="020B0604020202020204" pitchFamily="34" charset="0"/>
                </a:rPr>
                <a:t>EEH et/ou IMV</a:t>
              </a:r>
            </a:p>
            <a:p>
              <a:pPr marL="93663"/>
              <a:r>
                <a:rPr lang="fr-FR" sz="1100" dirty="0" smtClean="0">
                  <a:solidFill>
                    <a:srgbClr val="010203"/>
                  </a:solidFill>
                  <a:latin typeface="Arial" panose="020B0604020202020204" pitchFamily="34" charset="0"/>
                  <a:cs typeface="Arial" panose="020B0604020202020204" pitchFamily="34" charset="0"/>
                </a:rPr>
                <a:t>Oui</a:t>
              </a:r>
            </a:p>
            <a:p>
              <a:pPr marL="93663"/>
              <a:r>
                <a:rPr lang="fr-FR" sz="1100" dirty="0" smtClean="0">
                  <a:solidFill>
                    <a:srgbClr val="010203"/>
                  </a:solidFill>
                  <a:latin typeface="Arial" panose="020B0604020202020204" pitchFamily="34" charset="0"/>
                  <a:cs typeface="Arial" panose="020B0604020202020204" pitchFamily="34" charset="0"/>
                </a:rPr>
                <a:t>Non</a:t>
              </a:r>
            </a:p>
            <a:p>
              <a:r>
                <a:rPr lang="fr-FR" sz="1100" dirty="0" smtClean="0">
                  <a:solidFill>
                    <a:srgbClr val="010203"/>
                  </a:solidFill>
                  <a:latin typeface="Arial" panose="020B0604020202020204" pitchFamily="34" charset="0"/>
                  <a:cs typeface="Arial" panose="020B0604020202020204" pitchFamily="34" charset="0"/>
                </a:rPr>
                <a:t>Etiologie</a:t>
              </a:r>
            </a:p>
            <a:p>
              <a:pPr marL="93663"/>
              <a:r>
                <a:rPr lang="fr-FR" sz="1100" dirty="0" smtClean="0">
                  <a:solidFill>
                    <a:srgbClr val="010203"/>
                  </a:solidFill>
                  <a:latin typeface="Arial" panose="020B0604020202020204" pitchFamily="34" charset="0"/>
                  <a:cs typeface="Arial" panose="020B0604020202020204" pitchFamily="34" charset="0"/>
                </a:rPr>
                <a:t>VHB</a:t>
              </a:r>
            </a:p>
            <a:p>
              <a:pPr marL="93663"/>
              <a:r>
                <a:rPr lang="fr-FR" sz="1100" dirty="0" smtClean="0">
                  <a:solidFill>
                    <a:srgbClr val="010203"/>
                  </a:solidFill>
                  <a:latin typeface="Arial" panose="020B0604020202020204" pitchFamily="34" charset="0"/>
                  <a:cs typeface="Arial" panose="020B0604020202020204" pitchFamily="34" charset="0"/>
                </a:rPr>
                <a:t>VHC</a:t>
              </a:r>
            </a:p>
            <a:p>
              <a:pPr marL="93663"/>
              <a:r>
                <a:rPr lang="fr-FR" sz="1100" dirty="0" smtClean="0">
                  <a:solidFill>
                    <a:srgbClr val="010203"/>
                  </a:solidFill>
                  <a:latin typeface="Arial" panose="020B0604020202020204" pitchFamily="34" charset="0"/>
                  <a:cs typeface="Arial" panose="020B0604020202020204" pitchFamily="34" charset="0"/>
                </a:rPr>
                <a:t>Autre</a:t>
              </a:r>
            </a:p>
            <a:p>
              <a:r>
                <a:rPr lang="fr-FR" sz="1100" dirty="0" smtClean="0">
                  <a:solidFill>
                    <a:srgbClr val="010203"/>
                  </a:solidFill>
                  <a:latin typeface="Arial" panose="020B0604020202020204" pitchFamily="34" charset="0"/>
                  <a:cs typeface="Arial" panose="020B0604020202020204" pitchFamily="34" charset="0"/>
                </a:rPr>
                <a:t>Lignes antérieures*</a:t>
              </a:r>
            </a:p>
            <a:p>
              <a:pPr marL="93663"/>
              <a:r>
                <a:rPr lang="fr-FR" sz="1100" dirty="0" smtClean="0">
                  <a:solidFill>
                    <a:srgbClr val="010203"/>
                  </a:solidFill>
                  <a:latin typeface="Arial" panose="020B0604020202020204" pitchFamily="34" charset="0"/>
                  <a:cs typeface="Arial" panose="020B0604020202020204" pitchFamily="34" charset="0"/>
                </a:rPr>
                <a:t>Une</a:t>
              </a:r>
            </a:p>
            <a:p>
              <a:pPr marL="93663"/>
              <a:r>
                <a:rPr lang="fr-FR" sz="1100" dirty="0" smtClean="0">
                  <a:solidFill>
                    <a:srgbClr val="010203"/>
                  </a:solidFill>
                  <a:latin typeface="Arial" panose="020B0604020202020204" pitchFamily="34" charset="0"/>
                  <a:cs typeface="Arial" panose="020B0604020202020204" pitchFamily="34" charset="0"/>
                </a:rPr>
                <a:t>Deux</a:t>
              </a:r>
              <a:endParaRPr lang="fr-FR" sz="1100" dirty="0">
                <a:solidFill>
                  <a:srgbClr val="010203"/>
                </a:solidFill>
                <a:latin typeface="Arial" panose="020B0604020202020204" pitchFamily="34" charset="0"/>
                <a:cs typeface="Arial" panose="020B0604020202020204" pitchFamily="34" charset="0"/>
              </a:endParaRPr>
            </a:p>
          </p:txBody>
        </p:sp>
        <p:sp>
          <p:nvSpPr>
            <p:cNvPr id="8" name="TextBox 7"/>
            <p:cNvSpPr txBox="1"/>
            <p:nvPr/>
          </p:nvSpPr>
          <p:spPr>
            <a:xfrm>
              <a:off x="5661429" y="1931727"/>
              <a:ext cx="407007" cy="276999"/>
            </a:xfrm>
            <a:prstGeom prst="rect">
              <a:avLst/>
            </a:prstGeom>
            <a:noFill/>
          </p:spPr>
          <p:txBody>
            <a:bodyPr wrap="non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SG</a:t>
              </a:r>
              <a:endParaRPr lang="fr-FR" sz="1200" b="1"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7828802" y="1931727"/>
              <a:ext cx="489813" cy="276999"/>
            </a:xfrm>
            <a:prstGeom prst="rect">
              <a:avLst/>
            </a:prstGeom>
            <a:noFill/>
          </p:spPr>
          <p:txBody>
            <a:bodyPr wrap="none" rtlCol="0">
              <a:spAutoFit/>
            </a:bodyPr>
            <a:lstStyle/>
            <a:p>
              <a:pPr algn="ctr"/>
              <a:r>
                <a:rPr lang="fr-FR" sz="1200" b="1" smtClean="0">
                  <a:solidFill>
                    <a:srgbClr val="000000"/>
                  </a:solidFill>
                  <a:latin typeface="Arial" panose="020B0604020202020204" pitchFamily="34" charset="0"/>
                  <a:cs typeface="Arial" panose="020B0604020202020204" pitchFamily="34" charset="0"/>
                </a:rPr>
                <a:t>SSP</a:t>
              </a:r>
              <a:endParaRPr lang="fr-FR" sz="1200" b="1">
                <a:solidFill>
                  <a:srgbClr val="000000"/>
                </a:solidFill>
                <a:latin typeface="Arial" panose="020B0604020202020204" pitchFamily="34" charset="0"/>
                <a:cs typeface="Arial" panose="020B0604020202020204" pitchFamily="34" charset="0"/>
              </a:endParaRPr>
            </a:p>
          </p:txBody>
        </p:sp>
        <p:grpSp>
          <p:nvGrpSpPr>
            <p:cNvPr id="10" name="Group 9"/>
            <p:cNvGrpSpPr/>
            <p:nvPr/>
          </p:nvGrpSpPr>
          <p:grpSpPr>
            <a:xfrm>
              <a:off x="4421238" y="2231209"/>
              <a:ext cx="420308" cy="3231376"/>
              <a:chOff x="3151154" y="2231209"/>
              <a:chExt cx="420308" cy="3231376"/>
            </a:xfrm>
          </p:grpSpPr>
          <p:sp>
            <p:nvSpPr>
              <p:cNvPr id="105" name="TextBox 104"/>
              <p:cNvSpPr txBox="1"/>
              <p:nvPr/>
            </p:nvSpPr>
            <p:spPr>
              <a:xfrm>
                <a:off x="3213406" y="2231209"/>
                <a:ext cx="295799" cy="276999"/>
              </a:xfrm>
              <a:prstGeom prst="rect">
                <a:avLst/>
              </a:prstGeom>
              <a:noFill/>
            </p:spPr>
            <p:txBody>
              <a:bodyPr wrap="none" rtlCol="0">
                <a:spAutoFit/>
              </a:bodyPr>
              <a:lstStyle/>
              <a:p>
                <a:pPr algn="ctr"/>
                <a:r>
                  <a:rPr lang="fr-FR" sz="1200" b="1" dirty="0" smtClean="0">
                    <a:solidFill>
                      <a:srgbClr val="000000"/>
                    </a:solidFill>
                    <a:latin typeface="Arial" panose="020B0604020202020204" pitchFamily="34" charset="0"/>
                    <a:cs typeface="Arial" panose="020B0604020202020204" pitchFamily="34" charset="0"/>
                  </a:rPr>
                  <a:t>N</a:t>
                </a:r>
                <a:endParaRPr lang="fr-FR" sz="1200" b="1" dirty="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3151154" y="2492541"/>
                <a:ext cx="420308" cy="2970044"/>
              </a:xfrm>
              <a:prstGeom prst="rect">
                <a:avLst/>
              </a:prstGeom>
              <a:noFill/>
            </p:spPr>
            <p:txBody>
              <a:bodyPr wrap="none" rtlCol="0">
                <a:spAutoFit/>
              </a:bodyPr>
              <a:lstStyle/>
              <a:p>
                <a:r>
                  <a:rPr lang="fr-FR" sz="1100" smtClean="0">
                    <a:solidFill>
                      <a:srgbClr val="010203"/>
                    </a:solidFill>
                    <a:latin typeface="Arial" panose="020B0604020202020204" pitchFamily="34" charset="0"/>
                    <a:cs typeface="Arial" panose="020B0604020202020204" pitchFamily="34" charset="0"/>
                  </a:rPr>
                  <a:t>707</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175</a:t>
                </a:r>
              </a:p>
              <a:p>
                <a:r>
                  <a:rPr lang="fr-FR" sz="1100" smtClean="0">
                    <a:solidFill>
                      <a:srgbClr val="010203"/>
                    </a:solidFill>
                    <a:latin typeface="Arial" panose="020B0604020202020204" pitchFamily="34" charset="0"/>
                    <a:cs typeface="Arial" panose="020B0604020202020204" pitchFamily="34" charset="0"/>
                  </a:rPr>
                  <a:t>532</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241</a:t>
                </a:r>
              </a:p>
              <a:p>
                <a:r>
                  <a:rPr lang="fr-FR" sz="1100" smtClean="0">
                    <a:solidFill>
                      <a:srgbClr val="010203"/>
                    </a:solidFill>
                    <a:latin typeface="Arial" panose="020B0604020202020204" pitchFamily="34" charset="0"/>
                    <a:cs typeface="Arial" panose="020B0604020202020204" pitchFamily="34" charset="0"/>
                  </a:rPr>
                  <a:t>423</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598</a:t>
                </a:r>
              </a:p>
              <a:p>
                <a:r>
                  <a:rPr lang="fr-FR" sz="1100" smtClean="0">
                    <a:solidFill>
                      <a:srgbClr val="010203"/>
                    </a:solidFill>
                    <a:latin typeface="Arial" panose="020B0604020202020204" pitchFamily="34" charset="0"/>
                    <a:cs typeface="Arial" panose="020B0604020202020204" pitchFamily="34" charset="0"/>
                  </a:rPr>
                  <a:t>109</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267</a:t>
                </a:r>
              </a:p>
              <a:p>
                <a:r>
                  <a:rPr lang="fr-FR" sz="1100" smtClean="0">
                    <a:solidFill>
                      <a:srgbClr val="010203"/>
                    </a:solidFill>
                    <a:latin typeface="Arial" panose="020B0604020202020204" pitchFamily="34" charset="0"/>
                    <a:cs typeface="Arial" panose="020B0604020202020204" pitchFamily="34" charset="0"/>
                  </a:rPr>
                  <a:t>156</a:t>
                </a:r>
              </a:p>
              <a:p>
                <a:r>
                  <a:rPr lang="fr-FR" sz="1100" smtClean="0">
                    <a:solidFill>
                      <a:srgbClr val="010203"/>
                    </a:solidFill>
                    <a:latin typeface="Arial" panose="020B0604020202020204" pitchFamily="34" charset="0"/>
                    <a:cs typeface="Arial" panose="020B0604020202020204" pitchFamily="34" charset="0"/>
                  </a:rPr>
                  <a:t>284</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509</a:t>
                </a:r>
              </a:p>
              <a:p>
                <a:r>
                  <a:rPr lang="fr-FR" sz="1100" smtClean="0">
                    <a:solidFill>
                      <a:srgbClr val="010203"/>
                    </a:solidFill>
                    <a:latin typeface="Arial" panose="020B0604020202020204" pitchFamily="34" charset="0"/>
                    <a:cs typeface="Arial" panose="020B0604020202020204" pitchFamily="34" charset="0"/>
                  </a:rPr>
                  <a:t>192</a:t>
                </a:r>
                <a:endParaRPr lang="fr-FR" sz="1100">
                  <a:solidFill>
                    <a:srgbClr val="010203"/>
                  </a:solidFill>
                  <a:latin typeface="Arial" panose="020B0604020202020204" pitchFamily="34" charset="0"/>
                  <a:cs typeface="Arial" panose="020B0604020202020204" pitchFamily="34" charset="0"/>
                </a:endParaRPr>
              </a:p>
            </p:txBody>
          </p:sp>
        </p:grpSp>
        <p:grpSp>
          <p:nvGrpSpPr>
            <p:cNvPr id="11" name="Group 10"/>
            <p:cNvGrpSpPr/>
            <p:nvPr/>
          </p:nvGrpSpPr>
          <p:grpSpPr>
            <a:xfrm>
              <a:off x="4658047" y="2231209"/>
              <a:ext cx="2041686" cy="4106694"/>
              <a:chOff x="3413841" y="2231209"/>
              <a:chExt cx="2041686" cy="4106694"/>
            </a:xfrm>
          </p:grpSpPr>
          <p:grpSp>
            <p:nvGrpSpPr>
              <p:cNvPr id="60" name="Group 59"/>
              <p:cNvGrpSpPr/>
              <p:nvPr/>
            </p:nvGrpSpPr>
            <p:grpSpPr>
              <a:xfrm>
                <a:off x="3413841" y="2407343"/>
                <a:ext cx="1972851" cy="3930560"/>
                <a:chOff x="-520979" y="2268793"/>
                <a:chExt cx="1972851" cy="3930560"/>
              </a:xfrm>
            </p:grpSpPr>
            <p:grpSp>
              <p:nvGrpSpPr>
                <p:cNvPr id="66" name="Group 65"/>
                <p:cNvGrpSpPr/>
                <p:nvPr/>
              </p:nvGrpSpPr>
              <p:grpSpPr>
                <a:xfrm>
                  <a:off x="-520979" y="2268793"/>
                  <a:ext cx="1972851" cy="3930560"/>
                  <a:chOff x="2809815" y="2268793"/>
                  <a:chExt cx="1633348" cy="3930560"/>
                </a:xfrm>
              </p:grpSpPr>
              <p:grpSp>
                <p:nvGrpSpPr>
                  <p:cNvPr id="92" name="Group 91"/>
                  <p:cNvGrpSpPr/>
                  <p:nvPr/>
                </p:nvGrpSpPr>
                <p:grpSpPr>
                  <a:xfrm>
                    <a:off x="3187512" y="2268793"/>
                    <a:ext cx="984494" cy="3278043"/>
                    <a:chOff x="3187512" y="2268793"/>
                    <a:chExt cx="984494" cy="3278043"/>
                  </a:xfrm>
                  <a:effectLst/>
                </p:grpSpPr>
                <p:cxnSp>
                  <p:nvCxnSpPr>
                    <p:cNvPr id="99" name="Straight Connector 98"/>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3809010" y="2268793"/>
                      <a:ext cx="14715" cy="316416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93" name="TextBox 92"/>
                  <p:cNvSpPr txBox="1"/>
                  <p:nvPr/>
                </p:nvSpPr>
                <p:spPr>
                  <a:xfrm>
                    <a:off x="2809815" y="5799243"/>
                    <a:ext cx="801738" cy="400110"/>
                  </a:xfrm>
                  <a:prstGeom prst="rect">
                    <a:avLst/>
                  </a:prstGeom>
                  <a:noFill/>
                </p:spPr>
                <p:txBody>
                  <a:bodyPr wrap="none" rtlCol="0">
                    <a:spAutoFit/>
                  </a:bodyPr>
                  <a:lstStyle/>
                  <a:p>
                    <a:pPr algn="r"/>
                    <a:r>
                      <a:rPr lang="fr-FR" sz="1000" b="1" dirty="0" smtClean="0">
                        <a:solidFill>
                          <a:srgbClr val="010203"/>
                        </a:solidFill>
                        <a:latin typeface="Arial" panose="020B0604020202020204" pitchFamily="34" charset="0"/>
                        <a:cs typeface="Arial" panose="020B0604020202020204" pitchFamily="34" charset="0"/>
                      </a:rPr>
                      <a:t>En faveur du</a:t>
                    </a:r>
                  </a:p>
                  <a:p>
                    <a:pPr algn="r"/>
                    <a:r>
                      <a:rPr lang="fr-FR" sz="1000" b="1" dirty="0" smtClean="0">
                        <a:solidFill>
                          <a:srgbClr val="010203"/>
                        </a:solidFill>
                        <a:latin typeface="Arial" panose="020B0604020202020204" pitchFamily="34" charset="0"/>
                        <a:cs typeface="Arial" panose="020B0604020202020204" pitchFamily="34" charset="0"/>
                      </a:rPr>
                      <a:t>cabozantinib</a:t>
                    </a:r>
                    <a:endParaRPr lang="fr-FR" sz="1000" b="1" dirty="0">
                      <a:solidFill>
                        <a:srgbClr val="010203"/>
                      </a:solidFill>
                      <a:latin typeface="Arial" panose="020B0604020202020204" pitchFamily="34" charset="0"/>
                      <a:cs typeface="Arial" panose="020B0604020202020204" pitchFamily="34" charset="0"/>
                    </a:endParaRPr>
                  </a:p>
                </p:txBody>
              </p:sp>
              <p:sp>
                <p:nvSpPr>
                  <p:cNvPr id="94" name="TextBox 93"/>
                  <p:cNvSpPr txBox="1"/>
                  <p:nvPr/>
                </p:nvSpPr>
                <p:spPr>
                  <a:xfrm>
                    <a:off x="3022600" y="5552040"/>
                    <a:ext cx="357266"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0,25</a:t>
                    </a:r>
                    <a:endParaRPr lang="fr-FR" sz="1000">
                      <a:solidFill>
                        <a:srgbClr val="010203"/>
                      </a:solidFill>
                      <a:latin typeface="Arial" panose="020B0604020202020204" pitchFamily="34" charset="0"/>
                      <a:cs typeface="Arial" panose="020B0604020202020204" pitchFamily="34" charset="0"/>
                    </a:endParaRPr>
                  </a:p>
                </p:txBody>
              </p:sp>
              <p:sp>
                <p:nvSpPr>
                  <p:cNvPr id="95" name="TextBox 94"/>
                  <p:cNvSpPr txBox="1"/>
                  <p:nvPr/>
                </p:nvSpPr>
                <p:spPr>
                  <a:xfrm>
                    <a:off x="3366124" y="5552040"/>
                    <a:ext cx="298872"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0,5</a:t>
                    </a:r>
                    <a:endParaRPr lang="fr-FR" sz="1000">
                      <a:solidFill>
                        <a:srgbClr val="010203"/>
                      </a:solidFill>
                      <a:latin typeface="Arial" panose="020B0604020202020204" pitchFamily="34" charset="0"/>
                      <a:cs typeface="Arial" panose="020B0604020202020204" pitchFamily="34" charset="0"/>
                    </a:endParaRPr>
                  </a:p>
                </p:txBody>
              </p:sp>
              <p:sp>
                <p:nvSpPr>
                  <p:cNvPr id="96" name="TextBox 95"/>
                  <p:cNvSpPr txBox="1"/>
                  <p:nvPr/>
                </p:nvSpPr>
                <p:spPr>
                  <a:xfrm>
                    <a:off x="3705975" y="5552040"/>
                    <a:ext cx="211282"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1</a:t>
                    </a:r>
                    <a:endParaRPr lang="fr-FR" sz="1000">
                      <a:solidFill>
                        <a:srgbClr val="010203"/>
                      </a:solidFill>
                      <a:latin typeface="Arial" panose="020B0604020202020204" pitchFamily="34" charset="0"/>
                      <a:cs typeface="Arial" panose="020B0604020202020204" pitchFamily="34" charset="0"/>
                    </a:endParaRPr>
                  </a:p>
                </p:txBody>
              </p:sp>
              <p:sp>
                <p:nvSpPr>
                  <p:cNvPr id="97" name="TextBox 96"/>
                  <p:cNvSpPr txBox="1"/>
                  <p:nvPr/>
                </p:nvSpPr>
                <p:spPr>
                  <a:xfrm>
                    <a:off x="4052928" y="5552040"/>
                    <a:ext cx="211281"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2</a:t>
                    </a:r>
                    <a:endParaRPr lang="fr-FR" sz="1000">
                      <a:solidFill>
                        <a:srgbClr val="010203"/>
                      </a:solidFill>
                      <a:latin typeface="Arial" panose="020B0604020202020204" pitchFamily="34" charset="0"/>
                      <a:cs typeface="Arial" panose="020B0604020202020204" pitchFamily="34" charset="0"/>
                    </a:endParaRPr>
                  </a:p>
                </p:txBody>
              </p:sp>
              <p:sp>
                <p:nvSpPr>
                  <p:cNvPr id="98" name="TextBox 97"/>
                  <p:cNvSpPr txBox="1"/>
                  <p:nvPr/>
                </p:nvSpPr>
                <p:spPr>
                  <a:xfrm>
                    <a:off x="3647232" y="5799243"/>
                    <a:ext cx="795931" cy="400110"/>
                  </a:xfrm>
                  <a:prstGeom prst="rect">
                    <a:avLst/>
                  </a:prstGeom>
                  <a:noFill/>
                </p:spPr>
                <p:txBody>
                  <a:bodyPr wrap="none" rtlCol="0">
                    <a:spAutoFit/>
                  </a:bodyPr>
                  <a:lstStyle/>
                  <a:p>
                    <a:pPr algn="ctr"/>
                    <a:r>
                      <a:rPr lang="fr-FR" sz="1000" b="1" dirty="0" smtClean="0">
                        <a:solidFill>
                          <a:srgbClr val="010203"/>
                        </a:solidFill>
                        <a:latin typeface="Arial" panose="020B0604020202020204" pitchFamily="34" charset="0"/>
                        <a:cs typeface="Arial" panose="020B0604020202020204" pitchFamily="34" charset="0"/>
                      </a:rPr>
                      <a:t>En faveur du </a:t>
                    </a:r>
                    <a:br>
                      <a:rPr lang="fr-FR" sz="1000" b="1" dirty="0" smtClean="0">
                        <a:solidFill>
                          <a:srgbClr val="010203"/>
                        </a:solidFill>
                        <a:latin typeface="Arial" panose="020B0604020202020204" pitchFamily="34" charset="0"/>
                        <a:cs typeface="Arial" panose="020B0604020202020204" pitchFamily="34" charset="0"/>
                      </a:rPr>
                    </a:br>
                    <a:r>
                      <a:rPr lang="fr-FR" sz="1000" b="1" dirty="0" smtClean="0">
                        <a:solidFill>
                          <a:srgbClr val="010203"/>
                        </a:solidFill>
                        <a:latin typeface="Arial" panose="020B0604020202020204" pitchFamily="34" charset="0"/>
                        <a:cs typeface="Arial" panose="020B0604020202020204" pitchFamily="34" charset="0"/>
                      </a:rPr>
                      <a:t>placebo</a:t>
                    </a:r>
                    <a:endParaRPr lang="fr-FR" sz="1000" b="1" dirty="0">
                      <a:solidFill>
                        <a:srgbClr val="010203"/>
                      </a:solidFill>
                      <a:latin typeface="Arial" panose="020B0604020202020204" pitchFamily="34" charset="0"/>
                      <a:cs typeface="Arial" panose="020B0604020202020204" pitchFamily="34" charset="0"/>
                    </a:endParaRPr>
                  </a:p>
                </p:txBody>
              </p:sp>
            </p:grpSp>
            <p:cxnSp>
              <p:nvCxnSpPr>
                <p:cNvPr id="67" name="Straight Connector 66"/>
                <p:cNvCxnSpPr/>
                <p:nvPr/>
              </p:nvCxnSpPr>
              <p:spPr>
                <a:xfrm>
                  <a:off x="450981"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rot="5400000">
                  <a:off x="465363"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cxnSp>
              <p:nvCxnSpPr>
                <p:cNvPr id="69" name="Straight Connector 68"/>
                <p:cNvCxnSpPr/>
                <p:nvPr/>
              </p:nvCxnSpPr>
              <p:spPr>
                <a:xfrm>
                  <a:off x="497740" y="2816449"/>
                  <a:ext cx="474622"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50981" y="3317746"/>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344921" y="3506083"/>
                  <a:ext cx="635599" cy="1503758"/>
                  <a:chOff x="4454332" y="2085516"/>
                  <a:chExt cx="519345" cy="1503758"/>
                </a:xfrm>
              </p:grpSpPr>
              <p:cxnSp>
                <p:nvCxnSpPr>
                  <p:cNvPr id="87" name="Straight Connector 86"/>
                  <p:cNvCxnSpPr/>
                  <p:nvPr/>
                </p:nvCxnSpPr>
                <p:spPr>
                  <a:xfrm>
                    <a:off x="4519689"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454332"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579199" y="3074676"/>
                    <a:ext cx="39447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471569"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527129"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p:cNvCxnSpPr/>
                <p:nvPr/>
              </p:nvCxnSpPr>
              <p:spPr>
                <a:xfrm>
                  <a:off x="424917" y="3826613"/>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1641"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rot="5400000">
                  <a:off x="58441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75" name="Rectangle 74"/>
                <p:cNvSpPr/>
                <p:nvPr/>
              </p:nvSpPr>
              <p:spPr>
                <a:xfrm rot="5400000">
                  <a:off x="49308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76" name="Rectangle 75"/>
                <p:cNvSpPr/>
                <p:nvPr/>
              </p:nvSpPr>
              <p:spPr>
                <a:xfrm rot="5400000">
                  <a:off x="482585"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77" name="Rectangle 76"/>
                <p:cNvSpPr/>
                <p:nvPr/>
              </p:nvSpPr>
              <p:spPr>
                <a:xfrm rot="5400000">
                  <a:off x="653053" y="393141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78" name="Rectangle 77"/>
                <p:cNvSpPr/>
                <p:nvPr/>
              </p:nvSpPr>
              <p:spPr>
                <a:xfrm rot="5400000">
                  <a:off x="753549"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79" name="Rectangle 78"/>
                <p:cNvSpPr/>
                <p:nvPr/>
              </p:nvSpPr>
              <p:spPr>
                <a:xfrm rot="5400000">
                  <a:off x="479127"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80" name="Rectangle 79"/>
                <p:cNvSpPr/>
                <p:nvPr/>
              </p:nvSpPr>
              <p:spPr>
                <a:xfrm rot="5400000">
                  <a:off x="48659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81" name="Rectangle 80"/>
                <p:cNvSpPr/>
                <p:nvPr/>
              </p:nvSpPr>
              <p:spPr>
                <a:xfrm rot="5400000">
                  <a:off x="603919"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82" name="Rectangle 81"/>
                <p:cNvSpPr/>
                <p:nvPr/>
              </p:nvSpPr>
              <p:spPr>
                <a:xfrm rot="5400000">
                  <a:off x="450981"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83" name="Rectangle 82"/>
                <p:cNvSpPr/>
                <p:nvPr/>
              </p:nvSpPr>
              <p:spPr>
                <a:xfrm rot="5400000">
                  <a:off x="672818" y="276244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84" name="Rectangle 83"/>
                <p:cNvSpPr/>
                <p:nvPr/>
              </p:nvSpPr>
              <p:spPr>
                <a:xfrm rot="5400000">
                  <a:off x="511957"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cxnSp>
              <p:nvCxnSpPr>
                <p:cNvPr id="85" name="Straight Connector 84"/>
                <p:cNvCxnSpPr/>
                <p:nvPr/>
              </p:nvCxnSpPr>
              <p:spPr>
                <a:xfrm>
                  <a:off x="396175"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34013" y="3985413"/>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61" name="Straight Arrow Connector 60"/>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996747" y="2231209"/>
                <a:ext cx="458780" cy="3231376"/>
                <a:chOff x="3151154" y="2231209"/>
                <a:chExt cx="458780" cy="3231376"/>
              </a:xfrm>
            </p:grpSpPr>
            <p:sp>
              <p:nvSpPr>
                <p:cNvPr id="64" name="TextBox 63"/>
                <p:cNvSpPr txBox="1"/>
                <p:nvPr/>
              </p:nvSpPr>
              <p:spPr>
                <a:xfrm>
                  <a:off x="3158372" y="2231209"/>
                  <a:ext cx="405880" cy="276999"/>
                </a:xfrm>
                <a:prstGeom prst="rect">
                  <a:avLst/>
                </a:prstGeom>
                <a:noFill/>
              </p:spPr>
              <p:txBody>
                <a:bodyPr wrap="none" rtlCol="0">
                  <a:spAutoFit/>
                </a:bodyPr>
                <a:lstStyle/>
                <a:p>
                  <a:pPr algn="ctr"/>
                  <a:r>
                    <a:rPr lang="fr-FR" sz="1200" b="1" smtClean="0">
                      <a:solidFill>
                        <a:srgbClr val="000000"/>
                      </a:solidFill>
                      <a:latin typeface="Arial" panose="020B0604020202020204" pitchFamily="34" charset="0"/>
                      <a:cs typeface="Arial" panose="020B0604020202020204" pitchFamily="34" charset="0"/>
                    </a:rPr>
                    <a:t>HR</a:t>
                  </a:r>
                  <a:endParaRPr lang="fr-FR" sz="1200" b="1">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3151154" y="2492541"/>
                  <a:ext cx="458780" cy="2970044"/>
                </a:xfrm>
                <a:prstGeom prst="rect">
                  <a:avLst/>
                </a:prstGeom>
                <a:noFill/>
              </p:spPr>
              <p:txBody>
                <a:bodyPr wrap="none" rtlCol="0">
                  <a:spAutoFit/>
                </a:bodyPr>
                <a:lstStyle/>
                <a:p>
                  <a:r>
                    <a:rPr lang="fr-FR" sz="1100" smtClean="0">
                      <a:solidFill>
                        <a:srgbClr val="010203"/>
                      </a:solidFill>
                      <a:latin typeface="Arial" panose="020B0604020202020204" pitchFamily="34" charset="0"/>
                      <a:cs typeface="Arial" panose="020B0604020202020204" pitchFamily="34" charset="0"/>
                    </a:rPr>
                    <a:t>0,76</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1,01</a:t>
                  </a:r>
                </a:p>
                <a:p>
                  <a:r>
                    <a:rPr lang="fr-FR" sz="1100" smtClean="0">
                      <a:solidFill>
                        <a:srgbClr val="010203"/>
                      </a:solidFill>
                      <a:latin typeface="Arial" panose="020B0604020202020204" pitchFamily="34" charset="0"/>
                      <a:cs typeface="Arial" panose="020B0604020202020204" pitchFamily="34" charset="0"/>
                    </a:rPr>
                    <a:t>0,71</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0,86</a:t>
                  </a:r>
                </a:p>
                <a:p>
                  <a:r>
                    <a:rPr lang="fr-FR" sz="1100" smtClean="0">
                      <a:solidFill>
                        <a:srgbClr val="010203"/>
                      </a:solidFill>
                      <a:latin typeface="Arial" panose="020B0604020202020204" pitchFamily="34" charset="0"/>
                      <a:cs typeface="Arial" panose="020B0604020202020204" pitchFamily="34" charset="0"/>
                    </a:rPr>
                    <a:t>0,75</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0,73</a:t>
                  </a:r>
                </a:p>
                <a:p>
                  <a:r>
                    <a:rPr lang="fr-FR" sz="1100" smtClean="0">
                      <a:solidFill>
                        <a:srgbClr val="010203"/>
                      </a:solidFill>
                      <a:latin typeface="Arial" panose="020B0604020202020204" pitchFamily="34" charset="0"/>
                      <a:cs typeface="Arial" panose="020B0604020202020204" pitchFamily="34" charset="0"/>
                    </a:rPr>
                    <a:t>0,99</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0,69</a:t>
                  </a:r>
                </a:p>
                <a:p>
                  <a:r>
                    <a:rPr lang="fr-FR" sz="1100" smtClean="0">
                      <a:solidFill>
                        <a:srgbClr val="010203"/>
                      </a:solidFill>
                      <a:latin typeface="Arial" panose="020B0604020202020204" pitchFamily="34" charset="0"/>
                      <a:cs typeface="Arial" panose="020B0604020202020204" pitchFamily="34" charset="0"/>
                    </a:rPr>
                    <a:t>1,11</a:t>
                  </a:r>
                </a:p>
                <a:p>
                  <a:r>
                    <a:rPr lang="fr-FR" sz="1100" smtClean="0">
                      <a:solidFill>
                        <a:srgbClr val="010203"/>
                      </a:solidFill>
                      <a:latin typeface="Arial" panose="020B0604020202020204" pitchFamily="34" charset="0"/>
                      <a:cs typeface="Arial" panose="020B0604020202020204" pitchFamily="34" charset="0"/>
                    </a:rPr>
                    <a:t>0,73</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0,74</a:t>
                  </a:r>
                </a:p>
                <a:p>
                  <a:r>
                    <a:rPr lang="fr-FR" sz="1100" smtClean="0">
                      <a:solidFill>
                        <a:srgbClr val="010203"/>
                      </a:solidFill>
                      <a:latin typeface="Arial" panose="020B0604020202020204" pitchFamily="34" charset="0"/>
                      <a:cs typeface="Arial" panose="020B0604020202020204" pitchFamily="34" charset="0"/>
                    </a:rPr>
                    <a:t>0,90</a:t>
                  </a:r>
                  <a:endParaRPr lang="fr-FR" sz="1100">
                    <a:solidFill>
                      <a:srgbClr val="010203"/>
                    </a:solidFill>
                    <a:latin typeface="Arial" panose="020B0604020202020204" pitchFamily="34" charset="0"/>
                    <a:cs typeface="Arial" panose="020B0604020202020204" pitchFamily="34" charset="0"/>
                  </a:endParaRPr>
                </a:p>
              </p:txBody>
            </p:sp>
          </p:grpSp>
        </p:grpSp>
        <p:grpSp>
          <p:nvGrpSpPr>
            <p:cNvPr id="12" name="Group 11"/>
            <p:cNvGrpSpPr/>
            <p:nvPr/>
          </p:nvGrpSpPr>
          <p:grpSpPr>
            <a:xfrm>
              <a:off x="6901692" y="2231209"/>
              <a:ext cx="1995786" cy="4137293"/>
              <a:chOff x="3459741" y="2231209"/>
              <a:chExt cx="1995786" cy="4137293"/>
            </a:xfrm>
          </p:grpSpPr>
          <p:grpSp>
            <p:nvGrpSpPr>
              <p:cNvPr id="13" name="Group 12"/>
              <p:cNvGrpSpPr/>
              <p:nvPr/>
            </p:nvGrpSpPr>
            <p:grpSpPr>
              <a:xfrm>
                <a:off x="3459741" y="2486313"/>
                <a:ext cx="1926950" cy="3882189"/>
                <a:chOff x="-475079" y="2347763"/>
                <a:chExt cx="1926950" cy="3882189"/>
              </a:xfrm>
            </p:grpSpPr>
            <p:grpSp>
              <p:nvGrpSpPr>
                <p:cNvPr id="21" name="Group 20"/>
                <p:cNvGrpSpPr/>
                <p:nvPr/>
              </p:nvGrpSpPr>
              <p:grpSpPr>
                <a:xfrm>
                  <a:off x="-475079" y="2347763"/>
                  <a:ext cx="1926950" cy="3882189"/>
                  <a:chOff x="2847816" y="2347763"/>
                  <a:chExt cx="1595346" cy="3882189"/>
                </a:xfrm>
              </p:grpSpPr>
              <p:grpSp>
                <p:nvGrpSpPr>
                  <p:cNvPr id="47" name="Group 46"/>
                  <p:cNvGrpSpPr/>
                  <p:nvPr/>
                </p:nvGrpSpPr>
                <p:grpSpPr>
                  <a:xfrm>
                    <a:off x="3187512" y="2347763"/>
                    <a:ext cx="984494" cy="3199073"/>
                    <a:chOff x="3187512" y="2347763"/>
                    <a:chExt cx="984494" cy="3199073"/>
                  </a:xfrm>
                  <a:effectLst/>
                </p:grpSpPr>
                <p:cxnSp>
                  <p:nvCxnSpPr>
                    <p:cNvPr id="54" name="Straight Connector 53"/>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3789860" y="2347763"/>
                      <a:ext cx="19151" cy="308519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2847816" y="5829842"/>
                    <a:ext cx="801738" cy="400110"/>
                  </a:xfrm>
                  <a:prstGeom prst="rect">
                    <a:avLst/>
                  </a:prstGeom>
                  <a:noFill/>
                </p:spPr>
                <p:txBody>
                  <a:bodyPr wrap="none" rtlCol="0">
                    <a:spAutoFit/>
                  </a:bodyPr>
                  <a:lstStyle/>
                  <a:p>
                    <a:pPr algn="r"/>
                    <a:r>
                      <a:rPr lang="fr-FR" sz="1000" b="1" dirty="0" smtClean="0">
                        <a:solidFill>
                          <a:srgbClr val="010203"/>
                        </a:solidFill>
                        <a:latin typeface="Arial" panose="020B0604020202020204" pitchFamily="34" charset="0"/>
                        <a:cs typeface="Arial" panose="020B0604020202020204" pitchFamily="34" charset="0"/>
                      </a:rPr>
                      <a:t>En faveur du </a:t>
                    </a:r>
                    <a:br>
                      <a:rPr lang="fr-FR" sz="1000" b="1" dirty="0" smtClean="0">
                        <a:solidFill>
                          <a:srgbClr val="010203"/>
                        </a:solidFill>
                        <a:latin typeface="Arial" panose="020B0604020202020204" pitchFamily="34" charset="0"/>
                        <a:cs typeface="Arial" panose="020B0604020202020204" pitchFamily="34" charset="0"/>
                      </a:rPr>
                    </a:br>
                    <a:r>
                      <a:rPr lang="fr-FR" sz="1000" b="1" dirty="0" smtClean="0">
                        <a:solidFill>
                          <a:srgbClr val="010203"/>
                        </a:solidFill>
                        <a:latin typeface="Arial" panose="020B0604020202020204" pitchFamily="34" charset="0"/>
                        <a:cs typeface="Arial" panose="020B0604020202020204" pitchFamily="34" charset="0"/>
                      </a:rPr>
                      <a:t>cabozantinib</a:t>
                    </a:r>
                    <a:endParaRPr lang="fr-FR" sz="1000" b="1" dirty="0">
                      <a:solidFill>
                        <a:srgbClr val="010203"/>
                      </a:solidFill>
                      <a:latin typeface="Arial" panose="020B0604020202020204" pitchFamily="34" charset="0"/>
                      <a:cs typeface="Arial" panose="020B0604020202020204" pitchFamily="34" charset="0"/>
                    </a:endParaRPr>
                  </a:p>
                </p:txBody>
              </p:sp>
              <p:sp>
                <p:nvSpPr>
                  <p:cNvPr id="49" name="TextBox 48"/>
                  <p:cNvSpPr txBox="1"/>
                  <p:nvPr/>
                </p:nvSpPr>
                <p:spPr>
                  <a:xfrm>
                    <a:off x="3022600" y="5552040"/>
                    <a:ext cx="357266"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0,25</a:t>
                    </a:r>
                    <a:endParaRPr lang="fr-FR" sz="1000">
                      <a:solidFill>
                        <a:srgbClr val="010203"/>
                      </a:solidFill>
                      <a:latin typeface="Arial" panose="020B0604020202020204" pitchFamily="34" charset="0"/>
                      <a:cs typeface="Arial" panose="020B0604020202020204" pitchFamily="34" charset="0"/>
                    </a:endParaRPr>
                  </a:p>
                </p:txBody>
              </p:sp>
              <p:sp>
                <p:nvSpPr>
                  <p:cNvPr id="50" name="TextBox 49"/>
                  <p:cNvSpPr txBox="1"/>
                  <p:nvPr/>
                </p:nvSpPr>
                <p:spPr>
                  <a:xfrm>
                    <a:off x="3366124" y="5552040"/>
                    <a:ext cx="298872"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0,5</a:t>
                    </a:r>
                    <a:endParaRPr lang="fr-FR" sz="1000">
                      <a:solidFill>
                        <a:srgbClr val="010203"/>
                      </a:solidFill>
                      <a:latin typeface="Arial" panose="020B0604020202020204" pitchFamily="34" charset="0"/>
                      <a:cs typeface="Arial" panose="020B0604020202020204" pitchFamily="34" charset="0"/>
                    </a:endParaRPr>
                  </a:p>
                </p:txBody>
              </p:sp>
              <p:sp>
                <p:nvSpPr>
                  <p:cNvPr id="51" name="TextBox 50"/>
                  <p:cNvSpPr txBox="1"/>
                  <p:nvPr/>
                </p:nvSpPr>
                <p:spPr>
                  <a:xfrm>
                    <a:off x="3705975" y="5552040"/>
                    <a:ext cx="211282"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1</a:t>
                    </a:r>
                    <a:endParaRPr lang="fr-FR" sz="1000">
                      <a:solidFill>
                        <a:srgbClr val="010203"/>
                      </a:solidFill>
                      <a:latin typeface="Arial" panose="020B0604020202020204" pitchFamily="34" charset="0"/>
                      <a:cs typeface="Arial" panose="020B0604020202020204" pitchFamily="34" charset="0"/>
                    </a:endParaRPr>
                  </a:p>
                </p:txBody>
              </p:sp>
              <p:sp>
                <p:nvSpPr>
                  <p:cNvPr id="52" name="TextBox 51"/>
                  <p:cNvSpPr txBox="1"/>
                  <p:nvPr/>
                </p:nvSpPr>
                <p:spPr>
                  <a:xfrm>
                    <a:off x="4052928" y="5552040"/>
                    <a:ext cx="211281" cy="246221"/>
                  </a:xfrm>
                  <a:prstGeom prst="rect">
                    <a:avLst/>
                  </a:prstGeom>
                  <a:noFill/>
                </p:spPr>
                <p:txBody>
                  <a:bodyPr wrap="none" rtlCol="0">
                    <a:spAutoFit/>
                  </a:bodyPr>
                  <a:lstStyle/>
                  <a:p>
                    <a:pPr algn="ctr"/>
                    <a:r>
                      <a:rPr lang="fr-FR" sz="1000" smtClean="0">
                        <a:solidFill>
                          <a:srgbClr val="010203"/>
                        </a:solidFill>
                        <a:latin typeface="Arial" panose="020B0604020202020204" pitchFamily="34" charset="0"/>
                        <a:cs typeface="Arial" panose="020B0604020202020204" pitchFamily="34" charset="0"/>
                      </a:rPr>
                      <a:t>2</a:t>
                    </a:r>
                    <a:endParaRPr lang="fr-FR" sz="1000">
                      <a:solidFill>
                        <a:srgbClr val="010203"/>
                      </a:solidFill>
                      <a:latin typeface="Arial" panose="020B0604020202020204" pitchFamily="34" charset="0"/>
                      <a:cs typeface="Arial" panose="020B0604020202020204" pitchFamily="34" charset="0"/>
                    </a:endParaRPr>
                  </a:p>
                </p:txBody>
              </p:sp>
              <p:sp>
                <p:nvSpPr>
                  <p:cNvPr id="53" name="TextBox 52"/>
                  <p:cNvSpPr txBox="1"/>
                  <p:nvPr/>
                </p:nvSpPr>
                <p:spPr>
                  <a:xfrm>
                    <a:off x="3647231" y="5799243"/>
                    <a:ext cx="795931" cy="400110"/>
                  </a:xfrm>
                  <a:prstGeom prst="rect">
                    <a:avLst/>
                  </a:prstGeom>
                  <a:noFill/>
                </p:spPr>
                <p:txBody>
                  <a:bodyPr wrap="none" rtlCol="0">
                    <a:spAutoFit/>
                  </a:bodyPr>
                  <a:lstStyle/>
                  <a:p>
                    <a:pPr algn="ctr"/>
                    <a:r>
                      <a:rPr lang="fr-FR" sz="1000" b="1" dirty="0" smtClean="0">
                        <a:solidFill>
                          <a:srgbClr val="010203"/>
                        </a:solidFill>
                        <a:latin typeface="Arial" panose="020B0604020202020204" pitchFamily="34" charset="0"/>
                        <a:cs typeface="Arial" panose="020B0604020202020204" pitchFamily="34" charset="0"/>
                      </a:rPr>
                      <a:t>En faveur du </a:t>
                    </a:r>
                    <a:br>
                      <a:rPr lang="fr-FR" sz="1000" b="1" dirty="0" smtClean="0">
                        <a:solidFill>
                          <a:srgbClr val="010203"/>
                        </a:solidFill>
                        <a:latin typeface="Arial" panose="020B0604020202020204" pitchFamily="34" charset="0"/>
                        <a:cs typeface="Arial" panose="020B0604020202020204" pitchFamily="34" charset="0"/>
                      </a:rPr>
                    </a:br>
                    <a:r>
                      <a:rPr lang="fr-FR" sz="1000" b="1" dirty="0" smtClean="0">
                        <a:solidFill>
                          <a:srgbClr val="010203"/>
                        </a:solidFill>
                        <a:latin typeface="Arial" panose="020B0604020202020204" pitchFamily="34" charset="0"/>
                        <a:cs typeface="Arial" panose="020B0604020202020204" pitchFamily="34" charset="0"/>
                      </a:rPr>
                      <a:t>placebo</a:t>
                    </a:r>
                    <a:endParaRPr lang="fr-FR" sz="1000" b="1" dirty="0">
                      <a:solidFill>
                        <a:srgbClr val="010203"/>
                      </a:solidFill>
                      <a:latin typeface="Arial" panose="020B0604020202020204" pitchFamily="34" charset="0"/>
                      <a:cs typeface="Arial" panose="020B0604020202020204" pitchFamily="34" charset="0"/>
                    </a:endParaRPr>
                  </a:p>
                </p:txBody>
              </p:sp>
            </p:grpSp>
            <p:cxnSp>
              <p:nvCxnSpPr>
                <p:cNvPr id="22" name="Straight Connector 21"/>
                <p:cNvCxnSpPr/>
                <p:nvPr/>
              </p:nvCxnSpPr>
              <p:spPr>
                <a:xfrm>
                  <a:off x="127165"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rot="5400000">
                  <a:off x="205834"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cxnSp>
              <p:nvCxnSpPr>
                <p:cNvPr id="24" name="Straight Connector 23"/>
                <p:cNvCxnSpPr/>
                <p:nvPr/>
              </p:nvCxnSpPr>
              <p:spPr>
                <a:xfrm>
                  <a:off x="64398" y="2814068"/>
                  <a:ext cx="41828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2811" y="3311305"/>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29432" y="3506083"/>
                  <a:ext cx="713907" cy="1503758"/>
                  <a:chOff x="4066686" y="2085516"/>
                  <a:chExt cx="583323" cy="1503758"/>
                </a:xfrm>
              </p:grpSpPr>
              <p:cxnSp>
                <p:nvCxnSpPr>
                  <p:cNvPr id="42" name="Straight Connector 41"/>
                  <p:cNvCxnSpPr/>
                  <p:nvPr/>
                </p:nvCxnSpPr>
                <p:spPr>
                  <a:xfrm>
                    <a:off x="4308221"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66686"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367744" y="3074676"/>
                    <a:ext cx="28226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281263"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45207"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a:off x="140259" y="3822155"/>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0113"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rot="5400000">
                  <a:off x="19624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0" name="Rectangle 29"/>
                <p:cNvSpPr/>
                <p:nvPr/>
              </p:nvSpPr>
              <p:spPr>
                <a:xfrm rot="5400000">
                  <a:off x="23430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1" name="Rectangle 30"/>
                <p:cNvSpPr/>
                <p:nvPr/>
              </p:nvSpPr>
              <p:spPr>
                <a:xfrm rot="5400000">
                  <a:off x="197927"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2" name="Rectangle 31"/>
                <p:cNvSpPr/>
                <p:nvPr/>
              </p:nvSpPr>
              <p:spPr>
                <a:xfrm rot="5400000">
                  <a:off x="204501" y="393590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3" name="Rectangle 32"/>
                <p:cNvSpPr/>
                <p:nvPr/>
              </p:nvSpPr>
              <p:spPr>
                <a:xfrm rot="5400000">
                  <a:off x="348127"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4" name="Rectangle 33"/>
                <p:cNvSpPr/>
                <p:nvPr/>
              </p:nvSpPr>
              <p:spPr>
                <a:xfrm rot="5400000">
                  <a:off x="246225"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5" name="Rectangle 34"/>
                <p:cNvSpPr/>
                <p:nvPr/>
              </p:nvSpPr>
              <p:spPr>
                <a:xfrm rot="5400000">
                  <a:off x="14155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6" name="Rectangle 35"/>
                <p:cNvSpPr/>
                <p:nvPr/>
              </p:nvSpPr>
              <p:spPr>
                <a:xfrm rot="5400000">
                  <a:off x="362391"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7" name="Rectangle 36"/>
                <p:cNvSpPr/>
                <p:nvPr/>
              </p:nvSpPr>
              <p:spPr>
                <a:xfrm rot="5400000">
                  <a:off x="-23449"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8" name="Rectangle 37"/>
                <p:cNvSpPr/>
                <p:nvPr/>
              </p:nvSpPr>
              <p:spPr>
                <a:xfrm rot="5400000">
                  <a:off x="203761" y="276006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9" name="Rectangle 38"/>
                <p:cNvSpPr/>
                <p:nvPr/>
              </p:nvSpPr>
              <p:spPr>
                <a:xfrm rot="5400000">
                  <a:off x="188141"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cxnSp>
              <p:nvCxnSpPr>
                <p:cNvPr id="40" name="Straight Connector 39"/>
                <p:cNvCxnSpPr/>
                <p:nvPr/>
              </p:nvCxnSpPr>
              <p:spPr>
                <a:xfrm>
                  <a:off x="136646"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913" y="3989901"/>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996747" y="2231209"/>
                <a:ext cx="458780" cy="3231376"/>
                <a:chOff x="3151154" y="2231209"/>
                <a:chExt cx="458780" cy="3231376"/>
              </a:xfrm>
            </p:grpSpPr>
            <p:sp>
              <p:nvSpPr>
                <p:cNvPr id="19" name="TextBox 18"/>
                <p:cNvSpPr txBox="1"/>
                <p:nvPr/>
              </p:nvSpPr>
              <p:spPr>
                <a:xfrm>
                  <a:off x="3169470" y="2231209"/>
                  <a:ext cx="405880" cy="276999"/>
                </a:xfrm>
                <a:prstGeom prst="rect">
                  <a:avLst/>
                </a:prstGeom>
                <a:noFill/>
              </p:spPr>
              <p:txBody>
                <a:bodyPr wrap="none" rtlCol="0">
                  <a:spAutoFit/>
                </a:bodyPr>
                <a:lstStyle/>
                <a:p>
                  <a:pPr algn="ctr"/>
                  <a:r>
                    <a:rPr lang="fr-FR" sz="1200" b="1" smtClean="0">
                      <a:solidFill>
                        <a:srgbClr val="000000"/>
                      </a:solidFill>
                      <a:latin typeface="Arial" panose="020B0604020202020204" pitchFamily="34" charset="0"/>
                      <a:cs typeface="Arial" panose="020B0604020202020204" pitchFamily="34" charset="0"/>
                    </a:rPr>
                    <a:t>HR</a:t>
                  </a:r>
                  <a:endParaRPr lang="fr-FR" sz="1200" b="1">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151154" y="2492541"/>
                  <a:ext cx="458780" cy="2970044"/>
                </a:xfrm>
                <a:prstGeom prst="rect">
                  <a:avLst/>
                </a:prstGeom>
                <a:noFill/>
              </p:spPr>
              <p:txBody>
                <a:bodyPr wrap="none" rtlCol="0">
                  <a:spAutoFit/>
                </a:bodyPr>
                <a:lstStyle/>
                <a:p>
                  <a:r>
                    <a:rPr lang="fr-FR" sz="1100" smtClean="0">
                      <a:solidFill>
                        <a:srgbClr val="010203"/>
                      </a:solidFill>
                      <a:latin typeface="Arial" panose="020B0604020202020204" pitchFamily="34" charset="0"/>
                      <a:cs typeface="Arial" panose="020B0604020202020204" pitchFamily="34" charset="0"/>
                    </a:rPr>
                    <a:t>0,44</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0,46</a:t>
                  </a:r>
                </a:p>
                <a:p>
                  <a:r>
                    <a:rPr lang="fr-FR" sz="1100" smtClean="0">
                      <a:solidFill>
                        <a:srgbClr val="010203"/>
                      </a:solidFill>
                      <a:latin typeface="Arial" panose="020B0604020202020204" pitchFamily="34" charset="0"/>
                      <a:cs typeface="Arial" panose="020B0604020202020204" pitchFamily="34" charset="0"/>
                    </a:rPr>
                    <a:t>0,45</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0,43</a:t>
                  </a:r>
                </a:p>
                <a:p>
                  <a:r>
                    <a:rPr lang="fr-FR" sz="1100" smtClean="0">
                      <a:solidFill>
                        <a:srgbClr val="010203"/>
                      </a:solidFill>
                      <a:latin typeface="Arial" panose="020B0604020202020204" pitchFamily="34" charset="0"/>
                      <a:cs typeface="Arial" panose="020B0604020202020204" pitchFamily="34" charset="0"/>
                    </a:rPr>
                    <a:t>0,47</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0,45</a:t>
                  </a:r>
                </a:p>
                <a:p>
                  <a:r>
                    <a:rPr lang="fr-FR" sz="1100" smtClean="0">
                      <a:solidFill>
                        <a:srgbClr val="010203"/>
                      </a:solidFill>
                      <a:latin typeface="Arial" panose="020B0604020202020204" pitchFamily="34" charset="0"/>
                      <a:cs typeface="Arial" panose="020B0604020202020204" pitchFamily="34" charset="0"/>
                    </a:rPr>
                    <a:t>0,46</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0,31</a:t>
                  </a:r>
                </a:p>
                <a:p>
                  <a:r>
                    <a:rPr lang="fr-FR" sz="1100" smtClean="0">
                      <a:solidFill>
                        <a:srgbClr val="010203"/>
                      </a:solidFill>
                      <a:latin typeface="Arial" panose="020B0604020202020204" pitchFamily="34" charset="0"/>
                      <a:cs typeface="Arial" panose="020B0604020202020204" pitchFamily="34" charset="0"/>
                    </a:rPr>
                    <a:t>0,61</a:t>
                  </a:r>
                </a:p>
                <a:p>
                  <a:r>
                    <a:rPr lang="fr-FR" sz="1100" smtClean="0">
                      <a:solidFill>
                        <a:srgbClr val="010203"/>
                      </a:solidFill>
                      <a:latin typeface="Arial" panose="020B0604020202020204" pitchFamily="34" charset="0"/>
                      <a:cs typeface="Arial" panose="020B0604020202020204" pitchFamily="34" charset="0"/>
                    </a:rPr>
                    <a:t>0,48</a:t>
                  </a:r>
                </a:p>
                <a:p>
                  <a:endParaRPr lang="fr-FR" sz="1100" smtClean="0">
                    <a:solidFill>
                      <a:srgbClr val="010203"/>
                    </a:solidFill>
                    <a:latin typeface="Arial" panose="020B0604020202020204" pitchFamily="34" charset="0"/>
                    <a:cs typeface="Arial" panose="020B0604020202020204" pitchFamily="34" charset="0"/>
                  </a:endParaRPr>
                </a:p>
                <a:p>
                  <a:r>
                    <a:rPr lang="fr-FR" sz="1100" smtClean="0">
                      <a:solidFill>
                        <a:srgbClr val="010203"/>
                      </a:solidFill>
                      <a:latin typeface="Arial" panose="020B0604020202020204" pitchFamily="34" charset="0"/>
                      <a:cs typeface="Arial" panose="020B0604020202020204" pitchFamily="34" charset="0"/>
                    </a:rPr>
                    <a:t>0,43</a:t>
                  </a:r>
                </a:p>
                <a:p>
                  <a:r>
                    <a:rPr lang="fr-FR" sz="1100" smtClean="0">
                      <a:solidFill>
                        <a:srgbClr val="010203"/>
                      </a:solidFill>
                      <a:latin typeface="Arial" panose="020B0604020202020204" pitchFamily="34" charset="0"/>
                      <a:cs typeface="Arial" panose="020B0604020202020204" pitchFamily="34" charset="0"/>
                    </a:rPr>
                    <a:t>0,58</a:t>
                  </a:r>
                  <a:endParaRPr lang="fr-FR" sz="1100">
                    <a:solidFill>
                      <a:srgbClr val="010203"/>
                    </a:solidFill>
                    <a:latin typeface="Arial" panose="020B0604020202020204" pitchFamily="34" charset="0"/>
                    <a:cs typeface="Arial" panose="020B0604020202020204" pitchFamily="34" charset="0"/>
                  </a:endParaRPr>
                </a:p>
              </p:txBody>
            </p:sp>
          </p:grpSp>
        </p:grpSp>
      </p:grpSp>
      <p:sp>
        <p:nvSpPr>
          <p:cNvPr id="2" name="Rectangle 1"/>
          <p:cNvSpPr/>
          <p:nvPr/>
        </p:nvSpPr>
        <p:spPr>
          <a:xfrm>
            <a:off x="2852629" y="1470038"/>
            <a:ext cx="3438749" cy="369332"/>
          </a:xfrm>
          <a:prstGeom prst="rect">
            <a:avLst/>
          </a:prstGeom>
        </p:spPr>
        <p:txBody>
          <a:bodyPr wrap="none">
            <a:spAutoFit/>
          </a:bodyPr>
          <a:lstStyle/>
          <a:p>
            <a:pPr algn="ctr"/>
            <a:r>
              <a:rPr lang="fr-FR" b="1" dirty="0" smtClean="0">
                <a:solidFill>
                  <a:srgbClr val="4D4D4D"/>
                </a:solidFill>
              </a:rPr>
              <a:t>SG et SSP par sous groupes</a:t>
            </a:r>
            <a:endParaRPr lang="fr-FR" b="1" dirty="0">
              <a:solidFill>
                <a:srgbClr val="4D4D4D"/>
              </a:solidFill>
            </a:endParaRPr>
          </a:p>
        </p:txBody>
      </p:sp>
    </p:spTree>
    <p:custDataLst>
      <p:tags r:id="rId1"/>
    </p:custDataLst>
    <p:extLst>
      <p:ext uri="{BB962C8B-B14F-4D97-AF65-F5344CB8AC3E}">
        <p14:creationId xmlns:p14="http://schemas.microsoft.com/office/powerpoint/2010/main" val="3923823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 </a:t>
            </a:r>
            <a:r>
              <a:rPr lang="fr-FR" dirty="0"/>
              <a:t>Cabozantinib versus placebo chez les patients avec carcinome hépatocellulaire avancé ayant reçu du </a:t>
            </a:r>
            <a:r>
              <a:rPr lang="fr-FR" dirty="0" err="1"/>
              <a:t>sorafénib</a:t>
            </a:r>
            <a:r>
              <a:rPr lang="fr-FR" dirty="0"/>
              <a:t>: résultats de l’étude randomisée de phase 3 CELESTIAL – Abou-Alfa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endParaRPr lang="en-GB" b="1" dirty="0" smtClean="0"/>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graphicFrame>
        <p:nvGraphicFramePr>
          <p:cNvPr id="108" name="Group 88"/>
          <p:cNvGraphicFramePr>
            <a:graphicFrameLocks noGrp="1"/>
          </p:cNvGraphicFramePr>
          <p:nvPr>
            <p:extLst>
              <p:ext uri="{D42A27DB-BD31-4B8C-83A1-F6EECF244321}">
                <p14:modId xmlns:p14="http://schemas.microsoft.com/office/powerpoint/2010/main" val="2793371039"/>
              </p:ext>
            </p:extLst>
          </p:nvPr>
        </p:nvGraphicFramePr>
        <p:xfrm>
          <a:off x="393639" y="1643947"/>
          <a:ext cx="8382227" cy="142680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241009">
                <a:tc>
                  <a:txBody>
                    <a:bodyPr/>
                    <a:lstStyle/>
                    <a:p>
                      <a:endParaRPr lang="fr-FR" sz="1400" noProof="0">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Arial" panose="020B0604020202020204" pitchFamily="34" charset="0"/>
                          <a:cs typeface="Arial" panose="020B0604020202020204" pitchFamily="34" charset="0"/>
                        </a:rPr>
                        <a:t>Cabozantinib (n=467)</a:t>
                      </a:r>
                      <a:endParaRPr lang="fr-FR"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Arial" panose="020B0604020202020204" pitchFamily="34" charset="0"/>
                          <a:cs typeface="Arial" panose="020B0604020202020204" pitchFamily="34" charset="0"/>
                        </a:rPr>
                        <a:t>Placebo (n=237)</a:t>
                      </a:r>
                      <a:endParaRPr lang="fr-FR" sz="1400" noProof="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fr-FR" sz="1400" baseline="0" noProof="0" dirty="0" smtClean="0">
                          <a:solidFill>
                            <a:srgbClr val="000000"/>
                          </a:solidFill>
                          <a:latin typeface="Arial" panose="020B0604020202020204" pitchFamily="34" charset="0"/>
                          <a:cs typeface="Arial" panose="020B0604020202020204" pitchFamily="34" charset="0"/>
                        </a:rPr>
                        <a:t>Durée médiane d’exposition, mois (range)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3,8</a:t>
                      </a:r>
                      <a:r>
                        <a:rPr lang="fr-FR" sz="1400" baseline="0" noProof="0" smtClean="0">
                          <a:solidFill>
                            <a:srgbClr val="000000"/>
                          </a:solidFill>
                          <a:latin typeface="Arial" panose="020B0604020202020204" pitchFamily="34" charset="0"/>
                          <a:cs typeface="Arial" panose="020B0604020202020204" pitchFamily="34" charset="0"/>
                        </a:rPr>
                        <a:t> (0,1–37,3)</a:t>
                      </a:r>
                      <a:endParaRPr lang="fr-FR" sz="1400" noProof="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2,0</a:t>
                      </a:r>
                      <a:r>
                        <a:rPr lang="fr-FR" sz="1400" baseline="0" noProof="0" smtClean="0">
                          <a:solidFill>
                            <a:srgbClr val="000000"/>
                          </a:solidFill>
                          <a:latin typeface="Arial" panose="020B0604020202020204" pitchFamily="34" charset="0"/>
                          <a:cs typeface="Arial" panose="020B0604020202020204" pitchFamily="34" charset="0"/>
                        </a:rPr>
                        <a:t> (0–27,2)</a:t>
                      </a:r>
                      <a:endParaRPr lang="fr-FR" sz="1400" noProof="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fr-FR" sz="1400" noProof="0" dirty="0" smtClean="0">
                          <a:solidFill>
                            <a:srgbClr val="000000"/>
                          </a:solidFill>
                          <a:latin typeface="Arial" panose="020B0604020202020204" pitchFamily="34" charset="0"/>
                          <a:cs typeface="Arial" panose="020B0604020202020204" pitchFamily="34" charset="0"/>
                        </a:rPr>
                        <a:t>Dose quotidienne</a:t>
                      </a:r>
                      <a:r>
                        <a:rPr lang="fr-FR" sz="1400" baseline="0" noProof="0" dirty="0" smtClean="0">
                          <a:solidFill>
                            <a:srgbClr val="000000"/>
                          </a:solidFill>
                          <a:latin typeface="Arial" panose="020B0604020202020204" pitchFamily="34" charset="0"/>
                          <a:cs typeface="Arial" panose="020B0604020202020204" pitchFamily="34" charset="0"/>
                        </a:rPr>
                        <a:t> médiane</a:t>
                      </a:r>
                      <a:r>
                        <a:rPr lang="fr-FR" sz="1400" noProof="0" dirty="0" smtClean="0">
                          <a:solidFill>
                            <a:srgbClr val="000000"/>
                          </a:solidFill>
                          <a:latin typeface="Arial" panose="020B0604020202020204" pitchFamily="34" charset="0"/>
                          <a:cs typeface="Arial" panose="020B0604020202020204" pitchFamily="34" charset="0"/>
                        </a:rPr>
                        <a:t>, mg</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35,8</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58,9</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fr-FR" sz="1400" noProof="0" dirty="0" smtClean="0">
                          <a:solidFill>
                            <a:srgbClr val="000000"/>
                          </a:solidFill>
                          <a:latin typeface="Arial" panose="020B0604020202020204" pitchFamily="34" charset="0"/>
                          <a:cs typeface="Arial" panose="020B0604020202020204" pitchFamily="34" charset="0"/>
                        </a:rPr>
                        <a:t>Réduction de </a:t>
                      </a:r>
                      <a:r>
                        <a:rPr lang="fr-FR" sz="1400" baseline="0" noProof="0" dirty="0" smtClean="0">
                          <a:solidFill>
                            <a:srgbClr val="000000"/>
                          </a:solidFill>
                          <a:latin typeface="Arial" panose="020B0604020202020204" pitchFamily="34" charset="0"/>
                          <a:cs typeface="Arial" panose="020B0604020202020204" pitchFamily="34" charset="0"/>
                        </a:rPr>
                        <a:t>dose, %</a:t>
                      </a:r>
                      <a:endParaRPr lang="fr-FR" sz="1400" noProof="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62</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13</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fr-FR" sz="1400" noProof="0" dirty="0" smtClean="0">
                          <a:solidFill>
                            <a:srgbClr val="000000"/>
                          </a:solidFill>
                          <a:latin typeface="Arial" panose="020B0604020202020204" pitchFamily="34" charset="0"/>
                          <a:cs typeface="Arial" panose="020B0604020202020204" pitchFamily="34" charset="0"/>
                        </a:rPr>
                        <a:t>Arrêt lié à un EILT</a:t>
                      </a:r>
                      <a:r>
                        <a:rPr lang="fr-FR" sz="1400" baseline="0" noProof="0" dirty="0" smtClean="0">
                          <a:solidFill>
                            <a:srgbClr val="000000"/>
                          </a:solidFill>
                          <a:latin typeface="Arial" panose="020B0604020202020204" pitchFamily="34" charset="0"/>
                          <a:cs typeface="Arial" panose="020B0604020202020204" pitchFamily="34" charset="0"/>
                        </a:rPr>
                        <a:t>, %</a:t>
                      </a:r>
                      <a:endParaRPr lang="fr-FR" sz="1400" noProof="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16</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3</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109" name="Group 88"/>
          <p:cNvGraphicFramePr>
            <a:graphicFrameLocks noGrp="1"/>
          </p:cNvGraphicFramePr>
          <p:nvPr>
            <p:extLst>
              <p:ext uri="{D42A27DB-BD31-4B8C-83A1-F6EECF244321}">
                <p14:modId xmlns:p14="http://schemas.microsoft.com/office/powerpoint/2010/main" val="4284904158"/>
              </p:ext>
            </p:extLst>
          </p:nvPr>
        </p:nvGraphicFramePr>
        <p:xfrm>
          <a:off x="393639" y="3193364"/>
          <a:ext cx="8382227" cy="301781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301781">
                <a:tc>
                  <a:txBody>
                    <a:bodyPr/>
                    <a:lstStyle/>
                    <a:p>
                      <a:r>
                        <a:rPr lang="fr-FR" sz="1400" noProof="0" dirty="0" smtClean="0">
                          <a:solidFill>
                            <a:schemeClr val="tx2"/>
                          </a:solidFill>
                          <a:latin typeface="Arial" panose="020B0604020202020204" pitchFamily="34" charset="0"/>
                          <a:cs typeface="Arial" panose="020B0604020202020204" pitchFamily="34" charset="0"/>
                        </a:rPr>
                        <a:t>EIs grade 3/4, %</a:t>
                      </a:r>
                      <a:endParaRPr lang="fr-FR"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Arial" panose="020B0604020202020204" pitchFamily="34" charset="0"/>
                          <a:cs typeface="Arial" panose="020B0604020202020204" pitchFamily="34" charset="0"/>
                        </a:rPr>
                        <a:t>Cabozantinib (n=467)</a:t>
                      </a:r>
                      <a:endParaRPr lang="fr-FR"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anose="020B0604020202020204" pitchFamily="34" charset="0"/>
                          <a:cs typeface="Arial" panose="020B0604020202020204" pitchFamily="34" charset="0"/>
                        </a:rPr>
                        <a:t>Placebo (n=237)</a:t>
                      </a:r>
                      <a:endParaRPr lang="en-GB"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781">
                <a:tc>
                  <a:txBody>
                    <a:bodyPr/>
                    <a:lstStyle/>
                    <a:p>
                      <a:r>
                        <a:rPr lang="fr-FR" sz="1400" baseline="0" noProof="0" dirty="0" smtClean="0">
                          <a:solidFill>
                            <a:srgbClr val="000000"/>
                          </a:solidFill>
                          <a:latin typeface="Arial" panose="020B0604020202020204" pitchFamily="34" charset="0"/>
                          <a:cs typeface="Arial" panose="020B0604020202020204" pitchFamily="34" charset="0"/>
                        </a:rPr>
                        <a:t>Tous</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68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36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1781">
                <a:tc>
                  <a:txBody>
                    <a:bodyPr/>
                    <a:lstStyle/>
                    <a:p>
                      <a:r>
                        <a:rPr lang="fr-FR" sz="1400" noProof="0" dirty="0" err="1" smtClean="0">
                          <a:solidFill>
                            <a:srgbClr val="000000"/>
                          </a:solidFill>
                          <a:latin typeface="Arial" panose="020B0604020202020204" pitchFamily="34" charset="0"/>
                          <a:cs typeface="Arial" panose="020B0604020202020204" pitchFamily="34" charset="0"/>
                        </a:rPr>
                        <a:t>Erythrodysesthésie</a:t>
                      </a:r>
                      <a:r>
                        <a:rPr lang="fr-FR" sz="1400" noProof="0" dirty="0" smtClean="0">
                          <a:solidFill>
                            <a:srgbClr val="000000"/>
                          </a:solidFill>
                          <a:latin typeface="Arial" panose="020B0604020202020204" pitchFamily="34" charset="0"/>
                          <a:cs typeface="Arial" panose="020B0604020202020204" pitchFamily="34" charset="0"/>
                        </a:rPr>
                        <a:t> </a:t>
                      </a:r>
                      <a:r>
                        <a:rPr lang="fr-FR" sz="1400" noProof="0" dirty="0" err="1" smtClean="0">
                          <a:solidFill>
                            <a:srgbClr val="000000"/>
                          </a:solidFill>
                          <a:latin typeface="Arial" panose="020B0604020202020204" pitchFamily="34" charset="0"/>
                          <a:cs typeface="Arial" panose="020B0604020202020204" pitchFamily="34" charset="0"/>
                        </a:rPr>
                        <a:t>palmoplantaire</a:t>
                      </a:r>
                      <a:endParaRPr lang="fr-FR" sz="1400" noProof="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17</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0</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01781">
                <a:tc>
                  <a:txBody>
                    <a:bodyPr/>
                    <a:lstStyle/>
                    <a:p>
                      <a:r>
                        <a:rPr lang="fr-FR" sz="1400" noProof="0" smtClean="0">
                          <a:solidFill>
                            <a:srgbClr val="000000"/>
                          </a:solidFill>
                          <a:latin typeface="Arial" panose="020B0604020202020204" pitchFamily="34" charset="0"/>
                          <a:cs typeface="Arial" panose="020B0604020202020204" pitchFamily="34" charset="0"/>
                        </a:rPr>
                        <a:t>Hypertension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16</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01781">
                <a:tc>
                  <a:txBody>
                    <a:bodyPr/>
                    <a:lstStyle/>
                    <a:p>
                      <a:r>
                        <a:rPr lang="fr-FR" sz="1400" noProof="0" dirty="0" smtClean="0">
                          <a:solidFill>
                            <a:srgbClr val="000000"/>
                          </a:solidFill>
                          <a:latin typeface="Arial" panose="020B0604020202020204" pitchFamily="34" charset="0"/>
                          <a:cs typeface="Arial" panose="020B0604020202020204" pitchFamily="34" charset="0"/>
                        </a:rPr>
                        <a:t>Augmentation AST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12</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37</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301781">
                <a:tc>
                  <a:txBody>
                    <a:bodyPr/>
                    <a:lstStyle/>
                    <a:p>
                      <a:r>
                        <a:rPr lang="fr-FR" sz="1400" noProof="0" smtClean="0">
                          <a:solidFill>
                            <a:srgbClr val="000000"/>
                          </a:solidFill>
                          <a:latin typeface="Arial" panose="020B0604020202020204" pitchFamily="34" charset="0"/>
                          <a:cs typeface="Arial" panose="020B0604020202020204" pitchFamily="34" charset="0"/>
                        </a:rPr>
                        <a:t>Fatigue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10</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4</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3305174"/>
                  </a:ext>
                </a:extLst>
              </a:tr>
              <a:tr h="301781">
                <a:tc>
                  <a:txBody>
                    <a:bodyPr/>
                    <a:lstStyle/>
                    <a:p>
                      <a:r>
                        <a:rPr lang="fr-FR" sz="1400" noProof="0" dirty="0" smtClean="0">
                          <a:solidFill>
                            <a:srgbClr val="000000"/>
                          </a:solidFill>
                          <a:latin typeface="Arial" panose="020B0604020202020204" pitchFamily="34" charset="0"/>
                          <a:cs typeface="Arial" panose="020B0604020202020204" pitchFamily="34" charset="0"/>
                        </a:rPr>
                        <a:t>Diarrhée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10</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2292736781"/>
                  </a:ext>
                </a:extLst>
              </a:tr>
              <a:tr h="301781">
                <a:tc>
                  <a:txBody>
                    <a:bodyPr/>
                    <a:lstStyle/>
                    <a:p>
                      <a:r>
                        <a:rPr lang="fr-FR" sz="1400" noProof="0" dirty="0" smtClean="0">
                          <a:solidFill>
                            <a:srgbClr val="000000"/>
                          </a:solidFill>
                          <a:latin typeface="Arial" panose="020B0604020202020204" pitchFamily="34" charset="0"/>
                          <a:cs typeface="Arial" panose="020B0604020202020204" pitchFamily="34" charset="0"/>
                        </a:rPr>
                        <a:t>Asthénie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7</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36940920"/>
                  </a:ext>
                </a:extLst>
              </a:tr>
              <a:tr h="301781">
                <a:tc>
                  <a:txBody>
                    <a:bodyPr/>
                    <a:lstStyle/>
                    <a:p>
                      <a:r>
                        <a:rPr lang="fr-FR" sz="1400" noProof="0" dirty="0" smtClean="0">
                          <a:solidFill>
                            <a:srgbClr val="000000"/>
                          </a:solidFill>
                          <a:latin typeface="Arial" panose="020B0604020202020204" pitchFamily="34" charset="0"/>
                          <a:cs typeface="Arial" panose="020B0604020202020204" pitchFamily="34" charset="0"/>
                        </a:rPr>
                        <a:t>Diminution appétit</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rgbClr val="000000"/>
                          </a:solidFill>
                          <a:latin typeface="Arial" panose="020B0604020202020204" pitchFamily="34" charset="0"/>
                          <a:cs typeface="Arial" panose="020B0604020202020204" pitchFamily="34" charset="0"/>
                        </a:rPr>
                        <a:t>6</a:t>
                      </a:r>
                      <a:endParaRPr lang="fr-FR" sz="1400" noProof="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&lt;1</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4185866535"/>
                  </a:ext>
                </a:extLst>
              </a:tr>
              <a:tr h="301781">
                <a:tc>
                  <a:txBody>
                    <a:bodyPr/>
                    <a:lstStyle/>
                    <a:p>
                      <a:r>
                        <a:rPr lang="fr-FR" sz="1400" noProof="0" dirty="0" smtClean="0">
                          <a:solidFill>
                            <a:srgbClr val="000000"/>
                          </a:solidFill>
                          <a:latin typeface="Arial" panose="020B0604020202020204" pitchFamily="34" charset="0"/>
                          <a:cs typeface="Arial" panose="020B0604020202020204" pitchFamily="34" charset="0"/>
                        </a:rPr>
                        <a:t>Anémie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4</a:t>
                      </a:r>
                      <a:endParaRPr lang="fr-FR"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5</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91713340"/>
                  </a:ext>
                </a:extLst>
              </a:tr>
            </a:tbl>
          </a:graphicData>
        </a:graphic>
      </p:graphicFrame>
    </p:spTree>
    <p:custDataLst>
      <p:tags r:id="rId1"/>
    </p:custDataLst>
    <p:extLst>
      <p:ext uri="{BB962C8B-B14F-4D97-AF65-F5344CB8AC3E}">
        <p14:creationId xmlns:p14="http://schemas.microsoft.com/office/powerpoint/2010/main" val="2168454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207: Cabozantinib versus placebo chez les patients avec carcinome hépatocellulaire avancé ayant reçu du </a:t>
            </a:r>
            <a:r>
              <a:rPr lang="fr-FR" dirty="0" err="1" smtClean="0"/>
              <a:t>sorafénib</a:t>
            </a:r>
            <a:r>
              <a:rPr lang="fr-FR" dirty="0" smtClean="0"/>
              <a:t>: résultats de l’étude randomisée de phase 3 CELESTIAL – Abou-Alfa G,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avec CHC avancé, le cabozantinib a </a:t>
            </a:r>
            <a:r>
              <a:rPr lang="fr-FR" b="1" dirty="0"/>
              <a:t>s</a:t>
            </a:r>
            <a:r>
              <a:rPr lang="fr-FR" b="1" dirty="0" smtClean="0"/>
              <a:t>ignificativement amélioré la SG, la SSP et le TRO après traitement anticancéreux systémique préalable</a:t>
            </a:r>
          </a:p>
          <a:p>
            <a:r>
              <a:rPr lang="fr-FR" b="1" dirty="0" smtClean="0"/>
              <a:t>Le profil de tolérance du cabozantinib a été acceptable et le taux d’arrêt de traitement pour EILT a été faible</a:t>
            </a:r>
          </a:p>
          <a:p>
            <a:r>
              <a:rPr lang="fr-FR" b="1" dirty="0" smtClean="0"/>
              <a:t>Le cabozantinib pourrait être une nouvelle option thérapeutique pour les </a:t>
            </a:r>
            <a:r>
              <a:rPr lang="fr-FR" b="1" dirty="0"/>
              <a:t>patients avec CHC </a:t>
            </a:r>
            <a:r>
              <a:rPr lang="fr-FR" b="1" dirty="0" smtClean="0"/>
              <a:t>avancé </a:t>
            </a:r>
            <a:r>
              <a:rPr lang="fr-FR" b="1" dirty="0"/>
              <a:t>après traitement anticancéreux systémique </a:t>
            </a:r>
            <a:r>
              <a:rPr lang="fr-FR" b="1" dirty="0" smtClean="0"/>
              <a:t>préalable</a:t>
            </a:r>
          </a:p>
        </p:txBody>
      </p:sp>
      <p:sp>
        <p:nvSpPr>
          <p:cNvPr id="15" name="Text Placeholder 14"/>
          <p:cNvSpPr>
            <a:spLocks noGrp="1"/>
          </p:cNvSpPr>
          <p:nvPr>
            <p:ph type="body" sz="quarter" idx="11"/>
          </p:nvPr>
        </p:nvSpPr>
        <p:spPr/>
        <p:txBody>
          <a:bodyPr/>
          <a:lstStyle/>
          <a:p>
            <a:r>
              <a:rPr lang="fr-FR" smtClean="0"/>
              <a:t>Abou-Alfa G, et al, J Clin Oncol 2018;36(Suppl 4S):Abstr 207</a:t>
            </a:r>
            <a:endParaRPr lang="fr-FR"/>
          </a:p>
        </p:txBody>
      </p:sp>
    </p:spTree>
    <p:custDataLst>
      <p:tags r:id="rId1"/>
    </p:custDataLst>
    <p:extLst>
      <p:ext uri="{BB962C8B-B14F-4D97-AF65-F5344CB8AC3E}">
        <p14:creationId xmlns:p14="http://schemas.microsoft.com/office/powerpoint/2010/main" val="2018724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 DES VOIES BILIAIRES</a:t>
            </a:r>
            <a:endParaRPr lang="fr-FR"/>
          </a:p>
        </p:txBody>
      </p:sp>
      <p:sp>
        <p:nvSpPr>
          <p:cNvPr id="3" name="Text Placeholder 2"/>
          <p:cNvSpPr>
            <a:spLocks noGrp="1"/>
          </p:cNvSpPr>
          <p:nvPr>
            <p:ph type="body" idx="1"/>
          </p:nvPr>
        </p:nvSpPr>
        <p:spPr/>
        <p:txBody>
          <a:bodyPr/>
          <a:lstStyle/>
          <a:p>
            <a:r>
              <a:rPr lang="fr-FR" b="1" dirty="0" smtClean="0"/>
              <a:t>Cancers du pancréas, de l’intestin grêle et des voies biliaires</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205: Etude randomisée de phase III évaluant gemcitabine plus S-1 versus gemcitabine plus cisplatine dans le cancer des voies biliaires avancé: une étude du Japan Clinical Oncology Group (JCOG1113, FUGA-BT) </a:t>
            </a:r>
            <a:br>
              <a:rPr lang="fr-FR" smtClean="0"/>
            </a:br>
            <a:r>
              <a:rPr lang="fr-FR" smtClean="0"/>
              <a:t>– Morizane 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la non infériorité de </a:t>
            </a:r>
            <a:r>
              <a:rPr lang="fr-FR" dirty="0" err="1" smtClean="0"/>
              <a:t>gemcitabine</a:t>
            </a:r>
            <a:r>
              <a:rPr lang="fr-FR" dirty="0" smtClean="0"/>
              <a:t> + S-1 vs. </a:t>
            </a:r>
            <a:r>
              <a:rPr lang="fr-FR" dirty="0" err="1" smtClean="0"/>
              <a:t>gemcitabine</a:t>
            </a:r>
            <a:r>
              <a:rPr lang="fr-FR" dirty="0" smtClean="0"/>
              <a:t> + </a:t>
            </a:r>
            <a:r>
              <a:rPr lang="fr-FR" dirty="0" err="1" smtClean="0"/>
              <a:t>cisplatine</a:t>
            </a:r>
            <a:r>
              <a:rPr lang="fr-FR" dirty="0" smtClean="0"/>
              <a:t> (</a:t>
            </a:r>
            <a:r>
              <a:rPr lang="fr-FR" dirty="0" err="1" smtClean="0"/>
              <a:t>SoC</a:t>
            </a:r>
            <a:r>
              <a:rPr lang="fr-FR" dirty="0" smtClean="0"/>
              <a:t>) en termes de SG chez des patients avec cancer des voies biliaires (CVB) avancé</a:t>
            </a:r>
            <a:endParaRPr lang="fr-FR" dirty="0"/>
          </a:p>
        </p:txBody>
      </p:sp>
      <p:sp>
        <p:nvSpPr>
          <p:cNvPr id="14" name="Text Placeholder 13"/>
          <p:cNvSpPr>
            <a:spLocks noGrp="1"/>
          </p:cNvSpPr>
          <p:nvPr>
            <p:ph type="body" sz="quarter" idx="10"/>
          </p:nvPr>
        </p:nvSpPr>
        <p:spPr>
          <a:xfrm>
            <a:off x="365125" y="6096000"/>
            <a:ext cx="4342342" cy="487363"/>
          </a:xfrm>
        </p:spPr>
        <p:txBody>
          <a:bodyPr/>
          <a:lstStyle/>
          <a:p>
            <a:r>
              <a:rPr lang="fr-FR" baseline="30000" dirty="0" smtClean="0"/>
              <a:t>†</a:t>
            </a:r>
            <a:r>
              <a:rPr lang="fr-FR" dirty="0" err="1" smtClean="0"/>
              <a:t>Gemcitabine</a:t>
            </a:r>
            <a:r>
              <a:rPr lang="fr-FR" dirty="0" smtClean="0"/>
              <a:t> 1000 mg/m</a:t>
            </a:r>
            <a:r>
              <a:rPr lang="fr-FR" baseline="30000" dirty="0" smtClean="0"/>
              <a:t>2</a:t>
            </a:r>
            <a:r>
              <a:rPr lang="fr-FR" dirty="0" smtClean="0"/>
              <a:t> J1, J8 + S-1 60, 80 ou 100 mg/j selon la surface corporelle J1–14 /3S; </a:t>
            </a:r>
            <a:r>
              <a:rPr lang="fr-FR" baseline="30000" dirty="0" smtClean="0"/>
              <a:t>‡</a:t>
            </a:r>
            <a:r>
              <a:rPr lang="fr-FR" dirty="0" err="1" smtClean="0"/>
              <a:t>gemcitabine</a:t>
            </a:r>
            <a:r>
              <a:rPr lang="fr-FR" dirty="0" smtClean="0"/>
              <a:t> 1000 mg/m</a:t>
            </a:r>
            <a:r>
              <a:rPr lang="fr-FR" baseline="30000" dirty="0" smtClean="0"/>
              <a:t>2</a:t>
            </a:r>
            <a:r>
              <a:rPr lang="fr-FR" dirty="0" smtClean="0"/>
              <a:t> + </a:t>
            </a:r>
            <a:r>
              <a:rPr lang="fr-FR" dirty="0" err="1" smtClean="0"/>
              <a:t>cisplatine</a:t>
            </a:r>
            <a:r>
              <a:rPr lang="fr-FR" dirty="0" smtClean="0"/>
              <a:t> 25 mg/m</a:t>
            </a:r>
            <a:r>
              <a:rPr lang="fr-FR" baseline="30000" dirty="0" smtClean="0"/>
              <a:t>2</a:t>
            </a:r>
            <a:r>
              <a:rPr lang="fr-FR" dirty="0" smtClean="0"/>
              <a:t> J1, J8 /3S</a:t>
            </a:r>
            <a:endParaRPr lang="fr-FR" dirty="0"/>
          </a:p>
        </p:txBody>
      </p:sp>
      <p:sp>
        <p:nvSpPr>
          <p:cNvPr id="15" name="Text Placeholder 14"/>
          <p:cNvSpPr>
            <a:spLocks noGrp="1"/>
          </p:cNvSpPr>
          <p:nvPr>
            <p:ph type="body" sz="quarter" idx="11"/>
          </p:nvPr>
        </p:nvSpPr>
        <p:spPr/>
        <p:txBody>
          <a:bodyPr/>
          <a:lstStyle/>
          <a:p>
            <a:r>
              <a:rPr lang="fr-FR" smtClean="0"/>
              <a:t>Morizane C, et al, J Clin Oncol 2018;36(Suppl 4S):Abstr 205</a:t>
            </a:r>
            <a:endParaRPr lang="fr-FR" dirty="0"/>
          </a:p>
        </p:txBody>
      </p:sp>
      <p:sp>
        <p:nvSpPr>
          <p:cNvPr id="6" name="Rectangle 9"/>
          <p:cNvSpPr txBox="1">
            <a:spLocks noChangeArrowheads="1"/>
          </p:cNvSpPr>
          <p:nvPr/>
        </p:nvSpPr>
        <p:spPr bwMode="auto">
          <a:xfrm>
            <a:off x="365124" y="5349718"/>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endParaRPr lang="fr-FR" dirty="0"/>
          </a:p>
        </p:txBody>
      </p:sp>
      <p:sp>
        <p:nvSpPr>
          <p:cNvPr id="7" name="Content Placeholder 26"/>
          <p:cNvSpPr txBox="1">
            <a:spLocks/>
          </p:cNvSpPr>
          <p:nvPr/>
        </p:nvSpPr>
        <p:spPr>
          <a:xfrm>
            <a:off x="4648200" y="5288522"/>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 TRO, tolérance</a:t>
            </a:r>
            <a:endParaRPr lang="fr-FR" dirty="0"/>
          </a:p>
        </p:txBody>
      </p:sp>
      <p:sp>
        <p:nvSpPr>
          <p:cNvPr id="8" name="Oval 14"/>
          <p:cNvSpPr>
            <a:spLocks noChangeArrowheads="1"/>
          </p:cNvSpPr>
          <p:nvPr/>
        </p:nvSpPr>
        <p:spPr bwMode="auto">
          <a:xfrm>
            <a:off x="4543868" y="342114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20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endParaRPr kumimoji="0" lang="fr-FR"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6" idx="1"/>
          </p:cNvCxnSpPr>
          <p:nvPr/>
        </p:nvCxnSpPr>
        <p:spPr bwMode="auto">
          <a:xfrm rot="5400000" flipH="1" flipV="1">
            <a:off x="4641371" y="2874276"/>
            <a:ext cx="741167" cy="35257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02372" y="2415661"/>
            <a:ext cx="81909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5270629" y="3173599"/>
            <a:ext cx="387337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Site </a:t>
            </a:r>
            <a:r>
              <a:rPr lang="fr-FR" sz="1400" dirty="0" smtClean="0">
                <a:solidFill>
                  <a:srgbClr val="4D4D4D"/>
                </a:solidFill>
                <a:latin typeface="Arial"/>
              </a:rPr>
              <a:t>tumeur primitive (vésicule vs. autre)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Résection tumeur primitive</a:t>
            </a:r>
            <a:r>
              <a:rPr kumimoji="0" lang="fr-FR" sz="1400" b="0" i="0" u="none" strike="noStrike" kern="1200" cap="none" spc="0" normalizeH="0" noProof="0" dirty="0" smtClean="0">
                <a:ln>
                  <a:noFill/>
                </a:ln>
                <a:solidFill>
                  <a:srgbClr val="4D4D4D"/>
                </a:solidFill>
                <a:effectLst/>
                <a:uLnTx/>
                <a:uFillTx/>
                <a:latin typeface="Arial"/>
              </a:rPr>
              <a:t> (oui vs. non)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smtClean="0">
                <a:solidFill>
                  <a:srgbClr val="4D4D4D"/>
                </a:solidFill>
                <a:latin typeface="Arial"/>
              </a:rPr>
              <a:t>Institution</a:t>
            </a:r>
            <a:endParaRPr kumimoji="0" lang="fr-FR" sz="1400" b="0" i="0" u="none" strike="noStrike" kern="1200" cap="none" spc="0" normalizeH="0" noProof="0" dirty="0" smtClean="0">
              <a:ln>
                <a:noFill/>
              </a:ln>
              <a:solidFill>
                <a:srgbClr val="4D4D4D"/>
              </a:solidFill>
              <a:effectLst/>
              <a:uLnTx/>
              <a:uFillTx/>
              <a:latin typeface="Arial"/>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4400703" y="3713247"/>
            <a:ext cx="143165"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866733" y="2679980"/>
            <a:ext cx="33563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5188243" y="2269611"/>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err="1" smtClean="0">
                <a:solidFill>
                  <a:srgbClr val="FFFFFF"/>
                </a:solidFill>
                <a:ea typeface="SimSun" pitchFamily="2" charset="-122"/>
              </a:rPr>
              <a:t>Gemcitabine</a:t>
            </a:r>
            <a:r>
              <a:rPr lang="fr-FR" baseline="30000" dirty="0" smtClean="0">
                <a:solidFill>
                  <a:schemeClr val="tx2"/>
                </a:solidFill>
              </a:rPr>
              <a:t>†</a:t>
            </a:r>
            <a:r>
              <a:rPr lang="fr-FR" altLang="zh-CN" dirty="0" smtClean="0">
                <a:solidFill>
                  <a:srgbClr val="FFFFFF"/>
                </a:solidFill>
                <a:ea typeface="SimSun" pitchFamily="2" charset="-122"/>
              </a:rPr>
              <a:t> + S-1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(n=179)</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365124" y="2172569"/>
            <a:ext cx="4035579"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Adénocarcinome des voies biliaires non résécable ou en rechute</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Naïf de traitement sauf chirurgie et drainage biliaire</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Pas de CT ou RT préalables</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Pas de diarrhée aqueuse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ECOG PS 0–1</a:t>
            </a:r>
          </a:p>
          <a:p>
            <a:pPr marL="292100" lvl="0" indent="-292100" defTabSz="892175" eaLnBrk="0" hangingPunct="0">
              <a:spcAft>
                <a:spcPct val="30000"/>
              </a:spcAft>
              <a:defRPr/>
            </a:pPr>
            <a:r>
              <a:rPr lang="fr-FR" altLang="zh-CN" dirty="0" smtClean="0">
                <a:solidFill>
                  <a:srgbClr val="FFFFFF"/>
                </a:solidFill>
                <a:ea typeface="SimSun" pitchFamily="2" charset="-122"/>
              </a:rPr>
              <a:t>(n=354)</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4623447" y="4217565"/>
            <a:ext cx="777014" cy="352577"/>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202372" y="4518042"/>
            <a:ext cx="80379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865153" y="4782361"/>
            <a:ext cx="337219"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5188243" y="4371993"/>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Gemcitabine</a:t>
            </a:r>
            <a:r>
              <a:rPr lang="fr-FR" baseline="30000" dirty="0" smtClean="0"/>
              <a:t>‡</a:t>
            </a:r>
            <a:r>
              <a:rPr lang="fr-FR" altLang="zh-CN" dirty="0" smtClean="0">
                <a:solidFill>
                  <a:srgbClr val="4D4D4D"/>
                </a:solidFill>
                <a:ea typeface="SimSun" pitchFamily="2" charset="-122"/>
              </a:rPr>
              <a:t> + cisplatine (n=175)</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Tree>
    <p:custDataLst>
      <p:tags r:id="rId1"/>
    </p:custDataLst>
    <p:extLst>
      <p:ext uri="{BB962C8B-B14F-4D97-AF65-F5344CB8AC3E}">
        <p14:creationId xmlns:p14="http://schemas.microsoft.com/office/powerpoint/2010/main" val="3179004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205: Etude randomisée de phase III évaluant gemcitabine plus S-1 versus gemcitabine plus cisplatine dans le cancer des voies biliaires avancé: une étude du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(JCOG1113, FUGA-BT) </a:t>
            </a:r>
            <a:br>
              <a:rPr lang="fr-FR" dirty="0" smtClean="0"/>
            </a:br>
            <a:r>
              <a:rPr lang="fr-FR" dirty="0" smtClean="0"/>
              <a:t>– </a:t>
            </a:r>
            <a:r>
              <a:rPr lang="fr-FR" dirty="0" err="1" smtClean="0"/>
              <a:t>Morizane</a:t>
            </a:r>
            <a:r>
              <a:rPr lang="fr-FR" dirty="0" smtClean="0"/>
              <a:t> 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4" name="Text Placeholder 13"/>
          <p:cNvSpPr>
            <a:spLocks noGrp="1"/>
          </p:cNvSpPr>
          <p:nvPr>
            <p:ph type="body" sz="quarter" idx="10"/>
          </p:nvPr>
        </p:nvSpPr>
        <p:spPr/>
        <p:txBody>
          <a:bodyPr/>
          <a:lstStyle/>
          <a:p>
            <a:r>
              <a:rPr lang="fr-FR" dirty="0" smtClean="0"/>
              <a:t>GEM, </a:t>
            </a:r>
            <a:r>
              <a:rPr lang="fr-FR" altLang="zh-CN" dirty="0" smtClean="0">
                <a:ea typeface="SimSun" pitchFamily="2" charset="-122"/>
              </a:rPr>
              <a:t>gemcitabine, </a:t>
            </a:r>
            <a:r>
              <a:rPr lang="fr-FR" dirty="0" smtClean="0"/>
              <a:t>*Modèle proportionnel de Cox stratifié sur la localisation de la tumeur primitive et la résection de la tumeur primitive</a:t>
            </a:r>
            <a:endParaRPr lang="fr-FR" dirty="0"/>
          </a:p>
        </p:txBody>
      </p:sp>
      <p:sp>
        <p:nvSpPr>
          <p:cNvPr id="15" name="Text Placeholder 14"/>
          <p:cNvSpPr>
            <a:spLocks noGrp="1"/>
          </p:cNvSpPr>
          <p:nvPr>
            <p:ph type="body" sz="quarter" idx="11"/>
          </p:nvPr>
        </p:nvSpPr>
        <p:spPr/>
        <p:txBody>
          <a:bodyPr/>
          <a:lstStyle/>
          <a:p>
            <a:r>
              <a:rPr lang="fr-FR" smtClean="0"/>
              <a:t>Morizane C, et al, J Clin Oncol 2018;36(Suppl 4S):Abstr 205</a:t>
            </a:r>
            <a:endParaRPr lang="fr-FR"/>
          </a:p>
        </p:txBody>
      </p:sp>
      <p:sp>
        <p:nvSpPr>
          <p:cNvPr id="11" name="TextBox 10"/>
          <p:cNvSpPr txBox="1"/>
          <p:nvPr/>
        </p:nvSpPr>
        <p:spPr>
          <a:xfrm>
            <a:off x="368300" y="1523993"/>
            <a:ext cx="8407401" cy="369332"/>
          </a:xfrm>
          <a:prstGeom prst="rect">
            <a:avLst/>
          </a:prstGeom>
          <a:noFill/>
        </p:spPr>
        <p:txBody>
          <a:bodyPr wrap="square" rtlCol="0">
            <a:spAutoFit/>
          </a:bodyPr>
          <a:lstStyle/>
          <a:p>
            <a:pPr algn="ctr" fontAlgn="base">
              <a:spcBef>
                <a:spcPct val="0"/>
              </a:spcBef>
              <a:spcAft>
                <a:spcPct val="0"/>
              </a:spcAft>
            </a:pPr>
            <a:r>
              <a:rPr lang="fr-FR" b="1" dirty="0" smtClean="0">
                <a:solidFill>
                  <a:srgbClr val="4D4D4D"/>
                </a:solidFill>
              </a:rPr>
              <a:t>SG</a:t>
            </a:r>
            <a:endParaRPr lang="fr-FR" b="1" dirty="0">
              <a:solidFill>
                <a:srgbClr val="4D4D4D"/>
              </a:solidFill>
            </a:endParaRPr>
          </a:p>
        </p:txBody>
      </p:sp>
      <p:grpSp>
        <p:nvGrpSpPr>
          <p:cNvPr id="12" name="Group 11"/>
          <p:cNvGrpSpPr/>
          <p:nvPr/>
        </p:nvGrpSpPr>
        <p:grpSpPr>
          <a:xfrm>
            <a:off x="1371609" y="2059993"/>
            <a:ext cx="7166540" cy="3040169"/>
            <a:chOff x="865483" y="2448719"/>
            <a:chExt cx="3877870" cy="2148039"/>
          </a:xfrm>
        </p:grpSpPr>
        <p:sp>
          <p:nvSpPr>
            <p:cNvPr id="13" name="Freeform 1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12"/>
            <p:cNvSpPr>
              <a:spLocks noChangeShapeType="1"/>
            </p:cNvSpPr>
            <p:nvPr/>
          </p:nvSpPr>
          <p:spPr bwMode="auto">
            <a:xfrm>
              <a:off x="3033574"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13"/>
            <p:cNvSpPr>
              <a:spLocks noChangeShapeType="1"/>
            </p:cNvSpPr>
            <p:nvPr/>
          </p:nvSpPr>
          <p:spPr bwMode="auto">
            <a:xfrm>
              <a:off x="26169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14"/>
            <p:cNvSpPr>
              <a:spLocks noChangeShapeType="1"/>
            </p:cNvSpPr>
            <p:nvPr/>
          </p:nvSpPr>
          <p:spPr bwMode="auto">
            <a:xfrm>
              <a:off x="431416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Line 15"/>
            <p:cNvSpPr>
              <a:spLocks noChangeShapeType="1"/>
            </p:cNvSpPr>
            <p:nvPr/>
          </p:nvSpPr>
          <p:spPr bwMode="auto">
            <a:xfrm>
              <a:off x="3458132"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 name="Line 17"/>
            <p:cNvSpPr>
              <a:spLocks noChangeShapeType="1"/>
            </p:cNvSpPr>
            <p:nvPr/>
          </p:nvSpPr>
          <p:spPr bwMode="auto">
            <a:xfrm>
              <a:off x="4743353"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 name="Line 18"/>
            <p:cNvSpPr>
              <a:spLocks noChangeShapeType="1"/>
            </p:cNvSpPr>
            <p:nvPr/>
          </p:nvSpPr>
          <p:spPr bwMode="auto">
            <a:xfrm>
              <a:off x="2196569"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 name="Line 19"/>
            <p:cNvSpPr>
              <a:spLocks noChangeShapeType="1"/>
            </p:cNvSpPr>
            <p:nvPr/>
          </p:nvSpPr>
          <p:spPr bwMode="auto">
            <a:xfrm>
              <a:off x="176990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 name="Line 20"/>
            <p:cNvSpPr>
              <a:spLocks noChangeShapeType="1"/>
            </p:cNvSpPr>
            <p:nvPr/>
          </p:nvSpPr>
          <p:spPr bwMode="auto">
            <a:xfrm>
              <a:off x="1345861"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 name="Line 21"/>
            <p:cNvSpPr>
              <a:spLocks noChangeShapeType="1"/>
            </p:cNvSpPr>
            <p:nvPr/>
          </p:nvSpPr>
          <p:spPr bwMode="auto">
            <a:xfrm>
              <a:off x="9255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1" name="Line 14"/>
            <p:cNvSpPr>
              <a:spLocks noChangeShapeType="1"/>
            </p:cNvSpPr>
            <p:nvPr/>
          </p:nvSpPr>
          <p:spPr bwMode="auto">
            <a:xfrm>
              <a:off x="3887100"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32" name="TextBox 31"/>
          <p:cNvSpPr txBox="1"/>
          <p:nvPr/>
        </p:nvSpPr>
        <p:spPr>
          <a:xfrm rot="16200000">
            <a:off x="424754" y="3401634"/>
            <a:ext cx="620858"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Survie</a:t>
            </a:r>
            <a:endParaRPr lang="fr-FR" sz="1200" dirty="0">
              <a:solidFill>
                <a:srgbClr val="363636"/>
              </a:solidFill>
            </a:endParaRPr>
          </a:p>
        </p:txBody>
      </p:sp>
      <p:sp>
        <p:nvSpPr>
          <p:cNvPr id="33" name="TextBox 32"/>
          <p:cNvSpPr txBox="1"/>
          <p:nvPr/>
        </p:nvSpPr>
        <p:spPr>
          <a:xfrm>
            <a:off x="4777018" y="5235809"/>
            <a:ext cx="50957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rPr>
              <a:t>Mois</a:t>
            </a:r>
            <a:endParaRPr lang="fr-FR" sz="1200" dirty="0">
              <a:solidFill>
                <a:srgbClr val="000000"/>
              </a:solidFill>
            </a:endParaRPr>
          </a:p>
        </p:txBody>
      </p:sp>
      <p:sp>
        <p:nvSpPr>
          <p:cNvPr id="34" name="TextBox 33"/>
          <p:cNvSpPr txBox="1"/>
          <p:nvPr/>
        </p:nvSpPr>
        <p:spPr>
          <a:xfrm>
            <a:off x="990484" y="1918342"/>
            <a:ext cx="397865" cy="276999"/>
          </a:xfrm>
          <a:prstGeom prst="rect">
            <a:avLst/>
          </a:prstGeom>
          <a:noFill/>
        </p:spPr>
        <p:txBody>
          <a:bodyPr wrap="none" rtlCol="0" anchor="ctr" anchorCtr="0">
            <a:spAutoFit/>
          </a:bodyPr>
          <a:lstStyle/>
          <a:p>
            <a:pPr algn="r"/>
            <a:r>
              <a:rPr lang="fr-FR" sz="1200" smtClean="0">
                <a:solidFill>
                  <a:srgbClr val="000000"/>
                </a:solidFill>
              </a:rPr>
              <a:t>1,0</a:t>
            </a:r>
            <a:endParaRPr lang="fr-FR" sz="1200">
              <a:solidFill>
                <a:srgbClr val="000000"/>
              </a:solidFill>
            </a:endParaRPr>
          </a:p>
        </p:txBody>
      </p:sp>
      <p:sp>
        <p:nvSpPr>
          <p:cNvPr id="35" name="TextBox 34"/>
          <p:cNvSpPr txBox="1"/>
          <p:nvPr/>
        </p:nvSpPr>
        <p:spPr>
          <a:xfrm>
            <a:off x="990484" y="2509210"/>
            <a:ext cx="397865" cy="276999"/>
          </a:xfrm>
          <a:prstGeom prst="rect">
            <a:avLst/>
          </a:prstGeom>
          <a:noFill/>
        </p:spPr>
        <p:txBody>
          <a:bodyPr wrap="none" rtlCol="0" anchor="ctr" anchorCtr="0">
            <a:spAutoFit/>
          </a:bodyPr>
          <a:lstStyle/>
          <a:p>
            <a:pPr algn="r"/>
            <a:r>
              <a:rPr lang="fr-FR" sz="1200" smtClean="0">
                <a:solidFill>
                  <a:srgbClr val="000000"/>
                </a:solidFill>
              </a:rPr>
              <a:t>0,8</a:t>
            </a:r>
            <a:endParaRPr lang="fr-FR" sz="1200">
              <a:solidFill>
                <a:srgbClr val="000000"/>
              </a:solidFill>
            </a:endParaRPr>
          </a:p>
        </p:txBody>
      </p:sp>
      <p:sp>
        <p:nvSpPr>
          <p:cNvPr id="36" name="TextBox 35"/>
          <p:cNvSpPr txBox="1"/>
          <p:nvPr/>
        </p:nvSpPr>
        <p:spPr>
          <a:xfrm>
            <a:off x="990484" y="3097616"/>
            <a:ext cx="397865" cy="276999"/>
          </a:xfrm>
          <a:prstGeom prst="rect">
            <a:avLst/>
          </a:prstGeom>
          <a:noFill/>
        </p:spPr>
        <p:txBody>
          <a:bodyPr wrap="none" rtlCol="0" anchor="ctr" anchorCtr="0">
            <a:spAutoFit/>
          </a:bodyPr>
          <a:lstStyle/>
          <a:p>
            <a:pPr algn="r"/>
            <a:r>
              <a:rPr lang="fr-FR" sz="1200" smtClean="0">
                <a:solidFill>
                  <a:srgbClr val="000000"/>
                </a:solidFill>
              </a:rPr>
              <a:t>0,6</a:t>
            </a:r>
            <a:endParaRPr lang="fr-FR" sz="1200">
              <a:solidFill>
                <a:srgbClr val="000000"/>
              </a:solidFill>
            </a:endParaRPr>
          </a:p>
        </p:txBody>
      </p:sp>
      <p:sp>
        <p:nvSpPr>
          <p:cNvPr id="37" name="TextBox 36"/>
          <p:cNvSpPr txBox="1"/>
          <p:nvPr/>
        </p:nvSpPr>
        <p:spPr>
          <a:xfrm>
            <a:off x="990484" y="3686022"/>
            <a:ext cx="397865" cy="276999"/>
          </a:xfrm>
          <a:prstGeom prst="rect">
            <a:avLst/>
          </a:prstGeom>
          <a:noFill/>
        </p:spPr>
        <p:txBody>
          <a:bodyPr wrap="none" rtlCol="0" anchor="ctr" anchorCtr="0">
            <a:spAutoFit/>
          </a:bodyPr>
          <a:lstStyle/>
          <a:p>
            <a:pPr algn="r"/>
            <a:r>
              <a:rPr lang="fr-FR" sz="1200" smtClean="0">
                <a:solidFill>
                  <a:srgbClr val="000000"/>
                </a:solidFill>
              </a:rPr>
              <a:t>0,4</a:t>
            </a:r>
            <a:endParaRPr lang="fr-FR" sz="1200">
              <a:solidFill>
                <a:srgbClr val="000000"/>
              </a:solidFill>
            </a:endParaRPr>
          </a:p>
        </p:txBody>
      </p:sp>
      <p:sp>
        <p:nvSpPr>
          <p:cNvPr id="38" name="TextBox 37"/>
          <p:cNvSpPr txBox="1"/>
          <p:nvPr/>
        </p:nvSpPr>
        <p:spPr>
          <a:xfrm>
            <a:off x="990484" y="4274429"/>
            <a:ext cx="397865" cy="276999"/>
          </a:xfrm>
          <a:prstGeom prst="rect">
            <a:avLst/>
          </a:prstGeom>
          <a:noFill/>
        </p:spPr>
        <p:txBody>
          <a:bodyPr wrap="none" rtlCol="0" anchor="ctr" anchorCtr="0">
            <a:spAutoFit/>
          </a:bodyPr>
          <a:lstStyle/>
          <a:p>
            <a:pPr algn="r"/>
            <a:r>
              <a:rPr lang="fr-FR" sz="1200" smtClean="0">
                <a:solidFill>
                  <a:srgbClr val="000000"/>
                </a:solidFill>
              </a:rPr>
              <a:t>0,2</a:t>
            </a:r>
            <a:endParaRPr lang="fr-FR" sz="1200">
              <a:solidFill>
                <a:srgbClr val="000000"/>
              </a:solidFill>
            </a:endParaRPr>
          </a:p>
        </p:txBody>
      </p:sp>
      <p:sp>
        <p:nvSpPr>
          <p:cNvPr id="39" name="TextBox 38"/>
          <p:cNvSpPr txBox="1"/>
          <p:nvPr/>
        </p:nvSpPr>
        <p:spPr>
          <a:xfrm>
            <a:off x="1118717" y="4862837"/>
            <a:ext cx="269625" cy="276999"/>
          </a:xfrm>
          <a:prstGeom prst="rect">
            <a:avLst/>
          </a:prstGeom>
          <a:noFill/>
        </p:spPr>
        <p:txBody>
          <a:bodyPr wrap="none" rtlCol="0" anchor="ctr" anchorCtr="0">
            <a:spAutoFit/>
          </a:bodyPr>
          <a:lstStyle/>
          <a:p>
            <a:pPr algn="r"/>
            <a:r>
              <a:rPr lang="fr-FR" sz="1200" smtClean="0">
                <a:solidFill>
                  <a:srgbClr val="000000"/>
                </a:solidFill>
              </a:rPr>
              <a:t>0</a:t>
            </a:r>
            <a:endParaRPr lang="fr-FR" sz="1200">
              <a:solidFill>
                <a:srgbClr val="000000"/>
              </a:solidFill>
            </a:endParaRPr>
          </a:p>
        </p:txBody>
      </p:sp>
      <p:sp>
        <p:nvSpPr>
          <p:cNvPr id="40" name="TextBox 39"/>
          <p:cNvSpPr txBox="1"/>
          <p:nvPr/>
        </p:nvSpPr>
        <p:spPr>
          <a:xfrm>
            <a:off x="1271749" y="5069370"/>
            <a:ext cx="439543" cy="830997"/>
          </a:xfrm>
          <a:prstGeom prst="rect">
            <a:avLst/>
          </a:prstGeom>
          <a:noFill/>
        </p:spPr>
        <p:txBody>
          <a:bodyPr wrap="none" rtlCol="0" anchor="t" anchorCtr="0">
            <a:spAutoFit/>
          </a:bodyPr>
          <a:lstStyle/>
          <a:p>
            <a:pPr algn="ctr"/>
            <a:r>
              <a:rPr lang="fr-FR" sz="1200" smtClean="0">
                <a:solidFill>
                  <a:srgbClr val="000000"/>
                </a:solidFill>
              </a:rPr>
              <a:t>0</a:t>
            </a:r>
          </a:p>
          <a:p>
            <a:pPr algn="ctr"/>
            <a:endParaRPr lang="fr-FR" sz="1200" smtClean="0">
              <a:solidFill>
                <a:srgbClr val="000000"/>
              </a:solidFill>
            </a:endParaRPr>
          </a:p>
          <a:p>
            <a:pPr algn="ctr"/>
            <a:r>
              <a:rPr lang="fr-FR" sz="1200" smtClean="0">
                <a:solidFill>
                  <a:srgbClr val="000000"/>
                </a:solidFill>
              </a:rPr>
              <a:t>175</a:t>
            </a:r>
          </a:p>
          <a:p>
            <a:pPr algn="ctr"/>
            <a:r>
              <a:rPr lang="fr-FR" sz="1200" smtClean="0">
                <a:solidFill>
                  <a:srgbClr val="000000"/>
                </a:solidFill>
              </a:rPr>
              <a:t>179</a:t>
            </a:r>
            <a:endParaRPr lang="fr-FR" sz="1200">
              <a:solidFill>
                <a:srgbClr val="000000"/>
              </a:solidFill>
            </a:endParaRPr>
          </a:p>
        </p:txBody>
      </p:sp>
      <p:sp>
        <p:nvSpPr>
          <p:cNvPr id="41" name="TextBox 40"/>
          <p:cNvSpPr txBox="1"/>
          <p:nvPr/>
        </p:nvSpPr>
        <p:spPr>
          <a:xfrm>
            <a:off x="2039033" y="5076195"/>
            <a:ext cx="439543" cy="830997"/>
          </a:xfrm>
          <a:prstGeom prst="rect">
            <a:avLst/>
          </a:prstGeom>
          <a:noFill/>
        </p:spPr>
        <p:txBody>
          <a:bodyPr wrap="none" rtlCol="0" anchor="t" anchorCtr="0">
            <a:spAutoFit/>
          </a:bodyPr>
          <a:lstStyle/>
          <a:p>
            <a:pPr algn="ctr"/>
            <a:r>
              <a:rPr lang="fr-FR" sz="1200" smtClean="0">
                <a:solidFill>
                  <a:srgbClr val="000000"/>
                </a:solidFill>
              </a:rPr>
              <a:t>6</a:t>
            </a:r>
          </a:p>
          <a:p>
            <a:pPr algn="ctr"/>
            <a:endParaRPr lang="fr-FR" sz="1200" smtClean="0">
              <a:solidFill>
                <a:srgbClr val="000000"/>
              </a:solidFill>
            </a:endParaRPr>
          </a:p>
          <a:p>
            <a:pPr algn="ctr"/>
            <a:r>
              <a:rPr lang="fr-FR" sz="1200" smtClean="0">
                <a:solidFill>
                  <a:srgbClr val="000000"/>
                </a:solidFill>
              </a:rPr>
              <a:t>151</a:t>
            </a:r>
          </a:p>
          <a:p>
            <a:pPr algn="ctr"/>
            <a:r>
              <a:rPr lang="fr-FR" sz="1200" smtClean="0">
                <a:solidFill>
                  <a:srgbClr val="000000"/>
                </a:solidFill>
              </a:rPr>
              <a:t>159</a:t>
            </a:r>
            <a:endParaRPr lang="fr-FR" sz="1200">
              <a:solidFill>
                <a:srgbClr val="000000"/>
              </a:solidFill>
            </a:endParaRPr>
          </a:p>
        </p:txBody>
      </p:sp>
      <p:sp>
        <p:nvSpPr>
          <p:cNvPr id="42" name="TextBox 41"/>
          <p:cNvSpPr txBox="1"/>
          <p:nvPr/>
        </p:nvSpPr>
        <p:spPr>
          <a:xfrm>
            <a:off x="2826658" y="5069370"/>
            <a:ext cx="439543" cy="830997"/>
          </a:xfrm>
          <a:prstGeom prst="rect">
            <a:avLst/>
          </a:prstGeom>
          <a:noFill/>
        </p:spPr>
        <p:txBody>
          <a:bodyPr wrap="none" rtlCol="0" anchor="t" anchorCtr="0">
            <a:spAutoFit/>
          </a:bodyPr>
          <a:lstStyle/>
          <a:p>
            <a:pPr algn="ctr"/>
            <a:r>
              <a:rPr lang="fr-FR" sz="1200" smtClean="0">
                <a:solidFill>
                  <a:srgbClr val="000000"/>
                </a:solidFill>
              </a:rPr>
              <a:t>12</a:t>
            </a:r>
          </a:p>
          <a:p>
            <a:pPr algn="ctr"/>
            <a:endParaRPr lang="fr-FR" sz="1200" smtClean="0">
              <a:solidFill>
                <a:srgbClr val="000000"/>
              </a:solidFill>
            </a:endParaRPr>
          </a:p>
          <a:p>
            <a:pPr algn="ctr"/>
            <a:r>
              <a:rPr lang="fr-FR" sz="1200" smtClean="0">
                <a:solidFill>
                  <a:srgbClr val="000000"/>
                </a:solidFill>
              </a:rPr>
              <a:t>102</a:t>
            </a:r>
          </a:p>
          <a:p>
            <a:pPr algn="ctr"/>
            <a:r>
              <a:rPr lang="fr-FR" sz="1200" smtClean="0">
                <a:solidFill>
                  <a:srgbClr val="000000"/>
                </a:solidFill>
              </a:rPr>
              <a:t>106</a:t>
            </a:r>
            <a:endParaRPr lang="fr-FR" sz="1200">
              <a:solidFill>
                <a:srgbClr val="000000"/>
              </a:solidFill>
            </a:endParaRPr>
          </a:p>
        </p:txBody>
      </p:sp>
      <p:sp>
        <p:nvSpPr>
          <p:cNvPr id="43" name="TextBox 42"/>
          <p:cNvSpPr txBox="1"/>
          <p:nvPr/>
        </p:nvSpPr>
        <p:spPr>
          <a:xfrm>
            <a:off x="3670407" y="5069370"/>
            <a:ext cx="354584" cy="830997"/>
          </a:xfrm>
          <a:prstGeom prst="rect">
            <a:avLst/>
          </a:prstGeom>
          <a:noFill/>
        </p:spPr>
        <p:txBody>
          <a:bodyPr wrap="none" rtlCol="0" anchor="t" anchorCtr="0">
            <a:spAutoFit/>
          </a:bodyPr>
          <a:lstStyle/>
          <a:p>
            <a:pPr algn="ctr"/>
            <a:r>
              <a:rPr lang="fr-FR" sz="1200" smtClean="0">
                <a:solidFill>
                  <a:srgbClr val="000000"/>
                </a:solidFill>
              </a:rPr>
              <a:t>18</a:t>
            </a:r>
          </a:p>
          <a:p>
            <a:pPr algn="ctr"/>
            <a:endParaRPr lang="fr-FR" sz="1200" smtClean="0">
              <a:solidFill>
                <a:srgbClr val="000000"/>
              </a:solidFill>
            </a:endParaRPr>
          </a:p>
          <a:p>
            <a:pPr algn="ctr"/>
            <a:r>
              <a:rPr lang="fr-FR" sz="1200" smtClean="0">
                <a:solidFill>
                  <a:srgbClr val="000000"/>
                </a:solidFill>
              </a:rPr>
              <a:t>53</a:t>
            </a:r>
          </a:p>
          <a:p>
            <a:pPr algn="ctr"/>
            <a:r>
              <a:rPr lang="fr-FR" sz="1200" smtClean="0">
                <a:solidFill>
                  <a:srgbClr val="000000"/>
                </a:solidFill>
              </a:rPr>
              <a:t>71</a:t>
            </a:r>
            <a:endParaRPr lang="fr-FR" sz="1200">
              <a:solidFill>
                <a:srgbClr val="000000"/>
              </a:solidFill>
            </a:endParaRPr>
          </a:p>
        </p:txBody>
      </p:sp>
      <p:sp>
        <p:nvSpPr>
          <p:cNvPr id="44" name="TextBox 43"/>
          <p:cNvSpPr txBox="1"/>
          <p:nvPr/>
        </p:nvSpPr>
        <p:spPr>
          <a:xfrm>
            <a:off x="4424181" y="5069370"/>
            <a:ext cx="354584" cy="830997"/>
          </a:xfrm>
          <a:prstGeom prst="rect">
            <a:avLst/>
          </a:prstGeom>
          <a:noFill/>
        </p:spPr>
        <p:txBody>
          <a:bodyPr wrap="none" rtlCol="0" anchor="t" anchorCtr="0">
            <a:spAutoFit/>
          </a:bodyPr>
          <a:lstStyle/>
          <a:p>
            <a:pPr algn="ctr"/>
            <a:r>
              <a:rPr lang="fr-FR" sz="1200" smtClean="0">
                <a:solidFill>
                  <a:srgbClr val="000000"/>
                </a:solidFill>
              </a:rPr>
              <a:t>24</a:t>
            </a:r>
          </a:p>
          <a:p>
            <a:pPr algn="ctr"/>
            <a:endParaRPr lang="fr-FR" sz="1200" smtClean="0">
              <a:solidFill>
                <a:srgbClr val="000000"/>
              </a:solidFill>
            </a:endParaRPr>
          </a:p>
          <a:p>
            <a:pPr algn="ctr"/>
            <a:r>
              <a:rPr lang="fr-FR" sz="1200" smtClean="0">
                <a:solidFill>
                  <a:srgbClr val="000000"/>
                </a:solidFill>
              </a:rPr>
              <a:t>30</a:t>
            </a:r>
          </a:p>
          <a:p>
            <a:pPr algn="ctr"/>
            <a:r>
              <a:rPr lang="fr-FR" sz="1200" smtClean="0">
                <a:solidFill>
                  <a:srgbClr val="000000"/>
                </a:solidFill>
              </a:rPr>
              <a:t>36</a:t>
            </a:r>
            <a:endParaRPr lang="fr-FR" sz="1200">
              <a:solidFill>
                <a:srgbClr val="000000"/>
              </a:solidFill>
            </a:endParaRPr>
          </a:p>
        </p:txBody>
      </p:sp>
      <p:sp>
        <p:nvSpPr>
          <p:cNvPr id="45" name="TextBox 44"/>
          <p:cNvSpPr txBox="1"/>
          <p:nvPr/>
        </p:nvSpPr>
        <p:spPr>
          <a:xfrm>
            <a:off x="5211671" y="5069370"/>
            <a:ext cx="354584" cy="830997"/>
          </a:xfrm>
          <a:prstGeom prst="rect">
            <a:avLst/>
          </a:prstGeom>
          <a:noFill/>
        </p:spPr>
        <p:txBody>
          <a:bodyPr wrap="none" rtlCol="0" anchor="t" anchorCtr="0">
            <a:spAutoFit/>
          </a:bodyPr>
          <a:lstStyle/>
          <a:p>
            <a:pPr algn="ctr"/>
            <a:r>
              <a:rPr lang="fr-FR" sz="1200" smtClean="0">
                <a:solidFill>
                  <a:srgbClr val="000000"/>
                </a:solidFill>
              </a:rPr>
              <a:t>30</a:t>
            </a:r>
          </a:p>
          <a:p>
            <a:pPr algn="ctr"/>
            <a:endParaRPr lang="fr-FR" sz="1200" smtClean="0">
              <a:solidFill>
                <a:srgbClr val="000000"/>
              </a:solidFill>
            </a:endParaRPr>
          </a:p>
          <a:p>
            <a:pPr algn="ctr"/>
            <a:r>
              <a:rPr lang="fr-FR" sz="1200" smtClean="0">
                <a:solidFill>
                  <a:srgbClr val="000000"/>
                </a:solidFill>
              </a:rPr>
              <a:t>15</a:t>
            </a:r>
          </a:p>
          <a:p>
            <a:pPr algn="ctr"/>
            <a:r>
              <a:rPr lang="fr-FR" sz="1200" smtClean="0">
                <a:solidFill>
                  <a:srgbClr val="000000"/>
                </a:solidFill>
              </a:rPr>
              <a:t>17</a:t>
            </a:r>
            <a:endParaRPr lang="fr-FR" sz="1200">
              <a:solidFill>
                <a:srgbClr val="000000"/>
              </a:solidFill>
            </a:endParaRPr>
          </a:p>
        </p:txBody>
      </p:sp>
      <p:sp>
        <p:nvSpPr>
          <p:cNvPr id="46" name="TextBox 45"/>
          <p:cNvSpPr txBox="1"/>
          <p:nvPr/>
        </p:nvSpPr>
        <p:spPr>
          <a:xfrm>
            <a:off x="5992606" y="5069370"/>
            <a:ext cx="354584" cy="830997"/>
          </a:xfrm>
          <a:prstGeom prst="rect">
            <a:avLst/>
          </a:prstGeom>
          <a:noFill/>
        </p:spPr>
        <p:txBody>
          <a:bodyPr wrap="none" rtlCol="0" anchor="t" anchorCtr="0">
            <a:spAutoFit/>
          </a:bodyPr>
          <a:lstStyle/>
          <a:p>
            <a:pPr algn="ctr"/>
            <a:r>
              <a:rPr lang="fr-FR" sz="1200" smtClean="0">
                <a:solidFill>
                  <a:srgbClr val="000000"/>
                </a:solidFill>
              </a:rPr>
              <a:t>36</a:t>
            </a:r>
          </a:p>
          <a:p>
            <a:pPr algn="ctr"/>
            <a:endParaRPr lang="fr-FR" sz="1200" smtClean="0">
              <a:solidFill>
                <a:srgbClr val="000000"/>
              </a:solidFill>
            </a:endParaRPr>
          </a:p>
          <a:p>
            <a:pPr algn="r"/>
            <a:r>
              <a:rPr lang="fr-FR" sz="1200" smtClean="0">
                <a:solidFill>
                  <a:srgbClr val="000000"/>
                </a:solidFill>
              </a:rPr>
              <a:t>7</a:t>
            </a:r>
          </a:p>
          <a:p>
            <a:pPr algn="r"/>
            <a:r>
              <a:rPr lang="fr-FR" sz="1200" smtClean="0">
                <a:solidFill>
                  <a:srgbClr val="000000"/>
                </a:solidFill>
              </a:rPr>
              <a:t>12</a:t>
            </a:r>
            <a:endParaRPr lang="fr-FR" sz="1200">
              <a:solidFill>
                <a:srgbClr val="000000"/>
              </a:solidFill>
            </a:endParaRPr>
          </a:p>
        </p:txBody>
      </p:sp>
      <p:sp>
        <p:nvSpPr>
          <p:cNvPr id="47" name="TextBox 46"/>
          <p:cNvSpPr txBox="1"/>
          <p:nvPr/>
        </p:nvSpPr>
        <p:spPr>
          <a:xfrm>
            <a:off x="7565071" y="5069370"/>
            <a:ext cx="354584" cy="830997"/>
          </a:xfrm>
          <a:prstGeom prst="rect">
            <a:avLst/>
          </a:prstGeom>
          <a:noFill/>
        </p:spPr>
        <p:txBody>
          <a:bodyPr wrap="none" rtlCol="0" anchor="t" anchorCtr="0">
            <a:spAutoFit/>
          </a:bodyPr>
          <a:lstStyle/>
          <a:p>
            <a:pPr algn="ctr"/>
            <a:r>
              <a:rPr lang="fr-FR" sz="1200" smtClean="0">
                <a:solidFill>
                  <a:srgbClr val="000000"/>
                </a:solidFill>
              </a:rPr>
              <a:t>48</a:t>
            </a:r>
          </a:p>
          <a:p>
            <a:pPr algn="ctr"/>
            <a:endParaRPr lang="fr-FR" sz="1200" smtClean="0">
              <a:solidFill>
                <a:srgbClr val="000000"/>
              </a:solidFill>
            </a:endParaRPr>
          </a:p>
          <a:p>
            <a:pPr algn="ctr"/>
            <a:r>
              <a:rPr lang="fr-FR" sz="1200" smtClean="0">
                <a:solidFill>
                  <a:srgbClr val="000000"/>
                </a:solidFill>
              </a:rPr>
              <a:t>0</a:t>
            </a:r>
          </a:p>
          <a:p>
            <a:pPr algn="ctr"/>
            <a:r>
              <a:rPr lang="fr-FR" sz="1200" smtClean="0">
                <a:solidFill>
                  <a:srgbClr val="000000"/>
                </a:solidFill>
              </a:rPr>
              <a:t>0</a:t>
            </a:r>
            <a:endParaRPr lang="fr-FR" sz="1200">
              <a:solidFill>
                <a:srgbClr val="000000"/>
              </a:solidFill>
            </a:endParaRPr>
          </a:p>
        </p:txBody>
      </p:sp>
      <p:sp>
        <p:nvSpPr>
          <p:cNvPr id="48" name="TextBox 47"/>
          <p:cNvSpPr txBox="1"/>
          <p:nvPr/>
        </p:nvSpPr>
        <p:spPr>
          <a:xfrm>
            <a:off x="8366475" y="5069370"/>
            <a:ext cx="354584" cy="276999"/>
          </a:xfrm>
          <a:prstGeom prst="rect">
            <a:avLst/>
          </a:prstGeom>
          <a:noFill/>
        </p:spPr>
        <p:txBody>
          <a:bodyPr wrap="none" rtlCol="0" anchor="t" anchorCtr="0">
            <a:spAutoFit/>
          </a:bodyPr>
          <a:lstStyle/>
          <a:p>
            <a:pPr algn="ctr"/>
            <a:r>
              <a:rPr lang="fr-FR" sz="1200" smtClean="0">
                <a:solidFill>
                  <a:srgbClr val="000000"/>
                </a:solidFill>
              </a:rPr>
              <a:t>54</a:t>
            </a:r>
            <a:endParaRPr lang="fr-FR" sz="1200">
              <a:solidFill>
                <a:srgbClr val="000000"/>
              </a:solidFill>
            </a:endParaRPr>
          </a:p>
        </p:txBody>
      </p:sp>
      <p:sp>
        <p:nvSpPr>
          <p:cNvPr id="49" name="TextBox 48"/>
          <p:cNvSpPr txBox="1"/>
          <p:nvPr/>
        </p:nvSpPr>
        <p:spPr>
          <a:xfrm>
            <a:off x="6775827" y="5071643"/>
            <a:ext cx="354584" cy="830997"/>
          </a:xfrm>
          <a:prstGeom prst="rect">
            <a:avLst/>
          </a:prstGeom>
          <a:noFill/>
        </p:spPr>
        <p:txBody>
          <a:bodyPr wrap="none" rtlCol="0" anchor="t" anchorCtr="0">
            <a:spAutoFit/>
          </a:bodyPr>
          <a:lstStyle/>
          <a:p>
            <a:pPr algn="ctr"/>
            <a:r>
              <a:rPr lang="fr-FR" sz="1200" smtClean="0">
                <a:solidFill>
                  <a:srgbClr val="000000"/>
                </a:solidFill>
              </a:rPr>
              <a:t>42</a:t>
            </a:r>
          </a:p>
          <a:p>
            <a:pPr algn="ctr"/>
            <a:endParaRPr lang="fr-FR" sz="1200" smtClean="0">
              <a:solidFill>
                <a:srgbClr val="000000"/>
              </a:solidFill>
            </a:endParaRPr>
          </a:p>
          <a:p>
            <a:pPr algn="ctr"/>
            <a:r>
              <a:rPr lang="fr-FR" sz="1200" smtClean="0">
                <a:solidFill>
                  <a:srgbClr val="000000"/>
                </a:solidFill>
              </a:rPr>
              <a:t>3</a:t>
            </a:r>
          </a:p>
          <a:p>
            <a:pPr algn="ctr"/>
            <a:r>
              <a:rPr lang="fr-FR" sz="1200" smtClean="0">
                <a:solidFill>
                  <a:srgbClr val="000000"/>
                </a:solidFill>
              </a:rPr>
              <a:t>4</a:t>
            </a:r>
            <a:endParaRPr lang="fr-FR" sz="1200">
              <a:solidFill>
                <a:srgbClr val="000000"/>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4128910531"/>
              </p:ext>
            </p:extLst>
          </p:nvPr>
        </p:nvGraphicFramePr>
        <p:xfrm>
          <a:off x="4209861" y="1913181"/>
          <a:ext cx="4584077" cy="1371600"/>
        </p:xfrm>
        <a:graphic>
          <a:graphicData uri="http://schemas.openxmlformats.org/drawingml/2006/table">
            <a:tbl>
              <a:tblPr firstRow="1" bandRow="1">
                <a:tableStyleId>{5C22544A-7EE6-4342-B048-85BDC9FD1C3A}</a:tableStyleId>
              </a:tblPr>
              <a:tblGrid>
                <a:gridCol w="1776072">
                  <a:extLst>
                    <a:ext uri="{9D8B030D-6E8A-4147-A177-3AD203B41FA5}">
                      <a16:colId xmlns:a16="http://schemas.microsoft.com/office/drawing/2014/main" val="20000"/>
                    </a:ext>
                  </a:extLst>
                </a:gridCol>
                <a:gridCol w="1439334">
                  <a:extLst>
                    <a:ext uri="{9D8B030D-6E8A-4147-A177-3AD203B41FA5}">
                      <a16:colId xmlns:a16="http://schemas.microsoft.com/office/drawing/2014/main" val="20001"/>
                    </a:ext>
                  </a:extLst>
                </a:gridCol>
                <a:gridCol w="1368671">
                  <a:extLst>
                    <a:ext uri="{9D8B030D-6E8A-4147-A177-3AD203B41FA5}">
                      <a16:colId xmlns:a16="http://schemas.microsoft.com/office/drawing/2014/main" val="20002"/>
                    </a:ext>
                  </a:extLst>
                </a:gridCol>
              </a:tblGrid>
              <a:tr h="245160">
                <a:tc>
                  <a:txBody>
                    <a:bodyPr/>
                    <a:lstStyle/>
                    <a:p>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a:t>
                      </a:r>
                      <a:r>
                        <a:rPr lang="en-GB" sz="1200" dirty="0" err="1" smtClean="0">
                          <a:solidFill>
                            <a:srgbClr val="000000"/>
                          </a:solidFill>
                          <a:latin typeface="+mn-lt"/>
                        </a:rPr>
                        <a:t>cisplatine</a:t>
                      </a:r>
                      <a:r>
                        <a:rPr lang="en-GB" sz="1200" dirty="0" smtClean="0">
                          <a:solidFill>
                            <a:srgbClr val="000000"/>
                          </a:solidFill>
                          <a:latin typeface="+mn-lt"/>
                        </a:rPr>
                        <a:t/>
                      </a:r>
                      <a:br>
                        <a:rPr lang="en-GB" sz="1200" dirty="0" smtClean="0">
                          <a:solidFill>
                            <a:srgbClr val="000000"/>
                          </a:solidFill>
                          <a:latin typeface="+mn-lt"/>
                        </a:rPr>
                      </a:br>
                      <a:r>
                        <a:rPr lang="en-GB" sz="1200" dirty="0" smtClean="0">
                          <a:solidFill>
                            <a:srgbClr val="000000"/>
                          </a:solidFill>
                          <a:latin typeface="+mn-lt"/>
                        </a:rPr>
                        <a:t>(n=175)</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S-1</a:t>
                      </a:r>
                    </a:p>
                    <a:p>
                      <a:pPr algn="ctr"/>
                      <a:r>
                        <a:rPr lang="en-GB" sz="1200" dirty="0" smtClean="0">
                          <a:solidFill>
                            <a:srgbClr val="000000"/>
                          </a:solidFill>
                          <a:latin typeface="+mn-lt"/>
                        </a:rPr>
                        <a:t>(n=179)</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160">
                <a:tc>
                  <a:txBody>
                    <a:bodyPr/>
                    <a:lstStyle/>
                    <a:p>
                      <a:r>
                        <a:rPr lang="en-GB" sz="1200" dirty="0" smtClean="0">
                          <a:solidFill>
                            <a:srgbClr val="000000"/>
                          </a:solidFill>
                          <a:latin typeface="+mn-lt"/>
                        </a:rPr>
                        <a:t>SG </a:t>
                      </a:r>
                      <a:r>
                        <a:rPr lang="en-GB" sz="1200" dirty="0" err="1" smtClean="0">
                          <a:solidFill>
                            <a:srgbClr val="000000"/>
                          </a:solidFill>
                          <a:latin typeface="+mn-lt"/>
                        </a:rPr>
                        <a:t>à</a:t>
                      </a:r>
                      <a:r>
                        <a:rPr lang="en-GB" sz="1200" dirty="0" smtClean="0">
                          <a:solidFill>
                            <a:srgbClr val="000000"/>
                          </a:solidFill>
                          <a:latin typeface="+mn-lt"/>
                        </a:rPr>
                        <a:t> 1 an, % (IC95%)</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58,3</a:t>
                      </a:r>
                      <a:br>
                        <a:rPr lang="en-GB" sz="1200" dirty="0" smtClean="0">
                          <a:solidFill>
                            <a:srgbClr val="000000"/>
                          </a:solidFill>
                          <a:latin typeface="+mn-lt"/>
                        </a:rPr>
                      </a:br>
                      <a:r>
                        <a:rPr lang="en-GB" sz="1200" dirty="0" smtClean="0">
                          <a:solidFill>
                            <a:srgbClr val="000000"/>
                          </a:solidFill>
                          <a:latin typeface="+mn-lt"/>
                        </a:rPr>
                        <a:t>(50,6</a:t>
                      </a:r>
                      <a:r>
                        <a:rPr lang="en-GB" sz="1200" baseline="0" dirty="0" smtClean="0">
                          <a:solidFill>
                            <a:srgbClr val="000000"/>
                          </a:solidFill>
                          <a:latin typeface="+mn-lt"/>
                        </a:rPr>
                        <a:t> –</a:t>
                      </a:r>
                      <a:r>
                        <a:rPr lang="en-GB" sz="1200" dirty="0" smtClean="0">
                          <a:solidFill>
                            <a:srgbClr val="000000"/>
                          </a:solidFill>
                          <a:latin typeface="+mn-lt"/>
                        </a:rPr>
                        <a:t> </a:t>
                      </a:r>
                      <a:r>
                        <a:rPr lang="en-GB" sz="1200" dirty="0" smtClean="0">
                          <a:solidFill>
                            <a:srgbClr val="000000"/>
                          </a:solidFill>
                          <a:latin typeface="+mn-lt"/>
                          <a:cs typeface="Arial"/>
                        </a:rPr>
                        <a:t>65,2)</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59,2</a:t>
                      </a:r>
                      <a:br>
                        <a:rPr lang="en-GB" sz="1200" dirty="0" smtClean="0">
                          <a:solidFill>
                            <a:srgbClr val="000000"/>
                          </a:solidFill>
                          <a:latin typeface="+mn-lt"/>
                        </a:rPr>
                      </a:br>
                      <a:r>
                        <a:rPr lang="en-GB" sz="1200" dirty="0" smtClean="0">
                          <a:solidFill>
                            <a:srgbClr val="000000"/>
                          </a:solidFill>
                          <a:latin typeface="+mn-lt"/>
                        </a:rPr>
                        <a:t>(51,6</a:t>
                      </a:r>
                      <a:r>
                        <a:rPr lang="en-GB" sz="1200" baseline="0" dirty="0" smtClean="0">
                          <a:solidFill>
                            <a:srgbClr val="000000"/>
                          </a:solidFill>
                          <a:latin typeface="+mn-lt"/>
                        </a:rPr>
                        <a:t> –</a:t>
                      </a:r>
                      <a:r>
                        <a:rPr lang="en-GB" sz="1200" dirty="0" smtClean="0">
                          <a:solidFill>
                            <a:srgbClr val="000000"/>
                          </a:solidFill>
                          <a:latin typeface="+mn-lt"/>
                        </a:rPr>
                        <a:t> </a:t>
                      </a:r>
                      <a:r>
                        <a:rPr lang="en-GB" sz="1200" dirty="0" smtClean="0">
                          <a:solidFill>
                            <a:srgbClr val="000000"/>
                          </a:solidFill>
                          <a:latin typeface="+mn-lt"/>
                          <a:cs typeface="+mn-cs"/>
                        </a:rPr>
                        <a:t>66,0)</a:t>
                      </a:r>
                      <a:endParaRPr lang="en-GB" sz="1200" dirty="0" smtClean="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160">
                <a:tc>
                  <a:txBody>
                    <a:bodyPr/>
                    <a:lstStyle/>
                    <a:p>
                      <a:r>
                        <a:rPr lang="en-GB" sz="1200" dirty="0" err="1" smtClean="0">
                          <a:solidFill>
                            <a:srgbClr val="000000"/>
                          </a:solidFill>
                          <a:latin typeface="+mn-lt"/>
                        </a:rPr>
                        <a:t>SGm</a:t>
                      </a:r>
                      <a:r>
                        <a:rPr lang="en-GB" sz="1200" dirty="0" smtClean="0">
                          <a:solidFill>
                            <a:srgbClr val="000000"/>
                          </a:solidFill>
                          <a:latin typeface="+mn-lt"/>
                        </a:rPr>
                        <a:t>, </a:t>
                      </a:r>
                      <a:r>
                        <a:rPr lang="en-GB" sz="1200" dirty="0" err="1" smtClean="0">
                          <a:solidFill>
                            <a:srgbClr val="000000"/>
                          </a:solidFill>
                          <a:latin typeface="+mn-lt"/>
                        </a:rPr>
                        <a:t>mois</a:t>
                      </a:r>
                      <a:r>
                        <a:rPr lang="en-GB" sz="1200" dirty="0" smtClean="0">
                          <a:solidFill>
                            <a:srgbClr val="000000"/>
                          </a:solidFill>
                          <a:latin typeface="+mn-lt"/>
                        </a:rPr>
                        <a:t> (IC95%</a:t>
                      </a:r>
                      <a:r>
                        <a:rPr lang="en-GB" sz="1200" baseline="0" dirty="0" smtClean="0">
                          <a:solidFill>
                            <a:srgbClr val="000000"/>
                          </a:solidFill>
                          <a:latin typeface="+mn-lt"/>
                        </a:rPr>
                        <a:t>)</a:t>
                      </a:r>
                      <a:endParaRPr lang="en-GB" sz="1200" dirty="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13,4</a:t>
                      </a:r>
                      <a:br>
                        <a:rPr lang="en-GB" sz="1200" dirty="0" smtClean="0">
                          <a:solidFill>
                            <a:srgbClr val="000000"/>
                          </a:solidFill>
                          <a:latin typeface="+mn-lt"/>
                        </a:rPr>
                      </a:br>
                      <a:r>
                        <a:rPr lang="en-GB" sz="1200" dirty="0" smtClean="0">
                          <a:solidFill>
                            <a:srgbClr val="000000"/>
                          </a:solidFill>
                          <a:latin typeface="+mn-lt"/>
                        </a:rPr>
                        <a:t>(12,4</a:t>
                      </a:r>
                      <a:r>
                        <a:rPr lang="en-GB" sz="1200" baseline="0" dirty="0" smtClean="0">
                          <a:solidFill>
                            <a:srgbClr val="000000"/>
                          </a:solidFill>
                          <a:latin typeface="+mn-lt"/>
                          <a:cs typeface="+mn-cs"/>
                        </a:rPr>
                        <a:t> – 1</a:t>
                      </a:r>
                      <a:r>
                        <a:rPr lang="en-GB" sz="1200" dirty="0" smtClean="0">
                          <a:solidFill>
                            <a:srgbClr val="000000"/>
                          </a:solidFill>
                          <a:latin typeface="+mn-lt"/>
                          <a:cs typeface="+mn-cs"/>
                        </a:rPr>
                        <a:t>5,5)</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15,1</a:t>
                      </a:r>
                      <a:br>
                        <a:rPr lang="en-GB" sz="1200" dirty="0" smtClean="0">
                          <a:solidFill>
                            <a:srgbClr val="000000"/>
                          </a:solidFill>
                          <a:latin typeface="+mn-lt"/>
                        </a:rPr>
                      </a:br>
                      <a:r>
                        <a:rPr lang="en-GB" sz="1200" dirty="0" smtClean="0">
                          <a:solidFill>
                            <a:srgbClr val="000000"/>
                          </a:solidFill>
                          <a:latin typeface="+mn-lt"/>
                        </a:rPr>
                        <a:t>(12,2</a:t>
                      </a:r>
                      <a:r>
                        <a:rPr lang="en-GB" sz="1200" baseline="0" dirty="0" smtClean="0">
                          <a:solidFill>
                            <a:srgbClr val="000000"/>
                          </a:solidFill>
                          <a:latin typeface="+mn-lt"/>
                          <a:cs typeface="+mn-cs"/>
                        </a:rPr>
                        <a:t> – </a:t>
                      </a:r>
                      <a:r>
                        <a:rPr lang="en-GB" sz="1200" dirty="0" smtClean="0">
                          <a:solidFill>
                            <a:srgbClr val="000000"/>
                          </a:solidFill>
                          <a:latin typeface="+mn-lt"/>
                          <a:cs typeface="+mn-cs"/>
                        </a:rPr>
                        <a:t>16,4)</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5463" y="5254036"/>
            <a:ext cx="1352128" cy="646331"/>
          </a:xfrm>
          <a:prstGeom prst="rect">
            <a:avLst/>
          </a:prstGeom>
        </p:spPr>
        <p:txBody>
          <a:bodyPr wrap="none">
            <a:spAutoFit/>
          </a:bodyPr>
          <a:lstStyle/>
          <a:p>
            <a:pPr lvl="0" algn="r" defTabSz="892175" eaLnBrk="0" hangingPunct="0">
              <a:defRPr/>
            </a:pPr>
            <a:r>
              <a:rPr lang="fr-FR" altLang="zh-CN" sz="1200" kern="0" dirty="0" smtClean="0">
                <a:solidFill>
                  <a:srgbClr val="000000"/>
                </a:solidFill>
                <a:ea typeface="SimSun" pitchFamily="2" charset="-122"/>
              </a:rPr>
              <a:t>N</a:t>
            </a:r>
          </a:p>
          <a:p>
            <a:pPr algn="r" defTabSz="892175" eaLnBrk="0" hangingPunct="0">
              <a:defRPr/>
            </a:pPr>
            <a:r>
              <a:rPr lang="fr-FR" altLang="zh-CN" sz="1200" kern="0" dirty="0" smtClean="0">
                <a:solidFill>
                  <a:srgbClr val="000000"/>
                </a:solidFill>
                <a:ea typeface="SimSun" pitchFamily="2" charset="-122"/>
              </a:rPr>
              <a:t>GEM + cisplatine</a:t>
            </a:r>
          </a:p>
          <a:p>
            <a:pPr lvl="0" algn="r" defTabSz="892175" eaLnBrk="0" hangingPunct="0">
              <a:defRPr/>
            </a:pPr>
            <a:r>
              <a:rPr lang="fr-FR" altLang="zh-CN" sz="1200" kern="0" dirty="0" smtClean="0">
                <a:solidFill>
                  <a:srgbClr val="000000"/>
                </a:solidFill>
                <a:ea typeface="SimSun" pitchFamily="2" charset="-122"/>
              </a:rPr>
              <a:t>GEM + S-1</a:t>
            </a:r>
            <a:endParaRPr lang="fr-FR" altLang="zh-CN" sz="1200" kern="0" dirty="0">
              <a:solidFill>
                <a:srgbClr val="000000"/>
              </a:solidFill>
              <a:ea typeface="SimSun" pitchFamily="2" charset="-122"/>
            </a:endParaRPr>
          </a:p>
        </p:txBody>
      </p:sp>
      <p:grpSp>
        <p:nvGrpSpPr>
          <p:cNvPr id="52" name="Group 2"/>
          <p:cNvGrpSpPr>
            <a:grpSpLocks/>
          </p:cNvGrpSpPr>
          <p:nvPr/>
        </p:nvGrpSpPr>
        <p:grpSpPr bwMode="auto">
          <a:xfrm>
            <a:off x="1478101" y="2059991"/>
            <a:ext cx="6228000" cy="2916000"/>
            <a:chOff x="1408" y="1469"/>
            <a:chExt cx="2940" cy="1380"/>
          </a:xfrm>
        </p:grpSpPr>
        <p:sp>
          <p:nvSpPr>
            <p:cNvPr id="53" name="Line 3"/>
            <p:cNvSpPr>
              <a:spLocks noChangeShapeType="1"/>
            </p:cNvSpPr>
            <p:nvPr/>
          </p:nvSpPr>
          <p:spPr bwMode="auto">
            <a:xfrm>
              <a:off x="3820" y="268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4"/>
            <p:cNvSpPr>
              <a:spLocks noChangeShapeType="1"/>
            </p:cNvSpPr>
            <p:nvPr/>
          </p:nvSpPr>
          <p:spPr bwMode="auto">
            <a:xfrm>
              <a:off x="2728" y="23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5"/>
            <p:cNvSpPr>
              <a:spLocks noChangeShapeType="1"/>
            </p:cNvSpPr>
            <p:nvPr/>
          </p:nvSpPr>
          <p:spPr bwMode="auto">
            <a:xfrm>
              <a:off x="2788" y="242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6"/>
            <p:cNvSpPr>
              <a:spLocks noChangeShapeType="1"/>
            </p:cNvSpPr>
            <p:nvPr/>
          </p:nvSpPr>
          <p:spPr bwMode="auto">
            <a:xfrm>
              <a:off x="3706"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7"/>
            <p:cNvSpPr>
              <a:spLocks noChangeShapeType="1"/>
            </p:cNvSpPr>
            <p:nvPr/>
          </p:nvSpPr>
          <p:spPr bwMode="auto">
            <a:xfrm>
              <a:off x="2986"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8"/>
            <p:cNvSpPr>
              <a:spLocks noChangeShapeType="1"/>
            </p:cNvSpPr>
            <p:nvPr/>
          </p:nvSpPr>
          <p:spPr bwMode="auto">
            <a:xfrm>
              <a:off x="2998"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9"/>
            <p:cNvSpPr>
              <a:spLocks noChangeShapeType="1"/>
            </p:cNvSpPr>
            <p:nvPr/>
          </p:nvSpPr>
          <p:spPr bwMode="auto">
            <a:xfrm>
              <a:off x="4276" y="268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10"/>
            <p:cNvSpPr>
              <a:spLocks noChangeShapeType="1"/>
            </p:cNvSpPr>
            <p:nvPr/>
          </p:nvSpPr>
          <p:spPr bwMode="auto">
            <a:xfrm>
              <a:off x="3550"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11"/>
            <p:cNvSpPr>
              <a:spLocks noChangeShapeType="1"/>
            </p:cNvSpPr>
            <p:nvPr/>
          </p:nvSpPr>
          <p:spPr bwMode="auto">
            <a:xfrm>
              <a:off x="2572"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12"/>
            <p:cNvSpPr>
              <a:spLocks noChangeShapeType="1"/>
            </p:cNvSpPr>
            <p:nvPr/>
          </p:nvSpPr>
          <p:spPr bwMode="auto">
            <a:xfrm>
              <a:off x="2578"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13"/>
            <p:cNvSpPr>
              <a:spLocks noChangeShapeType="1"/>
            </p:cNvSpPr>
            <p:nvPr/>
          </p:nvSpPr>
          <p:spPr bwMode="auto">
            <a:xfrm>
              <a:off x="2872" y="245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14"/>
            <p:cNvSpPr>
              <a:spLocks noChangeShapeType="1"/>
            </p:cNvSpPr>
            <p:nvPr/>
          </p:nvSpPr>
          <p:spPr bwMode="auto">
            <a:xfrm>
              <a:off x="2434"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15"/>
            <p:cNvSpPr>
              <a:spLocks noChangeShapeType="1"/>
            </p:cNvSpPr>
            <p:nvPr/>
          </p:nvSpPr>
          <p:spPr bwMode="auto">
            <a:xfrm>
              <a:off x="3142"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16"/>
            <p:cNvSpPr>
              <a:spLocks noChangeShapeType="1"/>
            </p:cNvSpPr>
            <p:nvPr/>
          </p:nvSpPr>
          <p:spPr bwMode="auto">
            <a:xfrm>
              <a:off x="3064" y="257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17"/>
            <p:cNvSpPr>
              <a:spLocks noChangeShapeType="1"/>
            </p:cNvSpPr>
            <p:nvPr/>
          </p:nvSpPr>
          <p:spPr bwMode="auto">
            <a:xfrm>
              <a:off x="2650" y="232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18"/>
            <p:cNvSpPr>
              <a:spLocks noChangeShapeType="1"/>
            </p:cNvSpPr>
            <p:nvPr/>
          </p:nvSpPr>
          <p:spPr bwMode="auto">
            <a:xfrm>
              <a:off x="2950" y="247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19"/>
            <p:cNvSpPr>
              <a:spLocks noChangeShapeType="1"/>
            </p:cNvSpPr>
            <p:nvPr/>
          </p:nvSpPr>
          <p:spPr bwMode="auto">
            <a:xfrm>
              <a:off x="3586" y="262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20"/>
            <p:cNvSpPr>
              <a:spLocks noChangeShapeType="1"/>
            </p:cNvSpPr>
            <p:nvPr/>
          </p:nvSpPr>
          <p:spPr bwMode="auto">
            <a:xfrm>
              <a:off x="3664"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21"/>
            <p:cNvSpPr>
              <a:spLocks noChangeShapeType="1"/>
            </p:cNvSpPr>
            <p:nvPr/>
          </p:nvSpPr>
          <p:spPr bwMode="auto">
            <a:xfrm>
              <a:off x="3868"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22"/>
            <p:cNvSpPr>
              <a:spLocks noChangeShapeType="1"/>
            </p:cNvSpPr>
            <p:nvPr/>
          </p:nvSpPr>
          <p:spPr bwMode="auto">
            <a:xfrm>
              <a:off x="3964"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23"/>
            <p:cNvSpPr>
              <a:spLocks noChangeShapeType="1"/>
            </p:cNvSpPr>
            <p:nvPr/>
          </p:nvSpPr>
          <p:spPr bwMode="auto">
            <a:xfrm>
              <a:off x="2470"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24"/>
            <p:cNvSpPr>
              <a:spLocks noChangeShapeType="1"/>
            </p:cNvSpPr>
            <p:nvPr/>
          </p:nvSpPr>
          <p:spPr bwMode="auto">
            <a:xfrm>
              <a:off x="4060"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25"/>
            <p:cNvSpPr>
              <a:spLocks noChangeShapeType="1"/>
            </p:cNvSpPr>
            <p:nvPr/>
          </p:nvSpPr>
          <p:spPr bwMode="auto">
            <a:xfrm>
              <a:off x="3190"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26"/>
            <p:cNvSpPr>
              <a:spLocks noChangeShapeType="1"/>
            </p:cNvSpPr>
            <p:nvPr/>
          </p:nvSpPr>
          <p:spPr bwMode="auto">
            <a:xfrm>
              <a:off x="3370" y="259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Freeform 27"/>
            <p:cNvSpPr>
              <a:spLocks/>
            </p:cNvSpPr>
            <p:nvPr/>
          </p:nvSpPr>
          <p:spPr bwMode="auto">
            <a:xfrm>
              <a:off x="1408" y="1469"/>
              <a:ext cx="2940" cy="1380"/>
            </a:xfrm>
            <a:custGeom>
              <a:avLst/>
              <a:gdLst>
                <a:gd name="T0" fmla="*/ 490 w 490"/>
                <a:gd name="T1" fmla="*/ 208 h 230"/>
                <a:gd name="T2" fmla="*/ 389 w 490"/>
                <a:gd name="T3" fmla="*/ 204 h 230"/>
                <a:gd name="T4" fmla="*/ 384 w 490"/>
                <a:gd name="T5" fmla="*/ 199 h 230"/>
                <a:gd name="T6" fmla="*/ 349 w 490"/>
                <a:gd name="T7" fmla="*/ 196 h 230"/>
                <a:gd name="T8" fmla="*/ 329 w 490"/>
                <a:gd name="T9" fmla="*/ 194 h 230"/>
                <a:gd name="T10" fmla="*/ 304 w 490"/>
                <a:gd name="T11" fmla="*/ 190 h 230"/>
                <a:gd name="T12" fmla="*/ 275 w 490"/>
                <a:gd name="T13" fmla="*/ 187 h 230"/>
                <a:gd name="T14" fmla="*/ 269 w 490"/>
                <a:gd name="T15" fmla="*/ 183 h 230"/>
                <a:gd name="T16" fmla="*/ 267 w 490"/>
                <a:gd name="T17" fmla="*/ 178 h 230"/>
                <a:gd name="T18" fmla="*/ 265 w 490"/>
                <a:gd name="T19" fmla="*/ 176 h 230"/>
                <a:gd name="T20" fmla="*/ 259 w 490"/>
                <a:gd name="T21" fmla="*/ 173 h 230"/>
                <a:gd name="T22" fmla="*/ 253 w 490"/>
                <a:gd name="T23" fmla="*/ 170 h 230"/>
                <a:gd name="T24" fmla="*/ 235 w 490"/>
                <a:gd name="T25" fmla="*/ 167 h 230"/>
                <a:gd name="T26" fmla="*/ 231 w 490"/>
                <a:gd name="T27" fmla="*/ 165 h 230"/>
                <a:gd name="T28" fmla="*/ 222 w 490"/>
                <a:gd name="T29" fmla="*/ 162 h 230"/>
                <a:gd name="T30" fmla="*/ 215 w 490"/>
                <a:gd name="T31" fmla="*/ 160 h 230"/>
                <a:gd name="T32" fmla="*/ 212 w 490"/>
                <a:gd name="T33" fmla="*/ 155 h 230"/>
                <a:gd name="T34" fmla="*/ 209 w 490"/>
                <a:gd name="T35" fmla="*/ 149 h 230"/>
                <a:gd name="T36" fmla="*/ 198 w 490"/>
                <a:gd name="T37" fmla="*/ 146 h 230"/>
                <a:gd name="T38" fmla="*/ 196 w 490"/>
                <a:gd name="T39" fmla="*/ 142 h 230"/>
                <a:gd name="T40" fmla="*/ 194 w 490"/>
                <a:gd name="T41" fmla="*/ 140 h 230"/>
                <a:gd name="T42" fmla="*/ 190 w 490"/>
                <a:gd name="T43" fmla="*/ 138 h 230"/>
                <a:gd name="T44" fmla="*/ 187 w 490"/>
                <a:gd name="T45" fmla="*/ 134 h 230"/>
                <a:gd name="T46" fmla="*/ 168 w 490"/>
                <a:gd name="T47" fmla="*/ 131 h 230"/>
                <a:gd name="T48" fmla="*/ 167 w 490"/>
                <a:gd name="T49" fmla="*/ 129 h 230"/>
                <a:gd name="T50" fmla="*/ 164 w 490"/>
                <a:gd name="T51" fmla="*/ 124 h 230"/>
                <a:gd name="T52" fmla="*/ 160 w 490"/>
                <a:gd name="T53" fmla="*/ 119 h 230"/>
                <a:gd name="T54" fmla="*/ 157 w 490"/>
                <a:gd name="T55" fmla="*/ 116 h 230"/>
                <a:gd name="T56" fmla="*/ 156 w 490"/>
                <a:gd name="T57" fmla="*/ 114 h 230"/>
                <a:gd name="T58" fmla="*/ 151 w 490"/>
                <a:gd name="T59" fmla="*/ 110 h 230"/>
                <a:gd name="T60" fmla="*/ 144 w 490"/>
                <a:gd name="T61" fmla="*/ 108 h 230"/>
                <a:gd name="T62" fmla="*/ 141 w 490"/>
                <a:gd name="T63" fmla="*/ 105 h 230"/>
                <a:gd name="T64" fmla="*/ 137 w 490"/>
                <a:gd name="T65" fmla="*/ 103 h 230"/>
                <a:gd name="T66" fmla="*/ 134 w 490"/>
                <a:gd name="T67" fmla="*/ 101 h 230"/>
                <a:gd name="T68" fmla="*/ 129 w 490"/>
                <a:gd name="T69" fmla="*/ 99 h 230"/>
                <a:gd name="T70" fmla="*/ 125 w 490"/>
                <a:gd name="T71" fmla="*/ 95 h 230"/>
                <a:gd name="T72" fmla="*/ 123 w 490"/>
                <a:gd name="T73" fmla="*/ 93 h 230"/>
                <a:gd name="T74" fmla="*/ 121 w 490"/>
                <a:gd name="T75" fmla="*/ 91 h 230"/>
                <a:gd name="T76" fmla="*/ 117 w 490"/>
                <a:gd name="T77" fmla="*/ 85 h 230"/>
                <a:gd name="T78" fmla="*/ 113 w 490"/>
                <a:gd name="T79" fmla="*/ 83 h 230"/>
                <a:gd name="T80" fmla="*/ 111 w 490"/>
                <a:gd name="T81" fmla="*/ 78 h 230"/>
                <a:gd name="T82" fmla="*/ 108 w 490"/>
                <a:gd name="T83" fmla="*/ 75 h 230"/>
                <a:gd name="T84" fmla="*/ 99 w 490"/>
                <a:gd name="T85" fmla="*/ 65 h 230"/>
                <a:gd name="T86" fmla="*/ 95 w 490"/>
                <a:gd name="T87" fmla="*/ 61 h 230"/>
                <a:gd name="T88" fmla="*/ 91 w 490"/>
                <a:gd name="T89" fmla="*/ 58 h 230"/>
                <a:gd name="T90" fmla="*/ 87 w 490"/>
                <a:gd name="T91" fmla="*/ 54 h 230"/>
                <a:gd name="T92" fmla="*/ 82 w 490"/>
                <a:gd name="T93" fmla="*/ 52 h 230"/>
                <a:gd name="T94" fmla="*/ 80 w 490"/>
                <a:gd name="T95" fmla="*/ 48 h 230"/>
                <a:gd name="T96" fmla="*/ 78 w 490"/>
                <a:gd name="T97" fmla="*/ 44 h 230"/>
                <a:gd name="T98" fmla="*/ 76 w 490"/>
                <a:gd name="T99" fmla="*/ 40 h 230"/>
                <a:gd name="T100" fmla="*/ 71 w 490"/>
                <a:gd name="T101" fmla="*/ 37 h 230"/>
                <a:gd name="T102" fmla="*/ 67 w 490"/>
                <a:gd name="T103" fmla="*/ 33 h 230"/>
                <a:gd name="T104" fmla="*/ 63 w 490"/>
                <a:gd name="T105" fmla="*/ 27 h 230"/>
                <a:gd name="T106" fmla="*/ 61 w 490"/>
                <a:gd name="T107" fmla="*/ 23 h 230"/>
                <a:gd name="T108" fmla="*/ 57 w 490"/>
                <a:gd name="T109" fmla="*/ 20 h 230"/>
                <a:gd name="T110" fmla="*/ 53 w 490"/>
                <a:gd name="T111" fmla="*/ 17 h 230"/>
                <a:gd name="T112" fmla="*/ 49 w 490"/>
                <a:gd name="T113" fmla="*/ 9 h 230"/>
                <a:gd name="T114" fmla="*/ 48 w 490"/>
                <a:gd name="T115" fmla="*/ 7 h 230"/>
                <a:gd name="T116" fmla="*/ 41 w 490"/>
                <a:gd name="T117" fmla="*/ 5 h 230"/>
                <a:gd name="T118" fmla="*/ 36 w 490"/>
                <a:gd name="T119" fmla="*/ 4 h 230"/>
                <a:gd name="T120" fmla="*/ 34 w 490"/>
                <a:gd name="T121" fmla="*/ 2 h 230"/>
                <a:gd name="T122" fmla="*/ 27 w 490"/>
                <a:gd name="T12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230">
                  <a:moveTo>
                    <a:pt x="490" y="230"/>
                  </a:moveTo>
                  <a:lnTo>
                    <a:pt x="490" y="208"/>
                  </a:lnTo>
                  <a:lnTo>
                    <a:pt x="389" y="208"/>
                  </a:lnTo>
                  <a:lnTo>
                    <a:pt x="389" y="204"/>
                  </a:lnTo>
                  <a:lnTo>
                    <a:pt x="384" y="204"/>
                  </a:lnTo>
                  <a:lnTo>
                    <a:pt x="384" y="199"/>
                  </a:lnTo>
                  <a:lnTo>
                    <a:pt x="349" y="199"/>
                  </a:lnTo>
                  <a:lnTo>
                    <a:pt x="349" y="196"/>
                  </a:lnTo>
                  <a:lnTo>
                    <a:pt x="329" y="196"/>
                  </a:lnTo>
                  <a:lnTo>
                    <a:pt x="329" y="194"/>
                  </a:lnTo>
                  <a:lnTo>
                    <a:pt x="304" y="194"/>
                  </a:lnTo>
                  <a:lnTo>
                    <a:pt x="304" y="190"/>
                  </a:lnTo>
                  <a:lnTo>
                    <a:pt x="275" y="190"/>
                  </a:lnTo>
                  <a:lnTo>
                    <a:pt x="275" y="187"/>
                  </a:lnTo>
                  <a:lnTo>
                    <a:pt x="269" y="187"/>
                  </a:lnTo>
                  <a:lnTo>
                    <a:pt x="269" y="183"/>
                  </a:lnTo>
                  <a:lnTo>
                    <a:pt x="267" y="183"/>
                  </a:lnTo>
                  <a:lnTo>
                    <a:pt x="267" y="178"/>
                  </a:lnTo>
                  <a:lnTo>
                    <a:pt x="265" y="178"/>
                  </a:lnTo>
                  <a:lnTo>
                    <a:pt x="265" y="176"/>
                  </a:lnTo>
                  <a:lnTo>
                    <a:pt x="259" y="176"/>
                  </a:lnTo>
                  <a:lnTo>
                    <a:pt x="259" y="173"/>
                  </a:lnTo>
                  <a:lnTo>
                    <a:pt x="253" y="173"/>
                  </a:lnTo>
                  <a:lnTo>
                    <a:pt x="253" y="170"/>
                  </a:lnTo>
                  <a:lnTo>
                    <a:pt x="235" y="170"/>
                  </a:lnTo>
                  <a:lnTo>
                    <a:pt x="235" y="167"/>
                  </a:lnTo>
                  <a:lnTo>
                    <a:pt x="231" y="167"/>
                  </a:lnTo>
                  <a:lnTo>
                    <a:pt x="231" y="165"/>
                  </a:lnTo>
                  <a:lnTo>
                    <a:pt x="222" y="165"/>
                  </a:lnTo>
                  <a:lnTo>
                    <a:pt x="222" y="162"/>
                  </a:lnTo>
                  <a:lnTo>
                    <a:pt x="215" y="162"/>
                  </a:lnTo>
                  <a:lnTo>
                    <a:pt x="215" y="160"/>
                  </a:lnTo>
                  <a:lnTo>
                    <a:pt x="212" y="160"/>
                  </a:lnTo>
                  <a:lnTo>
                    <a:pt x="212" y="155"/>
                  </a:lnTo>
                  <a:lnTo>
                    <a:pt x="209" y="155"/>
                  </a:lnTo>
                  <a:lnTo>
                    <a:pt x="209" y="149"/>
                  </a:lnTo>
                  <a:lnTo>
                    <a:pt x="198" y="149"/>
                  </a:lnTo>
                  <a:lnTo>
                    <a:pt x="198" y="146"/>
                  </a:lnTo>
                  <a:lnTo>
                    <a:pt x="196" y="146"/>
                  </a:lnTo>
                  <a:lnTo>
                    <a:pt x="196" y="142"/>
                  </a:lnTo>
                  <a:lnTo>
                    <a:pt x="194" y="142"/>
                  </a:lnTo>
                  <a:lnTo>
                    <a:pt x="194" y="140"/>
                  </a:lnTo>
                  <a:lnTo>
                    <a:pt x="190" y="140"/>
                  </a:lnTo>
                  <a:lnTo>
                    <a:pt x="190" y="138"/>
                  </a:lnTo>
                  <a:lnTo>
                    <a:pt x="187" y="138"/>
                  </a:lnTo>
                  <a:lnTo>
                    <a:pt x="187" y="134"/>
                  </a:lnTo>
                  <a:lnTo>
                    <a:pt x="168" y="134"/>
                  </a:lnTo>
                  <a:lnTo>
                    <a:pt x="168" y="131"/>
                  </a:lnTo>
                  <a:lnTo>
                    <a:pt x="167" y="131"/>
                  </a:lnTo>
                  <a:lnTo>
                    <a:pt x="167" y="129"/>
                  </a:lnTo>
                  <a:lnTo>
                    <a:pt x="164" y="129"/>
                  </a:lnTo>
                  <a:lnTo>
                    <a:pt x="164" y="124"/>
                  </a:lnTo>
                  <a:lnTo>
                    <a:pt x="160" y="124"/>
                  </a:lnTo>
                  <a:lnTo>
                    <a:pt x="160" y="119"/>
                  </a:lnTo>
                  <a:lnTo>
                    <a:pt x="157" y="119"/>
                  </a:lnTo>
                  <a:lnTo>
                    <a:pt x="157" y="116"/>
                  </a:lnTo>
                  <a:lnTo>
                    <a:pt x="156" y="116"/>
                  </a:lnTo>
                  <a:lnTo>
                    <a:pt x="156" y="114"/>
                  </a:lnTo>
                  <a:lnTo>
                    <a:pt x="151" y="114"/>
                  </a:lnTo>
                  <a:lnTo>
                    <a:pt x="151" y="110"/>
                  </a:lnTo>
                  <a:lnTo>
                    <a:pt x="144" y="110"/>
                  </a:lnTo>
                  <a:lnTo>
                    <a:pt x="144" y="108"/>
                  </a:lnTo>
                  <a:lnTo>
                    <a:pt x="141" y="108"/>
                  </a:lnTo>
                  <a:lnTo>
                    <a:pt x="141" y="105"/>
                  </a:lnTo>
                  <a:lnTo>
                    <a:pt x="137" y="105"/>
                  </a:lnTo>
                  <a:lnTo>
                    <a:pt x="137" y="103"/>
                  </a:lnTo>
                  <a:lnTo>
                    <a:pt x="134" y="103"/>
                  </a:lnTo>
                  <a:lnTo>
                    <a:pt x="134" y="101"/>
                  </a:lnTo>
                  <a:lnTo>
                    <a:pt x="129" y="101"/>
                  </a:lnTo>
                  <a:lnTo>
                    <a:pt x="129" y="99"/>
                  </a:lnTo>
                  <a:lnTo>
                    <a:pt x="125" y="99"/>
                  </a:lnTo>
                  <a:lnTo>
                    <a:pt x="125" y="95"/>
                  </a:lnTo>
                  <a:lnTo>
                    <a:pt x="123" y="95"/>
                  </a:lnTo>
                  <a:lnTo>
                    <a:pt x="123" y="93"/>
                  </a:lnTo>
                  <a:lnTo>
                    <a:pt x="121" y="93"/>
                  </a:lnTo>
                  <a:lnTo>
                    <a:pt x="121" y="91"/>
                  </a:lnTo>
                  <a:lnTo>
                    <a:pt x="117" y="91"/>
                  </a:lnTo>
                  <a:lnTo>
                    <a:pt x="117" y="85"/>
                  </a:lnTo>
                  <a:lnTo>
                    <a:pt x="113" y="85"/>
                  </a:lnTo>
                  <a:lnTo>
                    <a:pt x="113" y="83"/>
                  </a:lnTo>
                  <a:lnTo>
                    <a:pt x="111" y="83"/>
                  </a:lnTo>
                  <a:lnTo>
                    <a:pt x="111" y="78"/>
                  </a:lnTo>
                  <a:lnTo>
                    <a:pt x="108" y="78"/>
                  </a:lnTo>
                  <a:lnTo>
                    <a:pt x="108" y="75"/>
                  </a:lnTo>
                  <a:lnTo>
                    <a:pt x="99" y="75"/>
                  </a:lnTo>
                  <a:lnTo>
                    <a:pt x="99" y="65"/>
                  </a:lnTo>
                  <a:lnTo>
                    <a:pt x="95" y="65"/>
                  </a:lnTo>
                  <a:lnTo>
                    <a:pt x="95" y="61"/>
                  </a:lnTo>
                  <a:lnTo>
                    <a:pt x="91" y="61"/>
                  </a:lnTo>
                  <a:lnTo>
                    <a:pt x="91" y="58"/>
                  </a:lnTo>
                  <a:lnTo>
                    <a:pt x="87" y="58"/>
                  </a:lnTo>
                  <a:lnTo>
                    <a:pt x="87" y="54"/>
                  </a:lnTo>
                  <a:lnTo>
                    <a:pt x="82" y="54"/>
                  </a:lnTo>
                  <a:lnTo>
                    <a:pt x="82" y="52"/>
                  </a:lnTo>
                  <a:lnTo>
                    <a:pt x="80" y="52"/>
                  </a:lnTo>
                  <a:lnTo>
                    <a:pt x="80" y="48"/>
                  </a:lnTo>
                  <a:lnTo>
                    <a:pt x="78" y="48"/>
                  </a:lnTo>
                  <a:lnTo>
                    <a:pt x="78" y="44"/>
                  </a:lnTo>
                  <a:lnTo>
                    <a:pt x="76" y="44"/>
                  </a:lnTo>
                  <a:lnTo>
                    <a:pt x="76" y="40"/>
                  </a:lnTo>
                  <a:lnTo>
                    <a:pt x="71" y="40"/>
                  </a:lnTo>
                  <a:lnTo>
                    <a:pt x="71" y="37"/>
                  </a:lnTo>
                  <a:lnTo>
                    <a:pt x="67" y="37"/>
                  </a:lnTo>
                  <a:lnTo>
                    <a:pt x="67" y="33"/>
                  </a:lnTo>
                  <a:lnTo>
                    <a:pt x="63" y="33"/>
                  </a:lnTo>
                  <a:lnTo>
                    <a:pt x="63" y="27"/>
                  </a:lnTo>
                  <a:lnTo>
                    <a:pt x="61" y="27"/>
                  </a:lnTo>
                  <a:lnTo>
                    <a:pt x="61" y="23"/>
                  </a:lnTo>
                  <a:lnTo>
                    <a:pt x="57" y="23"/>
                  </a:lnTo>
                  <a:lnTo>
                    <a:pt x="57" y="20"/>
                  </a:lnTo>
                  <a:lnTo>
                    <a:pt x="53" y="20"/>
                  </a:lnTo>
                  <a:lnTo>
                    <a:pt x="53" y="17"/>
                  </a:lnTo>
                  <a:lnTo>
                    <a:pt x="49" y="17"/>
                  </a:lnTo>
                  <a:lnTo>
                    <a:pt x="49" y="9"/>
                  </a:lnTo>
                  <a:lnTo>
                    <a:pt x="48" y="9"/>
                  </a:lnTo>
                  <a:lnTo>
                    <a:pt x="48" y="7"/>
                  </a:lnTo>
                  <a:lnTo>
                    <a:pt x="41" y="7"/>
                  </a:lnTo>
                  <a:lnTo>
                    <a:pt x="41" y="5"/>
                  </a:lnTo>
                  <a:lnTo>
                    <a:pt x="36" y="5"/>
                  </a:lnTo>
                  <a:lnTo>
                    <a:pt x="36" y="4"/>
                  </a:lnTo>
                  <a:lnTo>
                    <a:pt x="34" y="4"/>
                  </a:lnTo>
                  <a:lnTo>
                    <a:pt x="34" y="2"/>
                  </a:lnTo>
                  <a:lnTo>
                    <a:pt x="27" y="2"/>
                  </a:lnTo>
                  <a:lnTo>
                    <a:pt x="27"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78" name="Group 28"/>
          <p:cNvGrpSpPr>
            <a:grpSpLocks/>
          </p:cNvGrpSpPr>
          <p:nvPr/>
        </p:nvGrpSpPr>
        <p:grpSpPr bwMode="auto">
          <a:xfrm>
            <a:off x="1478101" y="2059991"/>
            <a:ext cx="5819286" cy="2736000"/>
            <a:chOff x="1504" y="1506"/>
            <a:chExt cx="2748" cy="1302"/>
          </a:xfrm>
        </p:grpSpPr>
        <p:sp>
          <p:nvSpPr>
            <p:cNvPr id="79" name="Line 29"/>
            <p:cNvSpPr>
              <a:spLocks noChangeShapeType="1"/>
            </p:cNvSpPr>
            <p:nvPr/>
          </p:nvSpPr>
          <p:spPr bwMode="auto">
            <a:xfrm>
              <a:off x="376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30"/>
            <p:cNvSpPr>
              <a:spLocks noChangeShapeType="1"/>
            </p:cNvSpPr>
            <p:nvPr/>
          </p:nvSpPr>
          <p:spPr bwMode="auto">
            <a:xfrm>
              <a:off x="2794"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31"/>
            <p:cNvSpPr>
              <a:spLocks noChangeShapeType="1"/>
            </p:cNvSpPr>
            <p:nvPr/>
          </p:nvSpPr>
          <p:spPr bwMode="auto">
            <a:xfrm>
              <a:off x="281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32"/>
            <p:cNvSpPr>
              <a:spLocks noChangeShapeType="1"/>
            </p:cNvSpPr>
            <p:nvPr/>
          </p:nvSpPr>
          <p:spPr bwMode="auto">
            <a:xfrm>
              <a:off x="373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33"/>
            <p:cNvSpPr>
              <a:spLocks noChangeShapeType="1"/>
            </p:cNvSpPr>
            <p:nvPr/>
          </p:nvSpPr>
          <p:spPr bwMode="auto">
            <a:xfrm>
              <a:off x="3388" y="261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34"/>
            <p:cNvSpPr>
              <a:spLocks noChangeShapeType="1"/>
            </p:cNvSpPr>
            <p:nvPr/>
          </p:nvSpPr>
          <p:spPr bwMode="auto">
            <a:xfrm>
              <a:off x="3208"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35"/>
            <p:cNvSpPr>
              <a:spLocks noChangeShapeType="1"/>
            </p:cNvSpPr>
            <p:nvPr/>
          </p:nvSpPr>
          <p:spPr bwMode="auto">
            <a:xfrm>
              <a:off x="2554" y="231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36"/>
            <p:cNvSpPr>
              <a:spLocks noChangeShapeType="1"/>
            </p:cNvSpPr>
            <p:nvPr/>
          </p:nvSpPr>
          <p:spPr bwMode="auto">
            <a:xfrm>
              <a:off x="2572" y="2334"/>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37"/>
            <p:cNvSpPr>
              <a:spLocks noChangeShapeType="1"/>
            </p:cNvSpPr>
            <p:nvPr/>
          </p:nvSpPr>
          <p:spPr bwMode="auto">
            <a:xfrm>
              <a:off x="284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38"/>
            <p:cNvSpPr>
              <a:spLocks noChangeShapeType="1"/>
            </p:cNvSpPr>
            <p:nvPr/>
          </p:nvSpPr>
          <p:spPr bwMode="auto">
            <a:xfrm>
              <a:off x="2524" y="228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Line 39"/>
            <p:cNvSpPr>
              <a:spLocks noChangeShapeType="1"/>
            </p:cNvSpPr>
            <p:nvPr/>
          </p:nvSpPr>
          <p:spPr bwMode="auto">
            <a:xfrm>
              <a:off x="3220"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40"/>
            <p:cNvSpPr>
              <a:spLocks noChangeShapeType="1"/>
            </p:cNvSpPr>
            <p:nvPr/>
          </p:nvSpPr>
          <p:spPr bwMode="auto">
            <a:xfrm>
              <a:off x="2926" y="247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41"/>
            <p:cNvSpPr>
              <a:spLocks noChangeShapeType="1"/>
            </p:cNvSpPr>
            <p:nvPr/>
          </p:nvSpPr>
          <p:spPr bwMode="auto">
            <a:xfrm>
              <a:off x="3142" y="2562"/>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42"/>
            <p:cNvSpPr>
              <a:spLocks noChangeShapeType="1"/>
            </p:cNvSpPr>
            <p:nvPr/>
          </p:nvSpPr>
          <p:spPr bwMode="auto">
            <a:xfrm>
              <a:off x="2632" y="237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43"/>
            <p:cNvSpPr>
              <a:spLocks noChangeShapeType="1"/>
            </p:cNvSpPr>
            <p:nvPr/>
          </p:nvSpPr>
          <p:spPr bwMode="auto">
            <a:xfrm>
              <a:off x="2902" y="2478"/>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Line 44"/>
            <p:cNvSpPr>
              <a:spLocks noChangeShapeType="1"/>
            </p:cNvSpPr>
            <p:nvPr/>
          </p:nvSpPr>
          <p:spPr bwMode="auto">
            <a:xfrm>
              <a:off x="3424" y="263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5" name="Line 45"/>
            <p:cNvSpPr>
              <a:spLocks noChangeShapeType="1"/>
            </p:cNvSpPr>
            <p:nvPr/>
          </p:nvSpPr>
          <p:spPr bwMode="auto">
            <a:xfrm>
              <a:off x="2680" y="238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6" name="Line 46"/>
            <p:cNvSpPr>
              <a:spLocks noChangeShapeType="1"/>
            </p:cNvSpPr>
            <p:nvPr/>
          </p:nvSpPr>
          <p:spPr bwMode="auto">
            <a:xfrm>
              <a:off x="4018" y="270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47"/>
            <p:cNvSpPr>
              <a:spLocks noChangeShapeType="1"/>
            </p:cNvSpPr>
            <p:nvPr/>
          </p:nvSpPr>
          <p:spPr bwMode="auto">
            <a:xfrm>
              <a:off x="4042" y="270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48"/>
            <p:cNvSpPr>
              <a:spLocks noChangeShapeType="1"/>
            </p:cNvSpPr>
            <p:nvPr/>
          </p:nvSpPr>
          <p:spPr bwMode="auto">
            <a:xfrm>
              <a:off x="2644" y="237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49"/>
            <p:cNvSpPr>
              <a:spLocks noChangeShapeType="1"/>
            </p:cNvSpPr>
            <p:nvPr/>
          </p:nvSpPr>
          <p:spPr bwMode="auto">
            <a:xfrm>
              <a:off x="2584" y="234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50"/>
            <p:cNvSpPr>
              <a:spLocks noChangeShapeType="1"/>
            </p:cNvSpPr>
            <p:nvPr/>
          </p:nvSpPr>
          <p:spPr bwMode="auto">
            <a:xfrm>
              <a:off x="4114" y="270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51"/>
            <p:cNvSpPr>
              <a:spLocks noChangeShapeType="1"/>
            </p:cNvSpPr>
            <p:nvPr/>
          </p:nvSpPr>
          <p:spPr bwMode="auto">
            <a:xfrm>
              <a:off x="3268" y="2592"/>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52"/>
            <p:cNvSpPr>
              <a:spLocks noChangeShapeType="1"/>
            </p:cNvSpPr>
            <p:nvPr/>
          </p:nvSpPr>
          <p:spPr bwMode="auto">
            <a:xfrm>
              <a:off x="3292" y="260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Freeform 53"/>
            <p:cNvSpPr>
              <a:spLocks/>
            </p:cNvSpPr>
            <p:nvPr/>
          </p:nvSpPr>
          <p:spPr bwMode="auto">
            <a:xfrm>
              <a:off x="1504" y="1506"/>
              <a:ext cx="2748" cy="1302"/>
            </a:xfrm>
            <a:custGeom>
              <a:avLst/>
              <a:gdLst>
                <a:gd name="T0" fmla="*/ 458 w 458"/>
                <a:gd name="T1" fmla="*/ 205 h 217"/>
                <a:gd name="T2" fmla="*/ 367 w 458"/>
                <a:gd name="T3" fmla="*/ 200 h 217"/>
                <a:gd name="T4" fmla="*/ 360 w 458"/>
                <a:gd name="T5" fmla="*/ 197 h 217"/>
                <a:gd name="T6" fmla="*/ 351 w 458"/>
                <a:gd name="T7" fmla="*/ 194 h 217"/>
                <a:gd name="T8" fmla="*/ 317 w 458"/>
                <a:gd name="T9" fmla="*/ 191 h 217"/>
                <a:gd name="T10" fmla="*/ 304 w 458"/>
                <a:gd name="T11" fmla="*/ 189 h 217"/>
                <a:gd name="T12" fmla="*/ 295 w 458"/>
                <a:gd name="T13" fmla="*/ 187 h 217"/>
                <a:gd name="T14" fmla="*/ 281 w 458"/>
                <a:gd name="T15" fmla="*/ 182 h 217"/>
                <a:gd name="T16" fmla="*/ 266 w 458"/>
                <a:gd name="T17" fmla="*/ 177 h 217"/>
                <a:gd name="T18" fmla="*/ 249 w 458"/>
                <a:gd name="T19" fmla="*/ 173 h 217"/>
                <a:gd name="T20" fmla="*/ 245 w 458"/>
                <a:gd name="T21" fmla="*/ 171 h 217"/>
                <a:gd name="T22" fmla="*/ 238 w 458"/>
                <a:gd name="T23" fmla="*/ 168 h 217"/>
                <a:gd name="T24" fmla="*/ 231 w 458"/>
                <a:gd name="T25" fmla="*/ 164 h 217"/>
                <a:gd name="T26" fmla="*/ 224 w 458"/>
                <a:gd name="T27" fmla="*/ 160 h 217"/>
                <a:gd name="T28" fmla="*/ 209 w 458"/>
                <a:gd name="T29" fmla="*/ 156 h 217"/>
                <a:gd name="T30" fmla="*/ 199 w 458"/>
                <a:gd name="T31" fmla="*/ 153 h 217"/>
                <a:gd name="T32" fmla="*/ 192 w 458"/>
                <a:gd name="T33" fmla="*/ 151 h 217"/>
                <a:gd name="T34" fmla="*/ 187 w 458"/>
                <a:gd name="T35" fmla="*/ 149 h 217"/>
                <a:gd name="T36" fmla="*/ 183 w 458"/>
                <a:gd name="T37" fmla="*/ 144 h 217"/>
                <a:gd name="T38" fmla="*/ 177 w 458"/>
                <a:gd name="T39" fmla="*/ 140 h 217"/>
                <a:gd name="T40" fmla="*/ 172 w 458"/>
                <a:gd name="T41" fmla="*/ 136 h 217"/>
                <a:gd name="T42" fmla="*/ 168 w 458"/>
                <a:gd name="T43" fmla="*/ 135 h 217"/>
                <a:gd name="T44" fmla="*/ 162 w 458"/>
                <a:gd name="T45" fmla="*/ 132 h 217"/>
                <a:gd name="T46" fmla="*/ 157 w 458"/>
                <a:gd name="T47" fmla="*/ 128 h 217"/>
                <a:gd name="T48" fmla="*/ 143 w 458"/>
                <a:gd name="T49" fmla="*/ 119 h 217"/>
                <a:gd name="T50" fmla="*/ 138 w 458"/>
                <a:gd name="T51" fmla="*/ 110 h 217"/>
                <a:gd name="T52" fmla="*/ 134 w 458"/>
                <a:gd name="T53" fmla="*/ 107 h 217"/>
                <a:gd name="T54" fmla="*/ 130 w 458"/>
                <a:gd name="T55" fmla="*/ 98 h 217"/>
                <a:gd name="T56" fmla="*/ 123 w 458"/>
                <a:gd name="T57" fmla="*/ 94 h 217"/>
                <a:gd name="T58" fmla="*/ 117 w 458"/>
                <a:gd name="T59" fmla="*/ 89 h 217"/>
                <a:gd name="T60" fmla="*/ 115 w 458"/>
                <a:gd name="T61" fmla="*/ 85 h 217"/>
                <a:gd name="T62" fmla="*/ 110 w 458"/>
                <a:gd name="T63" fmla="*/ 78 h 217"/>
                <a:gd name="T64" fmla="*/ 107 w 458"/>
                <a:gd name="T65" fmla="*/ 71 h 217"/>
                <a:gd name="T66" fmla="*/ 103 w 458"/>
                <a:gd name="T67" fmla="*/ 68 h 217"/>
                <a:gd name="T68" fmla="*/ 99 w 458"/>
                <a:gd name="T69" fmla="*/ 63 h 217"/>
                <a:gd name="T70" fmla="*/ 92 w 458"/>
                <a:gd name="T71" fmla="*/ 56 h 217"/>
                <a:gd name="T72" fmla="*/ 80 w 458"/>
                <a:gd name="T73" fmla="*/ 51 h 217"/>
                <a:gd name="T74" fmla="*/ 77 w 458"/>
                <a:gd name="T75" fmla="*/ 44 h 217"/>
                <a:gd name="T76" fmla="*/ 72 w 458"/>
                <a:gd name="T77" fmla="*/ 37 h 217"/>
                <a:gd name="T78" fmla="*/ 65 w 458"/>
                <a:gd name="T79" fmla="*/ 33 h 217"/>
                <a:gd name="T80" fmla="*/ 62 w 458"/>
                <a:gd name="T81" fmla="*/ 29 h 217"/>
                <a:gd name="T82" fmla="*/ 59 w 458"/>
                <a:gd name="T83" fmla="*/ 27 h 217"/>
                <a:gd name="T84" fmla="*/ 55 w 458"/>
                <a:gd name="T85" fmla="*/ 25 h 217"/>
                <a:gd name="T86" fmla="*/ 51 w 458"/>
                <a:gd name="T87" fmla="*/ 22 h 217"/>
                <a:gd name="T88" fmla="*/ 49 w 458"/>
                <a:gd name="T89" fmla="*/ 17 h 217"/>
                <a:gd name="T90" fmla="*/ 46 w 458"/>
                <a:gd name="T91" fmla="*/ 12 h 217"/>
                <a:gd name="T92" fmla="*/ 38 w 458"/>
                <a:gd name="T93" fmla="*/ 10 h 217"/>
                <a:gd name="T94" fmla="*/ 32 w 458"/>
                <a:gd name="T95" fmla="*/ 7 h 217"/>
                <a:gd name="T96" fmla="*/ 24 w 458"/>
                <a:gd name="T97" fmla="*/ 4 h 217"/>
                <a:gd name="T98" fmla="*/ 20 w 458"/>
                <a:gd name="T9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217">
                  <a:moveTo>
                    <a:pt x="458" y="217"/>
                  </a:moveTo>
                  <a:lnTo>
                    <a:pt x="458" y="205"/>
                  </a:lnTo>
                  <a:lnTo>
                    <a:pt x="367" y="205"/>
                  </a:lnTo>
                  <a:lnTo>
                    <a:pt x="367" y="200"/>
                  </a:lnTo>
                  <a:lnTo>
                    <a:pt x="360" y="200"/>
                  </a:lnTo>
                  <a:lnTo>
                    <a:pt x="360" y="197"/>
                  </a:lnTo>
                  <a:lnTo>
                    <a:pt x="351" y="197"/>
                  </a:lnTo>
                  <a:lnTo>
                    <a:pt x="351" y="194"/>
                  </a:lnTo>
                  <a:lnTo>
                    <a:pt x="317" y="194"/>
                  </a:lnTo>
                  <a:lnTo>
                    <a:pt x="317" y="191"/>
                  </a:lnTo>
                  <a:lnTo>
                    <a:pt x="304" y="191"/>
                  </a:lnTo>
                  <a:lnTo>
                    <a:pt x="304" y="189"/>
                  </a:lnTo>
                  <a:lnTo>
                    <a:pt x="295" y="189"/>
                  </a:lnTo>
                  <a:lnTo>
                    <a:pt x="295" y="187"/>
                  </a:lnTo>
                  <a:lnTo>
                    <a:pt x="281" y="187"/>
                  </a:lnTo>
                  <a:lnTo>
                    <a:pt x="281" y="182"/>
                  </a:lnTo>
                  <a:lnTo>
                    <a:pt x="266" y="182"/>
                  </a:lnTo>
                  <a:lnTo>
                    <a:pt x="266" y="177"/>
                  </a:lnTo>
                  <a:lnTo>
                    <a:pt x="249" y="177"/>
                  </a:lnTo>
                  <a:lnTo>
                    <a:pt x="249" y="173"/>
                  </a:lnTo>
                  <a:lnTo>
                    <a:pt x="245" y="173"/>
                  </a:lnTo>
                  <a:lnTo>
                    <a:pt x="245" y="171"/>
                  </a:lnTo>
                  <a:lnTo>
                    <a:pt x="238" y="171"/>
                  </a:lnTo>
                  <a:lnTo>
                    <a:pt x="238" y="168"/>
                  </a:lnTo>
                  <a:lnTo>
                    <a:pt x="231" y="168"/>
                  </a:lnTo>
                  <a:lnTo>
                    <a:pt x="231" y="164"/>
                  </a:lnTo>
                  <a:lnTo>
                    <a:pt x="224" y="164"/>
                  </a:lnTo>
                  <a:lnTo>
                    <a:pt x="224" y="160"/>
                  </a:lnTo>
                  <a:lnTo>
                    <a:pt x="209" y="160"/>
                  </a:lnTo>
                  <a:lnTo>
                    <a:pt x="209" y="156"/>
                  </a:lnTo>
                  <a:lnTo>
                    <a:pt x="199" y="156"/>
                  </a:lnTo>
                  <a:lnTo>
                    <a:pt x="199" y="153"/>
                  </a:lnTo>
                  <a:lnTo>
                    <a:pt x="192" y="153"/>
                  </a:lnTo>
                  <a:lnTo>
                    <a:pt x="192" y="151"/>
                  </a:lnTo>
                  <a:lnTo>
                    <a:pt x="187" y="151"/>
                  </a:lnTo>
                  <a:lnTo>
                    <a:pt x="187" y="149"/>
                  </a:lnTo>
                  <a:lnTo>
                    <a:pt x="183" y="149"/>
                  </a:lnTo>
                  <a:lnTo>
                    <a:pt x="183" y="144"/>
                  </a:lnTo>
                  <a:lnTo>
                    <a:pt x="177" y="144"/>
                  </a:lnTo>
                  <a:lnTo>
                    <a:pt x="177" y="140"/>
                  </a:lnTo>
                  <a:lnTo>
                    <a:pt x="172" y="140"/>
                  </a:lnTo>
                  <a:lnTo>
                    <a:pt x="172" y="136"/>
                  </a:lnTo>
                  <a:lnTo>
                    <a:pt x="168" y="136"/>
                  </a:lnTo>
                  <a:lnTo>
                    <a:pt x="168" y="135"/>
                  </a:lnTo>
                  <a:lnTo>
                    <a:pt x="162" y="135"/>
                  </a:lnTo>
                  <a:lnTo>
                    <a:pt x="162" y="132"/>
                  </a:lnTo>
                  <a:lnTo>
                    <a:pt x="157" y="132"/>
                  </a:lnTo>
                  <a:lnTo>
                    <a:pt x="157" y="128"/>
                  </a:lnTo>
                  <a:lnTo>
                    <a:pt x="143" y="128"/>
                  </a:lnTo>
                  <a:lnTo>
                    <a:pt x="143" y="119"/>
                  </a:lnTo>
                  <a:lnTo>
                    <a:pt x="138" y="119"/>
                  </a:lnTo>
                  <a:lnTo>
                    <a:pt x="138" y="110"/>
                  </a:lnTo>
                  <a:lnTo>
                    <a:pt x="134" y="110"/>
                  </a:lnTo>
                  <a:lnTo>
                    <a:pt x="134" y="107"/>
                  </a:lnTo>
                  <a:lnTo>
                    <a:pt x="130" y="107"/>
                  </a:lnTo>
                  <a:lnTo>
                    <a:pt x="130" y="98"/>
                  </a:lnTo>
                  <a:lnTo>
                    <a:pt x="123" y="98"/>
                  </a:lnTo>
                  <a:lnTo>
                    <a:pt x="123" y="94"/>
                  </a:lnTo>
                  <a:lnTo>
                    <a:pt x="117" y="94"/>
                  </a:lnTo>
                  <a:lnTo>
                    <a:pt x="117" y="89"/>
                  </a:lnTo>
                  <a:lnTo>
                    <a:pt x="115" y="89"/>
                  </a:lnTo>
                  <a:lnTo>
                    <a:pt x="115" y="85"/>
                  </a:lnTo>
                  <a:lnTo>
                    <a:pt x="110" y="85"/>
                  </a:lnTo>
                  <a:lnTo>
                    <a:pt x="110" y="78"/>
                  </a:lnTo>
                  <a:lnTo>
                    <a:pt x="107" y="78"/>
                  </a:lnTo>
                  <a:lnTo>
                    <a:pt x="107" y="71"/>
                  </a:lnTo>
                  <a:lnTo>
                    <a:pt x="103" y="71"/>
                  </a:lnTo>
                  <a:lnTo>
                    <a:pt x="103" y="68"/>
                  </a:lnTo>
                  <a:lnTo>
                    <a:pt x="99" y="68"/>
                  </a:lnTo>
                  <a:lnTo>
                    <a:pt x="99" y="63"/>
                  </a:lnTo>
                  <a:lnTo>
                    <a:pt x="92" y="63"/>
                  </a:lnTo>
                  <a:lnTo>
                    <a:pt x="92" y="56"/>
                  </a:lnTo>
                  <a:lnTo>
                    <a:pt x="80" y="56"/>
                  </a:lnTo>
                  <a:lnTo>
                    <a:pt x="80" y="51"/>
                  </a:lnTo>
                  <a:lnTo>
                    <a:pt x="77" y="51"/>
                  </a:lnTo>
                  <a:lnTo>
                    <a:pt x="77" y="44"/>
                  </a:lnTo>
                  <a:lnTo>
                    <a:pt x="72" y="44"/>
                  </a:lnTo>
                  <a:lnTo>
                    <a:pt x="72" y="37"/>
                  </a:lnTo>
                  <a:lnTo>
                    <a:pt x="65" y="37"/>
                  </a:lnTo>
                  <a:lnTo>
                    <a:pt x="65" y="33"/>
                  </a:lnTo>
                  <a:lnTo>
                    <a:pt x="62" y="33"/>
                  </a:lnTo>
                  <a:lnTo>
                    <a:pt x="62" y="29"/>
                  </a:lnTo>
                  <a:lnTo>
                    <a:pt x="59" y="29"/>
                  </a:lnTo>
                  <a:lnTo>
                    <a:pt x="59" y="27"/>
                  </a:lnTo>
                  <a:lnTo>
                    <a:pt x="55" y="27"/>
                  </a:lnTo>
                  <a:lnTo>
                    <a:pt x="55" y="25"/>
                  </a:lnTo>
                  <a:lnTo>
                    <a:pt x="51" y="25"/>
                  </a:lnTo>
                  <a:lnTo>
                    <a:pt x="51" y="22"/>
                  </a:lnTo>
                  <a:lnTo>
                    <a:pt x="49" y="22"/>
                  </a:lnTo>
                  <a:lnTo>
                    <a:pt x="49" y="17"/>
                  </a:lnTo>
                  <a:lnTo>
                    <a:pt x="46" y="17"/>
                  </a:lnTo>
                  <a:lnTo>
                    <a:pt x="46" y="12"/>
                  </a:lnTo>
                  <a:lnTo>
                    <a:pt x="38" y="12"/>
                  </a:lnTo>
                  <a:lnTo>
                    <a:pt x="38" y="10"/>
                  </a:lnTo>
                  <a:lnTo>
                    <a:pt x="32" y="10"/>
                  </a:lnTo>
                  <a:lnTo>
                    <a:pt x="32" y="7"/>
                  </a:lnTo>
                  <a:lnTo>
                    <a:pt x="24" y="7"/>
                  </a:lnTo>
                  <a:lnTo>
                    <a:pt x="24" y="4"/>
                  </a:lnTo>
                  <a:lnTo>
                    <a:pt x="20" y="4"/>
                  </a:lnTo>
                  <a:lnTo>
                    <a:pt x="20"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104" name="Rectangle 103"/>
          <p:cNvSpPr/>
          <p:nvPr/>
        </p:nvSpPr>
        <p:spPr>
          <a:xfrm>
            <a:off x="7090763" y="4016015"/>
            <a:ext cx="1865490" cy="461665"/>
          </a:xfrm>
          <a:prstGeom prst="rect">
            <a:avLst/>
          </a:prstGeom>
        </p:spPr>
        <p:txBody>
          <a:bodyPr wrap="none">
            <a:spAutoFit/>
          </a:bodyPr>
          <a:lstStyle/>
          <a:p>
            <a:pPr lvl="0" defTabSz="892175" eaLnBrk="0" hangingPunct="0">
              <a:defRPr/>
            </a:pPr>
            <a:r>
              <a:rPr lang="fr-FR" altLang="zh-CN" sz="1200" kern="0" dirty="0" smtClean="0">
                <a:solidFill>
                  <a:srgbClr val="000000"/>
                </a:solidFill>
                <a:ea typeface="SimSun" pitchFamily="2" charset="-122"/>
              </a:rPr>
              <a:t>Gemcitabine + S-1</a:t>
            </a:r>
          </a:p>
          <a:p>
            <a:pPr defTabSz="892175" eaLnBrk="0" hangingPunct="0">
              <a:defRPr/>
            </a:pPr>
            <a:r>
              <a:rPr lang="fr-FR" altLang="zh-CN" sz="1200" kern="0" dirty="0" smtClean="0">
                <a:solidFill>
                  <a:srgbClr val="000000"/>
                </a:solidFill>
                <a:ea typeface="SimSun" pitchFamily="2" charset="-122"/>
              </a:rPr>
              <a:t>Gemcitabine + cisplatine</a:t>
            </a:r>
            <a:endParaRPr lang="fr-FR" altLang="zh-CN" sz="1200" dirty="0">
              <a:solidFill>
                <a:srgbClr val="000000"/>
              </a:solidFill>
              <a:ea typeface="SimSun" pitchFamily="2" charset="-122"/>
            </a:endParaRPr>
          </a:p>
        </p:txBody>
      </p:sp>
      <p:cxnSp>
        <p:nvCxnSpPr>
          <p:cNvPr id="105" name="Straight Connector 104"/>
          <p:cNvCxnSpPr/>
          <p:nvPr/>
        </p:nvCxnSpPr>
        <p:spPr>
          <a:xfrm>
            <a:off x="6733215" y="414563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33215" y="434157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4304227" y="3397165"/>
            <a:ext cx="4572000" cy="461665"/>
          </a:xfrm>
          <a:prstGeom prst="rect">
            <a:avLst/>
          </a:prstGeom>
        </p:spPr>
        <p:txBody>
          <a:bodyPr>
            <a:spAutoFit/>
          </a:bodyPr>
          <a:lstStyle/>
          <a:p>
            <a:pPr fontAlgn="base">
              <a:spcBef>
                <a:spcPct val="0"/>
              </a:spcBef>
              <a:spcAft>
                <a:spcPct val="0"/>
              </a:spcAft>
            </a:pPr>
            <a:r>
              <a:rPr lang="fr-FR" sz="1200" dirty="0" smtClean="0">
                <a:solidFill>
                  <a:srgbClr val="000000"/>
                </a:solidFill>
              </a:rPr>
              <a:t>HR* 0,945 (IC90% 0,777 – 1,149)</a:t>
            </a:r>
          </a:p>
          <a:p>
            <a:pPr fontAlgn="base">
              <a:spcBef>
                <a:spcPct val="0"/>
              </a:spcBef>
              <a:spcAft>
                <a:spcPct val="0"/>
              </a:spcAft>
            </a:pPr>
            <a:r>
              <a:rPr lang="fr-FR" sz="1200" dirty="0">
                <a:solidFill>
                  <a:srgbClr val="000000"/>
                </a:solidFill>
              </a:rPr>
              <a:t>p</a:t>
            </a:r>
            <a:r>
              <a:rPr lang="fr-FR" sz="1200" dirty="0" smtClean="0">
                <a:solidFill>
                  <a:srgbClr val="000000"/>
                </a:solidFill>
              </a:rPr>
              <a:t> non</a:t>
            </a:r>
            <a:r>
              <a:rPr lang="fr-FR" sz="1200" dirty="0">
                <a:solidFill>
                  <a:srgbClr val="000000"/>
                </a:solidFill>
              </a:rPr>
              <a:t> </a:t>
            </a:r>
            <a:r>
              <a:rPr lang="fr-FR" sz="1200" dirty="0" smtClean="0">
                <a:solidFill>
                  <a:srgbClr val="000000"/>
                </a:solidFill>
              </a:rPr>
              <a:t>infériorité: 0,0459 &lt;0,05</a:t>
            </a:r>
            <a:endParaRPr lang="fr-FR" sz="1200" dirty="0">
              <a:solidFill>
                <a:srgbClr val="000000"/>
              </a:solidFill>
            </a:endParaRPr>
          </a:p>
        </p:txBody>
      </p:sp>
    </p:spTree>
    <p:custDataLst>
      <p:tags r:id="rId1"/>
    </p:custDataLst>
    <p:extLst>
      <p:ext uri="{BB962C8B-B14F-4D97-AF65-F5344CB8AC3E}">
        <p14:creationId xmlns:p14="http://schemas.microsoft.com/office/powerpoint/2010/main" val="1443676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205: Etude randomisée de phase III évaluant gemcitabine plus S-1 versus gemcitabine plus cisplatine dans le cancer des voies biliaires avancé: une étude du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(JCOG1113, FUGA-BT) </a:t>
            </a:r>
            <a:br>
              <a:rPr lang="fr-FR" dirty="0" smtClean="0"/>
            </a:br>
            <a:r>
              <a:rPr lang="fr-FR" dirty="0" smtClean="0"/>
              <a:t>– </a:t>
            </a:r>
            <a:r>
              <a:rPr lang="fr-FR" dirty="0" err="1" smtClean="0"/>
              <a:t>Morizane</a:t>
            </a:r>
            <a:r>
              <a:rPr lang="fr-FR" dirty="0" smtClean="0"/>
              <a:t> 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4" name="Text Placeholder 13"/>
          <p:cNvSpPr>
            <a:spLocks noGrp="1"/>
          </p:cNvSpPr>
          <p:nvPr>
            <p:ph type="body" sz="quarter" idx="10"/>
          </p:nvPr>
        </p:nvSpPr>
        <p:spPr/>
        <p:txBody>
          <a:bodyPr/>
          <a:lstStyle/>
          <a:p>
            <a:r>
              <a:rPr lang="fr-FR" dirty="0" smtClean="0"/>
              <a:t>*Modèle de Cox non stratifié</a:t>
            </a:r>
            <a:endParaRPr lang="fr-FR" dirty="0"/>
          </a:p>
        </p:txBody>
      </p:sp>
      <p:sp>
        <p:nvSpPr>
          <p:cNvPr id="15" name="Text Placeholder 14"/>
          <p:cNvSpPr>
            <a:spLocks noGrp="1"/>
          </p:cNvSpPr>
          <p:nvPr>
            <p:ph type="body" sz="quarter" idx="11"/>
          </p:nvPr>
        </p:nvSpPr>
        <p:spPr/>
        <p:txBody>
          <a:bodyPr/>
          <a:lstStyle/>
          <a:p>
            <a:r>
              <a:rPr lang="fr-FR" smtClean="0"/>
              <a:t>Morizane C, et al, J Clin Oncol 2018;36(Suppl 4S):Abstr 205</a:t>
            </a:r>
            <a:endParaRPr lang="fr-FR"/>
          </a:p>
        </p:txBody>
      </p:sp>
      <p:sp>
        <p:nvSpPr>
          <p:cNvPr id="11" name="TextBox 10"/>
          <p:cNvSpPr txBox="1"/>
          <p:nvPr/>
        </p:nvSpPr>
        <p:spPr>
          <a:xfrm>
            <a:off x="368300" y="1659463"/>
            <a:ext cx="8407401" cy="369332"/>
          </a:xfrm>
          <a:prstGeom prst="rect">
            <a:avLst/>
          </a:prstGeom>
          <a:noFill/>
        </p:spPr>
        <p:txBody>
          <a:bodyPr wrap="square" rtlCol="0">
            <a:spAutoFit/>
          </a:bodyPr>
          <a:lstStyle/>
          <a:p>
            <a:pPr algn="ctr" fontAlgn="base">
              <a:spcBef>
                <a:spcPct val="0"/>
              </a:spcBef>
              <a:spcAft>
                <a:spcPct val="0"/>
              </a:spcAft>
            </a:pPr>
            <a:r>
              <a:rPr lang="fr-FR" b="1" smtClean="0">
                <a:solidFill>
                  <a:srgbClr val="4D4D4D"/>
                </a:solidFill>
              </a:rPr>
              <a:t>SSP</a:t>
            </a:r>
            <a:endParaRPr lang="fr-FR" b="1">
              <a:solidFill>
                <a:srgbClr val="4D4D4D"/>
              </a:solidFill>
            </a:endParaRPr>
          </a:p>
        </p:txBody>
      </p:sp>
      <p:grpSp>
        <p:nvGrpSpPr>
          <p:cNvPr id="12" name="Group 11"/>
          <p:cNvGrpSpPr/>
          <p:nvPr/>
        </p:nvGrpSpPr>
        <p:grpSpPr>
          <a:xfrm>
            <a:off x="1371609" y="2195463"/>
            <a:ext cx="7166540" cy="3040169"/>
            <a:chOff x="865483" y="2448719"/>
            <a:chExt cx="3877870" cy="2148039"/>
          </a:xfrm>
        </p:grpSpPr>
        <p:sp>
          <p:nvSpPr>
            <p:cNvPr id="13" name="Freeform 1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12"/>
            <p:cNvSpPr>
              <a:spLocks noChangeShapeType="1"/>
            </p:cNvSpPr>
            <p:nvPr/>
          </p:nvSpPr>
          <p:spPr bwMode="auto">
            <a:xfrm>
              <a:off x="3033574"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13"/>
            <p:cNvSpPr>
              <a:spLocks noChangeShapeType="1"/>
            </p:cNvSpPr>
            <p:nvPr/>
          </p:nvSpPr>
          <p:spPr bwMode="auto">
            <a:xfrm>
              <a:off x="26169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14"/>
            <p:cNvSpPr>
              <a:spLocks noChangeShapeType="1"/>
            </p:cNvSpPr>
            <p:nvPr/>
          </p:nvSpPr>
          <p:spPr bwMode="auto">
            <a:xfrm>
              <a:off x="431416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5" name="Line 15"/>
            <p:cNvSpPr>
              <a:spLocks noChangeShapeType="1"/>
            </p:cNvSpPr>
            <p:nvPr/>
          </p:nvSpPr>
          <p:spPr bwMode="auto">
            <a:xfrm>
              <a:off x="3458132"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6" name="Line 17"/>
            <p:cNvSpPr>
              <a:spLocks noChangeShapeType="1"/>
            </p:cNvSpPr>
            <p:nvPr/>
          </p:nvSpPr>
          <p:spPr bwMode="auto">
            <a:xfrm>
              <a:off x="4743353"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7" name="Line 18"/>
            <p:cNvSpPr>
              <a:spLocks noChangeShapeType="1"/>
            </p:cNvSpPr>
            <p:nvPr/>
          </p:nvSpPr>
          <p:spPr bwMode="auto">
            <a:xfrm>
              <a:off x="2196569"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8" name="Line 19"/>
            <p:cNvSpPr>
              <a:spLocks noChangeShapeType="1"/>
            </p:cNvSpPr>
            <p:nvPr/>
          </p:nvSpPr>
          <p:spPr bwMode="auto">
            <a:xfrm>
              <a:off x="176990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9" name="Line 20"/>
            <p:cNvSpPr>
              <a:spLocks noChangeShapeType="1"/>
            </p:cNvSpPr>
            <p:nvPr/>
          </p:nvSpPr>
          <p:spPr bwMode="auto">
            <a:xfrm>
              <a:off x="1345861"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0" name="Line 21"/>
            <p:cNvSpPr>
              <a:spLocks noChangeShapeType="1"/>
            </p:cNvSpPr>
            <p:nvPr/>
          </p:nvSpPr>
          <p:spPr bwMode="auto">
            <a:xfrm>
              <a:off x="9255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1" name="Line 14"/>
            <p:cNvSpPr>
              <a:spLocks noChangeShapeType="1"/>
            </p:cNvSpPr>
            <p:nvPr/>
          </p:nvSpPr>
          <p:spPr bwMode="auto">
            <a:xfrm>
              <a:off x="3887100"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32" name="TextBox 31"/>
          <p:cNvSpPr txBox="1"/>
          <p:nvPr/>
        </p:nvSpPr>
        <p:spPr>
          <a:xfrm rot="16200000">
            <a:off x="424754" y="3537104"/>
            <a:ext cx="620858"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Survie</a:t>
            </a:r>
            <a:endParaRPr lang="fr-FR" sz="1200" dirty="0">
              <a:solidFill>
                <a:srgbClr val="363636"/>
              </a:solidFill>
            </a:endParaRPr>
          </a:p>
        </p:txBody>
      </p:sp>
      <p:sp>
        <p:nvSpPr>
          <p:cNvPr id="33" name="TextBox 32"/>
          <p:cNvSpPr txBox="1"/>
          <p:nvPr/>
        </p:nvSpPr>
        <p:spPr>
          <a:xfrm>
            <a:off x="4777018" y="5371279"/>
            <a:ext cx="509575"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rPr>
              <a:t>Mois </a:t>
            </a:r>
            <a:endParaRPr lang="fr-FR" sz="1200" dirty="0">
              <a:solidFill>
                <a:srgbClr val="000000"/>
              </a:solidFill>
            </a:endParaRPr>
          </a:p>
        </p:txBody>
      </p:sp>
      <p:sp>
        <p:nvSpPr>
          <p:cNvPr id="34" name="TextBox 33"/>
          <p:cNvSpPr txBox="1"/>
          <p:nvPr/>
        </p:nvSpPr>
        <p:spPr>
          <a:xfrm>
            <a:off x="990484" y="2053812"/>
            <a:ext cx="397865" cy="276999"/>
          </a:xfrm>
          <a:prstGeom prst="rect">
            <a:avLst/>
          </a:prstGeom>
          <a:noFill/>
        </p:spPr>
        <p:txBody>
          <a:bodyPr wrap="none" rtlCol="0" anchor="ctr" anchorCtr="0">
            <a:spAutoFit/>
          </a:bodyPr>
          <a:lstStyle/>
          <a:p>
            <a:pPr algn="r"/>
            <a:r>
              <a:rPr lang="fr-FR" sz="1200" smtClean="0">
                <a:solidFill>
                  <a:srgbClr val="000000"/>
                </a:solidFill>
              </a:rPr>
              <a:t>1,0</a:t>
            </a:r>
            <a:endParaRPr lang="fr-FR" sz="1200">
              <a:solidFill>
                <a:srgbClr val="000000"/>
              </a:solidFill>
            </a:endParaRPr>
          </a:p>
        </p:txBody>
      </p:sp>
      <p:sp>
        <p:nvSpPr>
          <p:cNvPr id="35" name="TextBox 34"/>
          <p:cNvSpPr txBox="1"/>
          <p:nvPr/>
        </p:nvSpPr>
        <p:spPr>
          <a:xfrm>
            <a:off x="990484" y="2644680"/>
            <a:ext cx="397865" cy="276999"/>
          </a:xfrm>
          <a:prstGeom prst="rect">
            <a:avLst/>
          </a:prstGeom>
          <a:noFill/>
        </p:spPr>
        <p:txBody>
          <a:bodyPr wrap="none" rtlCol="0" anchor="ctr" anchorCtr="0">
            <a:spAutoFit/>
          </a:bodyPr>
          <a:lstStyle/>
          <a:p>
            <a:pPr algn="r"/>
            <a:r>
              <a:rPr lang="fr-FR" sz="1200" smtClean="0">
                <a:solidFill>
                  <a:srgbClr val="000000"/>
                </a:solidFill>
              </a:rPr>
              <a:t>0,8</a:t>
            </a:r>
            <a:endParaRPr lang="fr-FR" sz="1200">
              <a:solidFill>
                <a:srgbClr val="000000"/>
              </a:solidFill>
            </a:endParaRPr>
          </a:p>
        </p:txBody>
      </p:sp>
      <p:sp>
        <p:nvSpPr>
          <p:cNvPr id="36" name="TextBox 35"/>
          <p:cNvSpPr txBox="1"/>
          <p:nvPr/>
        </p:nvSpPr>
        <p:spPr>
          <a:xfrm>
            <a:off x="990484" y="3233086"/>
            <a:ext cx="397865" cy="276999"/>
          </a:xfrm>
          <a:prstGeom prst="rect">
            <a:avLst/>
          </a:prstGeom>
          <a:noFill/>
        </p:spPr>
        <p:txBody>
          <a:bodyPr wrap="none" rtlCol="0" anchor="ctr" anchorCtr="0">
            <a:spAutoFit/>
          </a:bodyPr>
          <a:lstStyle/>
          <a:p>
            <a:pPr algn="r"/>
            <a:r>
              <a:rPr lang="fr-FR" sz="1200" smtClean="0">
                <a:solidFill>
                  <a:srgbClr val="000000"/>
                </a:solidFill>
              </a:rPr>
              <a:t>0,6</a:t>
            </a:r>
            <a:endParaRPr lang="fr-FR" sz="1200">
              <a:solidFill>
                <a:srgbClr val="000000"/>
              </a:solidFill>
            </a:endParaRPr>
          </a:p>
        </p:txBody>
      </p:sp>
      <p:sp>
        <p:nvSpPr>
          <p:cNvPr id="37" name="TextBox 36"/>
          <p:cNvSpPr txBox="1"/>
          <p:nvPr/>
        </p:nvSpPr>
        <p:spPr>
          <a:xfrm>
            <a:off x="990484" y="3821492"/>
            <a:ext cx="397865" cy="276999"/>
          </a:xfrm>
          <a:prstGeom prst="rect">
            <a:avLst/>
          </a:prstGeom>
          <a:noFill/>
        </p:spPr>
        <p:txBody>
          <a:bodyPr wrap="none" rtlCol="0" anchor="ctr" anchorCtr="0">
            <a:spAutoFit/>
          </a:bodyPr>
          <a:lstStyle/>
          <a:p>
            <a:pPr algn="r"/>
            <a:r>
              <a:rPr lang="fr-FR" sz="1200" smtClean="0">
                <a:solidFill>
                  <a:srgbClr val="000000"/>
                </a:solidFill>
              </a:rPr>
              <a:t>0,4</a:t>
            </a:r>
            <a:endParaRPr lang="fr-FR" sz="1200">
              <a:solidFill>
                <a:srgbClr val="000000"/>
              </a:solidFill>
            </a:endParaRPr>
          </a:p>
        </p:txBody>
      </p:sp>
      <p:sp>
        <p:nvSpPr>
          <p:cNvPr id="38" name="TextBox 37"/>
          <p:cNvSpPr txBox="1"/>
          <p:nvPr/>
        </p:nvSpPr>
        <p:spPr>
          <a:xfrm>
            <a:off x="990484" y="4409899"/>
            <a:ext cx="397865" cy="276999"/>
          </a:xfrm>
          <a:prstGeom prst="rect">
            <a:avLst/>
          </a:prstGeom>
          <a:noFill/>
        </p:spPr>
        <p:txBody>
          <a:bodyPr wrap="none" rtlCol="0" anchor="ctr" anchorCtr="0">
            <a:spAutoFit/>
          </a:bodyPr>
          <a:lstStyle/>
          <a:p>
            <a:pPr algn="r"/>
            <a:r>
              <a:rPr lang="fr-FR" sz="1200" smtClean="0">
                <a:solidFill>
                  <a:srgbClr val="000000"/>
                </a:solidFill>
              </a:rPr>
              <a:t>0,2</a:t>
            </a:r>
            <a:endParaRPr lang="fr-FR" sz="1200">
              <a:solidFill>
                <a:srgbClr val="000000"/>
              </a:solidFill>
            </a:endParaRPr>
          </a:p>
        </p:txBody>
      </p:sp>
      <p:sp>
        <p:nvSpPr>
          <p:cNvPr id="39" name="TextBox 38"/>
          <p:cNvSpPr txBox="1"/>
          <p:nvPr/>
        </p:nvSpPr>
        <p:spPr>
          <a:xfrm>
            <a:off x="1118717" y="4998307"/>
            <a:ext cx="269625" cy="276999"/>
          </a:xfrm>
          <a:prstGeom prst="rect">
            <a:avLst/>
          </a:prstGeom>
          <a:noFill/>
        </p:spPr>
        <p:txBody>
          <a:bodyPr wrap="none" rtlCol="0" anchor="ctr" anchorCtr="0">
            <a:spAutoFit/>
          </a:bodyPr>
          <a:lstStyle/>
          <a:p>
            <a:pPr algn="r"/>
            <a:r>
              <a:rPr lang="fr-FR" sz="1200" smtClean="0">
                <a:solidFill>
                  <a:srgbClr val="000000"/>
                </a:solidFill>
              </a:rPr>
              <a:t>0</a:t>
            </a:r>
            <a:endParaRPr lang="fr-FR" sz="1200">
              <a:solidFill>
                <a:srgbClr val="000000"/>
              </a:solidFill>
            </a:endParaRPr>
          </a:p>
        </p:txBody>
      </p:sp>
      <p:sp>
        <p:nvSpPr>
          <p:cNvPr id="40" name="TextBox 39"/>
          <p:cNvSpPr txBox="1"/>
          <p:nvPr/>
        </p:nvSpPr>
        <p:spPr>
          <a:xfrm>
            <a:off x="1271749" y="5204840"/>
            <a:ext cx="439543" cy="830997"/>
          </a:xfrm>
          <a:prstGeom prst="rect">
            <a:avLst/>
          </a:prstGeom>
          <a:noFill/>
        </p:spPr>
        <p:txBody>
          <a:bodyPr wrap="none" rtlCol="0" anchor="t" anchorCtr="0">
            <a:spAutoFit/>
          </a:bodyPr>
          <a:lstStyle/>
          <a:p>
            <a:pPr algn="ctr"/>
            <a:r>
              <a:rPr lang="fr-FR" sz="1200" smtClean="0">
                <a:solidFill>
                  <a:srgbClr val="000000"/>
                </a:solidFill>
              </a:rPr>
              <a:t>0</a:t>
            </a:r>
          </a:p>
          <a:p>
            <a:pPr algn="ctr"/>
            <a:endParaRPr lang="fr-FR" sz="1200" smtClean="0">
              <a:solidFill>
                <a:srgbClr val="000000"/>
              </a:solidFill>
            </a:endParaRPr>
          </a:p>
          <a:p>
            <a:pPr algn="ctr"/>
            <a:r>
              <a:rPr lang="fr-FR" sz="1200" smtClean="0">
                <a:solidFill>
                  <a:srgbClr val="000000"/>
                </a:solidFill>
              </a:rPr>
              <a:t>175</a:t>
            </a:r>
          </a:p>
          <a:p>
            <a:pPr algn="ctr"/>
            <a:r>
              <a:rPr lang="fr-FR" sz="1200" smtClean="0">
                <a:solidFill>
                  <a:srgbClr val="000000"/>
                </a:solidFill>
              </a:rPr>
              <a:t>179</a:t>
            </a:r>
            <a:endParaRPr lang="fr-FR" sz="1200">
              <a:solidFill>
                <a:srgbClr val="000000"/>
              </a:solidFill>
            </a:endParaRPr>
          </a:p>
        </p:txBody>
      </p:sp>
      <p:sp>
        <p:nvSpPr>
          <p:cNvPr id="41" name="TextBox 40"/>
          <p:cNvSpPr txBox="1"/>
          <p:nvPr/>
        </p:nvSpPr>
        <p:spPr>
          <a:xfrm>
            <a:off x="2081512" y="5211665"/>
            <a:ext cx="354584" cy="830997"/>
          </a:xfrm>
          <a:prstGeom prst="rect">
            <a:avLst/>
          </a:prstGeom>
          <a:noFill/>
        </p:spPr>
        <p:txBody>
          <a:bodyPr wrap="none" rtlCol="0" anchor="t" anchorCtr="0">
            <a:spAutoFit/>
          </a:bodyPr>
          <a:lstStyle/>
          <a:p>
            <a:pPr algn="ctr"/>
            <a:r>
              <a:rPr lang="fr-FR" sz="1200" smtClean="0">
                <a:solidFill>
                  <a:srgbClr val="000000"/>
                </a:solidFill>
              </a:rPr>
              <a:t>6</a:t>
            </a:r>
          </a:p>
          <a:p>
            <a:pPr algn="ctr"/>
            <a:endParaRPr lang="fr-FR" sz="1200" smtClean="0">
              <a:solidFill>
                <a:srgbClr val="000000"/>
              </a:solidFill>
            </a:endParaRPr>
          </a:p>
          <a:p>
            <a:pPr algn="ctr"/>
            <a:r>
              <a:rPr lang="fr-FR" sz="1200" smtClean="0">
                <a:solidFill>
                  <a:srgbClr val="000000"/>
                </a:solidFill>
              </a:rPr>
              <a:t>86</a:t>
            </a:r>
          </a:p>
          <a:p>
            <a:pPr algn="ctr"/>
            <a:r>
              <a:rPr lang="fr-FR" sz="1200" smtClean="0">
                <a:solidFill>
                  <a:srgbClr val="000000"/>
                </a:solidFill>
              </a:rPr>
              <a:t>93</a:t>
            </a:r>
            <a:endParaRPr lang="fr-FR" sz="1200">
              <a:solidFill>
                <a:srgbClr val="000000"/>
              </a:solidFill>
            </a:endParaRPr>
          </a:p>
        </p:txBody>
      </p:sp>
      <p:sp>
        <p:nvSpPr>
          <p:cNvPr id="42" name="TextBox 41"/>
          <p:cNvSpPr txBox="1"/>
          <p:nvPr/>
        </p:nvSpPr>
        <p:spPr>
          <a:xfrm>
            <a:off x="2869137" y="5204840"/>
            <a:ext cx="354584" cy="830997"/>
          </a:xfrm>
          <a:prstGeom prst="rect">
            <a:avLst/>
          </a:prstGeom>
          <a:noFill/>
        </p:spPr>
        <p:txBody>
          <a:bodyPr wrap="none" rtlCol="0" anchor="t" anchorCtr="0">
            <a:spAutoFit/>
          </a:bodyPr>
          <a:lstStyle/>
          <a:p>
            <a:pPr algn="ctr"/>
            <a:r>
              <a:rPr lang="fr-FR" sz="1200" smtClean="0">
                <a:solidFill>
                  <a:srgbClr val="000000"/>
                </a:solidFill>
              </a:rPr>
              <a:t>12</a:t>
            </a:r>
          </a:p>
          <a:p>
            <a:pPr algn="ctr"/>
            <a:endParaRPr lang="fr-FR" sz="1200" smtClean="0">
              <a:solidFill>
                <a:srgbClr val="000000"/>
              </a:solidFill>
            </a:endParaRPr>
          </a:p>
          <a:p>
            <a:pPr algn="ctr"/>
            <a:r>
              <a:rPr lang="fr-FR" sz="1200" smtClean="0">
                <a:solidFill>
                  <a:srgbClr val="000000"/>
                </a:solidFill>
              </a:rPr>
              <a:t>34</a:t>
            </a:r>
          </a:p>
          <a:p>
            <a:pPr algn="ctr"/>
            <a:r>
              <a:rPr lang="fr-FR" sz="1200" smtClean="0">
                <a:solidFill>
                  <a:srgbClr val="000000"/>
                </a:solidFill>
              </a:rPr>
              <a:t>50</a:t>
            </a:r>
            <a:endParaRPr lang="fr-FR" sz="1200">
              <a:solidFill>
                <a:srgbClr val="000000"/>
              </a:solidFill>
            </a:endParaRPr>
          </a:p>
        </p:txBody>
      </p:sp>
      <p:sp>
        <p:nvSpPr>
          <p:cNvPr id="43" name="TextBox 42"/>
          <p:cNvSpPr txBox="1"/>
          <p:nvPr/>
        </p:nvSpPr>
        <p:spPr>
          <a:xfrm>
            <a:off x="3670407" y="5204840"/>
            <a:ext cx="354584" cy="830997"/>
          </a:xfrm>
          <a:prstGeom prst="rect">
            <a:avLst/>
          </a:prstGeom>
          <a:noFill/>
        </p:spPr>
        <p:txBody>
          <a:bodyPr wrap="none" rtlCol="0" anchor="t" anchorCtr="0">
            <a:spAutoFit/>
          </a:bodyPr>
          <a:lstStyle/>
          <a:p>
            <a:pPr algn="ctr"/>
            <a:r>
              <a:rPr lang="fr-FR" sz="1200" smtClean="0">
                <a:solidFill>
                  <a:srgbClr val="000000"/>
                </a:solidFill>
              </a:rPr>
              <a:t>18</a:t>
            </a:r>
          </a:p>
          <a:p>
            <a:pPr algn="ctr"/>
            <a:endParaRPr lang="fr-FR" sz="1200" smtClean="0">
              <a:solidFill>
                <a:srgbClr val="000000"/>
              </a:solidFill>
            </a:endParaRPr>
          </a:p>
          <a:p>
            <a:pPr algn="ctr"/>
            <a:r>
              <a:rPr lang="fr-FR" sz="1200" smtClean="0">
                <a:solidFill>
                  <a:srgbClr val="000000"/>
                </a:solidFill>
              </a:rPr>
              <a:t>12</a:t>
            </a:r>
          </a:p>
          <a:p>
            <a:pPr algn="ctr"/>
            <a:r>
              <a:rPr lang="fr-FR" sz="1200" smtClean="0">
                <a:solidFill>
                  <a:srgbClr val="000000"/>
                </a:solidFill>
              </a:rPr>
              <a:t>22</a:t>
            </a:r>
            <a:endParaRPr lang="fr-FR" sz="1200">
              <a:solidFill>
                <a:srgbClr val="000000"/>
              </a:solidFill>
            </a:endParaRPr>
          </a:p>
        </p:txBody>
      </p:sp>
      <p:sp>
        <p:nvSpPr>
          <p:cNvPr id="44" name="TextBox 43"/>
          <p:cNvSpPr txBox="1"/>
          <p:nvPr/>
        </p:nvSpPr>
        <p:spPr>
          <a:xfrm>
            <a:off x="4424181" y="5204840"/>
            <a:ext cx="354584" cy="830997"/>
          </a:xfrm>
          <a:prstGeom prst="rect">
            <a:avLst/>
          </a:prstGeom>
          <a:noFill/>
        </p:spPr>
        <p:txBody>
          <a:bodyPr wrap="none" rtlCol="0" anchor="t" anchorCtr="0">
            <a:spAutoFit/>
          </a:bodyPr>
          <a:lstStyle/>
          <a:p>
            <a:pPr algn="ctr"/>
            <a:r>
              <a:rPr lang="fr-FR" sz="1200" smtClean="0">
                <a:solidFill>
                  <a:srgbClr val="000000"/>
                </a:solidFill>
              </a:rPr>
              <a:t>24</a:t>
            </a:r>
          </a:p>
          <a:p>
            <a:pPr algn="ctr"/>
            <a:endParaRPr lang="fr-FR" sz="1200" smtClean="0">
              <a:solidFill>
                <a:srgbClr val="000000"/>
              </a:solidFill>
            </a:endParaRPr>
          </a:p>
          <a:p>
            <a:pPr algn="ctr"/>
            <a:r>
              <a:rPr lang="fr-FR" sz="1200" smtClean="0">
                <a:solidFill>
                  <a:srgbClr val="000000"/>
                </a:solidFill>
              </a:rPr>
              <a:t>5</a:t>
            </a:r>
          </a:p>
          <a:p>
            <a:pPr algn="ctr"/>
            <a:r>
              <a:rPr lang="fr-FR" sz="1200" smtClean="0">
                <a:solidFill>
                  <a:srgbClr val="000000"/>
                </a:solidFill>
              </a:rPr>
              <a:t>8</a:t>
            </a:r>
            <a:endParaRPr lang="fr-FR" sz="1200">
              <a:solidFill>
                <a:srgbClr val="000000"/>
              </a:solidFill>
            </a:endParaRPr>
          </a:p>
        </p:txBody>
      </p:sp>
      <p:sp>
        <p:nvSpPr>
          <p:cNvPr id="45" name="TextBox 44"/>
          <p:cNvSpPr txBox="1"/>
          <p:nvPr/>
        </p:nvSpPr>
        <p:spPr>
          <a:xfrm>
            <a:off x="5211671" y="5204840"/>
            <a:ext cx="354584" cy="830997"/>
          </a:xfrm>
          <a:prstGeom prst="rect">
            <a:avLst/>
          </a:prstGeom>
          <a:noFill/>
        </p:spPr>
        <p:txBody>
          <a:bodyPr wrap="none" rtlCol="0" anchor="t" anchorCtr="0">
            <a:spAutoFit/>
          </a:bodyPr>
          <a:lstStyle/>
          <a:p>
            <a:pPr algn="ctr"/>
            <a:r>
              <a:rPr lang="fr-FR" sz="1200" smtClean="0">
                <a:solidFill>
                  <a:srgbClr val="000000"/>
                </a:solidFill>
              </a:rPr>
              <a:t>30</a:t>
            </a:r>
          </a:p>
          <a:p>
            <a:pPr algn="ctr"/>
            <a:endParaRPr lang="fr-FR" sz="1200" smtClean="0">
              <a:solidFill>
                <a:srgbClr val="000000"/>
              </a:solidFill>
            </a:endParaRPr>
          </a:p>
          <a:p>
            <a:pPr algn="ctr"/>
            <a:r>
              <a:rPr lang="fr-FR" sz="1200" smtClean="0">
                <a:solidFill>
                  <a:srgbClr val="000000"/>
                </a:solidFill>
              </a:rPr>
              <a:t>2</a:t>
            </a:r>
          </a:p>
          <a:p>
            <a:pPr algn="ctr"/>
            <a:r>
              <a:rPr lang="fr-FR" sz="1200" smtClean="0">
                <a:solidFill>
                  <a:srgbClr val="000000"/>
                </a:solidFill>
              </a:rPr>
              <a:t>4</a:t>
            </a:r>
            <a:endParaRPr lang="fr-FR" sz="1200">
              <a:solidFill>
                <a:srgbClr val="000000"/>
              </a:solidFill>
            </a:endParaRPr>
          </a:p>
        </p:txBody>
      </p:sp>
      <p:sp>
        <p:nvSpPr>
          <p:cNvPr id="46" name="TextBox 45"/>
          <p:cNvSpPr txBox="1"/>
          <p:nvPr/>
        </p:nvSpPr>
        <p:spPr>
          <a:xfrm>
            <a:off x="5992606" y="5204840"/>
            <a:ext cx="354584" cy="830997"/>
          </a:xfrm>
          <a:prstGeom prst="rect">
            <a:avLst/>
          </a:prstGeom>
          <a:noFill/>
        </p:spPr>
        <p:txBody>
          <a:bodyPr wrap="none" rtlCol="0" anchor="t" anchorCtr="0">
            <a:spAutoFit/>
          </a:bodyPr>
          <a:lstStyle/>
          <a:p>
            <a:pPr algn="ctr"/>
            <a:r>
              <a:rPr lang="fr-FR" sz="1200" smtClean="0">
                <a:solidFill>
                  <a:srgbClr val="000000"/>
                </a:solidFill>
              </a:rPr>
              <a:t>36</a:t>
            </a:r>
          </a:p>
          <a:p>
            <a:pPr algn="ctr"/>
            <a:endParaRPr lang="fr-FR" sz="1200" smtClean="0">
              <a:solidFill>
                <a:srgbClr val="000000"/>
              </a:solidFill>
            </a:endParaRPr>
          </a:p>
          <a:p>
            <a:pPr algn="ctr"/>
            <a:r>
              <a:rPr lang="fr-FR" sz="1200" smtClean="0">
                <a:solidFill>
                  <a:srgbClr val="000000"/>
                </a:solidFill>
              </a:rPr>
              <a:t>1</a:t>
            </a:r>
          </a:p>
          <a:p>
            <a:pPr algn="ctr"/>
            <a:r>
              <a:rPr lang="fr-FR" sz="1200" smtClean="0">
                <a:solidFill>
                  <a:srgbClr val="000000"/>
                </a:solidFill>
              </a:rPr>
              <a:t>2</a:t>
            </a:r>
            <a:endParaRPr lang="fr-FR" sz="1200">
              <a:solidFill>
                <a:srgbClr val="000000"/>
              </a:solidFill>
            </a:endParaRPr>
          </a:p>
        </p:txBody>
      </p:sp>
      <p:sp>
        <p:nvSpPr>
          <p:cNvPr id="47" name="TextBox 46"/>
          <p:cNvSpPr txBox="1"/>
          <p:nvPr/>
        </p:nvSpPr>
        <p:spPr>
          <a:xfrm>
            <a:off x="7565071" y="5204840"/>
            <a:ext cx="354584" cy="830997"/>
          </a:xfrm>
          <a:prstGeom prst="rect">
            <a:avLst/>
          </a:prstGeom>
          <a:noFill/>
        </p:spPr>
        <p:txBody>
          <a:bodyPr wrap="none" rtlCol="0" anchor="t" anchorCtr="0">
            <a:spAutoFit/>
          </a:bodyPr>
          <a:lstStyle/>
          <a:p>
            <a:pPr algn="ctr"/>
            <a:r>
              <a:rPr lang="fr-FR" sz="1200" smtClean="0">
                <a:solidFill>
                  <a:srgbClr val="000000"/>
                </a:solidFill>
              </a:rPr>
              <a:t>48</a:t>
            </a:r>
          </a:p>
          <a:p>
            <a:pPr algn="ctr"/>
            <a:endParaRPr lang="fr-FR" sz="1200" smtClean="0">
              <a:solidFill>
                <a:srgbClr val="000000"/>
              </a:solidFill>
            </a:endParaRPr>
          </a:p>
          <a:p>
            <a:pPr algn="ctr"/>
            <a:r>
              <a:rPr lang="fr-FR" sz="1200" smtClean="0">
                <a:solidFill>
                  <a:srgbClr val="000000"/>
                </a:solidFill>
              </a:rPr>
              <a:t>0</a:t>
            </a:r>
          </a:p>
          <a:p>
            <a:pPr algn="ctr"/>
            <a:r>
              <a:rPr lang="fr-FR" sz="1200" smtClean="0">
                <a:solidFill>
                  <a:srgbClr val="000000"/>
                </a:solidFill>
              </a:rPr>
              <a:t>0</a:t>
            </a:r>
            <a:endParaRPr lang="fr-FR" sz="1200">
              <a:solidFill>
                <a:srgbClr val="000000"/>
              </a:solidFill>
            </a:endParaRPr>
          </a:p>
        </p:txBody>
      </p:sp>
      <p:sp>
        <p:nvSpPr>
          <p:cNvPr id="48" name="TextBox 47"/>
          <p:cNvSpPr txBox="1"/>
          <p:nvPr/>
        </p:nvSpPr>
        <p:spPr>
          <a:xfrm>
            <a:off x="8366475" y="5204840"/>
            <a:ext cx="354584" cy="276999"/>
          </a:xfrm>
          <a:prstGeom prst="rect">
            <a:avLst/>
          </a:prstGeom>
          <a:noFill/>
        </p:spPr>
        <p:txBody>
          <a:bodyPr wrap="none" rtlCol="0" anchor="t" anchorCtr="0">
            <a:spAutoFit/>
          </a:bodyPr>
          <a:lstStyle/>
          <a:p>
            <a:pPr algn="ctr"/>
            <a:r>
              <a:rPr lang="fr-FR" sz="1200" smtClean="0">
                <a:solidFill>
                  <a:srgbClr val="000000"/>
                </a:solidFill>
              </a:rPr>
              <a:t>54</a:t>
            </a:r>
            <a:endParaRPr lang="fr-FR" sz="1200">
              <a:solidFill>
                <a:srgbClr val="000000"/>
              </a:solidFill>
            </a:endParaRPr>
          </a:p>
        </p:txBody>
      </p:sp>
      <p:sp>
        <p:nvSpPr>
          <p:cNvPr id="49" name="TextBox 48"/>
          <p:cNvSpPr txBox="1"/>
          <p:nvPr/>
        </p:nvSpPr>
        <p:spPr>
          <a:xfrm>
            <a:off x="6775827" y="5207113"/>
            <a:ext cx="354584" cy="830997"/>
          </a:xfrm>
          <a:prstGeom prst="rect">
            <a:avLst/>
          </a:prstGeom>
          <a:noFill/>
        </p:spPr>
        <p:txBody>
          <a:bodyPr wrap="none" rtlCol="0" anchor="t" anchorCtr="0">
            <a:spAutoFit/>
          </a:bodyPr>
          <a:lstStyle/>
          <a:p>
            <a:pPr algn="ctr"/>
            <a:r>
              <a:rPr lang="fr-FR" sz="1200" smtClean="0">
                <a:solidFill>
                  <a:srgbClr val="000000"/>
                </a:solidFill>
              </a:rPr>
              <a:t>42</a:t>
            </a:r>
          </a:p>
          <a:p>
            <a:pPr algn="ctr"/>
            <a:endParaRPr lang="fr-FR" sz="1200" smtClean="0">
              <a:solidFill>
                <a:srgbClr val="000000"/>
              </a:solidFill>
            </a:endParaRPr>
          </a:p>
          <a:p>
            <a:pPr algn="ctr"/>
            <a:r>
              <a:rPr lang="fr-FR" sz="1200" smtClean="0">
                <a:solidFill>
                  <a:srgbClr val="000000"/>
                </a:solidFill>
              </a:rPr>
              <a:t>1</a:t>
            </a:r>
          </a:p>
          <a:p>
            <a:pPr algn="ctr"/>
            <a:r>
              <a:rPr lang="fr-FR" sz="1200" smtClean="0">
                <a:solidFill>
                  <a:srgbClr val="000000"/>
                </a:solidFill>
              </a:rPr>
              <a:t>2</a:t>
            </a:r>
            <a:endParaRPr lang="fr-FR" sz="1200">
              <a:solidFill>
                <a:srgbClr val="000000"/>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2013894178"/>
              </p:ext>
            </p:extLst>
          </p:nvPr>
        </p:nvGraphicFramePr>
        <p:xfrm>
          <a:off x="4024991" y="2132737"/>
          <a:ext cx="4768947" cy="1554480"/>
        </p:xfrm>
        <a:graphic>
          <a:graphicData uri="http://schemas.openxmlformats.org/drawingml/2006/table">
            <a:tbl>
              <a:tblPr firstRow="1" bandRow="1">
                <a:tableStyleId>{5C22544A-7EE6-4342-B048-85BDC9FD1C3A}</a:tableStyleId>
              </a:tblPr>
              <a:tblGrid>
                <a:gridCol w="1867809">
                  <a:extLst>
                    <a:ext uri="{9D8B030D-6E8A-4147-A177-3AD203B41FA5}">
                      <a16:colId xmlns:a16="http://schemas.microsoft.com/office/drawing/2014/main" val="20000"/>
                    </a:ext>
                  </a:extLst>
                </a:gridCol>
                <a:gridCol w="1363133">
                  <a:extLst>
                    <a:ext uri="{9D8B030D-6E8A-4147-A177-3AD203B41FA5}">
                      <a16:colId xmlns:a16="http://schemas.microsoft.com/office/drawing/2014/main" val="20001"/>
                    </a:ext>
                  </a:extLst>
                </a:gridCol>
                <a:gridCol w="1538005">
                  <a:extLst>
                    <a:ext uri="{9D8B030D-6E8A-4147-A177-3AD203B41FA5}">
                      <a16:colId xmlns:a16="http://schemas.microsoft.com/office/drawing/2014/main" val="20002"/>
                    </a:ext>
                  </a:extLst>
                </a:gridCol>
              </a:tblGrid>
              <a:tr h="370840">
                <a:tc>
                  <a:txBody>
                    <a:bodyPr/>
                    <a:lstStyle/>
                    <a:p>
                      <a:endParaRPr lang="en-GB" sz="1200" dirty="0">
                        <a:solidFill>
                          <a:srgbClr val="000000"/>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a:t>
                      </a:r>
                      <a:r>
                        <a:rPr lang="en-GB" sz="1200" dirty="0" err="1" smtClean="0">
                          <a:solidFill>
                            <a:srgbClr val="000000"/>
                          </a:solidFill>
                          <a:latin typeface="+mn-lt"/>
                        </a:rPr>
                        <a:t>cisplatine</a:t>
                      </a:r>
                      <a:r>
                        <a:rPr lang="en-GB" sz="1200" dirty="0" smtClean="0">
                          <a:solidFill>
                            <a:srgbClr val="000000"/>
                          </a:solidFill>
                          <a:latin typeface="+mn-lt"/>
                        </a:rPr>
                        <a:t/>
                      </a:r>
                      <a:br>
                        <a:rPr lang="en-GB" sz="1200" dirty="0" smtClean="0">
                          <a:solidFill>
                            <a:srgbClr val="000000"/>
                          </a:solidFill>
                          <a:latin typeface="+mn-lt"/>
                        </a:rPr>
                      </a:br>
                      <a:r>
                        <a:rPr lang="en-GB" sz="1200" dirty="0" smtClean="0">
                          <a:solidFill>
                            <a:srgbClr val="000000"/>
                          </a:solidFill>
                          <a:latin typeface="+mn-lt"/>
                        </a:rPr>
                        <a:t>(n=175)</a:t>
                      </a:r>
                      <a:endParaRPr lang="en-GB" sz="1200" dirty="0">
                        <a:solidFill>
                          <a:srgbClr val="000000"/>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S-1</a:t>
                      </a:r>
                    </a:p>
                    <a:p>
                      <a:pPr algn="ctr"/>
                      <a:r>
                        <a:rPr lang="en-GB" sz="1200" dirty="0" smtClean="0">
                          <a:solidFill>
                            <a:srgbClr val="000000"/>
                          </a:solidFill>
                          <a:latin typeface="+mn-lt"/>
                        </a:rPr>
                        <a:t>(n=179)</a:t>
                      </a:r>
                      <a:endParaRPr lang="en-GB" sz="1200" dirty="0">
                        <a:solidFill>
                          <a:srgbClr val="000000"/>
                        </a:solidFill>
                        <a:latin typeface="+mn-lt"/>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200" dirty="0" smtClean="0">
                          <a:solidFill>
                            <a:srgbClr val="000000"/>
                          </a:solidFill>
                          <a:latin typeface="+mn-lt"/>
                        </a:rPr>
                        <a:t>SSP</a:t>
                      </a:r>
                      <a:r>
                        <a:rPr lang="en-GB" sz="1200" baseline="0" dirty="0" smtClean="0">
                          <a:solidFill>
                            <a:srgbClr val="000000"/>
                          </a:solidFill>
                          <a:latin typeface="+mn-lt"/>
                        </a:rPr>
                        <a:t> </a:t>
                      </a:r>
                      <a:r>
                        <a:rPr lang="en-GB" sz="1200" baseline="0" dirty="0" err="1" smtClean="0">
                          <a:solidFill>
                            <a:srgbClr val="000000"/>
                          </a:solidFill>
                          <a:latin typeface="+mn-lt"/>
                        </a:rPr>
                        <a:t>à</a:t>
                      </a:r>
                      <a:r>
                        <a:rPr lang="en-GB" sz="1200" baseline="0" dirty="0" smtClean="0">
                          <a:solidFill>
                            <a:srgbClr val="000000"/>
                          </a:solidFill>
                          <a:latin typeface="+mn-lt"/>
                        </a:rPr>
                        <a:t> 1 an</a:t>
                      </a:r>
                      <a:r>
                        <a:rPr lang="en-GB" sz="1200" dirty="0" smtClean="0">
                          <a:solidFill>
                            <a:srgbClr val="000000"/>
                          </a:solidFill>
                          <a:latin typeface="+mn-lt"/>
                        </a:rPr>
                        <a:t>, % (IC95%)</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19,4</a:t>
                      </a:r>
                      <a:br>
                        <a:rPr lang="en-GB" sz="1200" dirty="0" smtClean="0">
                          <a:solidFill>
                            <a:srgbClr val="000000"/>
                          </a:solidFill>
                          <a:latin typeface="+mn-lt"/>
                        </a:rPr>
                      </a:br>
                      <a:r>
                        <a:rPr lang="en-GB" sz="1200" dirty="0" smtClean="0">
                          <a:solidFill>
                            <a:srgbClr val="000000"/>
                          </a:solidFill>
                          <a:latin typeface="+mn-lt"/>
                        </a:rPr>
                        <a:t>(13,9 – </a:t>
                      </a:r>
                      <a:r>
                        <a:rPr lang="en-GB" sz="1200" dirty="0" smtClean="0">
                          <a:solidFill>
                            <a:srgbClr val="000000"/>
                          </a:solidFill>
                          <a:latin typeface="+mn-lt"/>
                          <a:cs typeface="Arial"/>
                        </a:rPr>
                        <a:t>25,6)</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27,9</a:t>
                      </a:r>
                      <a:br>
                        <a:rPr lang="en-GB" sz="1200" dirty="0" smtClean="0">
                          <a:solidFill>
                            <a:srgbClr val="000000"/>
                          </a:solidFill>
                          <a:latin typeface="+mn-lt"/>
                        </a:rPr>
                      </a:br>
                      <a:r>
                        <a:rPr lang="en-GB" sz="1200" dirty="0" smtClean="0">
                          <a:solidFill>
                            <a:srgbClr val="000000"/>
                          </a:solidFill>
                          <a:latin typeface="+mn-lt"/>
                        </a:rPr>
                        <a:t>(21,6 – </a:t>
                      </a:r>
                      <a:r>
                        <a:rPr lang="en-GB" sz="1200" dirty="0" smtClean="0">
                          <a:solidFill>
                            <a:srgbClr val="000000"/>
                          </a:solidFill>
                          <a:latin typeface="+mn-lt"/>
                          <a:cs typeface="+mn-cs"/>
                        </a:rPr>
                        <a:t>34,6)</a:t>
                      </a:r>
                      <a:endParaRPr lang="en-GB" sz="1200" dirty="0" smtClean="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200" dirty="0" err="1" smtClean="0">
                          <a:solidFill>
                            <a:srgbClr val="000000"/>
                          </a:solidFill>
                          <a:latin typeface="+mn-lt"/>
                        </a:rPr>
                        <a:t>SSPm</a:t>
                      </a:r>
                      <a:r>
                        <a:rPr lang="en-GB" sz="1200" dirty="0" smtClean="0">
                          <a:solidFill>
                            <a:srgbClr val="000000"/>
                          </a:solidFill>
                          <a:latin typeface="+mn-lt"/>
                        </a:rPr>
                        <a:t>, </a:t>
                      </a:r>
                      <a:r>
                        <a:rPr lang="en-GB" sz="1200" dirty="0" err="1" smtClean="0">
                          <a:solidFill>
                            <a:srgbClr val="000000"/>
                          </a:solidFill>
                          <a:latin typeface="+mn-lt"/>
                        </a:rPr>
                        <a:t>mois</a:t>
                      </a:r>
                      <a:r>
                        <a:rPr lang="en-GB" sz="1200" dirty="0" smtClean="0">
                          <a:solidFill>
                            <a:srgbClr val="000000"/>
                          </a:solidFill>
                          <a:latin typeface="+mn-lt"/>
                        </a:rPr>
                        <a:t> (IC95%</a:t>
                      </a:r>
                      <a:r>
                        <a:rPr lang="en-GB" sz="1200" baseline="0" dirty="0" smtClean="0">
                          <a:solidFill>
                            <a:srgbClr val="000000"/>
                          </a:solidFill>
                          <a:latin typeface="+mn-lt"/>
                        </a:rPr>
                        <a:t>)</a:t>
                      </a:r>
                      <a:endParaRPr lang="en-GB" sz="1200" dirty="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5,8</a:t>
                      </a:r>
                      <a:br>
                        <a:rPr lang="en-GB" sz="1200" dirty="0" smtClean="0">
                          <a:solidFill>
                            <a:srgbClr val="000000"/>
                          </a:solidFill>
                          <a:latin typeface="+mn-lt"/>
                        </a:rPr>
                      </a:br>
                      <a:r>
                        <a:rPr lang="en-GB" sz="1200" dirty="0" smtClean="0">
                          <a:solidFill>
                            <a:srgbClr val="000000"/>
                          </a:solidFill>
                          <a:latin typeface="+mn-lt"/>
                        </a:rPr>
                        <a:t>(5,5</a:t>
                      </a:r>
                      <a:r>
                        <a:rPr lang="en-GB" sz="1200" baseline="0" dirty="0" smtClean="0">
                          <a:solidFill>
                            <a:srgbClr val="000000"/>
                          </a:solidFill>
                          <a:latin typeface="+mn-lt"/>
                          <a:cs typeface="+mn-cs"/>
                        </a:rPr>
                        <a:t> –</a:t>
                      </a:r>
                      <a:r>
                        <a:rPr lang="en-GB" sz="1200" dirty="0" smtClean="0">
                          <a:solidFill>
                            <a:srgbClr val="000000"/>
                          </a:solidFill>
                          <a:latin typeface="+mn-lt"/>
                          <a:cs typeface="+mn-cs"/>
                        </a:rPr>
                        <a:t> 7,0)</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6,8</a:t>
                      </a:r>
                      <a:br>
                        <a:rPr lang="en-GB" sz="1200" dirty="0" smtClean="0">
                          <a:solidFill>
                            <a:srgbClr val="000000"/>
                          </a:solidFill>
                          <a:latin typeface="+mn-lt"/>
                        </a:rPr>
                      </a:br>
                      <a:r>
                        <a:rPr lang="en-GB" sz="1200" dirty="0" smtClean="0">
                          <a:solidFill>
                            <a:srgbClr val="000000"/>
                          </a:solidFill>
                          <a:latin typeface="+mn-lt"/>
                        </a:rPr>
                        <a:t>(5,4</a:t>
                      </a:r>
                      <a:r>
                        <a:rPr lang="en-GB" sz="1200" baseline="0" dirty="0" smtClean="0">
                          <a:solidFill>
                            <a:srgbClr val="000000"/>
                          </a:solidFill>
                          <a:latin typeface="+mn-lt"/>
                          <a:cs typeface="+mn-cs"/>
                        </a:rPr>
                        <a:t> –</a:t>
                      </a:r>
                      <a:r>
                        <a:rPr lang="en-GB" sz="1200" dirty="0" smtClean="0">
                          <a:solidFill>
                            <a:srgbClr val="000000"/>
                          </a:solidFill>
                          <a:latin typeface="+mn-lt"/>
                          <a:cs typeface="+mn-cs"/>
                        </a:rPr>
                        <a:t> 8,0)</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22396" y="5381039"/>
            <a:ext cx="1352128" cy="646331"/>
          </a:xfrm>
          <a:prstGeom prst="rect">
            <a:avLst/>
          </a:prstGeom>
        </p:spPr>
        <p:txBody>
          <a:bodyPr wrap="none">
            <a:spAutoFit/>
          </a:bodyPr>
          <a:lstStyle/>
          <a:p>
            <a:pPr lvl="0" algn="r" defTabSz="892175" eaLnBrk="0" hangingPunct="0">
              <a:defRPr/>
            </a:pPr>
            <a:r>
              <a:rPr lang="fr-FR" altLang="zh-CN" sz="1200" kern="0" dirty="0" smtClean="0">
                <a:solidFill>
                  <a:srgbClr val="000000"/>
                </a:solidFill>
                <a:ea typeface="SimSun" pitchFamily="2" charset="-122"/>
              </a:rPr>
              <a:t>N</a:t>
            </a:r>
          </a:p>
          <a:p>
            <a:pPr algn="r" defTabSz="892175" eaLnBrk="0" hangingPunct="0">
              <a:defRPr/>
            </a:pPr>
            <a:r>
              <a:rPr lang="fr-FR" altLang="zh-CN" sz="1200" kern="0" dirty="0" smtClean="0">
                <a:solidFill>
                  <a:srgbClr val="000000"/>
                </a:solidFill>
                <a:ea typeface="SimSun" pitchFamily="2" charset="-122"/>
              </a:rPr>
              <a:t>GEM + cisplatine</a:t>
            </a:r>
          </a:p>
          <a:p>
            <a:pPr lvl="0" algn="r" defTabSz="892175" eaLnBrk="0" hangingPunct="0">
              <a:defRPr/>
            </a:pPr>
            <a:r>
              <a:rPr lang="fr-FR" altLang="zh-CN" sz="1200" kern="0" dirty="0" smtClean="0">
                <a:solidFill>
                  <a:srgbClr val="000000"/>
                </a:solidFill>
                <a:ea typeface="SimSun" pitchFamily="2" charset="-122"/>
              </a:rPr>
              <a:t>GEM + S-1</a:t>
            </a:r>
            <a:endParaRPr lang="fr-FR" altLang="zh-CN" sz="1200" kern="0" dirty="0">
              <a:solidFill>
                <a:srgbClr val="000000"/>
              </a:solidFill>
              <a:ea typeface="SimSun" pitchFamily="2" charset="-122"/>
            </a:endParaRPr>
          </a:p>
        </p:txBody>
      </p:sp>
      <p:sp>
        <p:nvSpPr>
          <p:cNvPr id="52" name="Rectangle 51"/>
          <p:cNvSpPr/>
          <p:nvPr/>
        </p:nvSpPr>
        <p:spPr>
          <a:xfrm>
            <a:off x="7090763" y="4151485"/>
            <a:ext cx="1865490" cy="461665"/>
          </a:xfrm>
          <a:prstGeom prst="rect">
            <a:avLst/>
          </a:prstGeom>
        </p:spPr>
        <p:txBody>
          <a:bodyPr wrap="none">
            <a:spAutoFit/>
          </a:bodyPr>
          <a:lstStyle/>
          <a:p>
            <a:pPr lvl="0" defTabSz="892175" eaLnBrk="0" hangingPunct="0">
              <a:defRPr/>
            </a:pPr>
            <a:r>
              <a:rPr lang="fr-FR" altLang="zh-CN" sz="1200" kern="0" dirty="0" smtClean="0">
                <a:solidFill>
                  <a:srgbClr val="000000"/>
                </a:solidFill>
                <a:ea typeface="SimSun" pitchFamily="2" charset="-122"/>
              </a:rPr>
              <a:t>Gemcitabine + S-1</a:t>
            </a:r>
          </a:p>
          <a:p>
            <a:pPr defTabSz="892175" eaLnBrk="0" hangingPunct="0">
              <a:defRPr/>
            </a:pPr>
            <a:r>
              <a:rPr lang="fr-FR" altLang="zh-CN" sz="1200" kern="0" dirty="0" smtClean="0">
                <a:solidFill>
                  <a:srgbClr val="000000"/>
                </a:solidFill>
                <a:ea typeface="SimSun" pitchFamily="2" charset="-122"/>
              </a:rPr>
              <a:t>Gemcitabine + cisplatine</a:t>
            </a:r>
            <a:endParaRPr lang="fr-FR" altLang="zh-CN" sz="1200" dirty="0">
              <a:solidFill>
                <a:srgbClr val="000000"/>
              </a:solidFill>
              <a:ea typeface="SimSun" pitchFamily="2" charset="-122"/>
            </a:endParaRPr>
          </a:p>
        </p:txBody>
      </p:sp>
      <p:cxnSp>
        <p:nvCxnSpPr>
          <p:cNvPr id="53" name="Straight Connector 52"/>
          <p:cNvCxnSpPr/>
          <p:nvPr/>
        </p:nvCxnSpPr>
        <p:spPr>
          <a:xfrm>
            <a:off x="6733215" y="428110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33215" y="447704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 name="Group 54"/>
          <p:cNvGrpSpPr>
            <a:grpSpLocks/>
          </p:cNvGrpSpPr>
          <p:nvPr/>
        </p:nvGrpSpPr>
        <p:grpSpPr bwMode="auto">
          <a:xfrm>
            <a:off x="1493403" y="2189980"/>
            <a:ext cx="6071668" cy="2909558"/>
            <a:chOff x="1450" y="1485"/>
            <a:chExt cx="2856" cy="1350"/>
          </a:xfrm>
        </p:grpSpPr>
        <p:sp>
          <p:nvSpPr>
            <p:cNvPr id="56" name="Line 3"/>
            <p:cNvSpPr>
              <a:spLocks noChangeShapeType="1"/>
            </p:cNvSpPr>
            <p:nvPr/>
          </p:nvSpPr>
          <p:spPr bwMode="auto">
            <a:xfrm>
              <a:off x="3574"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4"/>
            <p:cNvSpPr>
              <a:spLocks noChangeShapeType="1"/>
            </p:cNvSpPr>
            <p:nvPr/>
          </p:nvSpPr>
          <p:spPr bwMode="auto">
            <a:xfrm>
              <a:off x="2608" y="266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5"/>
            <p:cNvSpPr>
              <a:spLocks noChangeShapeType="1"/>
            </p:cNvSpPr>
            <p:nvPr/>
          </p:nvSpPr>
          <p:spPr bwMode="auto">
            <a:xfrm>
              <a:off x="2578"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6"/>
            <p:cNvSpPr>
              <a:spLocks noChangeShapeType="1"/>
            </p:cNvSpPr>
            <p:nvPr/>
          </p:nvSpPr>
          <p:spPr bwMode="auto">
            <a:xfrm>
              <a:off x="4306"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7"/>
            <p:cNvSpPr>
              <a:spLocks noChangeShapeType="1"/>
            </p:cNvSpPr>
            <p:nvPr/>
          </p:nvSpPr>
          <p:spPr bwMode="auto">
            <a:xfrm>
              <a:off x="2758" y="27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8"/>
            <p:cNvSpPr>
              <a:spLocks noChangeShapeType="1"/>
            </p:cNvSpPr>
            <p:nvPr/>
          </p:nvSpPr>
          <p:spPr bwMode="auto">
            <a:xfrm>
              <a:off x="4258" y="279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9"/>
            <p:cNvSpPr>
              <a:spLocks noChangeShapeType="1"/>
            </p:cNvSpPr>
            <p:nvPr/>
          </p:nvSpPr>
          <p:spPr bwMode="auto">
            <a:xfrm>
              <a:off x="2494" y="262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Freeform 10"/>
            <p:cNvSpPr>
              <a:spLocks/>
            </p:cNvSpPr>
            <p:nvPr/>
          </p:nvSpPr>
          <p:spPr bwMode="auto">
            <a:xfrm>
              <a:off x="1450" y="1485"/>
              <a:ext cx="2856" cy="1350"/>
            </a:xfrm>
            <a:custGeom>
              <a:avLst/>
              <a:gdLst>
                <a:gd name="T0" fmla="*/ 337 w 476"/>
                <a:gd name="T1" fmla="*/ 225 h 225"/>
                <a:gd name="T2" fmla="*/ 292 w 476"/>
                <a:gd name="T3" fmla="*/ 222 h 225"/>
                <a:gd name="T4" fmla="*/ 290 w 476"/>
                <a:gd name="T5" fmla="*/ 221 h 225"/>
                <a:gd name="T6" fmla="*/ 270 w 476"/>
                <a:gd name="T7" fmla="*/ 219 h 225"/>
                <a:gd name="T8" fmla="*/ 263 w 476"/>
                <a:gd name="T9" fmla="*/ 217 h 225"/>
                <a:gd name="T10" fmla="*/ 241 w 476"/>
                <a:gd name="T11" fmla="*/ 215 h 225"/>
                <a:gd name="T12" fmla="*/ 232 w 476"/>
                <a:gd name="T13" fmla="*/ 214 h 225"/>
                <a:gd name="T14" fmla="*/ 224 w 476"/>
                <a:gd name="T15" fmla="*/ 213 h 225"/>
                <a:gd name="T16" fmla="*/ 220 w 476"/>
                <a:gd name="T17" fmla="*/ 210 h 225"/>
                <a:gd name="T18" fmla="*/ 213 w 476"/>
                <a:gd name="T19" fmla="*/ 209 h 225"/>
                <a:gd name="T20" fmla="*/ 205 w 476"/>
                <a:gd name="T21" fmla="*/ 206 h 225"/>
                <a:gd name="T22" fmla="*/ 199 w 476"/>
                <a:gd name="T23" fmla="*/ 203 h 225"/>
                <a:gd name="T24" fmla="*/ 189 w 476"/>
                <a:gd name="T25" fmla="*/ 201 h 225"/>
                <a:gd name="T26" fmla="*/ 179 w 476"/>
                <a:gd name="T27" fmla="*/ 200 h 225"/>
                <a:gd name="T28" fmla="*/ 173 w 476"/>
                <a:gd name="T29" fmla="*/ 196 h 225"/>
                <a:gd name="T30" fmla="*/ 169 w 476"/>
                <a:gd name="T31" fmla="*/ 194 h 225"/>
                <a:gd name="T32" fmla="*/ 166 w 476"/>
                <a:gd name="T33" fmla="*/ 192 h 225"/>
                <a:gd name="T34" fmla="*/ 157 w 476"/>
                <a:gd name="T35" fmla="*/ 190 h 225"/>
                <a:gd name="T36" fmla="*/ 153 w 476"/>
                <a:gd name="T37" fmla="*/ 187 h 225"/>
                <a:gd name="T38" fmla="*/ 149 w 476"/>
                <a:gd name="T39" fmla="*/ 184 h 225"/>
                <a:gd name="T40" fmla="*/ 143 w 476"/>
                <a:gd name="T41" fmla="*/ 182 h 225"/>
                <a:gd name="T42" fmla="*/ 130 w 476"/>
                <a:gd name="T43" fmla="*/ 177 h 225"/>
                <a:gd name="T44" fmla="*/ 128 w 476"/>
                <a:gd name="T45" fmla="*/ 173 h 225"/>
                <a:gd name="T46" fmla="*/ 123 w 476"/>
                <a:gd name="T47" fmla="*/ 169 h 225"/>
                <a:gd name="T48" fmla="*/ 120 w 476"/>
                <a:gd name="T49" fmla="*/ 165 h 225"/>
                <a:gd name="T50" fmla="*/ 111 w 476"/>
                <a:gd name="T51" fmla="*/ 163 h 225"/>
                <a:gd name="T52" fmla="*/ 107 w 476"/>
                <a:gd name="T53" fmla="*/ 160 h 225"/>
                <a:gd name="T54" fmla="*/ 103 w 476"/>
                <a:gd name="T55" fmla="*/ 158 h 225"/>
                <a:gd name="T56" fmla="*/ 101 w 476"/>
                <a:gd name="T57" fmla="*/ 153 h 225"/>
                <a:gd name="T58" fmla="*/ 98 w 476"/>
                <a:gd name="T59" fmla="*/ 150 h 225"/>
                <a:gd name="T60" fmla="*/ 95 w 476"/>
                <a:gd name="T61" fmla="*/ 147 h 225"/>
                <a:gd name="T62" fmla="*/ 89 w 476"/>
                <a:gd name="T63" fmla="*/ 145 h 225"/>
                <a:gd name="T64" fmla="*/ 86 w 476"/>
                <a:gd name="T65" fmla="*/ 142 h 225"/>
                <a:gd name="T66" fmla="*/ 84 w 476"/>
                <a:gd name="T67" fmla="*/ 139 h 225"/>
                <a:gd name="T68" fmla="*/ 82 w 476"/>
                <a:gd name="T69" fmla="*/ 133 h 225"/>
                <a:gd name="T70" fmla="*/ 74 w 476"/>
                <a:gd name="T71" fmla="*/ 130 h 225"/>
                <a:gd name="T72" fmla="*/ 70 w 476"/>
                <a:gd name="T73" fmla="*/ 128 h 225"/>
                <a:gd name="T74" fmla="*/ 68 w 476"/>
                <a:gd name="T75" fmla="*/ 122 h 225"/>
                <a:gd name="T76" fmla="*/ 64 w 476"/>
                <a:gd name="T77" fmla="*/ 114 h 225"/>
                <a:gd name="T78" fmla="*/ 59 w 476"/>
                <a:gd name="T79" fmla="*/ 111 h 225"/>
                <a:gd name="T80" fmla="*/ 56 w 476"/>
                <a:gd name="T81" fmla="*/ 106 h 225"/>
                <a:gd name="T82" fmla="*/ 54 w 476"/>
                <a:gd name="T83" fmla="*/ 97 h 225"/>
                <a:gd name="T84" fmla="*/ 51 w 476"/>
                <a:gd name="T85" fmla="*/ 93 h 225"/>
                <a:gd name="T86" fmla="*/ 45 w 476"/>
                <a:gd name="T87" fmla="*/ 90 h 225"/>
                <a:gd name="T88" fmla="*/ 42 w 476"/>
                <a:gd name="T89" fmla="*/ 82 h 225"/>
                <a:gd name="T90" fmla="*/ 40 w 476"/>
                <a:gd name="T91" fmla="*/ 73 h 225"/>
                <a:gd name="T92" fmla="*/ 37 w 476"/>
                <a:gd name="T93" fmla="*/ 65 h 225"/>
                <a:gd name="T94" fmla="*/ 34 w 476"/>
                <a:gd name="T95" fmla="*/ 62 h 225"/>
                <a:gd name="T96" fmla="*/ 30 w 476"/>
                <a:gd name="T97" fmla="*/ 56 h 225"/>
                <a:gd name="T98" fmla="*/ 28 w 476"/>
                <a:gd name="T99" fmla="*/ 49 h 225"/>
                <a:gd name="T100" fmla="*/ 27 w 476"/>
                <a:gd name="T101" fmla="*/ 42 h 225"/>
                <a:gd name="T102" fmla="*/ 25 w 476"/>
                <a:gd name="T103" fmla="*/ 34 h 225"/>
                <a:gd name="T104" fmla="*/ 23 w 476"/>
                <a:gd name="T105" fmla="*/ 30 h 225"/>
                <a:gd name="T106" fmla="*/ 17 w 476"/>
                <a:gd name="T107" fmla="*/ 25 h 225"/>
                <a:gd name="T108" fmla="*/ 15 w 476"/>
                <a:gd name="T109" fmla="*/ 21 h 225"/>
                <a:gd name="T110" fmla="*/ 14 w 476"/>
                <a:gd name="T111" fmla="*/ 16 h 225"/>
                <a:gd name="T112" fmla="*/ 12 w 476"/>
                <a:gd name="T113" fmla="*/ 9 h 225"/>
                <a:gd name="T114" fmla="*/ 10 w 476"/>
                <a:gd name="T115" fmla="*/ 3 h 225"/>
                <a:gd name="T116" fmla="*/ 0 w 476"/>
                <a:gd name="T1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 h="225">
                  <a:moveTo>
                    <a:pt x="476" y="225"/>
                  </a:moveTo>
                  <a:lnTo>
                    <a:pt x="337" y="225"/>
                  </a:lnTo>
                  <a:lnTo>
                    <a:pt x="337" y="222"/>
                  </a:lnTo>
                  <a:lnTo>
                    <a:pt x="292" y="222"/>
                  </a:lnTo>
                  <a:lnTo>
                    <a:pt x="292" y="221"/>
                  </a:lnTo>
                  <a:lnTo>
                    <a:pt x="290" y="221"/>
                  </a:lnTo>
                  <a:lnTo>
                    <a:pt x="290" y="219"/>
                  </a:lnTo>
                  <a:lnTo>
                    <a:pt x="270" y="219"/>
                  </a:lnTo>
                  <a:lnTo>
                    <a:pt x="270" y="217"/>
                  </a:lnTo>
                  <a:lnTo>
                    <a:pt x="263" y="217"/>
                  </a:lnTo>
                  <a:lnTo>
                    <a:pt x="263" y="215"/>
                  </a:lnTo>
                  <a:lnTo>
                    <a:pt x="241" y="215"/>
                  </a:lnTo>
                  <a:lnTo>
                    <a:pt x="241" y="214"/>
                  </a:lnTo>
                  <a:lnTo>
                    <a:pt x="232" y="214"/>
                  </a:lnTo>
                  <a:lnTo>
                    <a:pt x="232" y="213"/>
                  </a:lnTo>
                  <a:lnTo>
                    <a:pt x="224" y="213"/>
                  </a:lnTo>
                  <a:lnTo>
                    <a:pt x="224" y="210"/>
                  </a:lnTo>
                  <a:lnTo>
                    <a:pt x="220" y="210"/>
                  </a:lnTo>
                  <a:lnTo>
                    <a:pt x="220" y="209"/>
                  </a:lnTo>
                  <a:lnTo>
                    <a:pt x="213" y="209"/>
                  </a:lnTo>
                  <a:lnTo>
                    <a:pt x="213" y="206"/>
                  </a:lnTo>
                  <a:lnTo>
                    <a:pt x="205" y="206"/>
                  </a:lnTo>
                  <a:lnTo>
                    <a:pt x="205" y="203"/>
                  </a:lnTo>
                  <a:lnTo>
                    <a:pt x="199" y="203"/>
                  </a:lnTo>
                  <a:lnTo>
                    <a:pt x="199" y="201"/>
                  </a:lnTo>
                  <a:lnTo>
                    <a:pt x="189" y="201"/>
                  </a:lnTo>
                  <a:lnTo>
                    <a:pt x="189" y="200"/>
                  </a:lnTo>
                  <a:lnTo>
                    <a:pt x="179" y="200"/>
                  </a:lnTo>
                  <a:lnTo>
                    <a:pt x="179" y="196"/>
                  </a:lnTo>
                  <a:lnTo>
                    <a:pt x="173" y="196"/>
                  </a:lnTo>
                  <a:lnTo>
                    <a:pt x="173" y="194"/>
                  </a:lnTo>
                  <a:lnTo>
                    <a:pt x="169" y="194"/>
                  </a:lnTo>
                  <a:lnTo>
                    <a:pt x="169" y="192"/>
                  </a:lnTo>
                  <a:lnTo>
                    <a:pt x="166" y="192"/>
                  </a:lnTo>
                  <a:lnTo>
                    <a:pt x="166" y="190"/>
                  </a:lnTo>
                  <a:lnTo>
                    <a:pt x="157" y="190"/>
                  </a:lnTo>
                  <a:lnTo>
                    <a:pt x="157" y="187"/>
                  </a:lnTo>
                  <a:lnTo>
                    <a:pt x="153" y="187"/>
                  </a:lnTo>
                  <a:lnTo>
                    <a:pt x="153" y="184"/>
                  </a:lnTo>
                  <a:lnTo>
                    <a:pt x="149" y="184"/>
                  </a:lnTo>
                  <a:lnTo>
                    <a:pt x="149" y="182"/>
                  </a:lnTo>
                  <a:lnTo>
                    <a:pt x="143" y="182"/>
                  </a:lnTo>
                  <a:lnTo>
                    <a:pt x="143" y="177"/>
                  </a:lnTo>
                  <a:lnTo>
                    <a:pt x="130" y="177"/>
                  </a:lnTo>
                  <a:lnTo>
                    <a:pt x="130" y="173"/>
                  </a:lnTo>
                  <a:lnTo>
                    <a:pt x="128" y="173"/>
                  </a:lnTo>
                  <a:lnTo>
                    <a:pt x="128" y="169"/>
                  </a:lnTo>
                  <a:lnTo>
                    <a:pt x="123" y="169"/>
                  </a:lnTo>
                  <a:lnTo>
                    <a:pt x="123" y="165"/>
                  </a:lnTo>
                  <a:lnTo>
                    <a:pt x="120" y="165"/>
                  </a:lnTo>
                  <a:lnTo>
                    <a:pt x="120" y="163"/>
                  </a:lnTo>
                  <a:lnTo>
                    <a:pt x="111" y="163"/>
                  </a:lnTo>
                  <a:lnTo>
                    <a:pt x="111" y="160"/>
                  </a:lnTo>
                  <a:lnTo>
                    <a:pt x="107" y="160"/>
                  </a:lnTo>
                  <a:lnTo>
                    <a:pt x="107" y="158"/>
                  </a:lnTo>
                  <a:lnTo>
                    <a:pt x="103" y="158"/>
                  </a:lnTo>
                  <a:lnTo>
                    <a:pt x="103" y="153"/>
                  </a:lnTo>
                  <a:lnTo>
                    <a:pt x="101" y="153"/>
                  </a:lnTo>
                  <a:lnTo>
                    <a:pt x="101" y="150"/>
                  </a:lnTo>
                  <a:lnTo>
                    <a:pt x="98" y="150"/>
                  </a:lnTo>
                  <a:lnTo>
                    <a:pt x="98" y="147"/>
                  </a:lnTo>
                  <a:lnTo>
                    <a:pt x="95" y="147"/>
                  </a:lnTo>
                  <a:lnTo>
                    <a:pt x="95" y="145"/>
                  </a:lnTo>
                  <a:lnTo>
                    <a:pt x="89" y="145"/>
                  </a:lnTo>
                  <a:lnTo>
                    <a:pt x="89" y="142"/>
                  </a:lnTo>
                  <a:lnTo>
                    <a:pt x="86" y="142"/>
                  </a:lnTo>
                  <a:lnTo>
                    <a:pt x="86" y="139"/>
                  </a:lnTo>
                  <a:lnTo>
                    <a:pt x="84" y="139"/>
                  </a:lnTo>
                  <a:lnTo>
                    <a:pt x="84" y="133"/>
                  </a:lnTo>
                  <a:lnTo>
                    <a:pt x="82" y="133"/>
                  </a:lnTo>
                  <a:lnTo>
                    <a:pt x="82" y="130"/>
                  </a:lnTo>
                  <a:lnTo>
                    <a:pt x="74" y="130"/>
                  </a:lnTo>
                  <a:lnTo>
                    <a:pt x="74" y="128"/>
                  </a:lnTo>
                  <a:lnTo>
                    <a:pt x="70" y="128"/>
                  </a:lnTo>
                  <a:lnTo>
                    <a:pt x="70" y="122"/>
                  </a:lnTo>
                  <a:lnTo>
                    <a:pt x="68" y="122"/>
                  </a:lnTo>
                  <a:lnTo>
                    <a:pt x="68" y="114"/>
                  </a:lnTo>
                  <a:lnTo>
                    <a:pt x="64" y="114"/>
                  </a:lnTo>
                  <a:lnTo>
                    <a:pt x="64" y="111"/>
                  </a:lnTo>
                  <a:lnTo>
                    <a:pt x="59" y="111"/>
                  </a:lnTo>
                  <a:lnTo>
                    <a:pt x="59" y="106"/>
                  </a:lnTo>
                  <a:lnTo>
                    <a:pt x="56" y="106"/>
                  </a:lnTo>
                  <a:lnTo>
                    <a:pt x="56" y="97"/>
                  </a:lnTo>
                  <a:lnTo>
                    <a:pt x="54" y="97"/>
                  </a:lnTo>
                  <a:lnTo>
                    <a:pt x="54" y="93"/>
                  </a:lnTo>
                  <a:lnTo>
                    <a:pt x="51" y="93"/>
                  </a:lnTo>
                  <a:lnTo>
                    <a:pt x="51" y="90"/>
                  </a:lnTo>
                  <a:lnTo>
                    <a:pt x="45" y="90"/>
                  </a:lnTo>
                  <a:lnTo>
                    <a:pt x="45" y="82"/>
                  </a:lnTo>
                  <a:lnTo>
                    <a:pt x="42" y="82"/>
                  </a:lnTo>
                  <a:lnTo>
                    <a:pt x="42" y="73"/>
                  </a:lnTo>
                  <a:lnTo>
                    <a:pt x="40" y="73"/>
                  </a:lnTo>
                  <a:lnTo>
                    <a:pt x="40" y="65"/>
                  </a:lnTo>
                  <a:lnTo>
                    <a:pt x="37" y="65"/>
                  </a:lnTo>
                  <a:lnTo>
                    <a:pt x="37" y="62"/>
                  </a:lnTo>
                  <a:lnTo>
                    <a:pt x="34" y="62"/>
                  </a:lnTo>
                  <a:lnTo>
                    <a:pt x="34" y="56"/>
                  </a:lnTo>
                  <a:lnTo>
                    <a:pt x="30" y="56"/>
                  </a:lnTo>
                  <a:lnTo>
                    <a:pt x="30" y="49"/>
                  </a:lnTo>
                  <a:lnTo>
                    <a:pt x="28" y="49"/>
                  </a:lnTo>
                  <a:lnTo>
                    <a:pt x="28" y="42"/>
                  </a:lnTo>
                  <a:lnTo>
                    <a:pt x="27" y="42"/>
                  </a:lnTo>
                  <a:lnTo>
                    <a:pt x="27" y="34"/>
                  </a:lnTo>
                  <a:lnTo>
                    <a:pt x="25" y="34"/>
                  </a:lnTo>
                  <a:lnTo>
                    <a:pt x="25" y="30"/>
                  </a:lnTo>
                  <a:lnTo>
                    <a:pt x="23" y="30"/>
                  </a:lnTo>
                  <a:lnTo>
                    <a:pt x="23" y="25"/>
                  </a:lnTo>
                  <a:lnTo>
                    <a:pt x="17" y="25"/>
                  </a:lnTo>
                  <a:lnTo>
                    <a:pt x="17" y="21"/>
                  </a:lnTo>
                  <a:lnTo>
                    <a:pt x="15" y="21"/>
                  </a:lnTo>
                  <a:lnTo>
                    <a:pt x="15" y="16"/>
                  </a:lnTo>
                  <a:lnTo>
                    <a:pt x="14" y="16"/>
                  </a:lnTo>
                  <a:lnTo>
                    <a:pt x="14" y="9"/>
                  </a:lnTo>
                  <a:lnTo>
                    <a:pt x="12" y="9"/>
                  </a:lnTo>
                  <a:lnTo>
                    <a:pt x="12" y="3"/>
                  </a:lnTo>
                  <a:lnTo>
                    <a:pt x="10" y="3"/>
                  </a:lnTo>
                  <a:lnTo>
                    <a:pt x="10"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64" name="Group 11"/>
          <p:cNvGrpSpPr>
            <a:grpSpLocks/>
          </p:cNvGrpSpPr>
          <p:nvPr/>
        </p:nvGrpSpPr>
        <p:grpSpPr bwMode="auto">
          <a:xfrm>
            <a:off x="1493402" y="2189980"/>
            <a:ext cx="5750235" cy="2916000"/>
            <a:chOff x="1510" y="1479"/>
            <a:chExt cx="2736" cy="1356"/>
          </a:xfrm>
        </p:grpSpPr>
        <p:sp>
          <p:nvSpPr>
            <p:cNvPr id="65" name="Line 12"/>
            <p:cNvSpPr>
              <a:spLocks noChangeShapeType="1"/>
            </p:cNvSpPr>
            <p:nvPr/>
          </p:nvSpPr>
          <p:spPr bwMode="auto">
            <a:xfrm>
              <a:off x="2632" y="271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13"/>
            <p:cNvSpPr>
              <a:spLocks noChangeShapeType="1"/>
            </p:cNvSpPr>
            <p:nvPr/>
          </p:nvSpPr>
          <p:spPr bwMode="auto">
            <a:xfrm>
              <a:off x="2524" y="264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14"/>
            <p:cNvSpPr>
              <a:spLocks noChangeShapeType="1"/>
            </p:cNvSpPr>
            <p:nvPr/>
          </p:nvSpPr>
          <p:spPr bwMode="auto">
            <a:xfrm>
              <a:off x="4246" y="279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15"/>
            <p:cNvSpPr>
              <a:spLocks noChangeShapeType="1"/>
            </p:cNvSpPr>
            <p:nvPr/>
          </p:nvSpPr>
          <p:spPr bwMode="auto">
            <a:xfrm>
              <a:off x="2926" y="275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16"/>
            <p:cNvSpPr>
              <a:spLocks noChangeShapeType="1"/>
            </p:cNvSpPr>
            <p:nvPr/>
          </p:nvSpPr>
          <p:spPr bwMode="auto">
            <a:xfrm>
              <a:off x="3220" y="275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17"/>
            <p:cNvSpPr>
              <a:spLocks noChangeShapeType="1"/>
            </p:cNvSpPr>
            <p:nvPr/>
          </p:nvSpPr>
          <p:spPr bwMode="auto">
            <a:xfrm>
              <a:off x="2710" y="273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18"/>
            <p:cNvSpPr>
              <a:spLocks noChangeShapeType="1"/>
            </p:cNvSpPr>
            <p:nvPr/>
          </p:nvSpPr>
          <p:spPr bwMode="auto">
            <a:xfrm>
              <a:off x="2398" y="263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Freeform 19"/>
            <p:cNvSpPr>
              <a:spLocks/>
            </p:cNvSpPr>
            <p:nvPr/>
          </p:nvSpPr>
          <p:spPr bwMode="auto">
            <a:xfrm>
              <a:off x="1510" y="1479"/>
              <a:ext cx="2736" cy="1356"/>
            </a:xfrm>
            <a:custGeom>
              <a:avLst/>
              <a:gdLst>
                <a:gd name="T0" fmla="*/ 359 w 456"/>
                <a:gd name="T1" fmla="*/ 226 h 226"/>
                <a:gd name="T2" fmla="*/ 298 w 456"/>
                <a:gd name="T3" fmla="*/ 222 h 226"/>
                <a:gd name="T4" fmla="*/ 224 w 456"/>
                <a:gd name="T5" fmla="*/ 218 h 226"/>
                <a:gd name="T6" fmla="*/ 205 w 456"/>
                <a:gd name="T7" fmla="*/ 216 h 226"/>
                <a:gd name="T8" fmla="*/ 195 w 456"/>
                <a:gd name="T9" fmla="*/ 214 h 226"/>
                <a:gd name="T10" fmla="*/ 190 w 456"/>
                <a:gd name="T11" fmla="*/ 213 h 226"/>
                <a:gd name="T12" fmla="*/ 179 w 456"/>
                <a:gd name="T13" fmla="*/ 211 h 226"/>
                <a:gd name="T14" fmla="*/ 175 w 456"/>
                <a:gd name="T15" fmla="*/ 210 h 226"/>
                <a:gd name="T16" fmla="*/ 172 w 456"/>
                <a:gd name="T17" fmla="*/ 207 h 226"/>
                <a:gd name="T18" fmla="*/ 169 w 456"/>
                <a:gd name="T19" fmla="*/ 204 h 226"/>
                <a:gd name="T20" fmla="*/ 160 w 456"/>
                <a:gd name="T21" fmla="*/ 201 h 226"/>
                <a:gd name="T22" fmla="*/ 157 w 456"/>
                <a:gd name="T23" fmla="*/ 200 h 226"/>
                <a:gd name="T24" fmla="*/ 141 w 456"/>
                <a:gd name="T25" fmla="*/ 198 h 226"/>
                <a:gd name="T26" fmla="*/ 138 w 456"/>
                <a:gd name="T27" fmla="*/ 195 h 226"/>
                <a:gd name="T28" fmla="*/ 135 w 456"/>
                <a:gd name="T29" fmla="*/ 193 h 226"/>
                <a:gd name="T30" fmla="*/ 130 w 456"/>
                <a:gd name="T31" fmla="*/ 190 h 226"/>
                <a:gd name="T32" fmla="*/ 125 w 456"/>
                <a:gd name="T33" fmla="*/ 185 h 226"/>
                <a:gd name="T34" fmla="*/ 122 w 456"/>
                <a:gd name="T35" fmla="*/ 184 h 226"/>
                <a:gd name="T36" fmla="*/ 119 w 456"/>
                <a:gd name="T37" fmla="*/ 182 h 226"/>
                <a:gd name="T38" fmla="*/ 114 w 456"/>
                <a:gd name="T39" fmla="*/ 179 h 226"/>
                <a:gd name="T40" fmla="*/ 108 w 456"/>
                <a:gd name="T41" fmla="*/ 177 h 226"/>
                <a:gd name="T42" fmla="*/ 105 w 456"/>
                <a:gd name="T43" fmla="*/ 176 h 226"/>
                <a:gd name="T44" fmla="*/ 105 w 456"/>
                <a:gd name="T45" fmla="*/ 173 h 226"/>
                <a:gd name="T46" fmla="*/ 103 w 456"/>
                <a:gd name="T47" fmla="*/ 169 h 226"/>
                <a:gd name="T48" fmla="*/ 100 w 456"/>
                <a:gd name="T49" fmla="*/ 167 h 226"/>
                <a:gd name="T50" fmla="*/ 98 w 456"/>
                <a:gd name="T51" fmla="*/ 164 h 226"/>
                <a:gd name="T52" fmla="*/ 90 w 456"/>
                <a:gd name="T53" fmla="*/ 158 h 226"/>
                <a:gd name="T54" fmla="*/ 87 w 456"/>
                <a:gd name="T55" fmla="*/ 154 h 226"/>
                <a:gd name="T56" fmla="*/ 85 w 456"/>
                <a:gd name="T57" fmla="*/ 147 h 226"/>
                <a:gd name="T58" fmla="*/ 80 w 456"/>
                <a:gd name="T59" fmla="*/ 144 h 226"/>
                <a:gd name="T60" fmla="*/ 76 w 456"/>
                <a:gd name="T61" fmla="*/ 140 h 226"/>
                <a:gd name="T62" fmla="*/ 73 w 456"/>
                <a:gd name="T63" fmla="*/ 135 h 226"/>
                <a:gd name="T64" fmla="*/ 71 w 456"/>
                <a:gd name="T65" fmla="*/ 128 h 226"/>
                <a:gd name="T66" fmla="*/ 69 w 456"/>
                <a:gd name="T67" fmla="*/ 121 h 226"/>
                <a:gd name="T68" fmla="*/ 64 w 456"/>
                <a:gd name="T69" fmla="*/ 117 h 226"/>
                <a:gd name="T70" fmla="*/ 60 w 456"/>
                <a:gd name="T71" fmla="*/ 110 h 226"/>
                <a:gd name="T72" fmla="*/ 57 w 456"/>
                <a:gd name="T73" fmla="*/ 101 h 226"/>
                <a:gd name="T74" fmla="*/ 56 w 456"/>
                <a:gd name="T75" fmla="*/ 92 h 226"/>
                <a:gd name="T76" fmla="*/ 55 w 456"/>
                <a:gd name="T77" fmla="*/ 90 h 226"/>
                <a:gd name="T78" fmla="*/ 50 w 456"/>
                <a:gd name="T79" fmla="*/ 86 h 226"/>
                <a:gd name="T80" fmla="*/ 46 w 456"/>
                <a:gd name="T81" fmla="*/ 79 h 226"/>
                <a:gd name="T82" fmla="*/ 43 w 456"/>
                <a:gd name="T83" fmla="*/ 67 h 226"/>
                <a:gd name="T84" fmla="*/ 41 w 456"/>
                <a:gd name="T85" fmla="*/ 61 h 226"/>
                <a:gd name="T86" fmla="*/ 36 w 456"/>
                <a:gd name="T87" fmla="*/ 59 h 226"/>
                <a:gd name="T88" fmla="*/ 30 w 456"/>
                <a:gd name="T89" fmla="*/ 46 h 226"/>
                <a:gd name="T90" fmla="*/ 29 w 456"/>
                <a:gd name="T91" fmla="*/ 40 h 226"/>
                <a:gd name="T92" fmla="*/ 26 w 456"/>
                <a:gd name="T93" fmla="*/ 36 h 226"/>
                <a:gd name="T94" fmla="*/ 22 w 456"/>
                <a:gd name="T95" fmla="*/ 33 h 226"/>
                <a:gd name="T96" fmla="*/ 19 w 456"/>
                <a:gd name="T97" fmla="*/ 28 h 226"/>
                <a:gd name="T98" fmla="*/ 16 w 456"/>
                <a:gd name="T99" fmla="*/ 20 h 226"/>
                <a:gd name="T100" fmla="*/ 14 w 456"/>
                <a:gd name="T101" fmla="*/ 13 h 226"/>
                <a:gd name="T102" fmla="*/ 11 w 456"/>
                <a:gd name="T103" fmla="*/ 11 h 226"/>
                <a:gd name="T104" fmla="*/ 9 w 456"/>
                <a:gd name="T105" fmla="*/ 6 h 226"/>
                <a:gd name="T106" fmla="*/ 8 w 456"/>
                <a:gd name="T107" fmla="*/ 2 h 226"/>
                <a:gd name="T108" fmla="*/ 0 w 456"/>
                <a:gd name="T10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226">
                  <a:moveTo>
                    <a:pt x="456" y="226"/>
                  </a:moveTo>
                  <a:lnTo>
                    <a:pt x="359" y="226"/>
                  </a:lnTo>
                  <a:lnTo>
                    <a:pt x="359" y="222"/>
                  </a:lnTo>
                  <a:lnTo>
                    <a:pt x="298" y="222"/>
                  </a:lnTo>
                  <a:lnTo>
                    <a:pt x="298" y="218"/>
                  </a:lnTo>
                  <a:lnTo>
                    <a:pt x="224" y="218"/>
                  </a:lnTo>
                  <a:lnTo>
                    <a:pt x="224" y="216"/>
                  </a:lnTo>
                  <a:lnTo>
                    <a:pt x="205" y="216"/>
                  </a:lnTo>
                  <a:lnTo>
                    <a:pt x="205" y="214"/>
                  </a:lnTo>
                  <a:lnTo>
                    <a:pt x="195" y="214"/>
                  </a:lnTo>
                  <a:lnTo>
                    <a:pt x="195" y="213"/>
                  </a:lnTo>
                  <a:lnTo>
                    <a:pt x="190" y="213"/>
                  </a:lnTo>
                  <a:lnTo>
                    <a:pt x="190" y="211"/>
                  </a:lnTo>
                  <a:lnTo>
                    <a:pt x="179" y="211"/>
                  </a:lnTo>
                  <a:lnTo>
                    <a:pt x="179" y="210"/>
                  </a:lnTo>
                  <a:lnTo>
                    <a:pt x="175" y="210"/>
                  </a:lnTo>
                  <a:lnTo>
                    <a:pt x="175" y="207"/>
                  </a:lnTo>
                  <a:lnTo>
                    <a:pt x="172" y="207"/>
                  </a:lnTo>
                  <a:lnTo>
                    <a:pt x="172" y="204"/>
                  </a:lnTo>
                  <a:lnTo>
                    <a:pt x="169" y="204"/>
                  </a:lnTo>
                  <a:lnTo>
                    <a:pt x="169" y="201"/>
                  </a:lnTo>
                  <a:lnTo>
                    <a:pt x="160" y="201"/>
                  </a:lnTo>
                  <a:lnTo>
                    <a:pt x="160" y="200"/>
                  </a:lnTo>
                  <a:lnTo>
                    <a:pt x="157" y="200"/>
                  </a:lnTo>
                  <a:lnTo>
                    <a:pt x="157" y="198"/>
                  </a:lnTo>
                  <a:lnTo>
                    <a:pt x="141" y="198"/>
                  </a:lnTo>
                  <a:lnTo>
                    <a:pt x="141" y="195"/>
                  </a:lnTo>
                  <a:lnTo>
                    <a:pt x="138" y="195"/>
                  </a:lnTo>
                  <a:lnTo>
                    <a:pt x="138" y="193"/>
                  </a:lnTo>
                  <a:lnTo>
                    <a:pt x="135" y="193"/>
                  </a:lnTo>
                  <a:lnTo>
                    <a:pt x="135" y="190"/>
                  </a:lnTo>
                  <a:lnTo>
                    <a:pt x="130" y="190"/>
                  </a:lnTo>
                  <a:lnTo>
                    <a:pt x="130" y="185"/>
                  </a:lnTo>
                  <a:lnTo>
                    <a:pt x="125" y="185"/>
                  </a:lnTo>
                  <a:lnTo>
                    <a:pt x="125" y="184"/>
                  </a:lnTo>
                  <a:lnTo>
                    <a:pt x="122" y="184"/>
                  </a:lnTo>
                  <a:lnTo>
                    <a:pt x="122" y="182"/>
                  </a:lnTo>
                  <a:lnTo>
                    <a:pt x="119" y="182"/>
                  </a:lnTo>
                  <a:lnTo>
                    <a:pt x="119" y="179"/>
                  </a:lnTo>
                  <a:lnTo>
                    <a:pt x="114" y="179"/>
                  </a:lnTo>
                  <a:lnTo>
                    <a:pt x="114" y="177"/>
                  </a:lnTo>
                  <a:lnTo>
                    <a:pt x="108" y="177"/>
                  </a:lnTo>
                  <a:lnTo>
                    <a:pt x="108" y="176"/>
                  </a:lnTo>
                  <a:lnTo>
                    <a:pt x="105" y="176"/>
                  </a:lnTo>
                  <a:lnTo>
                    <a:pt x="105" y="174"/>
                  </a:lnTo>
                  <a:lnTo>
                    <a:pt x="105" y="173"/>
                  </a:lnTo>
                  <a:lnTo>
                    <a:pt x="103" y="173"/>
                  </a:lnTo>
                  <a:lnTo>
                    <a:pt x="103" y="169"/>
                  </a:lnTo>
                  <a:lnTo>
                    <a:pt x="100" y="169"/>
                  </a:lnTo>
                  <a:lnTo>
                    <a:pt x="100" y="167"/>
                  </a:lnTo>
                  <a:lnTo>
                    <a:pt x="98" y="167"/>
                  </a:lnTo>
                  <a:lnTo>
                    <a:pt x="98" y="164"/>
                  </a:lnTo>
                  <a:lnTo>
                    <a:pt x="90" y="164"/>
                  </a:lnTo>
                  <a:lnTo>
                    <a:pt x="90" y="158"/>
                  </a:lnTo>
                  <a:lnTo>
                    <a:pt x="87" y="158"/>
                  </a:lnTo>
                  <a:lnTo>
                    <a:pt x="87" y="154"/>
                  </a:lnTo>
                  <a:lnTo>
                    <a:pt x="85" y="154"/>
                  </a:lnTo>
                  <a:lnTo>
                    <a:pt x="85" y="147"/>
                  </a:lnTo>
                  <a:lnTo>
                    <a:pt x="80" y="147"/>
                  </a:lnTo>
                  <a:lnTo>
                    <a:pt x="80" y="144"/>
                  </a:lnTo>
                  <a:lnTo>
                    <a:pt x="76" y="144"/>
                  </a:lnTo>
                  <a:lnTo>
                    <a:pt x="76" y="140"/>
                  </a:lnTo>
                  <a:lnTo>
                    <a:pt x="73" y="140"/>
                  </a:lnTo>
                  <a:lnTo>
                    <a:pt x="73" y="135"/>
                  </a:lnTo>
                  <a:lnTo>
                    <a:pt x="71" y="135"/>
                  </a:lnTo>
                  <a:lnTo>
                    <a:pt x="71" y="128"/>
                  </a:lnTo>
                  <a:lnTo>
                    <a:pt x="69" y="128"/>
                  </a:lnTo>
                  <a:lnTo>
                    <a:pt x="69" y="121"/>
                  </a:lnTo>
                  <a:lnTo>
                    <a:pt x="64" y="121"/>
                  </a:lnTo>
                  <a:lnTo>
                    <a:pt x="64" y="117"/>
                  </a:lnTo>
                  <a:lnTo>
                    <a:pt x="60" y="117"/>
                  </a:lnTo>
                  <a:lnTo>
                    <a:pt x="60" y="110"/>
                  </a:lnTo>
                  <a:lnTo>
                    <a:pt x="57" y="110"/>
                  </a:lnTo>
                  <a:lnTo>
                    <a:pt x="57" y="101"/>
                  </a:lnTo>
                  <a:lnTo>
                    <a:pt x="56" y="101"/>
                  </a:lnTo>
                  <a:lnTo>
                    <a:pt x="56" y="92"/>
                  </a:lnTo>
                  <a:lnTo>
                    <a:pt x="55" y="92"/>
                  </a:lnTo>
                  <a:lnTo>
                    <a:pt x="55" y="90"/>
                  </a:lnTo>
                  <a:lnTo>
                    <a:pt x="50" y="90"/>
                  </a:lnTo>
                  <a:lnTo>
                    <a:pt x="50" y="86"/>
                  </a:lnTo>
                  <a:lnTo>
                    <a:pt x="46" y="86"/>
                  </a:lnTo>
                  <a:lnTo>
                    <a:pt x="46" y="79"/>
                  </a:lnTo>
                  <a:lnTo>
                    <a:pt x="43" y="79"/>
                  </a:lnTo>
                  <a:lnTo>
                    <a:pt x="43" y="67"/>
                  </a:lnTo>
                  <a:lnTo>
                    <a:pt x="41" y="67"/>
                  </a:lnTo>
                  <a:lnTo>
                    <a:pt x="41" y="61"/>
                  </a:lnTo>
                  <a:lnTo>
                    <a:pt x="36" y="61"/>
                  </a:lnTo>
                  <a:lnTo>
                    <a:pt x="36" y="59"/>
                  </a:lnTo>
                  <a:lnTo>
                    <a:pt x="30" y="59"/>
                  </a:lnTo>
                  <a:lnTo>
                    <a:pt x="30" y="46"/>
                  </a:lnTo>
                  <a:lnTo>
                    <a:pt x="29" y="46"/>
                  </a:lnTo>
                  <a:lnTo>
                    <a:pt x="29" y="40"/>
                  </a:lnTo>
                  <a:lnTo>
                    <a:pt x="26" y="40"/>
                  </a:lnTo>
                  <a:lnTo>
                    <a:pt x="26" y="36"/>
                  </a:lnTo>
                  <a:lnTo>
                    <a:pt x="22" y="36"/>
                  </a:lnTo>
                  <a:lnTo>
                    <a:pt x="22" y="33"/>
                  </a:lnTo>
                  <a:lnTo>
                    <a:pt x="19" y="33"/>
                  </a:lnTo>
                  <a:lnTo>
                    <a:pt x="19" y="28"/>
                  </a:lnTo>
                  <a:lnTo>
                    <a:pt x="16" y="28"/>
                  </a:lnTo>
                  <a:lnTo>
                    <a:pt x="16" y="20"/>
                  </a:lnTo>
                  <a:lnTo>
                    <a:pt x="14" y="20"/>
                  </a:lnTo>
                  <a:lnTo>
                    <a:pt x="14" y="13"/>
                  </a:lnTo>
                  <a:lnTo>
                    <a:pt x="14" y="11"/>
                  </a:lnTo>
                  <a:lnTo>
                    <a:pt x="11" y="11"/>
                  </a:lnTo>
                  <a:lnTo>
                    <a:pt x="11" y="6"/>
                  </a:lnTo>
                  <a:lnTo>
                    <a:pt x="9" y="6"/>
                  </a:lnTo>
                  <a:lnTo>
                    <a:pt x="9" y="2"/>
                  </a:lnTo>
                  <a:lnTo>
                    <a:pt x="8" y="2"/>
                  </a:lnTo>
                  <a:lnTo>
                    <a:pt x="8"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
        <p:nvSpPr>
          <p:cNvPr id="73" name="Rectangle 72"/>
          <p:cNvSpPr/>
          <p:nvPr/>
        </p:nvSpPr>
        <p:spPr>
          <a:xfrm>
            <a:off x="4275789" y="3688241"/>
            <a:ext cx="2478564" cy="276999"/>
          </a:xfrm>
          <a:prstGeom prst="rect">
            <a:avLst/>
          </a:prstGeom>
        </p:spPr>
        <p:txBody>
          <a:bodyPr wrap="none">
            <a:spAutoFit/>
          </a:bodyPr>
          <a:lstStyle/>
          <a:p>
            <a:r>
              <a:rPr lang="fr-FR" sz="1200" dirty="0" smtClean="0">
                <a:solidFill>
                  <a:srgbClr val="000000"/>
                </a:solidFill>
              </a:rPr>
              <a:t>HR* 0,864 (IC95% 0,697 – 1,070)</a:t>
            </a:r>
            <a:endParaRPr lang="fr-FR" sz="1200" dirty="0">
              <a:solidFill>
                <a:srgbClr val="000000"/>
              </a:solidFill>
            </a:endParaRPr>
          </a:p>
        </p:txBody>
      </p:sp>
    </p:spTree>
    <p:custDataLst>
      <p:tags r:id="rId1"/>
    </p:custDataLst>
    <p:extLst>
      <p:ext uri="{BB962C8B-B14F-4D97-AF65-F5344CB8AC3E}">
        <p14:creationId xmlns:p14="http://schemas.microsoft.com/office/powerpoint/2010/main" val="3033501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 </a:t>
            </a:r>
            <a:r>
              <a:rPr lang="fr-FR" dirty="0" smtClean="0"/>
              <a:t>Etude randomisée de phase III évaluant </a:t>
            </a:r>
            <a:r>
              <a:rPr lang="fr-FR" dirty="0" err="1" smtClean="0"/>
              <a:t>gemcitabine</a:t>
            </a:r>
            <a:r>
              <a:rPr lang="fr-FR" dirty="0" smtClean="0"/>
              <a:t> plus S-1 versus </a:t>
            </a:r>
            <a:r>
              <a:rPr lang="fr-FR" dirty="0" err="1" smtClean="0"/>
              <a:t>gemcitabine</a:t>
            </a:r>
            <a:r>
              <a:rPr lang="fr-FR" dirty="0" smtClean="0"/>
              <a:t> plus </a:t>
            </a:r>
            <a:r>
              <a:rPr lang="fr-FR" dirty="0" err="1" smtClean="0"/>
              <a:t>cisplatine</a:t>
            </a:r>
            <a:r>
              <a:rPr lang="fr-FR" dirty="0" smtClean="0"/>
              <a:t> dans le cancer des voies biliaires avancé: une étude du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(JCOG1113, FUGA-BT) </a:t>
            </a:r>
            <a:br>
              <a:rPr lang="fr-FR" dirty="0" smtClean="0"/>
            </a:br>
            <a:r>
              <a:rPr lang="fr-FR" dirty="0" smtClean="0"/>
              <a:t>– </a:t>
            </a:r>
            <a:r>
              <a:rPr lang="fr-FR" dirty="0" err="1" smtClean="0"/>
              <a:t>Morizane</a:t>
            </a:r>
            <a:r>
              <a:rPr lang="fr-FR" dirty="0" smtClean="0"/>
              <a:t> C,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r>
              <a:rPr lang="en-GB" b="1" dirty="0" smtClean="0"/>
              <a:t> </a:t>
            </a:r>
          </a:p>
        </p:txBody>
      </p:sp>
      <p:sp>
        <p:nvSpPr>
          <p:cNvPr id="14" name="Text Placeholder 13"/>
          <p:cNvSpPr>
            <a:spLocks noGrp="1"/>
          </p:cNvSpPr>
          <p:nvPr>
            <p:ph type="body" sz="quarter" idx="10"/>
          </p:nvPr>
        </p:nvSpPr>
        <p:spPr/>
        <p:txBody>
          <a:bodyPr/>
          <a:lstStyle/>
          <a:p>
            <a:r>
              <a:rPr lang="en-GB" dirty="0" smtClean="0"/>
              <a:t>*p </a:t>
            </a:r>
            <a:r>
              <a:rPr lang="en-GB" dirty="0" err="1" smtClean="0"/>
              <a:t>bilatéral</a:t>
            </a:r>
            <a:r>
              <a:rPr lang="en-GB" dirty="0" smtClean="0"/>
              <a:t>, test exact de Fisher</a:t>
            </a:r>
            <a:endParaRPr lang="en-GB" dirty="0"/>
          </a:p>
        </p:txBody>
      </p:sp>
      <p:sp>
        <p:nvSpPr>
          <p:cNvPr id="15" name="Text Placeholder 14"/>
          <p:cNvSpPr>
            <a:spLocks noGrp="1"/>
          </p:cNvSpPr>
          <p:nvPr>
            <p:ph type="body" sz="quarter" idx="11"/>
          </p:nvPr>
        </p:nvSpPr>
        <p:spPr/>
        <p:txBody>
          <a:bodyPr/>
          <a:lstStyle/>
          <a:p>
            <a:r>
              <a:rPr lang="en-GB" smtClean="0"/>
              <a:t>Morizane C, et al, J Clin Oncol 2018;36(Suppl 4S):Abstr 205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377878675"/>
              </p:ext>
            </p:extLst>
          </p:nvPr>
        </p:nvGraphicFramePr>
        <p:xfrm>
          <a:off x="369888" y="1624521"/>
          <a:ext cx="8408989" cy="2016000"/>
        </p:xfrm>
        <a:graphic>
          <a:graphicData uri="http://schemas.openxmlformats.org/drawingml/2006/table">
            <a:tbl>
              <a:tblPr firstRow="1" bandRow="1">
                <a:tableStyleId>{69012ECD-51FC-41F1-AA8D-1B2483CD663E}</a:tableStyleId>
              </a:tblPr>
              <a:tblGrid>
                <a:gridCol w="2062902">
                  <a:extLst>
                    <a:ext uri="{9D8B030D-6E8A-4147-A177-3AD203B41FA5}">
                      <a16:colId xmlns:a16="http://schemas.microsoft.com/office/drawing/2014/main" val="20000"/>
                    </a:ext>
                  </a:extLst>
                </a:gridCol>
                <a:gridCol w="241014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887944">
                  <a:extLst>
                    <a:ext uri="{9D8B030D-6E8A-4147-A177-3AD203B41FA5}">
                      <a16:colId xmlns:a16="http://schemas.microsoft.com/office/drawing/2014/main" val="20003"/>
                    </a:ext>
                  </a:extLst>
                </a:gridCol>
              </a:tblGrid>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Gemcitabine + S-1 (n=141)</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altLang="zh-CN" sz="1400" noProof="0" dirty="0" smtClean="0">
                          <a:solidFill>
                            <a:srgbClr val="FFFFFF"/>
                          </a:solidFill>
                          <a:ea typeface="SimSun" pitchFamily="2" charset="-122"/>
                        </a:rPr>
                        <a:t>Gemcitabine + cisplatine</a:t>
                      </a:r>
                      <a:r>
                        <a:rPr lang="fr-FR" altLang="zh-CN" sz="1400" baseline="0" noProof="0" dirty="0" smtClean="0">
                          <a:solidFill>
                            <a:srgbClr val="FFFFFF"/>
                          </a:solidFill>
                          <a:ea typeface="SimSun" pitchFamily="2" charset="-122"/>
                        </a:rPr>
                        <a:t> (n=148)</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TRO, % (IC95%)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29,8 (22,4 – 38,1)</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32,4 (25,0 –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0,70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RC,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 (1)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RP,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40 (28)</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48 (32)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MS,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76 (54)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74 (50)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Progression,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19 (13)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21 (14)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NE, n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 (3)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 (3)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957642819"/>
              </p:ext>
            </p:extLst>
          </p:nvPr>
        </p:nvGraphicFramePr>
        <p:xfrm>
          <a:off x="378354" y="3715781"/>
          <a:ext cx="8401579" cy="2537460"/>
        </p:xfrm>
        <a:graphic>
          <a:graphicData uri="http://schemas.openxmlformats.org/drawingml/2006/table">
            <a:tbl>
              <a:tblPr firstRow="1" bandRow="1">
                <a:tableStyleId>{69012ECD-51FC-41F1-AA8D-1B2483CD663E}</a:tableStyleId>
              </a:tblPr>
              <a:tblGrid>
                <a:gridCol w="2906713">
                  <a:extLst>
                    <a:ext uri="{9D8B030D-6E8A-4147-A177-3AD203B41FA5}">
                      <a16:colId xmlns:a16="http://schemas.microsoft.com/office/drawing/2014/main" val="20000"/>
                    </a:ext>
                  </a:extLst>
                </a:gridCol>
                <a:gridCol w="2506133">
                  <a:extLst>
                    <a:ext uri="{9D8B030D-6E8A-4147-A177-3AD203B41FA5}">
                      <a16:colId xmlns:a16="http://schemas.microsoft.com/office/drawing/2014/main" val="20001"/>
                    </a:ext>
                  </a:extLst>
                </a:gridCol>
                <a:gridCol w="2988733">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grade 3–4 (&gt;5% patients),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Gemcitabine + S-1 (n=177)</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altLang="zh-CN" sz="1400" noProof="0" dirty="0" smtClean="0">
                          <a:solidFill>
                            <a:srgbClr val="FFFFFF"/>
                          </a:solidFill>
                          <a:ea typeface="SimSun" pitchFamily="2" charset="-122"/>
                        </a:rPr>
                        <a:t>Gemcitabine + cisplatine</a:t>
                      </a:r>
                      <a:r>
                        <a:rPr lang="fr-FR" altLang="zh-CN" sz="1400" baseline="0" noProof="0" dirty="0" smtClean="0">
                          <a:solidFill>
                            <a:srgbClr val="FFFFFF"/>
                          </a:solidFill>
                          <a:ea typeface="SimSun" pitchFamily="2" charset="-122"/>
                        </a:rPr>
                        <a:t> (n=171)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Leucopénie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24,9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Anémie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Diminution plaquettes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7,3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16,4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Diminution neutrophiles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59,9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60,8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Rash </a:t>
                      </a:r>
                      <a:r>
                        <a:rPr kumimoji="0" lang="fr-FR" sz="1400" b="0" i="0" u="none" strike="noStrike" cap="none" normalizeH="0" baseline="0" noProof="0" dirty="0" err="1" smtClean="0">
                          <a:ln>
                            <a:noFill/>
                          </a:ln>
                          <a:solidFill>
                            <a:srgbClr val="000000"/>
                          </a:solidFill>
                          <a:effectLst/>
                          <a:latin typeface="Arial" charset="0"/>
                          <a:cs typeface="Arial" charset="0"/>
                        </a:rPr>
                        <a:t>maculopapulaire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6,2</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0</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Infection voies biliaires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20,9</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19,3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Fatigue</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Anorexie</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5,6</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5,8</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761557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205: Etude randomisée de phase III évaluant gemcitabine plus S-1 versus gemcitabine plus cisplatine dans le cancer des voies biliaires avancé: une étude du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(JCOG1113, FUGA-BT) </a:t>
            </a:r>
            <a:br>
              <a:rPr lang="fr-FR" dirty="0" smtClean="0"/>
            </a:br>
            <a:r>
              <a:rPr lang="fr-FR" dirty="0" smtClean="0"/>
              <a:t>– </a:t>
            </a:r>
            <a:r>
              <a:rPr lang="fr-FR" dirty="0" err="1" smtClean="0"/>
              <a:t>Morizane</a:t>
            </a:r>
            <a:r>
              <a:rPr lang="fr-FR" dirty="0" smtClean="0"/>
              <a:t> C, et al</a:t>
            </a:r>
            <a:endParaRPr lang="fr-FR" dirty="0"/>
          </a:p>
        </p:txBody>
      </p:sp>
      <p:sp>
        <p:nvSpPr>
          <p:cNvPr id="5123" name="Rectangle 3"/>
          <p:cNvSpPr>
            <a:spLocks noGrp="1" noChangeArrowheads="1"/>
          </p:cNvSpPr>
          <p:nvPr>
            <p:ph idx="1"/>
          </p:nvPr>
        </p:nvSpPr>
        <p:spPr/>
        <p:txBody>
          <a:bodyPr/>
          <a:lstStyle/>
          <a:p>
            <a:pPr marL="0" indent="0">
              <a:buNone/>
            </a:pPr>
            <a:r>
              <a:rPr lang="en-GB" b="1" dirty="0" err="1"/>
              <a:t>Résultats</a:t>
            </a: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3000"/>
              </a:spcBef>
              <a:buNone/>
            </a:pPr>
            <a:r>
              <a:rPr lang="fr-FR" b="1" dirty="0" smtClean="0"/>
              <a:t>Conclusions</a:t>
            </a:r>
          </a:p>
          <a:p>
            <a:r>
              <a:rPr lang="fr-FR" b="1" dirty="0" smtClean="0"/>
              <a:t>Chez ces patients avec CVB avancé, la gemcitabine + S-1 a démontré sa non infériorité par rapport à gemcitabine + cisplatine pour la SG</a:t>
            </a:r>
          </a:p>
          <a:p>
            <a:r>
              <a:rPr lang="fr-FR" b="1" dirty="0" smtClean="0"/>
              <a:t>L’association gemcitabine + S-1 a été bien tolérée et pourrait être considérée comme une nouvelle option de traitement standard maniable sans hydratation dans ce contexte</a:t>
            </a:r>
            <a:endParaRPr lang="fr-FR" b="1" dirty="0"/>
          </a:p>
        </p:txBody>
      </p:sp>
      <p:sp>
        <p:nvSpPr>
          <p:cNvPr id="14" name="Text Placeholder 13"/>
          <p:cNvSpPr>
            <a:spLocks noGrp="1"/>
          </p:cNvSpPr>
          <p:nvPr>
            <p:ph type="body" sz="quarter" idx="10"/>
          </p:nvPr>
        </p:nvSpPr>
        <p:spPr/>
        <p:txBody>
          <a:bodyPr/>
          <a:lstStyle/>
          <a:p>
            <a:r>
              <a:rPr lang="fr-FR" dirty="0" smtClean="0"/>
              <a:t>*Fatigue, nausées, </a:t>
            </a:r>
            <a:r>
              <a:rPr lang="fr-FR" dirty="0" err="1" smtClean="0"/>
              <a:t>mucite</a:t>
            </a:r>
            <a:r>
              <a:rPr lang="fr-FR" dirty="0" smtClean="0"/>
              <a:t>, anorexie, vomissements ou diarrhée de grade ≥2</a:t>
            </a:r>
            <a:endParaRPr lang="fr-FR" dirty="0"/>
          </a:p>
        </p:txBody>
      </p:sp>
      <p:sp>
        <p:nvSpPr>
          <p:cNvPr id="15" name="Text Placeholder 14"/>
          <p:cNvSpPr>
            <a:spLocks noGrp="1"/>
          </p:cNvSpPr>
          <p:nvPr>
            <p:ph type="body" sz="quarter" idx="11"/>
          </p:nvPr>
        </p:nvSpPr>
        <p:spPr/>
        <p:txBody>
          <a:bodyPr/>
          <a:lstStyle/>
          <a:p>
            <a:r>
              <a:rPr lang="fr-FR" smtClean="0"/>
              <a:t>Morizane C, et al, J Clin Oncol 2018;36(Suppl 4S):Abstr 205</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58954309"/>
              </p:ext>
            </p:extLst>
          </p:nvPr>
        </p:nvGraphicFramePr>
        <p:xfrm>
          <a:off x="378354" y="1649820"/>
          <a:ext cx="8477780" cy="1318260"/>
        </p:xfrm>
        <a:graphic>
          <a:graphicData uri="http://schemas.openxmlformats.org/drawingml/2006/table">
            <a:tbl>
              <a:tblPr firstRow="1" bandRow="1">
                <a:tableStyleId>{69012ECD-51FC-41F1-AA8D-1B2483CD663E}</a:tableStyleId>
              </a:tblPr>
              <a:tblGrid>
                <a:gridCol w="3228446">
                  <a:extLst>
                    <a:ext uri="{9D8B030D-6E8A-4147-A177-3AD203B41FA5}">
                      <a16:colId xmlns:a16="http://schemas.microsoft.com/office/drawing/2014/main" val="20000"/>
                    </a:ext>
                  </a:extLst>
                </a:gridCol>
                <a:gridCol w="2624667">
                  <a:extLst>
                    <a:ext uri="{9D8B030D-6E8A-4147-A177-3AD203B41FA5}">
                      <a16:colId xmlns:a16="http://schemas.microsoft.com/office/drawing/2014/main" val="20001"/>
                    </a:ext>
                  </a:extLst>
                </a:gridCol>
                <a:gridCol w="2624667">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EIs cliniquement significatifs*, 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Gemcitabine</a:t>
                      </a:r>
                      <a:r>
                        <a:rPr kumimoji="0" lang="fr-FR" sz="1400" b="1" i="0" u="none" strike="noStrike" cap="none" normalizeH="0" baseline="0" noProof="0" dirty="0" smtClean="0">
                          <a:ln>
                            <a:noFill/>
                          </a:ln>
                          <a:solidFill>
                            <a:schemeClr val="tx2"/>
                          </a:solidFill>
                          <a:effectLst/>
                          <a:latin typeface="Arial" charset="0"/>
                          <a:cs typeface="Arial" charset="0"/>
                        </a:rPr>
                        <a:t> + S-1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(n=177)</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altLang="zh-CN" sz="1400" noProof="0" dirty="0" smtClean="0">
                          <a:solidFill>
                            <a:srgbClr val="FFFFFF"/>
                          </a:solidFill>
                          <a:ea typeface="SimSun" pitchFamily="2" charset="-122"/>
                        </a:rPr>
                        <a:t>Gemcitabine + cisplatine</a:t>
                      </a:r>
                      <a:r>
                        <a:rPr lang="fr-FR" altLang="zh-CN" sz="1400" baseline="0" noProof="0" dirty="0" smtClean="0">
                          <a:solidFill>
                            <a:srgbClr val="FFFFFF"/>
                          </a:solidFill>
                          <a:ea typeface="SimSun" pitchFamily="2" charset="-122"/>
                        </a:rPr>
                        <a:t> (n=171)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rgbClr val="000000"/>
                          </a:solidFill>
                          <a:effectLst/>
                          <a:latin typeface="Arial" charset="0"/>
                          <a:cs typeface="Arial" charset="0"/>
                        </a:rPr>
                        <a:t>Grade</a:t>
                      </a:r>
                      <a:r>
                        <a:rPr kumimoji="0" lang="fr-FR" sz="1400" b="1" i="0" u="none" strike="noStrike" cap="none" normalizeH="0" baseline="0" noProof="0" smtClean="0">
                          <a:ln>
                            <a:noFill/>
                          </a:ln>
                          <a:solidFill>
                            <a:srgbClr val="000000"/>
                          </a:solidFill>
                          <a:effectLst/>
                          <a:latin typeface="+mn-lt"/>
                          <a:cs typeface="Arial" charset="0"/>
                        </a:rPr>
                        <a:t> ≥2</a:t>
                      </a:r>
                      <a:endParaRPr kumimoji="0" lang="fr-FR" sz="1400" b="1"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rgbClr val="000000"/>
                          </a:solidFill>
                          <a:effectLst/>
                          <a:latin typeface="Arial" charset="0"/>
                          <a:cs typeface="Arial" charset="0"/>
                        </a:rPr>
                        <a:t>53 (29,9)</a:t>
                      </a:r>
                      <a:endParaRPr kumimoji="0" lang="fr-FR" sz="1400" b="1"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rgbClr val="000000"/>
                          </a:solidFill>
                          <a:effectLst/>
                          <a:latin typeface="Arial" charset="0"/>
                          <a:cs typeface="Arial" charset="0"/>
                        </a:rPr>
                        <a:t>60 (35,1)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Grade</a:t>
                      </a:r>
                      <a:r>
                        <a:rPr kumimoji="0" lang="fr-FR" sz="1400" b="0" i="0" u="none" strike="noStrike" cap="none" normalizeH="0" baseline="0" noProof="0" smtClean="0">
                          <a:ln>
                            <a:noFill/>
                          </a:ln>
                          <a:solidFill>
                            <a:srgbClr val="000000"/>
                          </a:solidFill>
                          <a:effectLst/>
                          <a:latin typeface="+mn-lt"/>
                          <a:cs typeface="Arial" charset="0"/>
                        </a:rPr>
                        <a:t>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19 (10,7)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Grade</a:t>
                      </a:r>
                      <a:r>
                        <a:rPr kumimoji="0" lang="fr-FR" sz="1400" b="0" i="0" u="none" strike="noStrike" cap="none" normalizeH="0" baseline="0" noProof="0" smtClean="0">
                          <a:ln>
                            <a:noFill/>
                          </a:ln>
                          <a:solidFill>
                            <a:srgbClr val="000000"/>
                          </a:solidFill>
                          <a:effectLst/>
                          <a:latin typeface="+mn-lt"/>
                          <a:cs typeface="Arial" charset="0"/>
                        </a:rPr>
                        <a:t>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 (0,6)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0 (0)</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2863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Cancers DE L’ŒSOPHAGE ET DE L’ESTOMAC</a:t>
            </a:r>
            <a:endParaRPr lang="fr-FR" dirty="0"/>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Cancers DU colon, DU rectum ET DE L‘anus</a:t>
            </a:r>
            <a:endParaRPr lang="fr-FR"/>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558: SCOT: latéralisation de la tumeur et influence de la durée de la chimiothérapie sur la survie sans maladie – Saunders M,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Déterminer si la latéralisation de la tumeur a un impact sur la SSM chez les patients avec CCR recevant 3 vs. 6 mois de CT adjuvante comportant de l’</a:t>
            </a:r>
            <a:r>
              <a:rPr lang="fr-FR" dirty="0" err="1" smtClean="0"/>
              <a:t>oxaliplatine</a:t>
            </a:r>
            <a:r>
              <a:rPr lang="fr-FR" dirty="0" smtClean="0"/>
              <a:t> (sous-analyse de l’étude SCOT)</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pPr>
            <a:r>
              <a:rPr lang="fr-FR" dirty="0" smtClean="0"/>
              <a:t>Information sur la latéralisation disponible pour 3 219 patients (droit n=1 207, gauche</a:t>
            </a:r>
            <a:br>
              <a:rPr lang="fr-FR" dirty="0" smtClean="0"/>
            </a:br>
            <a:r>
              <a:rPr lang="fr-FR" dirty="0" smtClean="0"/>
              <a:t>n=2 012)*</a:t>
            </a:r>
          </a:p>
          <a:p>
            <a:endParaRPr lang="fr-FR" dirty="0" smtClean="0"/>
          </a:p>
        </p:txBody>
      </p:sp>
      <p:sp>
        <p:nvSpPr>
          <p:cNvPr id="14" name="Text Placeholder 13"/>
          <p:cNvSpPr>
            <a:spLocks noGrp="1"/>
          </p:cNvSpPr>
          <p:nvPr>
            <p:ph type="body" sz="quarter" idx="10"/>
          </p:nvPr>
        </p:nvSpPr>
        <p:spPr>
          <a:xfrm>
            <a:off x="365126" y="6096000"/>
            <a:ext cx="4096808" cy="487363"/>
          </a:xfrm>
        </p:spPr>
        <p:txBody>
          <a:bodyPr/>
          <a:lstStyle/>
          <a:p>
            <a:r>
              <a:rPr lang="fr-FR" dirty="0" smtClean="0"/>
              <a:t>*Les localisation tumorales ont été obtenues à partir des rapports </a:t>
            </a:r>
            <a:r>
              <a:rPr lang="fr-FR" dirty="0" err="1" smtClean="0"/>
              <a:t>histopathologiques</a:t>
            </a:r>
            <a:r>
              <a:rPr lang="fr-FR" dirty="0" smtClean="0"/>
              <a:t> (l’information n’était pas rapportée à la randomisation)</a:t>
            </a:r>
            <a:endParaRPr lang="fr-FR" dirty="0"/>
          </a:p>
        </p:txBody>
      </p:sp>
      <p:sp>
        <p:nvSpPr>
          <p:cNvPr id="15" name="Text Placeholder 14"/>
          <p:cNvSpPr>
            <a:spLocks noGrp="1"/>
          </p:cNvSpPr>
          <p:nvPr>
            <p:ph type="body" sz="quarter" idx="11"/>
          </p:nvPr>
        </p:nvSpPr>
        <p:spPr/>
        <p:txBody>
          <a:bodyPr/>
          <a:lstStyle/>
          <a:p>
            <a:r>
              <a:rPr lang="fr-FR" smtClean="0"/>
              <a:t>Saunders M, et al, J Clin Oncol 2018;36(Suppl 4S):Abstr 558</a:t>
            </a:r>
            <a:endParaRPr lang="fr-FR" dirty="0"/>
          </a:p>
        </p:txBody>
      </p:sp>
      <p:sp>
        <p:nvSpPr>
          <p:cNvPr id="6" name="Rectangle 9"/>
          <p:cNvSpPr txBox="1">
            <a:spLocks noChangeArrowheads="1"/>
          </p:cNvSpPr>
          <p:nvPr/>
        </p:nvSpPr>
        <p:spPr bwMode="auto">
          <a:xfrm>
            <a:off x="486621" y="4788380"/>
            <a:ext cx="4130676" cy="697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pPr>
              <a:spcAft>
                <a:spcPts val="0"/>
              </a:spcAft>
            </a:pPr>
            <a:r>
              <a:rPr lang="fr-FR" dirty="0" smtClean="0"/>
              <a:t>SSM à 3 ans</a:t>
            </a:r>
            <a:endParaRPr lang="fr-FR" dirty="0"/>
          </a:p>
        </p:txBody>
      </p:sp>
      <p:sp>
        <p:nvSpPr>
          <p:cNvPr id="8" name="Oval 14"/>
          <p:cNvSpPr>
            <a:spLocks noChangeArrowheads="1"/>
          </p:cNvSpPr>
          <p:nvPr/>
        </p:nvSpPr>
        <p:spPr bwMode="auto">
          <a:xfrm>
            <a:off x="3941537" y="32557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20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endParaRPr kumimoji="0" lang="fr-FR"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6" idx="1"/>
          </p:cNvCxnSpPr>
          <p:nvPr/>
        </p:nvCxnSpPr>
        <p:spPr bwMode="auto">
          <a:xfrm rot="5400000" flipH="1" flipV="1">
            <a:off x="4331042" y="2721445"/>
            <a:ext cx="436561"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554832"/>
            <a:ext cx="849696"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2" name="AutoShape 19"/>
          <p:cNvCxnSpPr>
            <a:cxnSpLocks noChangeShapeType="1"/>
            <a:stCxn id="17" idx="3"/>
            <a:endCxn id="8" idx="2"/>
          </p:cNvCxnSpPr>
          <p:nvPr/>
        </p:nvCxnSpPr>
        <p:spPr bwMode="auto">
          <a:xfrm>
            <a:off x="3684814" y="3547812"/>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819151"/>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408782"/>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FFFFFF"/>
                </a:solidFill>
                <a:ea typeface="SimSun" pitchFamily="2" charset="-122"/>
              </a:rPr>
              <a:t>3 mois de CT adjuvante comportant oxaliplatine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(n=3</a:t>
            </a:r>
            <a:r>
              <a:rPr kumimoji="0" lang="fr-FR" altLang="zh-CN" sz="1800" b="0" i="0" u="none" strike="noStrike" kern="1200" cap="none" spc="0" normalizeH="0" noProof="0" dirty="0" smtClean="0">
                <a:ln>
                  <a:noFill/>
                </a:ln>
                <a:solidFill>
                  <a:srgbClr val="FFFFFF"/>
                </a:solidFill>
                <a:effectLst/>
                <a:uLnTx/>
                <a:uFillTx/>
                <a:ea typeface="SimSun" pitchFamily="2" charset="-122"/>
              </a:rPr>
              <a:t> </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035)</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365124" y="2408782"/>
            <a:ext cx="3319690"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Cancer colon ou rectum stade III / stade II haut risque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CAPOX/FOLFOX adjuvant (choix </a:t>
            </a:r>
            <a:r>
              <a:rPr kumimoji="0" lang="fr-FR" altLang="zh-CN" sz="1800" b="0" i="0" u="none" strike="noStrike" kern="1200" cap="none" spc="0" normalizeH="0" noProof="0" dirty="0" smtClean="0">
                <a:ln>
                  <a:noFill/>
                </a:ln>
                <a:solidFill>
                  <a:srgbClr val="FFFFFF"/>
                </a:solidFill>
                <a:effectLst/>
                <a:uLnTx/>
                <a:uFillTx/>
                <a:ea typeface="SimSun" pitchFamily="2" charset="-122"/>
              </a:rPr>
              <a:t>patient/médecin)</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lvl="0" indent="-292100" defTabSz="892175" eaLnBrk="0" hangingPunct="0">
              <a:spcAft>
                <a:spcPct val="30000"/>
              </a:spcAft>
              <a:defRPr/>
            </a:pPr>
            <a:r>
              <a:rPr lang="fr-FR" altLang="zh-CN" dirty="0" smtClean="0">
                <a:solidFill>
                  <a:srgbClr val="FFFFFF"/>
                </a:solidFill>
                <a:ea typeface="SimSun" pitchFamily="2" charset="-122"/>
              </a:rPr>
              <a:t>(n=6 088</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4331041" y="3742205"/>
            <a:ext cx="436562"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4" y="4012155"/>
            <a:ext cx="819095"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542220" y="4276474"/>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3866106"/>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6 mois </a:t>
            </a:r>
            <a:r>
              <a:rPr lang="fr-FR" altLang="zh-CN" dirty="0">
                <a:solidFill>
                  <a:srgbClr val="4D4D4D"/>
                </a:solidFill>
                <a:ea typeface="SimSun" pitchFamily="2" charset="-122"/>
              </a:rPr>
              <a:t>de CT adjuvante comportant oxaliplatine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(n=3</a:t>
            </a:r>
            <a:r>
              <a:rPr kumimoji="0" lang="fr-FR" altLang="zh-CN" sz="1800" b="0" i="0" u="none" strike="noStrike" kern="1200" cap="none" spc="0" normalizeH="0" noProof="0" dirty="0" smtClean="0">
                <a:ln>
                  <a:noFill/>
                </a:ln>
                <a:solidFill>
                  <a:srgbClr val="4D4D4D"/>
                </a:solidFill>
                <a:effectLst/>
                <a:uLnTx/>
                <a:uFillTx/>
                <a:ea typeface="SimSun" pitchFamily="2" charset="-122"/>
              </a:rPr>
              <a:t> </a:t>
            </a:r>
            <a:r>
              <a:rPr kumimoji="0" lang="fr-FR" altLang="zh-CN" sz="1800" b="0" i="0" u="none" strike="noStrike" kern="1200" cap="none" spc="0" normalizeH="0" baseline="0" noProof="0" dirty="0" smtClean="0">
                <a:ln>
                  <a:noFill/>
                </a:ln>
                <a:solidFill>
                  <a:srgbClr val="4D4D4D"/>
                </a:solidFill>
                <a:effectLst/>
                <a:uLnTx/>
                <a:uFillTx/>
                <a:ea typeface="SimSun" pitchFamily="2" charset="-122"/>
              </a:rPr>
              <a:t>030)</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Tree>
    <p:custDataLst>
      <p:tags r:id="rId1"/>
    </p:custDataLst>
    <p:extLst>
      <p:ext uri="{BB962C8B-B14F-4D97-AF65-F5344CB8AC3E}">
        <p14:creationId xmlns:p14="http://schemas.microsoft.com/office/powerpoint/2010/main" val="1983625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 </a:t>
            </a:r>
            <a:r>
              <a:rPr lang="fr-FR" dirty="0"/>
              <a:t>SCOT: latéralisation de la tumeur et influence de la durée de la chimiothérapie sur la survie sans maladie – </a:t>
            </a:r>
            <a:r>
              <a:rPr lang="fr-FR" dirty="0" err="1"/>
              <a:t>Saunders</a:t>
            </a:r>
            <a:r>
              <a:rPr lang="fr-FR" dirty="0"/>
              <a:t> M,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endParaRPr lang="en-GB" b="1" dirty="0" smtClean="0"/>
          </a:p>
          <a:p>
            <a:endParaRPr lang="en-GB" dirty="0"/>
          </a:p>
        </p:txBody>
      </p:sp>
      <p:sp>
        <p:nvSpPr>
          <p:cNvPr id="14" name="Text Placeholder 13"/>
          <p:cNvSpPr>
            <a:spLocks noGrp="1"/>
          </p:cNvSpPr>
          <p:nvPr>
            <p:ph type="body" sz="quarter" idx="10"/>
          </p:nvPr>
        </p:nvSpPr>
        <p:spPr/>
        <p:txBody>
          <a:bodyPr/>
          <a:lstStyle/>
          <a:p>
            <a:r>
              <a:rPr lang="en-GB" dirty="0" smtClean="0"/>
              <a:t>*gauche vs. </a:t>
            </a:r>
            <a:r>
              <a:rPr lang="en-GB" dirty="0" err="1" smtClean="0"/>
              <a:t>droit</a:t>
            </a:r>
            <a:endParaRPr lang="en-GB" dirty="0"/>
          </a:p>
        </p:txBody>
      </p:sp>
      <p:sp>
        <p:nvSpPr>
          <p:cNvPr id="15" name="Text Placeholder 14"/>
          <p:cNvSpPr>
            <a:spLocks noGrp="1"/>
          </p:cNvSpPr>
          <p:nvPr>
            <p:ph type="body" sz="quarter" idx="11"/>
          </p:nvPr>
        </p:nvSpPr>
        <p:spPr/>
        <p:txBody>
          <a:bodyPr/>
          <a:lstStyle/>
          <a:p>
            <a:r>
              <a:rPr lang="en-GB" dirty="0" smtClean="0"/>
              <a:t>Saunders M,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344698231"/>
              </p:ext>
            </p:extLst>
          </p:nvPr>
        </p:nvGraphicFramePr>
        <p:xfrm>
          <a:off x="369888" y="1785394"/>
          <a:ext cx="8408989" cy="2717801"/>
        </p:xfrm>
        <a:graphic>
          <a:graphicData uri="http://schemas.openxmlformats.org/drawingml/2006/table">
            <a:tbl>
              <a:tblPr firstRow="1" bandRow="1">
                <a:tableStyleId>{69012ECD-51FC-41F1-AA8D-1B2483CD663E}</a:tableStyleId>
              </a:tblPr>
              <a:tblGrid>
                <a:gridCol w="1814512">
                  <a:extLst>
                    <a:ext uri="{9D8B030D-6E8A-4147-A177-3AD203B41FA5}">
                      <a16:colId xmlns:a16="http://schemas.microsoft.com/office/drawing/2014/main" val="20000"/>
                    </a:ext>
                  </a:extLst>
                </a:gridCol>
                <a:gridCol w="2523067">
                  <a:extLst>
                    <a:ext uri="{9D8B030D-6E8A-4147-A177-3AD203B41FA5}">
                      <a16:colId xmlns:a16="http://schemas.microsoft.com/office/drawing/2014/main" val="20001"/>
                    </a:ext>
                  </a:extLst>
                </a:gridCol>
                <a:gridCol w="2523067">
                  <a:extLst>
                    <a:ext uri="{9D8B030D-6E8A-4147-A177-3AD203B41FA5}">
                      <a16:colId xmlns:a16="http://schemas.microsoft.com/office/drawing/2014/main" val="20002"/>
                    </a:ext>
                  </a:extLst>
                </a:gridCol>
                <a:gridCol w="1548343">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Information à 3 ans de suivi</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Tumeurs droites</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(n=1 207)</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Tumeurs gauches</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(n=2 012)</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Age médian, années</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&lt;0,001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Hommes,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53</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66</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T2, %</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41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24</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Stade II, %</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17</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21</a:t>
                      </a:r>
                      <a:endParaRPr kumimoji="0" lang="fr-FR" sz="1400" b="0" i="0" u="none" strike="noStrike" cap="none" normalizeH="0" baseline="0" noProof="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1806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558: SCOT: latéralisation de la tumeur et influence de la durée de la chimiothérapie sur la survie sans maladie – Saunders M, et al</a:t>
            </a:r>
            <a:endParaRPr lang="fr-FR"/>
          </a:p>
        </p:txBody>
      </p:sp>
      <p:sp>
        <p:nvSpPr>
          <p:cNvPr id="5123" name="Rectangle 3"/>
          <p:cNvSpPr>
            <a:spLocks noGrp="1" noChangeArrowheads="1"/>
          </p:cNvSpPr>
          <p:nvPr>
            <p:ph idx="1"/>
          </p:nvPr>
        </p:nvSpPr>
        <p:spPr/>
        <p:txBody>
          <a:bodyPr/>
          <a:lstStyle/>
          <a:p>
            <a:pPr marL="0" indent="0">
              <a:buNone/>
            </a:pPr>
            <a:r>
              <a:rPr lang="fr-FR" b="1" dirty="0" smtClean="0"/>
              <a:t>Résultats</a:t>
            </a:r>
          </a:p>
          <a:p>
            <a:endParaRPr lang="fr-FR" dirty="0"/>
          </a:p>
        </p:txBody>
      </p:sp>
      <p:sp>
        <p:nvSpPr>
          <p:cNvPr id="15" name="Text Placeholder 14"/>
          <p:cNvSpPr>
            <a:spLocks noGrp="1"/>
          </p:cNvSpPr>
          <p:nvPr>
            <p:ph type="body" sz="quarter" idx="11"/>
          </p:nvPr>
        </p:nvSpPr>
        <p:spPr/>
        <p:txBody>
          <a:bodyPr/>
          <a:lstStyle/>
          <a:p>
            <a:r>
              <a:rPr lang="fr-FR" smtClean="0"/>
              <a:t>Saunders M, et al, J Clin Oncol 2018;36(Suppl 4S):Abstr 558</a:t>
            </a:r>
            <a:endParaRPr lang="fr-FR"/>
          </a:p>
        </p:txBody>
      </p:sp>
      <p:sp>
        <p:nvSpPr>
          <p:cNvPr id="9" name="TextBox 8"/>
          <p:cNvSpPr txBox="1"/>
          <p:nvPr/>
        </p:nvSpPr>
        <p:spPr>
          <a:xfrm>
            <a:off x="1570567" y="1498598"/>
            <a:ext cx="6002866" cy="369332"/>
          </a:xfrm>
          <a:prstGeom prst="rect">
            <a:avLst/>
          </a:prstGeom>
          <a:noFill/>
        </p:spPr>
        <p:txBody>
          <a:bodyPr wrap="square" rtlCol="0">
            <a:spAutoFit/>
          </a:bodyPr>
          <a:lstStyle/>
          <a:p>
            <a:pPr algn="ctr" fontAlgn="base">
              <a:spcBef>
                <a:spcPct val="0"/>
              </a:spcBef>
              <a:spcAft>
                <a:spcPct val="0"/>
              </a:spcAft>
            </a:pPr>
            <a:r>
              <a:rPr lang="fr-FR" b="1" smtClean="0">
                <a:solidFill>
                  <a:srgbClr val="4D4D4D"/>
                </a:solidFill>
              </a:rPr>
              <a:t>SSM</a:t>
            </a:r>
            <a:endParaRPr lang="fr-FR" b="1">
              <a:solidFill>
                <a:srgbClr val="4D4D4D"/>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95881799"/>
              </p:ext>
            </p:extLst>
          </p:nvPr>
        </p:nvGraphicFramePr>
        <p:xfrm>
          <a:off x="2629497" y="3598016"/>
          <a:ext cx="4334934" cy="1569720"/>
        </p:xfrm>
        <a:graphic>
          <a:graphicData uri="http://schemas.openxmlformats.org/drawingml/2006/table">
            <a:tbl>
              <a:tblPr>
                <a:tableStyleId>{69012ECD-51FC-41F1-AA8D-1B2483CD663E}</a:tableStyleId>
              </a:tblPr>
              <a:tblGrid>
                <a:gridCol w="1307503">
                  <a:extLst>
                    <a:ext uri="{9D8B030D-6E8A-4147-A177-3AD203B41FA5}">
                      <a16:colId xmlns:a16="http://schemas.microsoft.com/office/drawing/2014/main" val="20000"/>
                    </a:ext>
                  </a:extLst>
                </a:gridCol>
                <a:gridCol w="1562698">
                  <a:extLst>
                    <a:ext uri="{9D8B030D-6E8A-4147-A177-3AD203B41FA5}">
                      <a16:colId xmlns:a16="http://schemas.microsoft.com/office/drawing/2014/main" val="20001"/>
                    </a:ext>
                  </a:extLst>
                </a:gridCol>
                <a:gridCol w="1464733">
                  <a:extLst>
                    <a:ext uri="{9D8B030D-6E8A-4147-A177-3AD203B41FA5}">
                      <a16:colId xmlns:a16="http://schemas.microsoft.com/office/drawing/2014/main" val="20002"/>
                    </a:ext>
                  </a:extLst>
                </a:gridCol>
              </a:tblGrid>
              <a:tr h="370840">
                <a:tc>
                  <a:txBody>
                    <a:bodyPr/>
                    <a:lstStyle/>
                    <a:p>
                      <a:endParaRPr lang="fr-FR" sz="1200" b="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Tumeurs droites</a:t>
                      </a:r>
                      <a:br>
                        <a:rPr kumimoji="0" lang="fr-FR" sz="1200" b="0" i="0" u="none" strike="noStrike" cap="none" normalizeH="0" baseline="0" noProof="0" dirty="0" smtClean="0">
                          <a:ln>
                            <a:noFill/>
                          </a:ln>
                          <a:solidFill>
                            <a:srgbClr val="000000"/>
                          </a:solidFill>
                          <a:effectLst/>
                          <a:latin typeface="Arial" charset="0"/>
                          <a:cs typeface="Arial" charset="0"/>
                        </a:rPr>
                      </a:br>
                      <a:r>
                        <a:rPr kumimoji="0" lang="fr-FR" sz="1200" b="0" i="0" u="none" strike="noStrike" cap="none" normalizeH="0" baseline="0" noProof="0" dirty="0" smtClean="0">
                          <a:ln>
                            <a:noFill/>
                          </a:ln>
                          <a:solidFill>
                            <a:srgbClr val="000000"/>
                          </a:solidFill>
                          <a:effectLst/>
                          <a:latin typeface="Arial" charset="0"/>
                          <a:cs typeface="Arial" charset="0"/>
                        </a:rPr>
                        <a:t>(n=1 207)</a:t>
                      </a:r>
                      <a:endParaRPr kumimoji="0" lang="fr-FR" sz="1200" b="0" i="0" u="none" strike="noStrike" cap="none" normalizeH="0" baseline="0" noProof="0" dirty="0">
                        <a:ln>
                          <a:noFill/>
                        </a:ln>
                        <a:solidFill>
                          <a:srgbClr val="000000"/>
                        </a:solidFill>
                        <a:effectLst/>
                        <a:latin typeface="Arial"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rgbClr val="000000"/>
                          </a:solidFill>
                          <a:effectLst/>
                          <a:latin typeface="Arial" charset="0"/>
                          <a:cs typeface="Arial" charset="0"/>
                        </a:rPr>
                        <a:t>Tumeurs gauches</a:t>
                      </a:r>
                      <a:br>
                        <a:rPr kumimoji="0" lang="fr-FR" sz="1200" b="0" i="0" u="none" strike="noStrike" cap="none" normalizeH="0" baseline="0" noProof="0" dirty="0" smtClean="0">
                          <a:ln>
                            <a:noFill/>
                          </a:ln>
                          <a:solidFill>
                            <a:srgbClr val="000000"/>
                          </a:solidFill>
                          <a:effectLst/>
                          <a:latin typeface="Arial" charset="0"/>
                          <a:cs typeface="Arial" charset="0"/>
                        </a:rPr>
                      </a:br>
                      <a:r>
                        <a:rPr kumimoji="0" lang="fr-FR" sz="1200" b="0" i="0" u="none" strike="noStrike" cap="none" normalizeH="0" baseline="0" noProof="0" dirty="0" smtClean="0">
                          <a:ln>
                            <a:noFill/>
                          </a:ln>
                          <a:solidFill>
                            <a:srgbClr val="000000"/>
                          </a:solidFill>
                          <a:effectLst/>
                          <a:latin typeface="Arial" charset="0"/>
                          <a:cs typeface="Arial" charset="0"/>
                        </a:rPr>
                        <a:t>(n=2 012)</a:t>
                      </a:r>
                      <a:endParaRPr kumimoji="0" lang="fr-FR" sz="1200" b="0" i="0" u="none" strike="noStrike" cap="none" normalizeH="0" baseline="0" noProof="0" dirty="0">
                        <a:ln>
                          <a:noFill/>
                        </a:ln>
                        <a:solidFill>
                          <a:srgbClr val="000000"/>
                        </a:solidFill>
                        <a:effectLst/>
                        <a:latin typeface="Arial" charset="0"/>
                        <a:cs typeface="Arial" charset="0"/>
                      </a:endParaRPr>
                    </a:p>
                  </a:txBody>
                  <a:tcPr anchor="ctr" horzOverflow="overflow">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fr-FR" sz="1200" b="0" noProof="0" dirty="0" smtClean="0">
                          <a:solidFill>
                            <a:srgbClr val="000000"/>
                          </a:solidFill>
                        </a:rPr>
                        <a:t>SSM à 3 ans</a:t>
                      </a:r>
                      <a:r>
                        <a:rPr lang="fr-FR" sz="1200" b="0" baseline="0" noProof="0" dirty="0" smtClean="0">
                          <a:solidFill>
                            <a:srgbClr val="000000"/>
                          </a:solidFill>
                        </a:rPr>
                        <a:t>, %</a:t>
                      </a:r>
                      <a:endParaRPr lang="fr-FR" sz="1200" b="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b="0" noProof="0" dirty="0" smtClean="0">
                          <a:solidFill>
                            <a:srgbClr val="000000"/>
                          </a:solidFill>
                        </a:rPr>
                        <a:t>73</a:t>
                      </a:r>
                      <a:endParaRPr lang="fr-FR" sz="1200" b="0" noProof="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200" b="0" noProof="0" dirty="0" smtClean="0">
                          <a:solidFill>
                            <a:srgbClr val="000000"/>
                          </a:solidFill>
                        </a:rPr>
                        <a:t>80</a:t>
                      </a:r>
                      <a:endParaRPr lang="fr-FR" sz="1200" b="0" noProof="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rgbClr val="000000"/>
                          </a:solidFill>
                        </a:rPr>
                        <a:t>HR (IC95%)</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fr-FR" sz="1200" b="0" noProof="0" dirty="0" smtClean="0">
                          <a:solidFill>
                            <a:srgbClr val="000000"/>
                          </a:solidFill>
                        </a:rPr>
                        <a:t>1,401 (1,216</a:t>
                      </a:r>
                      <a:r>
                        <a:rPr lang="fr-FR" sz="1200" b="0" baseline="0" noProof="0" dirty="0" smtClean="0">
                          <a:solidFill>
                            <a:srgbClr val="000000"/>
                          </a:solidFill>
                        </a:rPr>
                        <a:t> –</a:t>
                      </a:r>
                      <a:r>
                        <a:rPr lang="fr-FR" sz="1200" b="0" noProof="0" dirty="0" smtClean="0">
                          <a:solidFill>
                            <a:srgbClr val="000000"/>
                          </a:solidFill>
                        </a:rPr>
                        <a:t> 1,615)</a:t>
                      </a:r>
                      <a:endParaRPr lang="fr-FR" sz="1200" b="0" noProof="0" dirty="0">
                        <a:solidFill>
                          <a:srgbClr val="000000"/>
                        </a:solidFil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dirty="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fr-FR" sz="1200" b="0" noProof="0" dirty="0" smtClean="0">
                          <a:solidFill>
                            <a:srgbClr val="000000"/>
                          </a:solidFill>
                        </a:rPr>
                        <a:t>p</a:t>
                      </a:r>
                      <a:endParaRPr lang="fr-FR" sz="1200" b="0" noProof="0" dirty="0">
                        <a:solidFill>
                          <a:srgbClr val="000000"/>
                        </a:solidFill>
                      </a:endParaRPr>
                    </a:p>
                  </a:txBody>
                  <a:tcP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fr-FR" sz="1200" b="0" noProof="0" dirty="0" smtClean="0">
                          <a:solidFill>
                            <a:srgbClr val="000000"/>
                          </a:solidFill>
                        </a:rPr>
                        <a:t>&lt;0,0001</a:t>
                      </a:r>
                      <a:endParaRPr lang="fr-FR" sz="1200" b="0" noProof="0" dirty="0">
                        <a:solidFill>
                          <a:srgbClr val="000000"/>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dirty="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421419" y="1818566"/>
            <a:ext cx="7397791" cy="4430264"/>
            <a:chOff x="421419" y="1829431"/>
            <a:chExt cx="7397791" cy="3865193"/>
          </a:xfrm>
        </p:grpSpPr>
        <p:grpSp>
          <p:nvGrpSpPr>
            <p:cNvPr id="12" name="Group 11"/>
            <p:cNvGrpSpPr/>
            <p:nvPr/>
          </p:nvGrpSpPr>
          <p:grpSpPr>
            <a:xfrm>
              <a:off x="1820904" y="1953417"/>
              <a:ext cx="5858768" cy="3040169"/>
              <a:chOff x="865483" y="2448719"/>
              <a:chExt cx="3767617" cy="2148039"/>
            </a:xfrm>
          </p:grpSpPr>
          <p:sp>
            <p:nvSpPr>
              <p:cNvPr id="32" name="Freeform 31"/>
              <p:cNvSpPr>
                <a:spLocks/>
              </p:cNvSpPr>
              <p:nvPr/>
            </p:nvSpPr>
            <p:spPr bwMode="auto">
              <a:xfrm>
                <a:off x="925516" y="2448720"/>
                <a:ext cx="3707584"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3"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4" name="Line 7"/>
              <p:cNvSpPr>
                <a:spLocks noChangeShapeType="1"/>
              </p:cNvSpPr>
              <p:nvPr/>
            </p:nvSpPr>
            <p:spPr bwMode="auto">
              <a:xfrm>
                <a:off x="865483" y="2856816"/>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5" name="Line 8"/>
              <p:cNvSpPr>
                <a:spLocks noChangeShapeType="1"/>
              </p:cNvSpPr>
              <p:nvPr/>
            </p:nvSpPr>
            <p:spPr bwMode="auto">
              <a:xfrm>
                <a:off x="865483" y="3257081"/>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6" name="Line 9"/>
              <p:cNvSpPr>
                <a:spLocks noChangeShapeType="1"/>
              </p:cNvSpPr>
              <p:nvPr/>
            </p:nvSpPr>
            <p:spPr bwMode="auto">
              <a:xfrm>
                <a:off x="865483" y="3649522"/>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7" name="Line 10"/>
              <p:cNvSpPr>
                <a:spLocks noChangeShapeType="1"/>
              </p:cNvSpPr>
              <p:nvPr/>
            </p:nvSpPr>
            <p:spPr bwMode="auto">
              <a:xfrm>
                <a:off x="865483" y="4065446"/>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8" name="Line 11"/>
              <p:cNvSpPr>
                <a:spLocks noChangeShapeType="1"/>
              </p:cNvSpPr>
              <p:nvPr/>
            </p:nvSpPr>
            <p:spPr bwMode="auto">
              <a:xfrm>
                <a:off x="865483" y="4465711"/>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9" name="Line 12"/>
              <p:cNvSpPr>
                <a:spLocks noChangeShapeType="1"/>
              </p:cNvSpPr>
              <p:nvPr/>
            </p:nvSpPr>
            <p:spPr bwMode="auto">
              <a:xfrm>
                <a:off x="2849818"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0" name="Line 14"/>
              <p:cNvSpPr>
                <a:spLocks noChangeShapeType="1"/>
              </p:cNvSpPr>
              <p:nvPr/>
            </p:nvSpPr>
            <p:spPr bwMode="auto">
              <a:xfrm>
                <a:off x="4191661"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1" name="Line 15"/>
              <p:cNvSpPr>
                <a:spLocks noChangeShapeType="1"/>
              </p:cNvSpPr>
              <p:nvPr/>
            </p:nvSpPr>
            <p:spPr bwMode="auto">
              <a:xfrm>
                <a:off x="329479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2" name="Line 17"/>
              <p:cNvSpPr>
                <a:spLocks noChangeShapeType="1"/>
              </p:cNvSpPr>
              <p:nvPr/>
            </p:nvSpPr>
            <p:spPr bwMode="auto">
              <a:xfrm>
                <a:off x="463310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3" name="Line 18"/>
              <p:cNvSpPr>
                <a:spLocks noChangeShapeType="1"/>
              </p:cNvSpPr>
              <p:nvPr/>
            </p:nvSpPr>
            <p:spPr bwMode="auto">
              <a:xfrm>
                <a:off x="240482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4" name="Line 19"/>
              <p:cNvSpPr>
                <a:spLocks noChangeShapeType="1"/>
              </p:cNvSpPr>
              <p:nvPr/>
            </p:nvSpPr>
            <p:spPr bwMode="auto">
              <a:xfrm>
                <a:off x="196591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5" name="Line 20"/>
              <p:cNvSpPr>
                <a:spLocks noChangeShapeType="1"/>
              </p:cNvSpPr>
              <p:nvPr/>
            </p:nvSpPr>
            <p:spPr bwMode="auto">
              <a:xfrm>
                <a:off x="1521450"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 name="Line 21"/>
              <p:cNvSpPr>
                <a:spLocks noChangeShapeType="1"/>
              </p:cNvSpPr>
              <p:nvPr/>
            </p:nvSpPr>
            <p:spPr bwMode="auto">
              <a:xfrm>
                <a:off x="107252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7" name="Line 14"/>
              <p:cNvSpPr>
                <a:spLocks noChangeShapeType="1"/>
              </p:cNvSpPr>
              <p:nvPr/>
            </p:nvSpPr>
            <p:spPr bwMode="auto">
              <a:xfrm>
                <a:off x="3744179"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3" name="TextBox 12"/>
            <p:cNvSpPr txBox="1"/>
            <p:nvPr/>
          </p:nvSpPr>
          <p:spPr>
            <a:xfrm rot="16200000">
              <a:off x="141353" y="3295057"/>
              <a:ext cx="2288100"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rPr>
                <a:t>Patients en vie et sans maladie, %</a:t>
              </a:r>
              <a:endParaRPr lang="fr-FR" sz="1200" dirty="0">
                <a:solidFill>
                  <a:srgbClr val="000000"/>
                </a:solidFill>
              </a:endParaRPr>
            </a:p>
          </p:txBody>
        </p:sp>
        <p:sp>
          <p:nvSpPr>
            <p:cNvPr id="14" name="TextBox 13"/>
            <p:cNvSpPr txBox="1"/>
            <p:nvPr/>
          </p:nvSpPr>
          <p:spPr>
            <a:xfrm>
              <a:off x="3702774" y="5090453"/>
              <a:ext cx="2395958" cy="241668"/>
            </a:xfrm>
            <a:prstGeom prst="rect">
              <a:avLst/>
            </a:prstGeom>
            <a:noFill/>
          </p:spPr>
          <p:txBody>
            <a:bodyPr wrap="none" rtlCol="0">
              <a:spAutoFit/>
            </a:bodyPr>
            <a:lstStyle/>
            <a:p>
              <a:pPr algn="ctr" fontAlgn="base">
                <a:spcBef>
                  <a:spcPct val="0"/>
                </a:spcBef>
                <a:spcAft>
                  <a:spcPct val="0"/>
                </a:spcAft>
              </a:pPr>
              <a:r>
                <a:rPr lang="fr-FR" sz="1200" dirty="0" smtClean="0">
                  <a:solidFill>
                    <a:srgbClr val="000000"/>
                  </a:solidFill>
                </a:rPr>
                <a:t>Années après la randomisation</a:t>
              </a:r>
              <a:endParaRPr lang="fr-FR" sz="1200" dirty="0">
                <a:solidFill>
                  <a:srgbClr val="000000"/>
                </a:solidFill>
              </a:endParaRPr>
            </a:p>
          </p:txBody>
        </p:sp>
        <p:sp>
          <p:nvSpPr>
            <p:cNvPr id="16" name="TextBox 15"/>
            <p:cNvSpPr txBox="1"/>
            <p:nvPr/>
          </p:nvSpPr>
          <p:spPr>
            <a:xfrm>
              <a:off x="1395446" y="1829431"/>
              <a:ext cx="439544" cy="241668"/>
            </a:xfrm>
            <a:prstGeom prst="rect">
              <a:avLst/>
            </a:prstGeom>
            <a:noFill/>
          </p:spPr>
          <p:txBody>
            <a:bodyPr wrap="none" rtlCol="0" anchor="ctr" anchorCtr="0">
              <a:spAutoFit/>
            </a:bodyPr>
            <a:lstStyle/>
            <a:p>
              <a:pPr algn="r"/>
              <a:r>
                <a:rPr lang="fr-FR" sz="1200" smtClean="0">
                  <a:solidFill>
                    <a:srgbClr val="000000"/>
                  </a:solidFill>
                </a:rPr>
                <a:t>100</a:t>
              </a:r>
              <a:endParaRPr lang="fr-FR" sz="1200">
                <a:solidFill>
                  <a:srgbClr val="000000"/>
                </a:solidFill>
              </a:endParaRPr>
            </a:p>
          </p:txBody>
        </p:sp>
        <p:sp>
          <p:nvSpPr>
            <p:cNvPr id="17" name="TextBox 16"/>
            <p:cNvSpPr txBox="1"/>
            <p:nvPr/>
          </p:nvSpPr>
          <p:spPr>
            <a:xfrm>
              <a:off x="1480406" y="2409219"/>
              <a:ext cx="354584" cy="241668"/>
            </a:xfrm>
            <a:prstGeom prst="rect">
              <a:avLst/>
            </a:prstGeom>
            <a:noFill/>
          </p:spPr>
          <p:txBody>
            <a:bodyPr wrap="none" rtlCol="0" anchor="ctr" anchorCtr="0">
              <a:spAutoFit/>
            </a:bodyPr>
            <a:lstStyle/>
            <a:p>
              <a:pPr algn="r"/>
              <a:r>
                <a:rPr lang="fr-FR" sz="1200" smtClean="0">
                  <a:solidFill>
                    <a:srgbClr val="000000"/>
                  </a:solidFill>
                </a:rPr>
                <a:t>80</a:t>
              </a:r>
              <a:endParaRPr lang="fr-FR" sz="1200">
                <a:solidFill>
                  <a:srgbClr val="000000"/>
                </a:solidFill>
              </a:endParaRPr>
            </a:p>
          </p:txBody>
        </p:sp>
        <p:sp>
          <p:nvSpPr>
            <p:cNvPr id="18" name="TextBox 17"/>
            <p:cNvSpPr txBox="1"/>
            <p:nvPr/>
          </p:nvSpPr>
          <p:spPr>
            <a:xfrm>
              <a:off x="1480406" y="2975465"/>
              <a:ext cx="354584" cy="241668"/>
            </a:xfrm>
            <a:prstGeom prst="rect">
              <a:avLst/>
            </a:prstGeom>
            <a:noFill/>
          </p:spPr>
          <p:txBody>
            <a:bodyPr wrap="none" rtlCol="0" anchor="ctr" anchorCtr="0">
              <a:spAutoFit/>
            </a:bodyPr>
            <a:lstStyle/>
            <a:p>
              <a:pPr algn="r"/>
              <a:r>
                <a:rPr lang="fr-FR" sz="1200" smtClean="0">
                  <a:solidFill>
                    <a:srgbClr val="000000"/>
                  </a:solidFill>
                </a:rPr>
                <a:t>60</a:t>
              </a:r>
              <a:endParaRPr lang="fr-FR" sz="1200">
                <a:solidFill>
                  <a:srgbClr val="000000"/>
                </a:solidFill>
              </a:endParaRPr>
            </a:p>
          </p:txBody>
        </p:sp>
        <p:sp>
          <p:nvSpPr>
            <p:cNvPr id="19" name="TextBox 18"/>
            <p:cNvSpPr txBox="1"/>
            <p:nvPr/>
          </p:nvSpPr>
          <p:spPr>
            <a:xfrm>
              <a:off x="1480406" y="3530631"/>
              <a:ext cx="354584" cy="241668"/>
            </a:xfrm>
            <a:prstGeom prst="rect">
              <a:avLst/>
            </a:prstGeom>
            <a:noFill/>
          </p:spPr>
          <p:txBody>
            <a:bodyPr wrap="none" rtlCol="0" anchor="ctr" anchorCtr="0">
              <a:spAutoFit/>
            </a:bodyPr>
            <a:lstStyle/>
            <a:p>
              <a:pPr algn="r"/>
              <a:r>
                <a:rPr lang="fr-FR" sz="1200" smtClean="0">
                  <a:solidFill>
                    <a:srgbClr val="000000"/>
                  </a:solidFill>
                </a:rPr>
                <a:t>40</a:t>
              </a:r>
              <a:endParaRPr lang="fr-FR" sz="1200">
                <a:solidFill>
                  <a:srgbClr val="000000"/>
                </a:solidFill>
              </a:endParaRPr>
            </a:p>
          </p:txBody>
        </p:sp>
        <p:sp>
          <p:nvSpPr>
            <p:cNvPr id="20" name="TextBox 19"/>
            <p:cNvSpPr txBox="1"/>
            <p:nvPr/>
          </p:nvSpPr>
          <p:spPr>
            <a:xfrm>
              <a:off x="1480406" y="4119038"/>
              <a:ext cx="354584" cy="241668"/>
            </a:xfrm>
            <a:prstGeom prst="rect">
              <a:avLst/>
            </a:prstGeom>
            <a:noFill/>
          </p:spPr>
          <p:txBody>
            <a:bodyPr wrap="none" rtlCol="0" anchor="ctr" anchorCtr="0">
              <a:spAutoFit/>
            </a:bodyPr>
            <a:lstStyle/>
            <a:p>
              <a:pPr algn="r"/>
              <a:r>
                <a:rPr lang="fr-FR" sz="1200" smtClean="0">
                  <a:solidFill>
                    <a:srgbClr val="000000"/>
                  </a:solidFill>
                </a:rPr>
                <a:t>20</a:t>
              </a:r>
              <a:endParaRPr lang="fr-FR" sz="1200">
                <a:solidFill>
                  <a:srgbClr val="000000"/>
                </a:solidFill>
              </a:endParaRPr>
            </a:p>
          </p:txBody>
        </p:sp>
        <p:sp>
          <p:nvSpPr>
            <p:cNvPr id="21" name="TextBox 20"/>
            <p:cNvSpPr txBox="1"/>
            <p:nvPr/>
          </p:nvSpPr>
          <p:spPr>
            <a:xfrm>
              <a:off x="1564732" y="4685286"/>
              <a:ext cx="270251" cy="241668"/>
            </a:xfrm>
            <a:prstGeom prst="rect">
              <a:avLst/>
            </a:prstGeom>
            <a:noFill/>
          </p:spPr>
          <p:txBody>
            <a:bodyPr wrap="none" rtlCol="0" anchor="ctr" anchorCtr="0">
              <a:spAutoFit/>
            </a:bodyPr>
            <a:lstStyle/>
            <a:p>
              <a:pPr algn="r"/>
              <a:r>
                <a:rPr lang="fr-FR" sz="1200" smtClean="0">
                  <a:solidFill>
                    <a:srgbClr val="000000"/>
                  </a:solidFill>
                </a:rPr>
                <a:t>0</a:t>
              </a:r>
              <a:endParaRPr lang="fr-FR" sz="1200">
                <a:solidFill>
                  <a:srgbClr val="000000"/>
                </a:solidFill>
              </a:endParaRPr>
            </a:p>
          </p:txBody>
        </p:sp>
        <p:sp>
          <p:nvSpPr>
            <p:cNvPr id="22" name="TextBox 21"/>
            <p:cNvSpPr txBox="1"/>
            <p:nvPr/>
          </p:nvSpPr>
          <p:spPr>
            <a:xfrm>
              <a:off x="1866512" y="4962794"/>
              <a:ext cx="567784" cy="725005"/>
            </a:xfrm>
            <a:prstGeom prst="rect">
              <a:avLst/>
            </a:prstGeom>
            <a:noFill/>
          </p:spPr>
          <p:txBody>
            <a:bodyPr wrap="none" rtlCol="0" anchor="t" anchorCtr="0">
              <a:spAutoFit/>
            </a:bodyPr>
            <a:lstStyle/>
            <a:p>
              <a:pPr algn="ctr"/>
              <a:r>
                <a:rPr lang="fr-FR" sz="1200" dirty="0" smtClean="0">
                  <a:solidFill>
                    <a:srgbClr val="000000"/>
                  </a:solidFill>
                </a:rPr>
                <a:t>0</a:t>
              </a:r>
            </a:p>
            <a:p>
              <a:pPr algn="ctr"/>
              <a:endParaRPr lang="fr-FR" sz="1200" dirty="0" smtClean="0">
                <a:solidFill>
                  <a:srgbClr val="000000"/>
                </a:solidFill>
              </a:endParaRPr>
            </a:p>
            <a:p>
              <a:pPr algn="ctr"/>
              <a:r>
                <a:rPr lang="fr-FR" sz="1200" dirty="0" smtClean="0">
                  <a:solidFill>
                    <a:srgbClr val="000000"/>
                  </a:solidFill>
                </a:rPr>
                <a:t>2 011</a:t>
              </a:r>
            </a:p>
            <a:p>
              <a:pPr algn="ctr"/>
              <a:r>
                <a:rPr lang="fr-FR" sz="1200" dirty="0" smtClean="0">
                  <a:solidFill>
                    <a:srgbClr val="000000"/>
                  </a:solidFill>
                </a:rPr>
                <a:t>1 207</a:t>
              </a:r>
              <a:endParaRPr lang="fr-FR" sz="1200" dirty="0">
                <a:solidFill>
                  <a:srgbClr val="000000"/>
                </a:solidFill>
              </a:endParaRPr>
            </a:p>
          </p:txBody>
        </p:sp>
        <p:sp>
          <p:nvSpPr>
            <p:cNvPr id="23" name="TextBox 22"/>
            <p:cNvSpPr txBox="1"/>
            <p:nvPr/>
          </p:nvSpPr>
          <p:spPr>
            <a:xfrm>
              <a:off x="2556584" y="4969619"/>
              <a:ext cx="567784" cy="725005"/>
            </a:xfrm>
            <a:prstGeom prst="rect">
              <a:avLst/>
            </a:prstGeom>
            <a:noFill/>
          </p:spPr>
          <p:txBody>
            <a:bodyPr wrap="none" rtlCol="0" anchor="t" anchorCtr="0">
              <a:spAutoFit/>
            </a:bodyPr>
            <a:lstStyle/>
            <a:p>
              <a:pPr algn="ctr"/>
              <a:r>
                <a:rPr lang="fr-FR" sz="1200" dirty="0" smtClean="0">
                  <a:solidFill>
                    <a:srgbClr val="000000"/>
                  </a:solidFill>
                </a:rPr>
                <a:t>1</a:t>
              </a:r>
            </a:p>
            <a:p>
              <a:pPr algn="ctr"/>
              <a:endParaRPr lang="fr-FR" sz="1200" dirty="0" smtClean="0">
                <a:solidFill>
                  <a:srgbClr val="000000"/>
                </a:solidFill>
              </a:endParaRPr>
            </a:p>
            <a:p>
              <a:pPr algn="ctr"/>
              <a:r>
                <a:rPr lang="fr-FR" sz="1200" dirty="0" smtClean="0">
                  <a:solidFill>
                    <a:srgbClr val="000000"/>
                  </a:solidFill>
                </a:rPr>
                <a:t>1 822</a:t>
              </a:r>
            </a:p>
            <a:p>
              <a:pPr algn="ctr"/>
              <a:r>
                <a:rPr lang="fr-FR" sz="1200" dirty="0" smtClean="0">
                  <a:solidFill>
                    <a:srgbClr val="000000"/>
                  </a:solidFill>
                </a:rPr>
                <a:t>1 033</a:t>
              </a:r>
              <a:endParaRPr lang="fr-FR" sz="1200" dirty="0">
                <a:solidFill>
                  <a:srgbClr val="000000"/>
                </a:solidFill>
              </a:endParaRPr>
            </a:p>
          </p:txBody>
        </p:sp>
        <p:sp>
          <p:nvSpPr>
            <p:cNvPr id="24" name="TextBox 23"/>
            <p:cNvSpPr txBox="1"/>
            <p:nvPr/>
          </p:nvSpPr>
          <p:spPr>
            <a:xfrm>
              <a:off x="3251074" y="4962794"/>
              <a:ext cx="567784" cy="725005"/>
            </a:xfrm>
            <a:prstGeom prst="rect">
              <a:avLst/>
            </a:prstGeom>
            <a:noFill/>
          </p:spPr>
          <p:txBody>
            <a:bodyPr wrap="none" rtlCol="0" anchor="t" anchorCtr="0">
              <a:spAutoFit/>
            </a:bodyPr>
            <a:lstStyle/>
            <a:p>
              <a:pPr algn="ctr"/>
              <a:r>
                <a:rPr lang="fr-FR" sz="1200" dirty="0" smtClean="0">
                  <a:solidFill>
                    <a:srgbClr val="000000"/>
                  </a:solidFill>
                </a:rPr>
                <a:t>2</a:t>
              </a:r>
            </a:p>
            <a:p>
              <a:pPr algn="ctr"/>
              <a:endParaRPr lang="fr-FR" sz="1200" dirty="0" smtClean="0">
                <a:solidFill>
                  <a:srgbClr val="000000"/>
                </a:solidFill>
              </a:endParaRPr>
            </a:p>
            <a:p>
              <a:pPr algn="r"/>
              <a:r>
                <a:rPr lang="fr-FR" sz="1200" dirty="0" smtClean="0">
                  <a:solidFill>
                    <a:srgbClr val="000000"/>
                  </a:solidFill>
                </a:rPr>
                <a:t>1 601</a:t>
              </a:r>
            </a:p>
            <a:p>
              <a:pPr algn="r"/>
              <a:r>
                <a:rPr lang="fr-FR" sz="1200" dirty="0" smtClean="0">
                  <a:solidFill>
                    <a:srgbClr val="000000"/>
                  </a:solidFill>
                </a:rPr>
                <a:t>891</a:t>
              </a:r>
              <a:endParaRPr lang="fr-FR" sz="1200" dirty="0">
                <a:solidFill>
                  <a:srgbClr val="000000"/>
                </a:solidFill>
              </a:endParaRPr>
            </a:p>
          </p:txBody>
        </p:sp>
        <p:sp>
          <p:nvSpPr>
            <p:cNvPr id="25" name="TextBox 24"/>
            <p:cNvSpPr txBox="1"/>
            <p:nvPr/>
          </p:nvSpPr>
          <p:spPr>
            <a:xfrm>
              <a:off x="3944344" y="4962794"/>
              <a:ext cx="567784" cy="725005"/>
            </a:xfrm>
            <a:prstGeom prst="rect">
              <a:avLst/>
            </a:prstGeom>
            <a:noFill/>
          </p:spPr>
          <p:txBody>
            <a:bodyPr wrap="none" rtlCol="0" anchor="t" anchorCtr="0">
              <a:spAutoFit/>
            </a:bodyPr>
            <a:lstStyle/>
            <a:p>
              <a:pPr algn="ctr"/>
              <a:r>
                <a:rPr lang="fr-FR" sz="1200" dirty="0" smtClean="0">
                  <a:solidFill>
                    <a:srgbClr val="000000"/>
                  </a:solidFill>
                </a:rPr>
                <a:t>3</a:t>
              </a:r>
            </a:p>
            <a:p>
              <a:pPr algn="ctr"/>
              <a:endParaRPr lang="fr-FR" sz="1200" dirty="0" smtClean="0">
                <a:solidFill>
                  <a:srgbClr val="000000"/>
                </a:solidFill>
              </a:endParaRPr>
            </a:p>
            <a:p>
              <a:pPr algn="r"/>
              <a:r>
                <a:rPr lang="fr-FR" sz="1200" dirty="0" smtClean="0">
                  <a:solidFill>
                    <a:srgbClr val="000000"/>
                  </a:solidFill>
                </a:rPr>
                <a:t>1 051</a:t>
              </a:r>
            </a:p>
            <a:p>
              <a:pPr algn="r"/>
              <a:r>
                <a:rPr lang="fr-FR" sz="1200" dirty="0" smtClean="0">
                  <a:solidFill>
                    <a:srgbClr val="000000"/>
                  </a:solidFill>
                </a:rPr>
                <a:t>578</a:t>
              </a:r>
              <a:endParaRPr lang="fr-FR" sz="1200" dirty="0">
                <a:solidFill>
                  <a:srgbClr val="000000"/>
                </a:solidFill>
              </a:endParaRPr>
            </a:p>
          </p:txBody>
        </p:sp>
        <p:sp>
          <p:nvSpPr>
            <p:cNvPr id="26" name="TextBox 25"/>
            <p:cNvSpPr txBox="1"/>
            <p:nvPr/>
          </p:nvSpPr>
          <p:spPr>
            <a:xfrm>
              <a:off x="4695746" y="4962794"/>
              <a:ext cx="439544" cy="725005"/>
            </a:xfrm>
            <a:prstGeom prst="rect">
              <a:avLst/>
            </a:prstGeom>
            <a:noFill/>
          </p:spPr>
          <p:txBody>
            <a:bodyPr wrap="none" rtlCol="0" anchor="t" anchorCtr="0">
              <a:spAutoFit/>
            </a:bodyPr>
            <a:lstStyle/>
            <a:p>
              <a:pPr algn="ctr"/>
              <a:r>
                <a:rPr lang="fr-FR" sz="1200" smtClean="0">
                  <a:solidFill>
                    <a:srgbClr val="000000"/>
                  </a:solidFill>
                </a:rPr>
                <a:t>4</a:t>
              </a:r>
            </a:p>
            <a:p>
              <a:pPr algn="ctr"/>
              <a:endParaRPr lang="fr-FR" sz="1200" smtClean="0">
                <a:solidFill>
                  <a:srgbClr val="000000"/>
                </a:solidFill>
              </a:endParaRPr>
            </a:p>
            <a:p>
              <a:pPr algn="ctr"/>
              <a:r>
                <a:rPr lang="fr-FR" sz="1200" smtClean="0">
                  <a:solidFill>
                    <a:srgbClr val="000000"/>
                  </a:solidFill>
                </a:rPr>
                <a:t>419</a:t>
              </a:r>
            </a:p>
            <a:p>
              <a:pPr algn="ctr"/>
              <a:r>
                <a:rPr lang="fr-FR" sz="1200" smtClean="0">
                  <a:solidFill>
                    <a:srgbClr val="000000"/>
                  </a:solidFill>
                </a:rPr>
                <a:t>259</a:t>
              </a:r>
              <a:endParaRPr lang="fr-FR" sz="1200">
                <a:solidFill>
                  <a:srgbClr val="000000"/>
                </a:solidFill>
              </a:endParaRPr>
            </a:p>
          </p:txBody>
        </p:sp>
        <p:sp>
          <p:nvSpPr>
            <p:cNvPr id="27" name="TextBox 26"/>
            <p:cNvSpPr txBox="1"/>
            <p:nvPr/>
          </p:nvSpPr>
          <p:spPr>
            <a:xfrm>
              <a:off x="5384606" y="4962794"/>
              <a:ext cx="439544" cy="725005"/>
            </a:xfrm>
            <a:prstGeom prst="rect">
              <a:avLst/>
            </a:prstGeom>
            <a:noFill/>
          </p:spPr>
          <p:txBody>
            <a:bodyPr wrap="none" rtlCol="0" anchor="t" anchorCtr="0">
              <a:spAutoFit/>
            </a:bodyPr>
            <a:lstStyle/>
            <a:p>
              <a:pPr algn="ctr"/>
              <a:r>
                <a:rPr lang="fr-FR" sz="1200" smtClean="0">
                  <a:solidFill>
                    <a:srgbClr val="000000"/>
                  </a:solidFill>
                </a:rPr>
                <a:t>5</a:t>
              </a:r>
            </a:p>
            <a:p>
              <a:pPr algn="ctr"/>
              <a:endParaRPr lang="fr-FR" sz="1200" smtClean="0">
                <a:solidFill>
                  <a:srgbClr val="000000"/>
                </a:solidFill>
              </a:endParaRPr>
            </a:p>
            <a:p>
              <a:pPr algn="r"/>
              <a:r>
                <a:rPr lang="fr-FR" sz="1200" smtClean="0">
                  <a:solidFill>
                    <a:srgbClr val="000000"/>
                  </a:solidFill>
                </a:rPr>
                <a:t>124</a:t>
              </a:r>
            </a:p>
            <a:p>
              <a:pPr algn="r"/>
              <a:r>
                <a:rPr lang="fr-FR" sz="1200" smtClean="0">
                  <a:solidFill>
                    <a:srgbClr val="000000"/>
                  </a:solidFill>
                </a:rPr>
                <a:t>100</a:t>
              </a:r>
              <a:endParaRPr lang="fr-FR" sz="1200">
                <a:solidFill>
                  <a:srgbClr val="000000"/>
                </a:solidFill>
              </a:endParaRPr>
            </a:p>
          </p:txBody>
        </p:sp>
        <p:sp>
          <p:nvSpPr>
            <p:cNvPr id="28" name="TextBox 27"/>
            <p:cNvSpPr txBox="1"/>
            <p:nvPr/>
          </p:nvSpPr>
          <p:spPr>
            <a:xfrm>
              <a:off x="6856200" y="4962794"/>
              <a:ext cx="269625" cy="725005"/>
            </a:xfrm>
            <a:prstGeom prst="rect">
              <a:avLst/>
            </a:prstGeom>
            <a:noFill/>
          </p:spPr>
          <p:txBody>
            <a:bodyPr wrap="none" rtlCol="0" anchor="t" anchorCtr="0">
              <a:spAutoFit/>
            </a:bodyPr>
            <a:lstStyle/>
            <a:p>
              <a:pPr algn="ctr"/>
              <a:r>
                <a:rPr lang="fr-FR" sz="1200" smtClean="0">
                  <a:solidFill>
                    <a:srgbClr val="000000"/>
                  </a:solidFill>
                </a:rPr>
                <a:t>7</a:t>
              </a:r>
            </a:p>
            <a:p>
              <a:pPr algn="ctr"/>
              <a:endParaRPr lang="fr-FR" sz="1200" smtClean="0">
                <a:solidFill>
                  <a:srgbClr val="000000"/>
                </a:solidFill>
              </a:endParaRPr>
            </a:p>
            <a:p>
              <a:pPr algn="ctr"/>
              <a:r>
                <a:rPr lang="fr-FR" sz="1200" smtClean="0">
                  <a:solidFill>
                    <a:srgbClr val="000000"/>
                  </a:solidFill>
                </a:rPr>
                <a:t>4</a:t>
              </a:r>
            </a:p>
            <a:p>
              <a:pPr algn="ctr"/>
              <a:r>
                <a:rPr lang="fr-FR" sz="1200" smtClean="0">
                  <a:solidFill>
                    <a:srgbClr val="000000"/>
                  </a:solidFill>
                </a:rPr>
                <a:t>1</a:t>
              </a:r>
              <a:endParaRPr lang="fr-FR" sz="1200">
                <a:solidFill>
                  <a:srgbClr val="000000"/>
                </a:solidFill>
              </a:endParaRPr>
            </a:p>
          </p:txBody>
        </p:sp>
        <p:sp>
          <p:nvSpPr>
            <p:cNvPr id="29" name="TextBox 28"/>
            <p:cNvSpPr txBox="1"/>
            <p:nvPr/>
          </p:nvSpPr>
          <p:spPr>
            <a:xfrm>
              <a:off x="7549584" y="4962794"/>
              <a:ext cx="269626" cy="725005"/>
            </a:xfrm>
            <a:prstGeom prst="rect">
              <a:avLst/>
            </a:prstGeom>
            <a:noFill/>
          </p:spPr>
          <p:txBody>
            <a:bodyPr wrap="none" rtlCol="0" anchor="t" anchorCtr="0">
              <a:spAutoFit/>
            </a:bodyPr>
            <a:lstStyle/>
            <a:p>
              <a:pPr algn="ctr"/>
              <a:r>
                <a:rPr lang="fr-FR" sz="1200" smtClean="0">
                  <a:solidFill>
                    <a:srgbClr val="000000"/>
                  </a:solidFill>
                </a:rPr>
                <a:t>8</a:t>
              </a:r>
            </a:p>
            <a:p>
              <a:pPr algn="ctr"/>
              <a:endParaRPr lang="fr-FR" sz="1200" smtClean="0">
                <a:solidFill>
                  <a:srgbClr val="000000"/>
                </a:solidFill>
              </a:endParaRPr>
            </a:p>
            <a:p>
              <a:pPr algn="ctr"/>
              <a:r>
                <a:rPr lang="fr-FR" sz="1200" smtClean="0">
                  <a:solidFill>
                    <a:srgbClr val="000000"/>
                  </a:solidFill>
                </a:rPr>
                <a:t>0</a:t>
              </a:r>
            </a:p>
            <a:p>
              <a:pPr algn="ctr"/>
              <a:r>
                <a:rPr lang="fr-FR" sz="1200" smtClean="0">
                  <a:solidFill>
                    <a:srgbClr val="000000"/>
                  </a:solidFill>
                </a:rPr>
                <a:t>0</a:t>
              </a:r>
              <a:endParaRPr lang="fr-FR" sz="1200">
                <a:solidFill>
                  <a:srgbClr val="000000"/>
                </a:solidFill>
              </a:endParaRPr>
            </a:p>
          </p:txBody>
        </p:sp>
        <p:sp>
          <p:nvSpPr>
            <p:cNvPr id="30" name="TextBox 29"/>
            <p:cNvSpPr txBox="1"/>
            <p:nvPr/>
          </p:nvSpPr>
          <p:spPr>
            <a:xfrm>
              <a:off x="6117870" y="4965067"/>
              <a:ext cx="354584" cy="725005"/>
            </a:xfrm>
            <a:prstGeom prst="rect">
              <a:avLst/>
            </a:prstGeom>
            <a:noFill/>
          </p:spPr>
          <p:txBody>
            <a:bodyPr wrap="none" rtlCol="0" anchor="t" anchorCtr="0">
              <a:spAutoFit/>
            </a:bodyPr>
            <a:lstStyle/>
            <a:p>
              <a:pPr algn="ctr"/>
              <a:r>
                <a:rPr lang="fr-FR" sz="1200" smtClean="0">
                  <a:solidFill>
                    <a:srgbClr val="000000"/>
                  </a:solidFill>
                </a:rPr>
                <a:t>6</a:t>
              </a:r>
            </a:p>
            <a:p>
              <a:pPr algn="ctr"/>
              <a:endParaRPr lang="fr-FR" sz="1200" smtClean="0">
                <a:solidFill>
                  <a:srgbClr val="000000"/>
                </a:solidFill>
              </a:endParaRPr>
            </a:p>
            <a:p>
              <a:pPr algn="ctr"/>
              <a:r>
                <a:rPr lang="fr-FR" sz="1200" smtClean="0">
                  <a:solidFill>
                    <a:srgbClr val="000000"/>
                  </a:solidFill>
                </a:rPr>
                <a:t>33</a:t>
              </a:r>
            </a:p>
            <a:p>
              <a:pPr algn="ctr"/>
              <a:r>
                <a:rPr lang="fr-FR" sz="1200" smtClean="0">
                  <a:solidFill>
                    <a:srgbClr val="000000"/>
                  </a:solidFill>
                </a:rPr>
                <a:t>19</a:t>
              </a:r>
              <a:endParaRPr lang="fr-FR" sz="1200">
                <a:solidFill>
                  <a:srgbClr val="000000"/>
                </a:solidFill>
              </a:endParaRPr>
            </a:p>
          </p:txBody>
        </p:sp>
        <p:sp>
          <p:nvSpPr>
            <p:cNvPr id="31" name="Rectangle 30"/>
            <p:cNvSpPr/>
            <p:nvPr/>
          </p:nvSpPr>
          <p:spPr>
            <a:xfrm>
              <a:off x="421419" y="5123906"/>
              <a:ext cx="1300128" cy="563893"/>
            </a:xfrm>
            <a:prstGeom prst="rect">
              <a:avLst/>
            </a:prstGeom>
          </p:spPr>
          <p:txBody>
            <a:bodyPr wrap="square">
              <a:spAutoFit/>
            </a:bodyPr>
            <a:lstStyle/>
            <a:p>
              <a:pPr lvl="0" algn="r" defTabSz="892175" eaLnBrk="0" hangingPunct="0">
                <a:defRPr/>
              </a:pPr>
              <a:r>
                <a:rPr lang="fr-FR" altLang="zh-CN" sz="1200" kern="0" dirty="0" smtClean="0">
                  <a:solidFill>
                    <a:srgbClr val="000000"/>
                  </a:solidFill>
                  <a:ea typeface="SimSun" pitchFamily="2" charset="-122"/>
                </a:rPr>
                <a:t>N</a:t>
              </a:r>
            </a:p>
            <a:p>
              <a:pPr algn="r" defTabSz="892175" eaLnBrk="0" hangingPunct="0">
                <a:defRPr/>
              </a:pPr>
              <a:r>
                <a:rPr lang="fr-FR" altLang="zh-CN" sz="1200" kern="0" dirty="0" smtClean="0">
                  <a:solidFill>
                    <a:srgbClr val="000000"/>
                  </a:solidFill>
                  <a:ea typeface="SimSun" pitchFamily="2" charset="-122"/>
                </a:rPr>
                <a:t>gauche</a:t>
              </a:r>
            </a:p>
            <a:p>
              <a:pPr algn="r" defTabSz="892175" eaLnBrk="0" hangingPunct="0">
                <a:defRPr/>
              </a:pPr>
              <a:r>
                <a:rPr lang="fr-FR" altLang="zh-CN" sz="1200" kern="0" dirty="0" smtClean="0">
                  <a:solidFill>
                    <a:srgbClr val="000000"/>
                  </a:solidFill>
                  <a:ea typeface="SimSun" pitchFamily="2" charset="-122"/>
                </a:rPr>
                <a:t>droit</a:t>
              </a:r>
              <a:endParaRPr lang="fr-FR" altLang="zh-CN" sz="1200" kern="0" dirty="0">
                <a:solidFill>
                  <a:srgbClr val="000000"/>
                </a:solidFill>
                <a:ea typeface="SimSun" pitchFamily="2" charset="-122"/>
              </a:endParaRPr>
            </a:p>
          </p:txBody>
        </p:sp>
      </p:grpSp>
      <p:sp>
        <p:nvSpPr>
          <p:cNvPr id="48" name="Rectangle 47"/>
          <p:cNvSpPr/>
          <p:nvPr/>
        </p:nvSpPr>
        <p:spPr>
          <a:xfrm>
            <a:off x="7843254" y="2035699"/>
            <a:ext cx="689537" cy="461665"/>
          </a:xfrm>
          <a:prstGeom prst="rect">
            <a:avLst/>
          </a:prstGeom>
        </p:spPr>
        <p:txBody>
          <a:bodyPr wrap="none">
            <a:spAutoFit/>
          </a:bodyPr>
          <a:lstStyle/>
          <a:p>
            <a:pPr lvl="0" defTabSz="892175" eaLnBrk="0" hangingPunct="0">
              <a:defRPr/>
            </a:pPr>
            <a:r>
              <a:rPr lang="fr-FR" altLang="zh-CN" sz="1200" kern="0" smtClean="0">
                <a:solidFill>
                  <a:srgbClr val="043882"/>
                </a:solidFill>
                <a:ea typeface="SimSun" pitchFamily="2" charset="-122"/>
              </a:rPr>
              <a:t>droit</a:t>
            </a:r>
          </a:p>
          <a:p>
            <a:pPr lvl="0" defTabSz="892175" eaLnBrk="0" hangingPunct="0">
              <a:defRPr/>
            </a:pPr>
            <a:r>
              <a:rPr lang="fr-FR" altLang="zh-CN" sz="1200" kern="0" smtClean="0">
                <a:solidFill>
                  <a:srgbClr val="B2C0D8"/>
                </a:solidFill>
                <a:ea typeface="SimSun" pitchFamily="2" charset="-122"/>
              </a:rPr>
              <a:t>gauche</a:t>
            </a:r>
            <a:endParaRPr lang="fr-FR" altLang="zh-CN" sz="1200">
              <a:solidFill>
                <a:srgbClr val="B2C0D8"/>
              </a:solidFill>
              <a:ea typeface="SimSun" pitchFamily="2" charset="-122"/>
            </a:endParaRPr>
          </a:p>
        </p:txBody>
      </p:sp>
      <p:cxnSp>
        <p:nvCxnSpPr>
          <p:cNvPr id="49" name="Straight Connector 48"/>
          <p:cNvCxnSpPr/>
          <p:nvPr/>
        </p:nvCxnSpPr>
        <p:spPr>
          <a:xfrm>
            <a:off x="7542398" y="2165320"/>
            <a:ext cx="285875"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42398" y="2361262"/>
            <a:ext cx="28587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51" name="Freeform 2"/>
          <p:cNvSpPr>
            <a:spLocks/>
          </p:cNvSpPr>
          <p:nvPr/>
        </p:nvSpPr>
        <p:spPr bwMode="auto">
          <a:xfrm>
            <a:off x="2155454" y="1960678"/>
            <a:ext cx="4824000" cy="1152000"/>
          </a:xfrm>
          <a:custGeom>
            <a:avLst/>
            <a:gdLst>
              <a:gd name="T0" fmla="*/ 271 w 382"/>
              <a:gd name="T1" fmla="*/ 89 h 91"/>
              <a:gd name="T2" fmla="*/ 262 w 382"/>
              <a:gd name="T3" fmla="*/ 88 h 91"/>
              <a:gd name="T4" fmla="*/ 258 w 382"/>
              <a:gd name="T5" fmla="*/ 86 h 91"/>
              <a:gd name="T6" fmla="*/ 233 w 382"/>
              <a:gd name="T7" fmla="*/ 84 h 91"/>
              <a:gd name="T8" fmla="*/ 231 w 382"/>
              <a:gd name="T9" fmla="*/ 82 h 91"/>
              <a:gd name="T10" fmla="*/ 224 w 382"/>
              <a:gd name="T11" fmla="*/ 80 h 91"/>
              <a:gd name="T12" fmla="*/ 218 w 382"/>
              <a:gd name="T13" fmla="*/ 78 h 91"/>
              <a:gd name="T14" fmla="*/ 209 w 382"/>
              <a:gd name="T15" fmla="*/ 76 h 91"/>
              <a:gd name="T16" fmla="*/ 192 w 382"/>
              <a:gd name="T17" fmla="*/ 74 h 91"/>
              <a:gd name="T18" fmla="*/ 172 w 382"/>
              <a:gd name="T19" fmla="*/ 73 h 91"/>
              <a:gd name="T20" fmla="*/ 167 w 382"/>
              <a:gd name="T21" fmla="*/ 71 h 91"/>
              <a:gd name="T22" fmla="*/ 163 w 382"/>
              <a:gd name="T23" fmla="*/ 70 h 91"/>
              <a:gd name="T24" fmla="*/ 161 w 382"/>
              <a:gd name="T25" fmla="*/ 67 h 91"/>
              <a:gd name="T26" fmla="*/ 150 w 382"/>
              <a:gd name="T27" fmla="*/ 65 h 91"/>
              <a:gd name="T28" fmla="*/ 139 w 382"/>
              <a:gd name="T29" fmla="*/ 63 h 91"/>
              <a:gd name="T30" fmla="*/ 123 w 382"/>
              <a:gd name="T31" fmla="*/ 62 h 91"/>
              <a:gd name="T32" fmla="*/ 121 w 382"/>
              <a:gd name="T33" fmla="*/ 60 h 91"/>
              <a:gd name="T34" fmla="*/ 109 w 382"/>
              <a:gd name="T35" fmla="*/ 59 h 91"/>
              <a:gd name="T36" fmla="*/ 103 w 382"/>
              <a:gd name="T37" fmla="*/ 57 h 91"/>
              <a:gd name="T38" fmla="*/ 94 w 382"/>
              <a:gd name="T39" fmla="*/ 54 h 91"/>
              <a:gd name="T40" fmla="*/ 83 w 382"/>
              <a:gd name="T41" fmla="*/ 53 h 91"/>
              <a:gd name="T42" fmla="*/ 81 w 382"/>
              <a:gd name="T43" fmla="*/ 51 h 91"/>
              <a:gd name="T44" fmla="*/ 78 w 382"/>
              <a:gd name="T45" fmla="*/ 48 h 91"/>
              <a:gd name="T46" fmla="*/ 76 w 382"/>
              <a:gd name="T47" fmla="*/ 45 h 91"/>
              <a:gd name="T48" fmla="*/ 68 w 382"/>
              <a:gd name="T49" fmla="*/ 44 h 91"/>
              <a:gd name="T50" fmla="*/ 66 w 382"/>
              <a:gd name="T51" fmla="*/ 41 h 91"/>
              <a:gd name="T52" fmla="*/ 59 w 382"/>
              <a:gd name="T53" fmla="*/ 39 h 91"/>
              <a:gd name="T54" fmla="*/ 57 w 382"/>
              <a:gd name="T55" fmla="*/ 36 h 91"/>
              <a:gd name="T56" fmla="*/ 54 w 382"/>
              <a:gd name="T57" fmla="*/ 34 h 91"/>
              <a:gd name="T58" fmla="*/ 53 w 382"/>
              <a:gd name="T59" fmla="*/ 30 h 91"/>
              <a:gd name="T60" fmla="*/ 47 w 382"/>
              <a:gd name="T61" fmla="*/ 28 h 91"/>
              <a:gd name="T62" fmla="*/ 46 w 382"/>
              <a:gd name="T63" fmla="*/ 26 h 91"/>
              <a:gd name="T64" fmla="*/ 40 w 382"/>
              <a:gd name="T65" fmla="*/ 24 h 91"/>
              <a:gd name="T66" fmla="*/ 38 w 382"/>
              <a:gd name="T67" fmla="*/ 22 h 91"/>
              <a:gd name="T68" fmla="*/ 34 w 382"/>
              <a:gd name="T69" fmla="*/ 20 h 91"/>
              <a:gd name="T70" fmla="*/ 32 w 382"/>
              <a:gd name="T71" fmla="*/ 18 h 91"/>
              <a:gd name="T72" fmla="*/ 29 w 382"/>
              <a:gd name="T73" fmla="*/ 16 h 91"/>
              <a:gd name="T74" fmla="*/ 27 w 382"/>
              <a:gd name="T75" fmla="*/ 12 h 91"/>
              <a:gd name="T76" fmla="*/ 26 w 382"/>
              <a:gd name="T77" fmla="*/ 10 h 91"/>
              <a:gd name="T78" fmla="*/ 23 w 382"/>
              <a:gd name="T79" fmla="*/ 9 h 91"/>
              <a:gd name="T80" fmla="*/ 17 w 382"/>
              <a:gd name="T81" fmla="*/ 6 h 91"/>
              <a:gd name="T82" fmla="*/ 12 w 382"/>
              <a:gd name="T83" fmla="*/ 5 h 91"/>
              <a:gd name="T84" fmla="*/ 10 w 382"/>
              <a:gd name="T85" fmla="*/ 3 h 91"/>
              <a:gd name="T86" fmla="*/ 3 w 382"/>
              <a:gd name="T8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 h="91">
                <a:moveTo>
                  <a:pt x="382" y="91"/>
                </a:moveTo>
                <a:lnTo>
                  <a:pt x="271" y="91"/>
                </a:lnTo>
                <a:lnTo>
                  <a:pt x="271" y="89"/>
                </a:lnTo>
                <a:lnTo>
                  <a:pt x="267" y="89"/>
                </a:lnTo>
                <a:lnTo>
                  <a:pt x="267" y="88"/>
                </a:lnTo>
                <a:lnTo>
                  <a:pt x="262" y="88"/>
                </a:lnTo>
                <a:lnTo>
                  <a:pt x="262" y="87"/>
                </a:lnTo>
                <a:lnTo>
                  <a:pt x="258" y="87"/>
                </a:lnTo>
                <a:lnTo>
                  <a:pt x="258" y="86"/>
                </a:lnTo>
                <a:lnTo>
                  <a:pt x="245" y="86"/>
                </a:lnTo>
                <a:lnTo>
                  <a:pt x="245" y="84"/>
                </a:lnTo>
                <a:lnTo>
                  <a:pt x="233" y="84"/>
                </a:lnTo>
                <a:lnTo>
                  <a:pt x="233" y="83"/>
                </a:lnTo>
                <a:lnTo>
                  <a:pt x="231" y="83"/>
                </a:lnTo>
                <a:lnTo>
                  <a:pt x="231" y="82"/>
                </a:lnTo>
                <a:lnTo>
                  <a:pt x="229" y="82"/>
                </a:lnTo>
                <a:lnTo>
                  <a:pt x="229" y="80"/>
                </a:lnTo>
                <a:lnTo>
                  <a:pt x="224" y="80"/>
                </a:lnTo>
                <a:lnTo>
                  <a:pt x="224" y="79"/>
                </a:lnTo>
                <a:lnTo>
                  <a:pt x="218" y="79"/>
                </a:lnTo>
                <a:lnTo>
                  <a:pt x="218" y="78"/>
                </a:lnTo>
                <a:lnTo>
                  <a:pt x="210" y="78"/>
                </a:lnTo>
                <a:lnTo>
                  <a:pt x="209" y="78"/>
                </a:lnTo>
                <a:lnTo>
                  <a:pt x="209" y="76"/>
                </a:lnTo>
                <a:lnTo>
                  <a:pt x="194" y="76"/>
                </a:lnTo>
                <a:lnTo>
                  <a:pt x="192" y="76"/>
                </a:lnTo>
                <a:lnTo>
                  <a:pt x="192" y="74"/>
                </a:lnTo>
                <a:lnTo>
                  <a:pt x="183" y="74"/>
                </a:lnTo>
                <a:lnTo>
                  <a:pt x="183" y="73"/>
                </a:lnTo>
                <a:lnTo>
                  <a:pt x="172" y="73"/>
                </a:lnTo>
                <a:lnTo>
                  <a:pt x="172" y="72"/>
                </a:lnTo>
                <a:lnTo>
                  <a:pt x="167" y="72"/>
                </a:lnTo>
                <a:lnTo>
                  <a:pt x="167" y="71"/>
                </a:lnTo>
                <a:lnTo>
                  <a:pt x="164" y="71"/>
                </a:lnTo>
                <a:lnTo>
                  <a:pt x="164" y="70"/>
                </a:lnTo>
                <a:lnTo>
                  <a:pt x="163" y="70"/>
                </a:lnTo>
                <a:lnTo>
                  <a:pt x="163" y="68"/>
                </a:lnTo>
                <a:lnTo>
                  <a:pt x="161" y="68"/>
                </a:lnTo>
                <a:lnTo>
                  <a:pt x="161" y="67"/>
                </a:lnTo>
                <a:lnTo>
                  <a:pt x="159" y="67"/>
                </a:lnTo>
                <a:lnTo>
                  <a:pt x="159" y="65"/>
                </a:lnTo>
                <a:lnTo>
                  <a:pt x="150" y="65"/>
                </a:lnTo>
                <a:lnTo>
                  <a:pt x="150" y="64"/>
                </a:lnTo>
                <a:lnTo>
                  <a:pt x="139" y="64"/>
                </a:lnTo>
                <a:lnTo>
                  <a:pt x="139" y="63"/>
                </a:lnTo>
                <a:lnTo>
                  <a:pt x="130" y="63"/>
                </a:lnTo>
                <a:lnTo>
                  <a:pt x="130" y="62"/>
                </a:lnTo>
                <a:lnTo>
                  <a:pt x="123" y="62"/>
                </a:lnTo>
                <a:lnTo>
                  <a:pt x="123" y="61"/>
                </a:lnTo>
                <a:lnTo>
                  <a:pt x="121" y="61"/>
                </a:lnTo>
                <a:lnTo>
                  <a:pt x="121" y="60"/>
                </a:lnTo>
                <a:lnTo>
                  <a:pt x="111" y="60"/>
                </a:lnTo>
                <a:lnTo>
                  <a:pt x="109" y="60"/>
                </a:lnTo>
                <a:lnTo>
                  <a:pt x="109" y="59"/>
                </a:lnTo>
                <a:lnTo>
                  <a:pt x="105" y="59"/>
                </a:lnTo>
                <a:lnTo>
                  <a:pt x="105" y="57"/>
                </a:lnTo>
                <a:lnTo>
                  <a:pt x="103" y="57"/>
                </a:lnTo>
                <a:lnTo>
                  <a:pt x="103" y="55"/>
                </a:lnTo>
                <a:lnTo>
                  <a:pt x="94" y="55"/>
                </a:lnTo>
                <a:lnTo>
                  <a:pt x="94" y="54"/>
                </a:lnTo>
                <a:lnTo>
                  <a:pt x="86" y="54"/>
                </a:lnTo>
                <a:lnTo>
                  <a:pt x="86" y="53"/>
                </a:lnTo>
                <a:lnTo>
                  <a:pt x="83" y="53"/>
                </a:lnTo>
                <a:lnTo>
                  <a:pt x="83" y="52"/>
                </a:lnTo>
                <a:lnTo>
                  <a:pt x="81" y="52"/>
                </a:lnTo>
                <a:lnTo>
                  <a:pt x="81" y="51"/>
                </a:lnTo>
                <a:lnTo>
                  <a:pt x="80" y="51"/>
                </a:lnTo>
                <a:lnTo>
                  <a:pt x="80" y="48"/>
                </a:lnTo>
                <a:lnTo>
                  <a:pt x="78" y="48"/>
                </a:lnTo>
                <a:lnTo>
                  <a:pt x="78" y="47"/>
                </a:lnTo>
                <a:lnTo>
                  <a:pt x="76" y="47"/>
                </a:lnTo>
                <a:lnTo>
                  <a:pt x="76" y="45"/>
                </a:lnTo>
                <a:lnTo>
                  <a:pt x="71" y="45"/>
                </a:lnTo>
                <a:lnTo>
                  <a:pt x="71" y="44"/>
                </a:lnTo>
                <a:lnTo>
                  <a:pt x="68" y="44"/>
                </a:lnTo>
                <a:lnTo>
                  <a:pt x="68" y="43"/>
                </a:lnTo>
                <a:lnTo>
                  <a:pt x="66" y="43"/>
                </a:lnTo>
                <a:lnTo>
                  <a:pt x="66" y="41"/>
                </a:lnTo>
                <a:lnTo>
                  <a:pt x="61" y="41"/>
                </a:lnTo>
                <a:lnTo>
                  <a:pt x="61" y="39"/>
                </a:lnTo>
                <a:lnTo>
                  <a:pt x="59" y="39"/>
                </a:lnTo>
                <a:lnTo>
                  <a:pt x="59" y="38"/>
                </a:lnTo>
                <a:lnTo>
                  <a:pt x="57" y="38"/>
                </a:lnTo>
                <a:lnTo>
                  <a:pt x="57" y="36"/>
                </a:lnTo>
                <a:lnTo>
                  <a:pt x="56" y="36"/>
                </a:lnTo>
                <a:lnTo>
                  <a:pt x="56" y="34"/>
                </a:lnTo>
                <a:lnTo>
                  <a:pt x="54" y="34"/>
                </a:lnTo>
                <a:lnTo>
                  <a:pt x="54" y="33"/>
                </a:lnTo>
                <a:lnTo>
                  <a:pt x="53" y="33"/>
                </a:lnTo>
                <a:lnTo>
                  <a:pt x="53" y="30"/>
                </a:lnTo>
                <a:lnTo>
                  <a:pt x="51" y="30"/>
                </a:lnTo>
                <a:lnTo>
                  <a:pt x="51" y="28"/>
                </a:lnTo>
                <a:lnTo>
                  <a:pt x="47" y="28"/>
                </a:lnTo>
                <a:lnTo>
                  <a:pt x="47" y="27"/>
                </a:lnTo>
                <a:lnTo>
                  <a:pt x="46" y="27"/>
                </a:lnTo>
                <a:lnTo>
                  <a:pt x="46" y="26"/>
                </a:lnTo>
                <a:lnTo>
                  <a:pt x="42" y="26"/>
                </a:lnTo>
                <a:lnTo>
                  <a:pt x="42" y="24"/>
                </a:lnTo>
                <a:lnTo>
                  <a:pt x="40" y="24"/>
                </a:lnTo>
                <a:lnTo>
                  <a:pt x="40" y="23"/>
                </a:lnTo>
                <a:lnTo>
                  <a:pt x="38" y="23"/>
                </a:lnTo>
                <a:lnTo>
                  <a:pt x="38" y="22"/>
                </a:lnTo>
                <a:lnTo>
                  <a:pt x="37" y="22"/>
                </a:lnTo>
                <a:lnTo>
                  <a:pt x="37" y="20"/>
                </a:lnTo>
                <a:lnTo>
                  <a:pt x="34" y="20"/>
                </a:lnTo>
                <a:lnTo>
                  <a:pt x="34" y="19"/>
                </a:lnTo>
                <a:lnTo>
                  <a:pt x="32" y="19"/>
                </a:lnTo>
                <a:lnTo>
                  <a:pt x="32" y="18"/>
                </a:lnTo>
                <a:lnTo>
                  <a:pt x="31" y="18"/>
                </a:lnTo>
                <a:lnTo>
                  <a:pt x="31" y="16"/>
                </a:lnTo>
                <a:lnTo>
                  <a:pt x="29" y="16"/>
                </a:lnTo>
                <a:lnTo>
                  <a:pt x="29" y="14"/>
                </a:lnTo>
                <a:lnTo>
                  <a:pt x="27" y="14"/>
                </a:lnTo>
                <a:lnTo>
                  <a:pt x="27" y="12"/>
                </a:lnTo>
                <a:lnTo>
                  <a:pt x="27" y="11"/>
                </a:lnTo>
                <a:lnTo>
                  <a:pt x="26" y="11"/>
                </a:lnTo>
                <a:lnTo>
                  <a:pt x="26" y="10"/>
                </a:lnTo>
                <a:lnTo>
                  <a:pt x="25" y="10"/>
                </a:lnTo>
                <a:lnTo>
                  <a:pt x="25" y="9"/>
                </a:lnTo>
                <a:lnTo>
                  <a:pt x="23" y="9"/>
                </a:lnTo>
                <a:lnTo>
                  <a:pt x="23" y="6"/>
                </a:lnTo>
                <a:lnTo>
                  <a:pt x="19" y="6"/>
                </a:lnTo>
                <a:lnTo>
                  <a:pt x="17" y="6"/>
                </a:lnTo>
                <a:lnTo>
                  <a:pt x="17" y="5"/>
                </a:lnTo>
                <a:lnTo>
                  <a:pt x="15" y="5"/>
                </a:lnTo>
                <a:lnTo>
                  <a:pt x="12" y="5"/>
                </a:lnTo>
                <a:lnTo>
                  <a:pt x="12" y="4"/>
                </a:lnTo>
                <a:lnTo>
                  <a:pt x="10" y="4"/>
                </a:lnTo>
                <a:lnTo>
                  <a:pt x="10" y="3"/>
                </a:lnTo>
                <a:lnTo>
                  <a:pt x="7" y="3"/>
                </a:lnTo>
                <a:lnTo>
                  <a:pt x="7" y="1"/>
                </a:lnTo>
                <a:lnTo>
                  <a:pt x="3" y="1"/>
                </a:lnTo>
                <a:lnTo>
                  <a:pt x="3"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 name="Freeform 3"/>
          <p:cNvSpPr>
            <a:spLocks/>
          </p:cNvSpPr>
          <p:nvPr/>
        </p:nvSpPr>
        <p:spPr bwMode="auto">
          <a:xfrm>
            <a:off x="2155454" y="1960678"/>
            <a:ext cx="4968000" cy="990000"/>
          </a:xfrm>
          <a:custGeom>
            <a:avLst/>
            <a:gdLst>
              <a:gd name="T0" fmla="*/ 326 w 393"/>
              <a:gd name="T1" fmla="*/ 78 h 78"/>
              <a:gd name="T2" fmla="*/ 286 w 393"/>
              <a:gd name="T3" fmla="*/ 73 h 78"/>
              <a:gd name="T4" fmla="*/ 281 w 393"/>
              <a:gd name="T5" fmla="*/ 70 h 78"/>
              <a:gd name="T6" fmla="*/ 245 w 393"/>
              <a:gd name="T7" fmla="*/ 65 h 78"/>
              <a:gd name="T8" fmla="*/ 225 w 393"/>
              <a:gd name="T9" fmla="*/ 64 h 78"/>
              <a:gd name="T10" fmla="*/ 223 w 393"/>
              <a:gd name="T11" fmla="*/ 63 h 78"/>
              <a:gd name="T12" fmla="*/ 220 w 393"/>
              <a:gd name="T13" fmla="*/ 61 h 78"/>
              <a:gd name="T14" fmla="*/ 208 w 393"/>
              <a:gd name="T15" fmla="*/ 60 h 78"/>
              <a:gd name="T16" fmla="*/ 200 w 393"/>
              <a:gd name="T17" fmla="*/ 59 h 78"/>
              <a:gd name="T18" fmla="*/ 193 w 393"/>
              <a:gd name="T19" fmla="*/ 58 h 78"/>
              <a:gd name="T20" fmla="*/ 182 w 393"/>
              <a:gd name="T21" fmla="*/ 57 h 78"/>
              <a:gd name="T22" fmla="*/ 172 w 393"/>
              <a:gd name="T23" fmla="*/ 56 h 78"/>
              <a:gd name="T24" fmla="*/ 170 w 393"/>
              <a:gd name="T25" fmla="*/ 55 h 78"/>
              <a:gd name="T26" fmla="*/ 168 w 393"/>
              <a:gd name="T27" fmla="*/ 54 h 78"/>
              <a:gd name="T28" fmla="*/ 165 w 393"/>
              <a:gd name="T29" fmla="*/ 52 h 78"/>
              <a:gd name="T30" fmla="*/ 163 w 393"/>
              <a:gd name="T31" fmla="*/ 51 h 78"/>
              <a:gd name="T32" fmla="*/ 159 w 393"/>
              <a:gd name="T33" fmla="*/ 50 h 78"/>
              <a:gd name="T34" fmla="*/ 151 w 393"/>
              <a:gd name="T35" fmla="*/ 49 h 78"/>
              <a:gd name="T36" fmla="*/ 146 w 393"/>
              <a:gd name="T37" fmla="*/ 47 h 78"/>
              <a:gd name="T38" fmla="*/ 143 w 393"/>
              <a:gd name="T39" fmla="*/ 46 h 78"/>
              <a:gd name="T40" fmla="*/ 130 w 393"/>
              <a:gd name="T41" fmla="*/ 45 h 78"/>
              <a:gd name="T42" fmla="*/ 120 w 393"/>
              <a:gd name="T43" fmla="*/ 44 h 78"/>
              <a:gd name="T44" fmla="*/ 116 w 393"/>
              <a:gd name="T45" fmla="*/ 42 h 78"/>
              <a:gd name="T46" fmla="*/ 109 w 393"/>
              <a:gd name="T47" fmla="*/ 41 h 78"/>
              <a:gd name="T48" fmla="*/ 107 w 393"/>
              <a:gd name="T49" fmla="*/ 40 h 78"/>
              <a:gd name="T50" fmla="*/ 105 w 393"/>
              <a:gd name="T51" fmla="*/ 39 h 78"/>
              <a:gd name="T52" fmla="*/ 98 w 393"/>
              <a:gd name="T53" fmla="*/ 38 h 78"/>
              <a:gd name="T54" fmla="*/ 94 w 393"/>
              <a:gd name="T55" fmla="*/ 37 h 78"/>
              <a:gd name="T56" fmla="*/ 91 w 393"/>
              <a:gd name="T57" fmla="*/ 36 h 78"/>
              <a:gd name="T58" fmla="*/ 87 w 393"/>
              <a:gd name="T59" fmla="*/ 34 h 78"/>
              <a:gd name="T60" fmla="*/ 85 w 393"/>
              <a:gd name="T61" fmla="*/ 33 h 78"/>
              <a:gd name="T62" fmla="*/ 83 w 393"/>
              <a:gd name="T63" fmla="*/ 32 h 78"/>
              <a:gd name="T64" fmla="*/ 82 w 393"/>
              <a:gd name="T65" fmla="*/ 30 h 78"/>
              <a:gd name="T66" fmla="*/ 78 w 393"/>
              <a:gd name="T67" fmla="*/ 29 h 78"/>
              <a:gd name="T68" fmla="*/ 72 w 393"/>
              <a:gd name="T69" fmla="*/ 28 h 78"/>
              <a:gd name="T70" fmla="*/ 67 w 393"/>
              <a:gd name="T71" fmla="*/ 27 h 78"/>
              <a:gd name="T72" fmla="*/ 64 w 393"/>
              <a:gd name="T73" fmla="*/ 26 h 78"/>
              <a:gd name="T74" fmla="*/ 61 w 393"/>
              <a:gd name="T75" fmla="*/ 25 h 78"/>
              <a:gd name="T76" fmla="*/ 59 w 393"/>
              <a:gd name="T77" fmla="*/ 24 h 78"/>
              <a:gd name="T78" fmla="*/ 57 w 393"/>
              <a:gd name="T79" fmla="*/ 23 h 78"/>
              <a:gd name="T80" fmla="*/ 55 w 393"/>
              <a:gd name="T81" fmla="*/ 21 h 78"/>
              <a:gd name="T82" fmla="*/ 54 w 393"/>
              <a:gd name="T83" fmla="*/ 19 h 78"/>
              <a:gd name="T84" fmla="*/ 52 w 393"/>
              <a:gd name="T85" fmla="*/ 18 h 78"/>
              <a:gd name="T86" fmla="*/ 51 w 393"/>
              <a:gd name="T87" fmla="*/ 17 h 78"/>
              <a:gd name="T88" fmla="*/ 49 w 393"/>
              <a:gd name="T89" fmla="*/ 15 h 78"/>
              <a:gd name="T90" fmla="*/ 46 w 393"/>
              <a:gd name="T91" fmla="*/ 14 h 78"/>
              <a:gd name="T92" fmla="*/ 44 w 393"/>
              <a:gd name="T93" fmla="*/ 12 h 78"/>
              <a:gd name="T94" fmla="*/ 41 w 393"/>
              <a:gd name="T95" fmla="*/ 11 h 78"/>
              <a:gd name="T96" fmla="*/ 38 w 393"/>
              <a:gd name="T97" fmla="*/ 10 h 78"/>
              <a:gd name="T98" fmla="*/ 32 w 393"/>
              <a:gd name="T99" fmla="*/ 10 h 78"/>
              <a:gd name="T100" fmla="*/ 29 w 393"/>
              <a:gd name="T101" fmla="*/ 8 h 78"/>
              <a:gd name="T102" fmla="*/ 27 w 393"/>
              <a:gd name="T103" fmla="*/ 8 h 78"/>
              <a:gd name="T104" fmla="*/ 26 w 393"/>
              <a:gd name="T105" fmla="*/ 6 h 78"/>
              <a:gd name="T106" fmla="*/ 24 w 393"/>
              <a:gd name="T107" fmla="*/ 4 h 78"/>
              <a:gd name="T108" fmla="*/ 20 w 393"/>
              <a:gd name="T109" fmla="*/ 3 h 78"/>
              <a:gd name="T110" fmla="*/ 15 w 393"/>
              <a:gd name="T111" fmla="*/ 2 h 78"/>
              <a:gd name="T112" fmla="*/ 7 w 393"/>
              <a:gd name="T113" fmla="*/ 1 h 78"/>
              <a:gd name="T114" fmla="*/ 3 w 393"/>
              <a:gd name="T11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78">
                <a:moveTo>
                  <a:pt x="393" y="78"/>
                </a:moveTo>
                <a:lnTo>
                  <a:pt x="326" y="78"/>
                </a:lnTo>
                <a:lnTo>
                  <a:pt x="326" y="73"/>
                </a:lnTo>
                <a:lnTo>
                  <a:pt x="286" y="73"/>
                </a:lnTo>
                <a:lnTo>
                  <a:pt x="286" y="70"/>
                </a:lnTo>
                <a:lnTo>
                  <a:pt x="281" y="70"/>
                </a:lnTo>
                <a:lnTo>
                  <a:pt x="281" y="65"/>
                </a:lnTo>
                <a:lnTo>
                  <a:pt x="245" y="65"/>
                </a:lnTo>
                <a:lnTo>
                  <a:pt x="245" y="64"/>
                </a:lnTo>
                <a:lnTo>
                  <a:pt x="225" y="64"/>
                </a:lnTo>
                <a:lnTo>
                  <a:pt x="225" y="63"/>
                </a:lnTo>
                <a:lnTo>
                  <a:pt x="223" y="63"/>
                </a:lnTo>
                <a:lnTo>
                  <a:pt x="220" y="63"/>
                </a:lnTo>
                <a:lnTo>
                  <a:pt x="220" y="61"/>
                </a:lnTo>
                <a:lnTo>
                  <a:pt x="208" y="61"/>
                </a:lnTo>
                <a:lnTo>
                  <a:pt x="208" y="60"/>
                </a:lnTo>
                <a:lnTo>
                  <a:pt x="200" y="60"/>
                </a:lnTo>
                <a:lnTo>
                  <a:pt x="200" y="59"/>
                </a:lnTo>
                <a:lnTo>
                  <a:pt x="193" y="59"/>
                </a:lnTo>
                <a:lnTo>
                  <a:pt x="193" y="58"/>
                </a:lnTo>
                <a:lnTo>
                  <a:pt x="182" y="58"/>
                </a:lnTo>
                <a:lnTo>
                  <a:pt x="182" y="57"/>
                </a:lnTo>
                <a:lnTo>
                  <a:pt x="172" y="57"/>
                </a:lnTo>
                <a:lnTo>
                  <a:pt x="172" y="56"/>
                </a:lnTo>
                <a:lnTo>
                  <a:pt x="170" y="56"/>
                </a:lnTo>
                <a:lnTo>
                  <a:pt x="170" y="55"/>
                </a:lnTo>
                <a:lnTo>
                  <a:pt x="168" y="55"/>
                </a:lnTo>
                <a:lnTo>
                  <a:pt x="168" y="54"/>
                </a:lnTo>
                <a:lnTo>
                  <a:pt x="165" y="54"/>
                </a:lnTo>
                <a:lnTo>
                  <a:pt x="165" y="52"/>
                </a:lnTo>
                <a:lnTo>
                  <a:pt x="163" y="52"/>
                </a:lnTo>
                <a:lnTo>
                  <a:pt x="163" y="51"/>
                </a:lnTo>
                <a:lnTo>
                  <a:pt x="159" y="51"/>
                </a:lnTo>
                <a:lnTo>
                  <a:pt x="159" y="50"/>
                </a:lnTo>
                <a:lnTo>
                  <a:pt x="151" y="50"/>
                </a:lnTo>
                <a:lnTo>
                  <a:pt x="151" y="49"/>
                </a:lnTo>
                <a:lnTo>
                  <a:pt x="146" y="49"/>
                </a:lnTo>
                <a:lnTo>
                  <a:pt x="146" y="47"/>
                </a:lnTo>
                <a:lnTo>
                  <a:pt x="143" y="47"/>
                </a:lnTo>
                <a:lnTo>
                  <a:pt x="143" y="46"/>
                </a:lnTo>
                <a:lnTo>
                  <a:pt x="130" y="46"/>
                </a:lnTo>
                <a:lnTo>
                  <a:pt x="130" y="45"/>
                </a:lnTo>
                <a:lnTo>
                  <a:pt x="120" y="45"/>
                </a:lnTo>
                <a:lnTo>
                  <a:pt x="120" y="44"/>
                </a:lnTo>
                <a:lnTo>
                  <a:pt x="116" y="44"/>
                </a:lnTo>
                <a:lnTo>
                  <a:pt x="116" y="42"/>
                </a:lnTo>
                <a:lnTo>
                  <a:pt x="109" y="42"/>
                </a:lnTo>
                <a:lnTo>
                  <a:pt x="109" y="41"/>
                </a:lnTo>
                <a:lnTo>
                  <a:pt x="107" y="41"/>
                </a:lnTo>
                <a:lnTo>
                  <a:pt x="107" y="40"/>
                </a:lnTo>
                <a:lnTo>
                  <a:pt x="105" y="40"/>
                </a:lnTo>
                <a:lnTo>
                  <a:pt x="105" y="39"/>
                </a:lnTo>
                <a:lnTo>
                  <a:pt x="98" y="39"/>
                </a:lnTo>
                <a:lnTo>
                  <a:pt x="98" y="38"/>
                </a:lnTo>
                <a:lnTo>
                  <a:pt x="94" y="38"/>
                </a:lnTo>
                <a:lnTo>
                  <a:pt x="94" y="37"/>
                </a:lnTo>
                <a:lnTo>
                  <a:pt x="91" y="37"/>
                </a:lnTo>
                <a:lnTo>
                  <a:pt x="91" y="36"/>
                </a:lnTo>
                <a:lnTo>
                  <a:pt x="87" y="36"/>
                </a:lnTo>
                <a:lnTo>
                  <a:pt x="87" y="34"/>
                </a:lnTo>
                <a:lnTo>
                  <a:pt x="85" y="34"/>
                </a:lnTo>
                <a:lnTo>
                  <a:pt x="85" y="33"/>
                </a:lnTo>
                <a:lnTo>
                  <a:pt x="83" y="33"/>
                </a:lnTo>
                <a:lnTo>
                  <a:pt x="83" y="32"/>
                </a:lnTo>
                <a:lnTo>
                  <a:pt x="82" y="32"/>
                </a:lnTo>
                <a:lnTo>
                  <a:pt x="82" y="30"/>
                </a:lnTo>
                <a:lnTo>
                  <a:pt x="78" y="30"/>
                </a:lnTo>
                <a:lnTo>
                  <a:pt x="78" y="29"/>
                </a:lnTo>
                <a:lnTo>
                  <a:pt x="72" y="29"/>
                </a:lnTo>
                <a:lnTo>
                  <a:pt x="72" y="28"/>
                </a:lnTo>
                <a:lnTo>
                  <a:pt x="67" y="28"/>
                </a:lnTo>
                <a:lnTo>
                  <a:pt x="67" y="27"/>
                </a:lnTo>
                <a:lnTo>
                  <a:pt x="64" y="27"/>
                </a:lnTo>
                <a:lnTo>
                  <a:pt x="64" y="26"/>
                </a:lnTo>
                <a:lnTo>
                  <a:pt x="61" y="26"/>
                </a:lnTo>
                <a:lnTo>
                  <a:pt x="61" y="25"/>
                </a:lnTo>
                <a:lnTo>
                  <a:pt x="59" y="25"/>
                </a:lnTo>
                <a:lnTo>
                  <a:pt x="59" y="24"/>
                </a:lnTo>
                <a:lnTo>
                  <a:pt x="57" y="24"/>
                </a:lnTo>
                <a:lnTo>
                  <a:pt x="57" y="23"/>
                </a:lnTo>
                <a:lnTo>
                  <a:pt x="55" y="23"/>
                </a:lnTo>
                <a:lnTo>
                  <a:pt x="55" y="21"/>
                </a:lnTo>
                <a:lnTo>
                  <a:pt x="54" y="21"/>
                </a:lnTo>
                <a:lnTo>
                  <a:pt x="54" y="19"/>
                </a:lnTo>
                <a:lnTo>
                  <a:pt x="52" y="19"/>
                </a:lnTo>
                <a:lnTo>
                  <a:pt x="52" y="18"/>
                </a:lnTo>
                <a:lnTo>
                  <a:pt x="51" y="18"/>
                </a:lnTo>
                <a:lnTo>
                  <a:pt x="51" y="17"/>
                </a:lnTo>
                <a:lnTo>
                  <a:pt x="49" y="17"/>
                </a:lnTo>
                <a:lnTo>
                  <a:pt x="49" y="15"/>
                </a:lnTo>
                <a:lnTo>
                  <a:pt x="46" y="15"/>
                </a:lnTo>
                <a:lnTo>
                  <a:pt x="46" y="14"/>
                </a:lnTo>
                <a:lnTo>
                  <a:pt x="44" y="14"/>
                </a:lnTo>
                <a:lnTo>
                  <a:pt x="44" y="12"/>
                </a:lnTo>
                <a:lnTo>
                  <a:pt x="41" y="12"/>
                </a:lnTo>
                <a:lnTo>
                  <a:pt x="41" y="11"/>
                </a:lnTo>
                <a:lnTo>
                  <a:pt x="38" y="11"/>
                </a:lnTo>
                <a:lnTo>
                  <a:pt x="38" y="10"/>
                </a:lnTo>
                <a:lnTo>
                  <a:pt x="35" y="10"/>
                </a:lnTo>
                <a:lnTo>
                  <a:pt x="32" y="10"/>
                </a:lnTo>
                <a:lnTo>
                  <a:pt x="32" y="8"/>
                </a:lnTo>
                <a:lnTo>
                  <a:pt x="29" y="8"/>
                </a:lnTo>
                <a:lnTo>
                  <a:pt x="29" y="8"/>
                </a:lnTo>
                <a:lnTo>
                  <a:pt x="27" y="8"/>
                </a:lnTo>
                <a:lnTo>
                  <a:pt x="26" y="8"/>
                </a:lnTo>
                <a:lnTo>
                  <a:pt x="26" y="6"/>
                </a:lnTo>
                <a:lnTo>
                  <a:pt x="24" y="6"/>
                </a:lnTo>
                <a:lnTo>
                  <a:pt x="24" y="4"/>
                </a:lnTo>
                <a:lnTo>
                  <a:pt x="20" y="4"/>
                </a:lnTo>
                <a:lnTo>
                  <a:pt x="20" y="3"/>
                </a:lnTo>
                <a:lnTo>
                  <a:pt x="15" y="3"/>
                </a:lnTo>
                <a:lnTo>
                  <a:pt x="15" y="2"/>
                </a:lnTo>
                <a:lnTo>
                  <a:pt x="7" y="2"/>
                </a:lnTo>
                <a:lnTo>
                  <a:pt x="7" y="1"/>
                </a:lnTo>
                <a:lnTo>
                  <a:pt x="3" y="1"/>
                </a:lnTo>
                <a:lnTo>
                  <a:pt x="3"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3651608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 </a:t>
            </a:r>
            <a:r>
              <a:rPr lang="fr-FR" dirty="0"/>
              <a:t>SCOT: latéralisation de la tumeur et influence de la durée de la chimiothérapie sur la survie sans maladie – </a:t>
            </a:r>
            <a:r>
              <a:rPr lang="fr-FR" dirty="0" err="1"/>
              <a:t>Saunders</a:t>
            </a:r>
            <a:r>
              <a:rPr lang="fr-FR" dirty="0"/>
              <a:t> M, et al</a:t>
            </a:r>
            <a:endParaRPr lang="en-GB" dirty="0"/>
          </a:p>
        </p:txBody>
      </p:sp>
      <p:sp>
        <p:nvSpPr>
          <p:cNvPr id="5123" name="Rectangle 3"/>
          <p:cNvSpPr>
            <a:spLocks noGrp="1" noChangeArrowheads="1"/>
          </p:cNvSpPr>
          <p:nvPr>
            <p:ph idx="1"/>
          </p:nvPr>
        </p:nvSpPr>
        <p:spPr/>
        <p:txBody>
          <a:bodyPr/>
          <a:lstStyle/>
          <a:p>
            <a:pPr marL="0" indent="0">
              <a:buNone/>
            </a:pPr>
            <a:r>
              <a:rPr lang="en-GB" b="1" dirty="0" err="1" smtClean="0"/>
              <a:t>Résultats</a:t>
            </a:r>
            <a:r>
              <a:rPr lang="en-GB" b="1" dirty="0" smtClean="0"/>
              <a:t> </a:t>
            </a:r>
          </a:p>
        </p:txBody>
      </p:sp>
      <p:sp>
        <p:nvSpPr>
          <p:cNvPr id="14" name="Text Placeholder 13"/>
          <p:cNvSpPr>
            <a:spLocks noGrp="1"/>
          </p:cNvSpPr>
          <p:nvPr>
            <p:ph type="body" sz="quarter" idx="10"/>
          </p:nvPr>
        </p:nvSpPr>
        <p:spPr/>
        <p:txBody>
          <a:bodyPr/>
          <a:lstStyle/>
          <a:p>
            <a:r>
              <a:rPr lang="en-GB" dirty="0" smtClean="0"/>
              <a:t>*gauche vs. </a:t>
            </a:r>
            <a:r>
              <a:rPr lang="en-GB" dirty="0" err="1" smtClean="0"/>
              <a:t>droit</a:t>
            </a:r>
            <a:r>
              <a:rPr lang="en-GB" dirty="0" smtClean="0"/>
              <a:t>; </a:t>
            </a:r>
            <a:r>
              <a:rPr lang="en-GB" baseline="30000" dirty="0" smtClean="0"/>
              <a:t>†</a:t>
            </a:r>
            <a:r>
              <a:rPr lang="en-GB" dirty="0" smtClean="0"/>
              <a:t>3 vs</a:t>
            </a:r>
            <a:r>
              <a:rPr lang="en-GB" dirty="0"/>
              <a:t>.</a:t>
            </a:r>
            <a:r>
              <a:rPr lang="en-GB" dirty="0" smtClean="0"/>
              <a:t> 6 </a:t>
            </a:r>
            <a:r>
              <a:rPr lang="en-GB" dirty="0" err="1" smtClean="0"/>
              <a:t>mois</a:t>
            </a:r>
            <a:endParaRPr lang="en-GB" dirty="0"/>
          </a:p>
        </p:txBody>
      </p:sp>
      <p:sp>
        <p:nvSpPr>
          <p:cNvPr id="15" name="Text Placeholder 14"/>
          <p:cNvSpPr>
            <a:spLocks noGrp="1"/>
          </p:cNvSpPr>
          <p:nvPr>
            <p:ph type="body" sz="quarter" idx="11"/>
          </p:nvPr>
        </p:nvSpPr>
        <p:spPr/>
        <p:txBody>
          <a:bodyPr/>
          <a:lstStyle/>
          <a:p>
            <a:r>
              <a:rPr lang="en-GB" dirty="0" smtClean="0"/>
              <a:t>Saunders M,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640706997"/>
              </p:ext>
            </p:extLst>
          </p:nvPr>
        </p:nvGraphicFramePr>
        <p:xfrm>
          <a:off x="369888" y="1785394"/>
          <a:ext cx="8367711" cy="2447227"/>
        </p:xfrm>
        <a:graphic>
          <a:graphicData uri="http://schemas.openxmlformats.org/drawingml/2006/table">
            <a:tbl>
              <a:tblPr firstRow="1" bandRow="1">
                <a:tableStyleId>{69012ECD-51FC-41F1-AA8D-1B2483CD663E}</a:tableStyleId>
              </a:tblPr>
              <a:tblGrid>
                <a:gridCol w="3152245">
                  <a:extLst>
                    <a:ext uri="{9D8B030D-6E8A-4147-A177-3AD203B41FA5}">
                      <a16:colId xmlns:a16="http://schemas.microsoft.com/office/drawing/2014/main" val="20000"/>
                    </a:ext>
                  </a:extLst>
                </a:gridCol>
                <a:gridCol w="3293534">
                  <a:extLst>
                    <a:ext uri="{9D8B030D-6E8A-4147-A177-3AD203B41FA5}">
                      <a16:colId xmlns:a16="http://schemas.microsoft.com/office/drawing/2014/main" val="20001"/>
                    </a:ext>
                  </a:extLst>
                </a:gridCol>
                <a:gridCol w="1921932">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SSM à 3 ans selon la latéralisation*</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1,401 (1,216 – 1,615)</a:t>
                      </a:r>
                      <a:endParaRPr kumimoji="0" lang="fr-FR"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SSM à 3 ans selon la latéralisation*, ajustée sur stades </a:t>
                      </a:r>
                      <a:r>
                        <a:rPr kumimoji="0" lang="fr-FR" sz="1400" b="0" i="0" u="none" strike="noStrike" cap="none" normalizeH="0" baseline="0" noProof="0" dirty="0" err="1" smtClean="0">
                          <a:ln>
                            <a:noFill/>
                          </a:ln>
                          <a:solidFill>
                            <a:srgbClr val="000000"/>
                          </a:solidFill>
                          <a:effectLst/>
                          <a:latin typeface="Arial" charset="0"/>
                          <a:cs typeface="Arial" charset="0"/>
                        </a:rPr>
                        <a:t>T</a:t>
                      </a:r>
                      <a:r>
                        <a:rPr kumimoji="0" lang="fr-FR" sz="1400" b="0" i="0" u="none" strike="noStrike" cap="none" normalizeH="0" baseline="0" noProof="0" dirty="0" smtClean="0">
                          <a:ln>
                            <a:noFill/>
                          </a:ln>
                          <a:solidFill>
                            <a:srgbClr val="000000"/>
                          </a:solidFill>
                          <a:effectLst/>
                          <a:latin typeface="Arial" charset="0"/>
                          <a:cs typeface="Arial" charset="0"/>
                        </a:rPr>
                        <a:t> et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1,215 (1,051 – 1,404)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rgbClr val="000000"/>
                          </a:solidFill>
                          <a:effectLst/>
                          <a:latin typeface="Arial" charset="0"/>
                          <a:cs typeface="Arial" charset="0"/>
                        </a:rPr>
                        <a:t>0,009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SSM à 3 ans selon durée de la CT</a:t>
                      </a:r>
                      <a:r>
                        <a:rPr lang="fr-FR" sz="1400" baseline="30000" noProof="0" dirty="0" smtClean="0"/>
                        <a:t>†</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Tumeurs droites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000000"/>
                          </a:solidFill>
                          <a:effectLst/>
                          <a:latin typeface="Arial" charset="0"/>
                          <a:cs typeface="Arial" charset="0"/>
                        </a:rPr>
                        <a:t>Tumeurs gauches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cap="none" normalizeH="0" baseline="0" noProof="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1,049 (0,849 – 1,296)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0,910 (0,753 – 1,099)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000000"/>
                          </a:solidFill>
                          <a:effectLst/>
                          <a:latin typeface="Arial" charset="0"/>
                          <a:cs typeface="Arial" charset="0"/>
                        </a:rPr>
                        <a:t>0,327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47750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558: SCOT: latéralisation de la tumeur et influence de la durée de la chimiothérapie sur la survie sans maladie – Saunders M, et al </a:t>
            </a:r>
            <a:endParaRPr lang="fr-FR"/>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avec CCR recevant 3 vs. 6 mois de CT adjuvante, ceux avec tumeurs droites avaient une SSM significativement plus courte que ceux ayant une tumeur gauche</a:t>
            </a:r>
          </a:p>
          <a:p>
            <a:pPr lvl="1"/>
            <a:r>
              <a:rPr lang="fr-FR" b="1" dirty="0" smtClean="0"/>
              <a:t>Il s’agit de la 1</a:t>
            </a:r>
            <a:r>
              <a:rPr lang="fr-FR" b="1" baseline="30000" dirty="0" smtClean="0"/>
              <a:t>e</a:t>
            </a:r>
            <a:r>
              <a:rPr lang="fr-FR" b="1" dirty="0" smtClean="0"/>
              <a:t> étude qui a montré que des patients non sélectionnés avec tumeurs droites vs. gauches avaient une SSM plus courte</a:t>
            </a:r>
          </a:p>
          <a:p>
            <a:r>
              <a:rPr lang="fr-FR" b="1" dirty="0"/>
              <a:t>Ceci implique que le pronostic est influencé principalement par un taux plus élevé de récidive que par les facteurs contribuant à la survie globale </a:t>
            </a:r>
          </a:p>
          <a:p>
            <a:r>
              <a:rPr lang="fr-FR" b="1" dirty="0" smtClean="0"/>
              <a:t>La latéralisation tumorale n’a pas affecté l’impact de la durée de CT (3 vs. 6 mois) sur la SSM</a:t>
            </a:r>
          </a:p>
          <a:p>
            <a:pPr marL="0" indent="0">
              <a:buNone/>
            </a:pPr>
            <a:endParaRPr lang="fr-FR" b="1" dirty="0" smtClean="0"/>
          </a:p>
        </p:txBody>
      </p:sp>
      <p:sp>
        <p:nvSpPr>
          <p:cNvPr id="14" name="Text Placeholder 13"/>
          <p:cNvSpPr>
            <a:spLocks noGrp="1"/>
          </p:cNvSpPr>
          <p:nvPr>
            <p:ph type="body" sz="quarter" idx="10"/>
          </p:nvPr>
        </p:nvSpPr>
        <p:spPr/>
        <p:txBody>
          <a:bodyPr/>
          <a:lstStyle/>
          <a:p>
            <a:r>
              <a:rPr lang="fr-FR" smtClean="0"/>
              <a:t> </a:t>
            </a:r>
            <a:endParaRPr lang="fr-FR"/>
          </a:p>
        </p:txBody>
      </p:sp>
      <p:sp>
        <p:nvSpPr>
          <p:cNvPr id="15" name="Text Placeholder 14"/>
          <p:cNvSpPr>
            <a:spLocks noGrp="1"/>
          </p:cNvSpPr>
          <p:nvPr>
            <p:ph type="body" sz="quarter" idx="11"/>
          </p:nvPr>
        </p:nvSpPr>
        <p:spPr/>
        <p:txBody>
          <a:bodyPr/>
          <a:lstStyle/>
          <a:p>
            <a:r>
              <a:rPr lang="fr-FR" smtClean="0"/>
              <a:t>Saunders M, et al, J Clin Oncol 2018;36(Suppl 4S):Abstr 558</a:t>
            </a:r>
            <a:endParaRPr lang="fr-FR"/>
          </a:p>
        </p:txBody>
      </p:sp>
    </p:spTree>
    <p:custDataLst>
      <p:tags r:id="rId1"/>
    </p:custDataLst>
    <p:extLst>
      <p:ext uri="{BB962C8B-B14F-4D97-AF65-F5344CB8AC3E}">
        <p14:creationId xmlns:p14="http://schemas.microsoft.com/office/powerpoint/2010/main" val="25548947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553: Association de nivolumab + ipilimumab chez les patients avec cancer colorectal métastatique et déficit du système de réparation des mésappariements/instabilité microsatellitaire élevée (dMMR/MSI-H): premiers résultats de la cohorte entière de CheckMate-142 – André T,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l’efficacité et la tolérance du nivolumab en association à l’ipilimumab chez des patients avec </a:t>
            </a:r>
            <a:r>
              <a:rPr lang="fr-FR" dirty="0" err="1" smtClean="0"/>
              <a:t>CCRm</a:t>
            </a:r>
            <a:r>
              <a:rPr lang="fr-FR" dirty="0" smtClean="0"/>
              <a:t> </a:t>
            </a:r>
            <a:r>
              <a:rPr lang="fr-FR" dirty="0" err="1" smtClean="0"/>
              <a:t>dMMR</a:t>
            </a:r>
            <a:r>
              <a:rPr lang="fr-FR" dirty="0" smtClean="0"/>
              <a:t>/MSI-H dans l’étude CheckMate-142</a:t>
            </a:r>
            <a:endParaRPr lang="fr-FR" dirty="0"/>
          </a:p>
        </p:txBody>
      </p:sp>
      <p:sp>
        <p:nvSpPr>
          <p:cNvPr id="15" name="Text Placeholder 14"/>
          <p:cNvSpPr>
            <a:spLocks noGrp="1"/>
          </p:cNvSpPr>
          <p:nvPr>
            <p:ph type="body" sz="quarter" idx="11"/>
          </p:nvPr>
        </p:nvSpPr>
        <p:spPr/>
        <p:txBody>
          <a:bodyPr/>
          <a:lstStyle/>
          <a:p>
            <a:r>
              <a:rPr lang="fr-FR" smtClean="0"/>
              <a:t>André T, et al, J Clin Oncol 2018;36(Suppl 4S):Abstr 553</a:t>
            </a:r>
            <a:endParaRPr lang="fr-FR"/>
          </a:p>
        </p:txBody>
      </p:sp>
      <p:sp>
        <p:nvSpPr>
          <p:cNvPr id="8" name="AutoShape 12"/>
          <p:cNvSpPr>
            <a:spLocks noChangeArrowheads="1"/>
          </p:cNvSpPr>
          <p:nvPr/>
        </p:nvSpPr>
        <p:spPr bwMode="auto">
          <a:xfrm>
            <a:off x="7393100" y="2653535"/>
            <a:ext cx="1629431" cy="72225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kern="0" dirty="0" err="1" smtClean="0">
                <a:solidFill>
                  <a:srgbClr val="FFFFFF"/>
                </a:solidFill>
                <a:latin typeface="Arial" panose="020B0604020202020204" pitchFamily="34" charset="0"/>
                <a:cs typeface="Arial" panose="020B0604020202020204" pitchFamily="34" charset="0"/>
              </a:rPr>
              <a:t>Prog</a:t>
            </a:r>
            <a:r>
              <a:rPr lang="fr-FR" altLang="zh-CN" b="1" kern="0" dirty="0" smtClean="0">
                <a:solidFill>
                  <a:srgbClr val="FFFFFF"/>
                </a:solidFill>
                <a:latin typeface="Arial" panose="020B0604020202020204" pitchFamily="34" charset="0"/>
                <a:cs typeface="Arial" panose="020B0604020202020204" pitchFamily="34" charset="0"/>
              </a:rPr>
              <a:t>/</a:t>
            </a:r>
            <a:br>
              <a:rPr lang="fr-FR" altLang="zh-CN" b="1" kern="0" dirty="0" smtClean="0">
                <a:solidFill>
                  <a:srgbClr val="FFFFFF"/>
                </a:solidFill>
                <a:latin typeface="Arial" panose="020B0604020202020204" pitchFamily="34" charset="0"/>
                <a:cs typeface="Arial" panose="020B0604020202020204" pitchFamily="34" charset="0"/>
              </a:rPr>
            </a:br>
            <a:r>
              <a:rPr lang="fr-FR" altLang="zh-CN" b="1" kern="0" dirty="0" smtClean="0">
                <a:solidFill>
                  <a:srgbClr val="FFFFFF"/>
                </a:solidFill>
                <a:latin typeface="Arial" panose="020B0604020202020204" pitchFamily="34" charset="0"/>
                <a:cs typeface="Arial" panose="020B0604020202020204" pitchFamily="34" charset="0"/>
              </a:rPr>
              <a:t>arrêt</a:t>
            </a:r>
            <a:endParaRPr lang="fr-FR" altLang="zh-CN" b="1" kern="0" dirty="0">
              <a:solidFill>
                <a:srgbClr val="FFFFFF"/>
              </a:solidFill>
              <a:latin typeface="Arial" panose="020B0604020202020204" pitchFamily="34" charset="0"/>
              <a:cs typeface="Arial" panose="020B0604020202020204" pitchFamily="34" charset="0"/>
            </a:endParaRPr>
          </a:p>
        </p:txBody>
      </p:sp>
      <p:cxnSp>
        <p:nvCxnSpPr>
          <p:cNvPr id="10" name="AutoShape 19"/>
          <p:cNvCxnSpPr>
            <a:cxnSpLocks noChangeShapeType="1"/>
            <a:endCxn id="12" idx="1"/>
          </p:cNvCxnSpPr>
          <p:nvPr/>
        </p:nvCxnSpPr>
        <p:spPr bwMode="auto">
          <a:xfrm>
            <a:off x="3898320" y="3014663"/>
            <a:ext cx="393775"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1" name="AutoShape 21"/>
          <p:cNvCxnSpPr>
            <a:cxnSpLocks noChangeShapeType="1"/>
            <a:stCxn id="12" idx="3"/>
            <a:endCxn id="8" idx="1"/>
          </p:cNvCxnSpPr>
          <p:nvPr/>
        </p:nvCxnSpPr>
        <p:spPr bwMode="auto">
          <a:xfrm>
            <a:off x="6970585" y="3014663"/>
            <a:ext cx="42251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292095" y="2393333"/>
            <a:ext cx="2678490" cy="12426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panose="020B0604020202020204" pitchFamily="34" charset="0"/>
                <a:cs typeface="Arial" panose="020B0604020202020204" pitchFamily="34" charset="0"/>
              </a:rPr>
              <a:t>Cohorte </a:t>
            </a:r>
            <a:r>
              <a:rPr lang="fr-FR" altLang="zh-CN" b="1" dirty="0" err="1" smtClean="0">
                <a:solidFill>
                  <a:srgbClr val="FFFFFF"/>
                </a:solidFill>
                <a:latin typeface="Arial" panose="020B0604020202020204" pitchFamily="34" charset="0"/>
                <a:cs typeface="Arial" panose="020B0604020202020204" pitchFamily="34" charset="0"/>
              </a:rPr>
              <a:t>asociation</a:t>
            </a:r>
            <a:endParaRPr lang="fr-FR" altLang="zh-CN" b="1" dirty="0" smtClean="0">
              <a:solidFill>
                <a:srgbClr val="FFFFFF"/>
              </a:solidFill>
              <a:latin typeface="Arial" panose="020B0604020202020204" pitchFamily="34" charset="0"/>
              <a:cs typeface="Arial" panose="020B0604020202020204" pitchFamily="34" charset="0"/>
            </a:endParaRP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Nivolumab 3 mg/kg +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ipilimumab 1 mg/kg /3S 4 doses</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201348" y="2502824"/>
            <a:ext cx="3696972"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CCR en rechute ou métastatique</a:t>
            </a:r>
          </a:p>
          <a:p>
            <a:pPr marL="285750" indent="-285750" defTabSz="892175" eaLnBrk="0" hangingPunct="0">
              <a:spcAft>
                <a:spcPct val="30000"/>
              </a:spcAft>
              <a:buFont typeface="Arial" panose="020B0604020202020204" pitchFamily="34" charset="0"/>
              <a:buChar char="•"/>
            </a:pPr>
            <a:r>
              <a:rPr lang="fr-FR" altLang="zh-CN" dirty="0" err="1" smtClean="0">
                <a:solidFill>
                  <a:srgbClr val="FFFFFF"/>
                </a:solidFill>
                <a:latin typeface="Arial" panose="020B0604020202020204" pitchFamily="34" charset="0"/>
                <a:cs typeface="Arial" panose="020B0604020202020204" pitchFamily="34" charset="0"/>
              </a:rPr>
              <a:t>dMMR</a:t>
            </a:r>
            <a:r>
              <a:rPr lang="fr-FR" altLang="zh-CN" dirty="0" smtClean="0">
                <a:solidFill>
                  <a:srgbClr val="FFFFFF"/>
                </a:solidFill>
                <a:latin typeface="Arial" panose="020B0604020202020204" pitchFamily="34" charset="0"/>
                <a:cs typeface="Arial" panose="020B0604020202020204" pitchFamily="34" charset="0"/>
              </a:rPr>
              <a:t>/MSI-H</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≥1 ligne de traitement antérieur</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(n=119)</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365124" y="5435482"/>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TRO RECIST v1,1</a:t>
            </a:r>
            <a:br>
              <a:rPr lang="fr-FR" dirty="0" smtClean="0"/>
            </a:br>
            <a:r>
              <a:rPr lang="fr-FR" dirty="0" smtClean="0"/>
              <a:t>(</a:t>
            </a:r>
            <a:r>
              <a:rPr lang="fr-FR" dirty="0" err="1" smtClean="0"/>
              <a:t>evaluation</a:t>
            </a:r>
            <a:r>
              <a:rPr lang="fr-FR" dirty="0" smtClean="0"/>
              <a:t> par l’investigateur)</a:t>
            </a:r>
          </a:p>
          <a:p>
            <a:pPr marL="0" indent="0">
              <a:buClr>
                <a:srgbClr val="043882"/>
              </a:buClr>
              <a:buFontTx/>
              <a:buNone/>
            </a:pPr>
            <a:endParaRPr lang="fr-FR" dirty="0" smtClean="0"/>
          </a:p>
          <a:p>
            <a:pPr>
              <a:buClr>
                <a:srgbClr val="043882"/>
              </a:buClr>
            </a:pPr>
            <a:endParaRPr lang="fr-FR" dirty="0"/>
          </a:p>
        </p:txBody>
      </p:sp>
      <p:sp>
        <p:nvSpPr>
          <p:cNvPr id="17" name="Content Placeholder 26"/>
          <p:cNvSpPr txBox="1">
            <a:spLocks/>
          </p:cNvSpPr>
          <p:nvPr/>
        </p:nvSpPr>
        <p:spPr>
          <a:xfrm>
            <a:off x="4648200" y="543548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(RCCIA), TCM, durée de réponse, SSP, SG, tolérance</a:t>
            </a:r>
            <a:endParaRPr lang="fr-FR" dirty="0"/>
          </a:p>
        </p:txBody>
      </p:sp>
      <p:sp>
        <p:nvSpPr>
          <p:cNvPr id="19" name="AutoShape 12"/>
          <p:cNvSpPr>
            <a:spLocks noChangeArrowheads="1"/>
          </p:cNvSpPr>
          <p:nvPr/>
        </p:nvSpPr>
        <p:spPr bwMode="auto">
          <a:xfrm>
            <a:off x="7393100" y="4248113"/>
            <a:ext cx="1629431" cy="72225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kern="0" dirty="0" err="1" smtClean="0">
                <a:solidFill>
                  <a:srgbClr val="FFFFFF"/>
                </a:solidFill>
                <a:latin typeface="Arial" panose="020B0604020202020204" pitchFamily="34" charset="0"/>
                <a:cs typeface="Arial" panose="020B0604020202020204" pitchFamily="34" charset="0"/>
              </a:rPr>
              <a:t>Prog</a:t>
            </a:r>
            <a:r>
              <a:rPr lang="fr-FR" altLang="zh-CN" b="1" kern="0" dirty="0" smtClean="0">
                <a:solidFill>
                  <a:srgbClr val="FFFFFF"/>
                </a:solidFill>
                <a:latin typeface="Arial" panose="020B0604020202020204" pitchFamily="34" charset="0"/>
                <a:cs typeface="Arial" panose="020B0604020202020204" pitchFamily="34" charset="0"/>
              </a:rPr>
              <a:t>/arrêt</a:t>
            </a:r>
            <a:endParaRPr lang="fr-FR" altLang="zh-CN" b="1" kern="0" dirty="0">
              <a:solidFill>
                <a:srgbClr val="FFFFFF"/>
              </a:solidFill>
              <a:latin typeface="Arial" panose="020B0604020202020204" pitchFamily="34" charset="0"/>
              <a:cs typeface="Arial" panose="020B0604020202020204" pitchFamily="34" charset="0"/>
            </a:endParaRPr>
          </a:p>
        </p:txBody>
      </p:sp>
      <p:cxnSp>
        <p:nvCxnSpPr>
          <p:cNvPr id="20" name="AutoShape 20"/>
          <p:cNvCxnSpPr>
            <a:cxnSpLocks noChangeShapeType="1"/>
            <a:stCxn id="21" idx="3"/>
            <a:endCxn id="19" idx="1"/>
          </p:cNvCxnSpPr>
          <p:nvPr/>
        </p:nvCxnSpPr>
        <p:spPr bwMode="auto">
          <a:xfrm>
            <a:off x="6969005" y="4609242"/>
            <a:ext cx="42409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292095" y="419887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panose="020B0604020202020204" pitchFamily="34" charset="0"/>
                <a:cs typeface="Arial" panose="020B0604020202020204" pitchFamily="34" charset="0"/>
              </a:rPr>
              <a:t>Cohorte monothérapie</a:t>
            </a:r>
          </a:p>
          <a:p>
            <a:pPr algn="ctr" defTabSz="892175" eaLnBrk="0" hangingPunct="0"/>
            <a:r>
              <a:rPr lang="fr-FR" altLang="zh-CN" dirty="0" smtClean="0">
                <a:solidFill>
                  <a:srgbClr val="4D4D4D"/>
                </a:solidFill>
                <a:latin typeface="Arial" panose="020B0604020202020204" pitchFamily="34" charset="0"/>
                <a:cs typeface="Arial" panose="020B0604020202020204" pitchFamily="34" charset="0"/>
              </a:rPr>
              <a:t>Nivolumab 3 mg/kg /2S</a:t>
            </a:r>
            <a:endParaRPr lang="fr-FR" altLang="zh-CN" dirty="0">
              <a:solidFill>
                <a:srgbClr val="4D4D4D"/>
              </a:solidFill>
              <a:latin typeface="Arial" panose="020B0604020202020204" pitchFamily="34" charset="0"/>
              <a:cs typeface="Arial" panose="020B0604020202020204" pitchFamily="34" charset="0"/>
            </a:endParaRPr>
          </a:p>
        </p:txBody>
      </p:sp>
      <p:cxnSp>
        <p:nvCxnSpPr>
          <p:cNvPr id="31" name="AutoShape 19"/>
          <p:cNvCxnSpPr>
            <a:cxnSpLocks noChangeShapeType="1"/>
            <a:endCxn id="21" idx="1"/>
          </p:cNvCxnSpPr>
          <p:nvPr/>
        </p:nvCxnSpPr>
        <p:spPr bwMode="auto">
          <a:xfrm>
            <a:off x="3898320" y="4609242"/>
            <a:ext cx="393775"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414990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38609" cy="807720"/>
          </a:xfrm>
        </p:spPr>
        <p:txBody>
          <a:bodyPr/>
          <a:lstStyle/>
          <a:p>
            <a:r>
              <a:rPr lang="fr-FR" dirty="0" smtClean="0"/>
              <a:t>553: Association de nivolumab + ipilimumab chez les patients avec cancer colorectal métastatique et déficit du système de réparation des mésappariements/instabilité </a:t>
            </a:r>
            <a:r>
              <a:rPr lang="fr-FR" dirty="0" err="1" smtClean="0"/>
              <a:t>microsatellitaire</a:t>
            </a:r>
            <a:r>
              <a:rPr lang="fr-FR" dirty="0" smtClean="0"/>
              <a:t> élevée (</a:t>
            </a:r>
            <a:r>
              <a:rPr lang="fr-FR" dirty="0" err="1" smtClean="0"/>
              <a:t>dMMR</a:t>
            </a:r>
            <a:r>
              <a:rPr lang="fr-FR" dirty="0" smtClean="0"/>
              <a:t>/MSI-H): premiers résultats de la cohorte entière de CheckMate-142 – Andr</a:t>
            </a:r>
            <a:r>
              <a:rPr lang="fr-FR" dirty="0" smtClean="0">
                <a:latin typeface="Arial" panose="020B0604020202020204" pitchFamily="34" charset="0"/>
                <a:cs typeface="Arial" panose="020B0604020202020204" pitchFamily="34" charset="0"/>
              </a:rPr>
              <a:t>é</a:t>
            </a:r>
            <a:r>
              <a:rPr lang="fr-FR" dirty="0" smtClean="0"/>
              <a:t> </a:t>
            </a:r>
            <a:r>
              <a:rPr lang="fr-FR" dirty="0" err="1" smtClean="0"/>
              <a:t>T</a:t>
            </a:r>
            <a:r>
              <a:rPr lang="fr-FR" dirty="0" smtClean="0"/>
              <a:t>,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a:p>
            <a:pPr>
              <a:spcBef>
                <a:spcPts val="25800"/>
              </a:spcBef>
            </a:pPr>
            <a:r>
              <a:rPr lang="fr-FR" dirty="0" smtClean="0"/>
              <a:t>La durée médiane de réponse n’était pas atteinte dans la cohorte nivolumab + ipilimumab </a:t>
            </a:r>
          </a:p>
          <a:p>
            <a:r>
              <a:rPr lang="fr-FR" dirty="0" smtClean="0"/>
              <a:t>Des réponses durables ont été observées, 94% des répondeurs ayant des réponses en cours au moment de la clôture de la base, et 83% ayant des réponses durant ≥6 mois</a:t>
            </a:r>
          </a:p>
          <a:p>
            <a:pPr marL="0" indent="0">
              <a:buNone/>
            </a:pPr>
            <a:endParaRPr lang="fr-FR" b="1" dirty="0" smtClean="0"/>
          </a:p>
        </p:txBody>
      </p:sp>
      <p:sp>
        <p:nvSpPr>
          <p:cNvPr id="15" name="Text Placeholder 14"/>
          <p:cNvSpPr>
            <a:spLocks noGrp="1"/>
          </p:cNvSpPr>
          <p:nvPr>
            <p:ph type="body" sz="quarter" idx="11"/>
          </p:nvPr>
        </p:nvSpPr>
        <p:spPr/>
        <p:txBody>
          <a:bodyPr/>
          <a:lstStyle/>
          <a:p>
            <a:r>
              <a:rPr lang="fr-FR" smtClean="0"/>
              <a:t>Andr</a:t>
            </a:r>
            <a:r>
              <a:rPr lang="fr-FR" smtClean="0">
                <a:latin typeface="Arial" panose="020B0604020202020204" pitchFamily="34" charset="0"/>
                <a:cs typeface="Arial" panose="020B0604020202020204" pitchFamily="34" charset="0"/>
              </a:rPr>
              <a:t>é</a:t>
            </a:r>
            <a:r>
              <a:rPr lang="fr-FR" smtClean="0"/>
              <a:t> T, et al, J Clin Oncol 2018;36(Suppl 4S):Abstr 553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069886378"/>
              </p:ext>
            </p:extLst>
          </p:nvPr>
        </p:nvGraphicFramePr>
        <p:xfrm>
          <a:off x="365123" y="1635060"/>
          <a:ext cx="8413752" cy="3108960"/>
        </p:xfrm>
        <a:graphic>
          <a:graphicData uri="http://schemas.openxmlformats.org/drawingml/2006/table">
            <a:tbl>
              <a:tblPr firstRow="1" bandRow="1">
                <a:tableStyleId>{69012ECD-51FC-41F1-AA8D-1B2483CD663E}</a:tableStyleId>
              </a:tblPr>
              <a:tblGrid>
                <a:gridCol w="3385504">
                  <a:extLst>
                    <a:ext uri="{9D8B030D-6E8A-4147-A177-3AD203B41FA5}">
                      <a16:colId xmlns:a16="http://schemas.microsoft.com/office/drawing/2014/main" val="20001"/>
                    </a:ext>
                  </a:extLst>
                </a:gridCol>
                <a:gridCol w="2879419">
                  <a:extLst>
                    <a:ext uri="{9D8B030D-6E8A-4147-A177-3AD203B41FA5}">
                      <a16:colId xmlns:a16="http://schemas.microsoft.com/office/drawing/2014/main" val="2499450771"/>
                    </a:ext>
                  </a:extLst>
                </a:gridCol>
                <a:gridCol w="2148829">
                  <a:extLst>
                    <a:ext uri="{9D8B030D-6E8A-4147-A177-3AD203B41FA5}">
                      <a16:colId xmlns:a16="http://schemas.microsoft.com/office/drawing/2014/main" val="2961856671"/>
                    </a:ext>
                  </a:extLst>
                </a:gridCol>
              </a:tblGrid>
              <a:tr h="241009">
                <a:tc>
                  <a:txBody>
                    <a:bodyPr/>
                    <a:lstStyle/>
                    <a:p>
                      <a:endParaRPr lang="fr-FR" noProof="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noProof="0" smtClean="0">
                          <a:solidFill>
                            <a:schemeClr val="tx2"/>
                          </a:solidFill>
                          <a:latin typeface="Arial" panose="020B0604020202020204" pitchFamily="34" charset="0"/>
                          <a:cs typeface="Arial" panose="020B0604020202020204" pitchFamily="34" charset="0"/>
                        </a:rPr>
                        <a:t>Nivolumab</a:t>
                      </a:r>
                      <a:r>
                        <a:rPr lang="fr-FR" baseline="0" noProof="0" smtClean="0">
                          <a:solidFill>
                            <a:schemeClr val="tx2"/>
                          </a:solidFill>
                          <a:latin typeface="Arial" panose="020B0604020202020204" pitchFamily="34" charset="0"/>
                          <a:cs typeface="Arial" panose="020B0604020202020204" pitchFamily="34" charset="0"/>
                        </a:rPr>
                        <a:t> + ipilimumab (n=119)</a:t>
                      </a:r>
                      <a:endParaRPr lang="fr-FR"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noProof="0" smtClean="0">
                          <a:solidFill>
                            <a:schemeClr val="tx2"/>
                          </a:solidFill>
                          <a:latin typeface="Arial" panose="020B0604020202020204" pitchFamily="34" charset="0"/>
                          <a:cs typeface="Arial" panose="020B0604020202020204" pitchFamily="34" charset="0"/>
                        </a:rPr>
                        <a:t>Nivolumab </a:t>
                      </a:r>
                      <a:br>
                        <a:rPr lang="fr-FR" noProof="0" smtClean="0">
                          <a:solidFill>
                            <a:schemeClr val="tx2"/>
                          </a:solidFill>
                          <a:latin typeface="Arial" panose="020B0604020202020204" pitchFamily="34" charset="0"/>
                          <a:cs typeface="Arial" panose="020B0604020202020204" pitchFamily="34" charset="0"/>
                        </a:rPr>
                      </a:br>
                      <a:r>
                        <a:rPr lang="fr-FR" noProof="0" smtClean="0">
                          <a:solidFill>
                            <a:schemeClr val="tx2"/>
                          </a:solidFill>
                          <a:latin typeface="Arial" panose="020B0604020202020204" pitchFamily="34" charset="0"/>
                          <a:cs typeface="Arial" panose="020B0604020202020204" pitchFamily="34" charset="0"/>
                        </a:rPr>
                        <a:t>(n=74)</a:t>
                      </a:r>
                      <a:endParaRPr lang="fr-FR"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fr-FR" noProof="0" smtClean="0">
                          <a:solidFill>
                            <a:srgbClr val="000000"/>
                          </a:solidFill>
                          <a:latin typeface="Arial" panose="020B0604020202020204" pitchFamily="34" charset="0"/>
                          <a:cs typeface="Arial" panose="020B0604020202020204" pitchFamily="34" charset="0"/>
                        </a:rPr>
                        <a:t>TRO, % (IC95%)</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solidFill>
                            <a:srgbClr val="000000"/>
                          </a:solidFill>
                          <a:latin typeface="Arial" panose="020B0604020202020204" pitchFamily="34" charset="0"/>
                          <a:cs typeface="Arial" panose="020B0604020202020204" pitchFamily="34" charset="0"/>
                        </a:rPr>
                        <a:t>55 (45,2 – 63,8)</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solidFill>
                            <a:srgbClr val="000000"/>
                          </a:solidFill>
                          <a:latin typeface="Arial" panose="020B0604020202020204" pitchFamily="34" charset="0"/>
                          <a:cs typeface="Arial" panose="020B0604020202020204" pitchFamily="34" charset="0"/>
                        </a:rPr>
                        <a:t>31 (20,8 – 42,9)</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fr-FR" noProof="0" smtClean="0">
                          <a:solidFill>
                            <a:srgbClr val="000000"/>
                          </a:solidFill>
                          <a:latin typeface="Arial" panose="020B0604020202020204" pitchFamily="34" charset="0"/>
                          <a:cs typeface="Arial" panose="020B0604020202020204" pitchFamily="34" charset="0"/>
                        </a:rPr>
                        <a:t>Meilleure réponse globale,</a:t>
                      </a:r>
                      <a:r>
                        <a:rPr lang="fr-FR" baseline="0" noProof="0" smtClean="0">
                          <a:solidFill>
                            <a:srgbClr val="000000"/>
                          </a:solidFill>
                          <a:latin typeface="Arial" panose="020B0604020202020204" pitchFamily="34" charset="0"/>
                          <a:cs typeface="Arial" panose="020B0604020202020204" pitchFamily="34" charset="0"/>
                        </a:rPr>
                        <a:t> %</a:t>
                      </a:r>
                    </a:p>
                    <a:p>
                      <a:pPr marL="179388" indent="0"/>
                      <a:r>
                        <a:rPr lang="fr-FR" noProof="0" smtClean="0">
                          <a:solidFill>
                            <a:srgbClr val="000000"/>
                          </a:solidFill>
                          <a:latin typeface="Arial" panose="020B0604020202020204" pitchFamily="34" charset="0"/>
                          <a:cs typeface="Arial" panose="020B0604020202020204" pitchFamily="34" charset="0"/>
                        </a:rPr>
                        <a:t>RC</a:t>
                      </a:r>
                    </a:p>
                    <a:p>
                      <a:pPr marL="179388" indent="0"/>
                      <a:r>
                        <a:rPr lang="fr-FR" noProof="0" smtClean="0">
                          <a:solidFill>
                            <a:srgbClr val="000000"/>
                          </a:solidFill>
                          <a:latin typeface="Arial" panose="020B0604020202020204" pitchFamily="34" charset="0"/>
                          <a:cs typeface="Arial" panose="020B0604020202020204" pitchFamily="34" charset="0"/>
                        </a:rPr>
                        <a:t>RP</a:t>
                      </a:r>
                    </a:p>
                    <a:p>
                      <a:pPr marL="179388" indent="0"/>
                      <a:r>
                        <a:rPr lang="fr-FR" noProof="0" smtClean="0">
                          <a:solidFill>
                            <a:srgbClr val="000000"/>
                          </a:solidFill>
                          <a:latin typeface="Arial" panose="020B0604020202020204" pitchFamily="34" charset="0"/>
                          <a:cs typeface="Arial" panose="020B0604020202020204" pitchFamily="34" charset="0"/>
                        </a:rPr>
                        <a:t>MS</a:t>
                      </a:r>
                    </a:p>
                    <a:p>
                      <a:pPr marL="179388" indent="0"/>
                      <a:r>
                        <a:rPr lang="fr-FR" noProof="0" smtClean="0">
                          <a:solidFill>
                            <a:srgbClr val="000000"/>
                          </a:solidFill>
                          <a:latin typeface="Arial" panose="020B0604020202020204" pitchFamily="34" charset="0"/>
                          <a:cs typeface="Arial" panose="020B0604020202020204" pitchFamily="34" charset="0"/>
                        </a:rPr>
                        <a:t>Progression</a:t>
                      </a:r>
                    </a:p>
                    <a:p>
                      <a:pPr marL="179388" indent="0"/>
                      <a:r>
                        <a:rPr lang="fr-FR" noProof="0" smtClean="0">
                          <a:solidFill>
                            <a:srgbClr val="000000"/>
                          </a:solidFill>
                          <a:latin typeface="Arial" panose="020B0604020202020204" pitchFamily="34" charset="0"/>
                          <a:cs typeface="Arial" panose="020B0604020202020204" pitchFamily="34" charset="0"/>
                        </a:rPr>
                        <a:t>Inconnue</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noProof="0" smtClean="0">
                        <a:solidFill>
                          <a:srgbClr val="000000"/>
                        </a:solidFill>
                        <a:latin typeface="Arial" panose="020B0604020202020204" pitchFamily="34" charset="0"/>
                        <a:cs typeface="Arial" panose="020B0604020202020204" pitchFamily="34" charset="0"/>
                      </a:endParaRPr>
                    </a:p>
                    <a:p>
                      <a:pPr algn="ctr"/>
                      <a:r>
                        <a:rPr lang="fr-FR" noProof="0" smtClean="0">
                          <a:solidFill>
                            <a:srgbClr val="000000"/>
                          </a:solidFill>
                          <a:latin typeface="Arial" panose="020B0604020202020204" pitchFamily="34" charset="0"/>
                          <a:cs typeface="Arial" panose="020B0604020202020204" pitchFamily="34" charset="0"/>
                        </a:rPr>
                        <a:t>3,4</a:t>
                      </a:r>
                    </a:p>
                    <a:p>
                      <a:pPr algn="ctr"/>
                      <a:r>
                        <a:rPr lang="fr-FR" noProof="0" smtClean="0">
                          <a:solidFill>
                            <a:srgbClr val="000000"/>
                          </a:solidFill>
                          <a:latin typeface="Arial" panose="020B0604020202020204" pitchFamily="34" charset="0"/>
                          <a:cs typeface="Arial" panose="020B0604020202020204" pitchFamily="34" charset="0"/>
                        </a:rPr>
                        <a:t>51,3</a:t>
                      </a:r>
                    </a:p>
                    <a:p>
                      <a:pPr algn="ctr"/>
                      <a:r>
                        <a:rPr lang="fr-FR" noProof="0" smtClean="0">
                          <a:solidFill>
                            <a:srgbClr val="000000"/>
                          </a:solidFill>
                          <a:latin typeface="Arial" panose="020B0604020202020204" pitchFamily="34" charset="0"/>
                          <a:cs typeface="Arial" panose="020B0604020202020204" pitchFamily="34" charset="0"/>
                        </a:rPr>
                        <a:t>31,0</a:t>
                      </a:r>
                    </a:p>
                    <a:p>
                      <a:pPr algn="ctr"/>
                      <a:r>
                        <a:rPr lang="fr-FR" noProof="0" smtClean="0">
                          <a:solidFill>
                            <a:srgbClr val="000000"/>
                          </a:solidFill>
                          <a:latin typeface="Arial" panose="020B0604020202020204" pitchFamily="34" charset="0"/>
                          <a:cs typeface="Arial" panose="020B0604020202020204" pitchFamily="34" charset="0"/>
                        </a:rPr>
                        <a:t>12,0</a:t>
                      </a:r>
                    </a:p>
                    <a:p>
                      <a:pPr algn="ctr"/>
                      <a:r>
                        <a:rPr lang="fr-FR" noProof="0" smtClean="0">
                          <a:solidFill>
                            <a:srgbClr val="000000"/>
                          </a:solidFill>
                          <a:latin typeface="Arial" panose="020B0604020202020204" pitchFamily="34" charset="0"/>
                          <a:cs typeface="Arial" panose="020B0604020202020204" pitchFamily="34" charset="0"/>
                        </a:rPr>
                        <a:t>9,0</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noProof="0" smtClean="0">
                        <a:solidFill>
                          <a:srgbClr val="000000"/>
                        </a:solidFill>
                        <a:latin typeface="Arial" panose="020B0604020202020204" pitchFamily="34" charset="0"/>
                        <a:cs typeface="Arial" panose="020B0604020202020204" pitchFamily="34" charset="0"/>
                      </a:endParaRPr>
                    </a:p>
                    <a:p>
                      <a:pPr algn="ctr"/>
                      <a:r>
                        <a:rPr lang="fr-FR" noProof="0" smtClean="0">
                          <a:solidFill>
                            <a:srgbClr val="000000"/>
                          </a:solidFill>
                          <a:latin typeface="Arial" panose="020B0604020202020204" pitchFamily="34" charset="0"/>
                          <a:cs typeface="Arial" panose="020B0604020202020204" pitchFamily="34" charset="0"/>
                        </a:rPr>
                        <a:t>0</a:t>
                      </a:r>
                    </a:p>
                    <a:p>
                      <a:pPr algn="ctr"/>
                      <a:r>
                        <a:rPr lang="fr-FR" noProof="0" smtClean="0">
                          <a:solidFill>
                            <a:srgbClr val="000000"/>
                          </a:solidFill>
                          <a:latin typeface="Arial" panose="020B0604020202020204" pitchFamily="34" charset="0"/>
                          <a:cs typeface="Arial" panose="020B0604020202020204" pitchFamily="34" charset="0"/>
                        </a:rPr>
                        <a:t>31,0</a:t>
                      </a:r>
                    </a:p>
                    <a:p>
                      <a:pPr algn="ctr"/>
                      <a:r>
                        <a:rPr lang="fr-FR" noProof="0" smtClean="0">
                          <a:solidFill>
                            <a:srgbClr val="000000"/>
                          </a:solidFill>
                          <a:latin typeface="Arial" panose="020B0604020202020204" pitchFamily="34" charset="0"/>
                          <a:cs typeface="Arial" panose="020B0604020202020204" pitchFamily="34" charset="0"/>
                        </a:rPr>
                        <a:t>38,0</a:t>
                      </a:r>
                    </a:p>
                    <a:p>
                      <a:pPr algn="ctr"/>
                      <a:r>
                        <a:rPr lang="fr-FR" noProof="0" smtClean="0">
                          <a:solidFill>
                            <a:srgbClr val="000000"/>
                          </a:solidFill>
                          <a:latin typeface="Arial" panose="020B0604020202020204" pitchFamily="34" charset="0"/>
                          <a:cs typeface="Arial" panose="020B0604020202020204" pitchFamily="34" charset="0"/>
                        </a:rPr>
                        <a:t>26,0</a:t>
                      </a:r>
                    </a:p>
                    <a:p>
                      <a:pPr algn="ctr"/>
                      <a:r>
                        <a:rPr lang="fr-FR" noProof="0" smtClean="0">
                          <a:solidFill>
                            <a:srgbClr val="000000"/>
                          </a:solidFill>
                          <a:latin typeface="Arial" panose="020B0604020202020204" pitchFamily="34" charset="0"/>
                          <a:cs typeface="Arial" panose="020B0604020202020204" pitchFamily="34" charset="0"/>
                        </a:rPr>
                        <a:t>5,0</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fr-FR" noProof="0" smtClean="0">
                          <a:solidFill>
                            <a:srgbClr val="000000"/>
                          </a:solidFill>
                          <a:latin typeface="Arial" panose="020B0604020202020204" pitchFamily="34" charset="0"/>
                          <a:cs typeface="Arial" panose="020B0604020202020204" pitchFamily="34" charset="0"/>
                        </a:rPr>
                        <a:t>TCM, % (IC95%)</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noProof="0" dirty="0" smtClean="0">
                          <a:solidFill>
                            <a:srgbClr val="000000"/>
                          </a:solidFill>
                          <a:latin typeface="Arial" panose="020B0604020202020204" pitchFamily="34" charset="0"/>
                          <a:cs typeface="Arial" panose="020B0604020202020204" pitchFamily="34" charset="0"/>
                        </a:rPr>
                        <a:t>80 (71,5 – 86,6)</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noProof="0" dirty="0" smtClean="0">
                          <a:solidFill>
                            <a:srgbClr val="000000"/>
                          </a:solidFill>
                          <a:latin typeface="Arial" panose="020B0604020202020204" pitchFamily="34" charset="0"/>
                          <a:cs typeface="Arial" panose="020B0604020202020204" pitchFamily="34" charset="0"/>
                        </a:rPr>
                        <a:t>69 (57,1 – 79,2)</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bl>
          </a:graphicData>
        </a:graphic>
      </p:graphicFrame>
    </p:spTree>
    <p:custDataLst>
      <p:tags r:id="rId1"/>
    </p:custDataLst>
    <p:extLst>
      <p:ext uri="{BB962C8B-B14F-4D97-AF65-F5344CB8AC3E}">
        <p14:creationId xmlns:p14="http://schemas.microsoft.com/office/powerpoint/2010/main" val="17384752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26269" cy="807720"/>
          </a:xfrm>
        </p:spPr>
        <p:txBody>
          <a:bodyPr/>
          <a:lstStyle/>
          <a:p>
            <a:r>
              <a:rPr lang="fr-FR" dirty="0" smtClean="0"/>
              <a:t>553: Association de nivolumab + ipilimumab chez les patients avec cancer colorectal métastatique et déficit du système de réparation des mésappariements/instabilité </a:t>
            </a:r>
            <a:r>
              <a:rPr lang="fr-FR" dirty="0" err="1" smtClean="0"/>
              <a:t>microsatellitaire</a:t>
            </a:r>
            <a:r>
              <a:rPr lang="fr-FR" dirty="0" smtClean="0"/>
              <a:t> élevée (</a:t>
            </a:r>
            <a:r>
              <a:rPr lang="fr-FR" dirty="0" err="1" smtClean="0"/>
              <a:t>dMMR</a:t>
            </a:r>
            <a:r>
              <a:rPr lang="fr-FR" dirty="0" smtClean="0"/>
              <a:t>/MSI-H): premiers résultats de la cohorte entière de CheckMate-142 – Andr</a:t>
            </a:r>
            <a:r>
              <a:rPr lang="fr-FR" dirty="0" smtClean="0">
                <a:latin typeface="Arial" panose="020B0604020202020204" pitchFamily="34" charset="0"/>
                <a:cs typeface="Arial" panose="020B0604020202020204" pitchFamily="34" charset="0"/>
              </a:rPr>
              <a:t>é</a:t>
            </a:r>
            <a:r>
              <a:rPr lang="fr-FR" dirty="0" smtClean="0"/>
              <a:t> T,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p:txBody>
      </p:sp>
      <p:sp>
        <p:nvSpPr>
          <p:cNvPr id="15" name="Text Placeholder 14"/>
          <p:cNvSpPr>
            <a:spLocks noGrp="1"/>
          </p:cNvSpPr>
          <p:nvPr>
            <p:ph type="body" sz="quarter" idx="11"/>
          </p:nvPr>
        </p:nvSpPr>
        <p:spPr/>
        <p:txBody>
          <a:bodyPr/>
          <a:lstStyle/>
          <a:p>
            <a:r>
              <a:rPr lang="fr-FR" smtClean="0"/>
              <a:t>Andr</a:t>
            </a:r>
            <a:r>
              <a:rPr lang="fr-FR" smtClean="0">
                <a:latin typeface="Arial" panose="020B0604020202020204" pitchFamily="34" charset="0"/>
                <a:cs typeface="Arial" panose="020B0604020202020204" pitchFamily="34" charset="0"/>
              </a:rPr>
              <a:t>é</a:t>
            </a:r>
            <a:r>
              <a:rPr lang="fr-FR" smtClean="0"/>
              <a:t> T, et al, J Clin Oncol 2018;36(Suppl 4S):Abstr 553</a:t>
            </a:r>
            <a:endParaRPr lang="fr-FR"/>
          </a:p>
        </p:txBody>
      </p:sp>
      <p:graphicFrame>
        <p:nvGraphicFramePr>
          <p:cNvPr id="6" name="Table 5"/>
          <p:cNvGraphicFramePr>
            <a:graphicFrameLocks noGrp="1"/>
          </p:cNvGraphicFramePr>
          <p:nvPr>
            <p:extLst>
              <p:ext uri="{D42A27DB-BD31-4B8C-83A1-F6EECF244321}">
                <p14:modId xmlns:p14="http://schemas.microsoft.com/office/powerpoint/2010/main" val="1317614315"/>
              </p:ext>
            </p:extLst>
          </p:nvPr>
        </p:nvGraphicFramePr>
        <p:xfrm>
          <a:off x="287867" y="1935766"/>
          <a:ext cx="4223626" cy="88392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201026">
                  <a:extLst>
                    <a:ext uri="{9D8B030D-6E8A-4147-A177-3AD203B41FA5}">
                      <a16:colId xmlns:a16="http://schemas.microsoft.com/office/drawing/2014/main" val="20002"/>
                    </a:ext>
                  </a:extLst>
                </a:gridCol>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 ipilimumab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smtClean="0">
                          <a:solidFill>
                            <a:srgbClr val="000000"/>
                          </a:solidFill>
                          <a:latin typeface="Arial" panose="020B0604020202020204" pitchFamily="34" charset="0"/>
                          <a:cs typeface="Arial" panose="020B0604020202020204" pitchFamily="34" charset="0"/>
                        </a:rPr>
                        <a:t>SSP </a:t>
                      </a:r>
                      <a:r>
                        <a:rPr lang="en-GB" sz="1000" dirty="0" err="1" smtClean="0">
                          <a:solidFill>
                            <a:srgbClr val="000000"/>
                          </a:solidFill>
                          <a:latin typeface="Arial" panose="020B0604020202020204" pitchFamily="34" charset="0"/>
                          <a:cs typeface="Arial" panose="020B0604020202020204" pitchFamily="34" charset="0"/>
                        </a:rPr>
                        <a:t>à</a:t>
                      </a:r>
                      <a:r>
                        <a:rPr lang="en-GB" sz="1000" dirty="0" smtClean="0">
                          <a:solidFill>
                            <a:srgbClr val="000000"/>
                          </a:solidFill>
                          <a:latin typeface="Arial" panose="020B0604020202020204" pitchFamily="34" charset="0"/>
                          <a:cs typeface="Arial" panose="020B0604020202020204" pitchFamily="34" charset="0"/>
                        </a:rPr>
                        <a:t> 9 </a:t>
                      </a:r>
                      <a:r>
                        <a:rPr lang="en-GB" sz="1000" dirty="0" err="1" smtClean="0">
                          <a:solidFill>
                            <a:srgbClr val="000000"/>
                          </a:solidFill>
                          <a:latin typeface="Arial" panose="020B0604020202020204" pitchFamily="34" charset="0"/>
                          <a:cs typeface="Arial" panose="020B0604020202020204" pitchFamily="34" charset="0"/>
                        </a:rPr>
                        <a:t>mois</a:t>
                      </a:r>
                      <a:r>
                        <a:rPr lang="en-GB" sz="1000" dirty="0" smtClean="0">
                          <a:solidFill>
                            <a:srgbClr val="000000"/>
                          </a:solidFill>
                          <a:latin typeface="Arial" panose="020B0604020202020204" pitchFamily="34" charset="0"/>
                          <a:cs typeface="Arial" panose="020B0604020202020204" pitchFamily="34" charset="0"/>
                        </a:rPr>
                        <a:t>, % (IC95%)</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76 (67,0 – 82,7)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54 (41,5 – 64,5)</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SSP </a:t>
                      </a:r>
                      <a:r>
                        <a:rPr lang="en-GB" sz="1000" dirty="0" err="1" smtClean="0">
                          <a:solidFill>
                            <a:srgbClr val="000000"/>
                          </a:solidFill>
                          <a:latin typeface="Arial" panose="020B0604020202020204" pitchFamily="34" charset="0"/>
                          <a:cs typeface="Arial" panose="020B0604020202020204" pitchFamily="34" charset="0"/>
                        </a:rPr>
                        <a:t>à</a:t>
                      </a:r>
                      <a:r>
                        <a:rPr lang="en-GB" sz="1000" dirty="0" smtClean="0">
                          <a:solidFill>
                            <a:srgbClr val="000000"/>
                          </a:solidFill>
                          <a:latin typeface="Arial" panose="020B0604020202020204" pitchFamily="34" charset="0"/>
                          <a:cs typeface="Arial" panose="020B0604020202020204" pitchFamily="34" charset="0"/>
                        </a:rPr>
                        <a:t> 12 </a:t>
                      </a:r>
                      <a:r>
                        <a:rPr lang="en-GB" sz="1000" dirty="0" err="1" smtClean="0">
                          <a:solidFill>
                            <a:srgbClr val="000000"/>
                          </a:solidFill>
                          <a:latin typeface="Arial" panose="020B0604020202020204" pitchFamily="34" charset="0"/>
                          <a:cs typeface="Arial" panose="020B0604020202020204" pitchFamily="34" charset="0"/>
                        </a:rPr>
                        <a:t>mois</a:t>
                      </a:r>
                      <a:r>
                        <a:rPr lang="en-GB" sz="1000" dirty="0" smtClean="0">
                          <a:solidFill>
                            <a:srgbClr val="000000"/>
                          </a:solidFill>
                          <a:latin typeface="Arial" panose="020B0604020202020204" pitchFamily="34" charset="0"/>
                          <a:cs typeface="Arial" panose="020B0604020202020204" pitchFamily="34" charset="0"/>
                        </a:rPr>
                        <a:t>, % (IC95%)</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71 (61,4 – 78,7)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50 (38,1 – 61,4)</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42554" y="2972086"/>
            <a:ext cx="4351203" cy="2498048"/>
            <a:chOff x="379090" y="3122214"/>
            <a:chExt cx="4351203" cy="2498048"/>
          </a:xfrm>
        </p:grpSpPr>
        <p:grpSp>
          <p:nvGrpSpPr>
            <p:cNvPr id="8" name="Group 7"/>
            <p:cNvGrpSpPr/>
            <p:nvPr/>
          </p:nvGrpSpPr>
          <p:grpSpPr>
            <a:xfrm>
              <a:off x="910782" y="3122214"/>
              <a:ext cx="3819511" cy="2498048"/>
              <a:chOff x="1902684" y="2200305"/>
              <a:chExt cx="4849733" cy="3497910"/>
            </a:xfrm>
          </p:grpSpPr>
          <p:grpSp>
            <p:nvGrpSpPr>
              <p:cNvPr id="67" name="Group 66"/>
              <p:cNvGrpSpPr/>
              <p:nvPr/>
            </p:nvGrpSpPr>
            <p:grpSpPr>
              <a:xfrm>
                <a:off x="2614623" y="2396465"/>
                <a:ext cx="3909643" cy="2171700"/>
                <a:chOff x="836615" y="2448719"/>
                <a:chExt cx="3909643" cy="2171700"/>
              </a:xfrm>
            </p:grpSpPr>
            <p:sp>
              <p:nvSpPr>
                <p:cNvPr id="87" name="Freeform 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8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4" name="Line 12"/>
                <p:cNvSpPr>
                  <a:spLocks noChangeShapeType="1"/>
                </p:cNvSpPr>
                <p:nvPr/>
              </p:nvSpPr>
              <p:spPr bwMode="auto">
                <a:xfrm>
                  <a:off x="28431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5" name="Line 13"/>
                <p:cNvSpPr>
                  <a:spLocks noChangeShapeType="1"/>
                </p:cNvSpPr>
                <p:nvPr/>
              </p:nvSpPr>
              <p:spPr bwMode="auto">
                <a:xfrm>
                  <a:off x="24672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6" name="Line 14"/>
                <p:cNvSpPr>
                  <a:spLocks noChangeShapeType="1"/>
                </p:cNvSpPr>
                <p:nvPr/>
              </p:nvSpPr>
              <p:spPr bwMode="auto">
                <a:xfrm>
                  <a:off x="360460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7" name="Line 15"/>
                <p:cNvSpPr>
                  <a:spLocks noChangeShapeType="1"/>
                </p:cNvSpPr>
                <p:nvPr/>
              </p:nvSpPr>
              <p:spPr bwMode="auto">
                <a:xfrm>
                  <a:off x="32201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8" name="Line 17"/>
                <p:cNvSpPr>
                  <a:spLocks noChangeShapeType="1"/>
                </p:cNvSpPr>
                <p:nvPr/>
              </p:nvSpPr>
              <p:spPr bwMode="auto">
                <a:xfrm>
                  <a:off x="39794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9" name="Line 18"/>
                <p:cNvSpPr>
                  <a:spLocks noChangeShapeType="1"/>
                </p:cNvSpPr>
                <p:nvPr/>
              </p:nvSpPr>
              <p:spPr bwMode="auto">
                <a:xfrm>
                  <a:off x="207418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00" name="Line 19"/>
                <p:cNvSpPr>
                  <a:spLocks noChangeShapeType="1"/>
                </p:cNvSpPr>
                <p:nvPr/>
              </p:nvSpPr>
              <p:spPr bwMode="auto">
                <a:xfrm>
                  <a:off x="17030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01" name="Line 20"/>
                <p:cNvSpPr>
                  <a:spLocks noChangeShapeType="1"/>
                </p:cNvSpPr>
                <p:nvPr/>
              </p:nvSpPr>
              <p:spPr bwMode="auto">
                <a:xfrm>
                  <a:off x="131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0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03" name="Line 17"/>
                <p:cNvSpPr>
                  <a:spLocks noChangeShapeType="1"/>
                </p:cNvSpPr>
                <p:nvPr/>
              </p:nvSpPr>
              <p:spPr bwMode="auto">
                <a:xfrm>
                  <a:off x="43671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04" name="Line 17"/>
                <p:cNvSpPr>
                  <a:spLocks noChangeShapeType="1"/>
                </p:cNvSpPr>
                <p:nvPr/>
              </p:nvSpPr>
              <p:spPr bwMode="auto">
                <a:xfrm>
                  <a:off x="47462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grpSp>
          <p:sp>
            <p:nvSpPr>
              <p:cNvPr id="68" name="TextBox 67"/>
              <p:cNvSpPr txBox="1"/>
              <p:nvPr/>
            </p:nvSpPr>
            <p:spPr>
              <a:xfrm rot="16200000">
                <a:off x="1583378" y="3266406"/>
                <a:ext cx="990325" cy="351713"/>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SSP, %</a:t>
                </a:r>
                <a:endParaRPr lang="fr-FR" sz="1200">
                  <a:solidFill>
                    <a:srgbClr val="000000"/>
                  </a:solidFill>
                  <a:latin typeface="Arial" panose="020B0604020202020204" pitchFamily="34" charset="0"/>
                  <a:cs typeface="Arial" panose="020B0604020202020204" pitchFamily="34" charset="0"/>
                </a:endParaRPr>
              </a:p>
            </p:txBody>
          </p:sp>
          <p:sp>
            <p:nvSpPr>
              <p:cNvPr id="69" name="TextBox 68"/>
              <p:cNvSpPr txBox="1"/>
              <p:nvPr/>
            </p:nvSpPr>
            <p:spPr>
              <a:xfrm>
                <a:off x="4300539" y="4751248"/>
                <a:ext cx="647021" cy="387870"/>
              </a:xfrm>
              <a:prstGeom prst="rect">
                <a:avLst/>
              </a:prstGeom>
              <a:noFill/>
            </p:spPr>
            <p:txBody>
              <a:bodyPr wrap="none" rtlCol="0">
                <a:spAutoFit/>
              </a:bodyPr>
              <a:lstStyle/>
              <a:p>
                <a:pPr algn="ctr"/>
                <a:r>
                  <a:rPr lang="fr-FR" sz="1200" dirty="0">
                    <a:solidFill>
                      <a:srgbClr val="000000"/>
                    </a:solidFill>
                    <a:latin typeface="Arial" panose="020B0604020202020204" pitchFamily="34" charset="0"/>
                    <a:cs typeface="Arial" panose="020B0604020202020204" pitchFamily="34" charset="0"/>
                  </a:rPr>
                  <a:t>M</a:t>
                </a:r>
                <a:r>
                  <a:rPr lang="fr-FR" sz="1200" dirty="0" smtClean="0">
                    <a:solidFill>
                      <a:srgbClr val="000000"/>
                    </a:solidFill>
                    <a:latin typeface="Arial" panose="020B0604020202020204" pitchFamily="34" charset="0"/>
                    <a:cs typeface="Arial" panose="020B0604020202020204" pitchFamily="34" charset="0"/>
                  </a:rPr>
                  <a:t>ois</a:t>
                </a:r>
                <a:endParaRPr lang="fr-FR" sz="12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2125371" y="2200305"/>
                <a:ext cx="558102"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233247" y="261778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2233247" y="303352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2233247" y="344926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233247" y="386500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75" name="TextBox 74"/>
              <p:cNvSpPr txBox="1"/>
              <p:nvPr/>
            </p:nvSpPr>
            <p:spPr>
              <a:xfrm>
                <a:off x="2341120" y="4280744"/>
                <a:ext cx="342352"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76" name="TextBox 75"/>
              <p:cNvSpPr txBox="1"/>
              <p:nvPr/>
            </p:nvSpPr>
            <p:spPr>
              <a:xfrm>
                <a:off x="2436571" y="4522749"/>
                <a:ext cx="543609"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C00000"/>
                    </a:solidFill>
                    <a:latin typeface="Arial" panose="020B0604020202020204" pitchFamily="34" charset="0"/>
                    <a:cs typeface="Arial" panose="020B0604020202020204" pitchFamily="34" charset="0"/>
                  </a:rPr>
                  <a:t>119</a:t>
                </a:r>
              </a:p>
              <a:p>
                <a:pPr algn="r"/>
                <a:r>
                  <a:rPr lang="fr-FR" sz="1200" smtClean="0">
                    <a:solidFill>
                      <a:srgbClr val="B2C0D8"/>
                    </a:solidFill>
                    <a:latin typeface="Arial" panose="020B0604020202020204" pitchFamily="34" charset="0"/>
                    <a:cs typeface="Arial" panose="020B0604020202020204" pitchFamily="34" charset="0"/>
                  </a:rPr>
                  <a:t>74</a:t>
                </a:r>
                <a:endParaRPr lang="fr-FR" sz="1200">
                  <a:solidFill>
                    <a:srgbClr val="B2C0D8"/>
                  </a:solidFill>
                  <a:latin typeface="Arial" panose="020B0604020202020204" pitchFamily="34" charset="0"/>
                  <a:cs typeface="Arial" panose="020B0604020202020204" pitchFamily="34" charset="0"/>
                </a:endParaRPr>
              </a:p>
            </p:txBody>
          </p:sp>
          <p:sp>
            <p:nvSpPr>
              <p:cNvPr id="77" name="TextBox 76"/>
              <p:cNvSpPr txBox="1"/>
              <p:nvPr/>
            </p:nvSpPr>
            <p:spPr>
              <a:xfrm>
                <a:off x="2866890"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95</a:t>
                </a:r>
              </a:p>
              <a:p>
                <a:pPr algn="ctr"/>
                <a:r>
                  <a:rPr lang="fr-FR" sz="1200" smtClean="0">
                    <a:solidFill>
                      <a:srgbClr val="B2C0D8"/>
                    </a:solidFill>
                    <a:latin typeface="Arial" panose="020B0604020202020204" pitchFamily="34" charset="0"/>
                    <a:cs typeface="Arial" panose="020B0604020202020204" pitchFamily="34" charset="0"/>
                  </a:rPr>
                  <a:t>48</a:t>
                </a:r>
                <a:endParaRPr lang="fr-FR" sz="1200">
                  <a:solidFill>
                    <a:srgbClr val="B2C0D8"/>
                  </a:solidFill>
                  <a:latin typeface="Arial" panose="020B0604020202020204" pitchFamily="34" charset="0"/>
                  <a:cs typeface="Arial" panose="020B0604020202020204" pitchFamily="34" charset="0"/>
                </a:endParaRPr>
              </a:p>
            </p:txBody>
          </p:sp>
          <p:sp>
            <p:nvSpPr>
              <p:cNvPr id="78" name="TextBox 77"/>
              <p:cNvSpPr txBox="1"/>
              <p:nvPr/>
            </p:nvSpPr>
            <p:spPr>
              <a:xfrm>
                <a:off x="3257830"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86</a:t>
                </a:r>
              </a:p>
              <a:p>
                <a:pPr algn="ctr"/>
                <a:r>
                  <a:rPr lang="fr-FR" sz="1200" smtClean="0">
                    <a:solidFill>
                      <a:srgbClr val="B2C0D8"/>
                    </a:solidFill>
                    <a:latin typeface="Arial" panose="020B0604020202020204" pitchFamily="34" charset="0"/>
                    <a:cs typeface="Arial" panose="020B0604020202020204" pitchFamily="34" charset="0"/>
                  </a:rPr>
                  <a:t>41</a:t>
                </a:r>
              </a:p>
            </p:txBody>
          </p:sp>
          <p:sp>
            <p:nvSpPr>
              <p:cNvPr id="79" name="TextBox 78"/>
              <p:cNvSpPr txBox="1"/>
              <p:nvPr/>
            </p:nvSpPr>
            <p:spPr>
              <a:xfrm>
                <a:off x="3635825"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78</a:t>
                </a:r>
              </a:p>
              <a:p>
                <a:pPr algn="ctr"/>
                <a:r>
                  <a:rPr lang="fr-FR" sz="1200" smtClean="0">
                    <a:solidFill>
                      <a:srgbClr val="B2C0D8"/>
                    </a:solidFill>
                    <a:latin typeface="Arial" panose="020B0604020202020204" pitchFamily="34" charset="0"/>
                    <a:cs typeface="Arial" panose="020B0604020202020204" pitchFamily="34" charset="0"/>
                  </a:rPr>
                  <a:t>32</a:t>
                </a:r>
                <a:endParaRPr lang="fr-FR" sz="1200">
                  <a:solidFill>
                    <a:srgbClr val="B2C0D8"/>
                  </a:solidFill>
                  <a:latin typeface="Arial" panose="020B0604020202020204" pitchFamily="34" charset="0"/>
                  <a:cs typeface="Arial" panose="020B0604020202020204" pitchFamily="34" charset="0"/>
                </a:endParaRPr>
              </a:p>
            </p:txBody>
          </p:sp>
          <p:sp>
            <p:nvSpPr>
              <p:cNvPr id="80" name="TextBox 79"/>
              <p:cNvSpPr txBox="1"/>
              <p:nvPr/>
            </p:nvSpPr>
            <p:spPr>
              <a:xfrm>
                <a:off x="4016454"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39</a:t>
                </a:r>
              </a:p>
              <a:p>
                <a:pPr algn="ctr"/>
                <a:r>
                  <a:rPr lang="fr-FR" sz="1200" smtClean="0">
                    <a:solidFill>
                      <a:srgbClr val="B2C0D8"/>
                    </a:solidFill>
                    <a:latin typeface="Arial" panose="020B0604020202020204" pitchFamily="34" charset="0"/>
                    <a:cs typeface="Arial" panose="020B0604020202020204" pitchFamily="34" charset="0"/>
                  </a:rPr>
                  <a:t>17</a:t>
                </a:r>
                <a:endParaRPr lang="fr-FR" sz="1200">
                  <a:solidFill>
                    <a:srgbClr val="B2C0D8"/>
                  </a:solidFill>
                  <a:latin typeface="Arial" panose="020B0604020202020204" pitchFamily="34" charset="0"/>
                  <a:cs typeface="Arial" panose="020B0604020202020204" pitchFamily="34" charset="0"/>
                </a:endParaRPr>
              </a:p>
            </p:txBody>
          </p:sp>
          <p:sp>
            <p:nvSpPr>
              <p:cNvPr id="81" name="TextBox 80"/>
              <p:cNvSpPr txBox="1"/>
              <p:nvPr/>
            </p:nvSpPr>
            <p:spPr>
              <a:xfrm>
                <a:off x="4401767" y="4534605"/>
                <a:ext cx="450225" cy="1163610"/>
              </a:xfrm>
              <a:prstGeom prst="rect">
                <a:avLst/>
              </a:prstGeom>
              <a:noFill/>
            </p:spPr>
            <p:txBody>
              <a:bodyPr wrap="none" rtlCol="0" anchor="t" anchorCtr="0">
                <a:spAutoFit/>
              </a:bodyPr>
              <a:lstStyle/>
              <a:p>
                <a:pPr algn="ctr"/>
                <a:r>
                  <a:rPr lang="fr-FR" sz="1200" dirty="0" smtClean="0">
                    <a:solidFill>
                      <a:srgbClr val="000000"/>
                    </a:solidFill>
                    <a:latin typeface="Arial" panose="020B0604020202020204" pitchFamily="34" charset="0"/>
                    <a:cs typeface="Arial" panose="020B0604020202020204" pitchFamily="34" charset="0"/>
                  </a:rPr>
                  <a:t>15</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C00000"/>
                    </a:solidFill>
                    <a:latin typeface="Arial" panose="020B0604020202020204" pitchFamily="34" charset="0"/>
                    <a:cs typeface="Arial" panose="020B0604020202020204" pitchFamily="34" charset="0"/>
                  </a:rPr>
                  <a:t>12</a:t>
                </a:r>
              </a:p>
              <a:p>
                <a:pPr algn="ctr"/>
                <a:r>
                  <a:rPr lang="fr-FR" sz="1200" dirty="0" smtClean="0">
                    <a:solidFill>
                      <a:srgbClr val="B2C0D8"/>
                    </a:solidFill>
                    <a:latin typeface="Arial" panose="020B0604020202020204" pitchFamily="34" charset="0"/>
                    <a:cs typeface="Arial" panose="020B0604020202020204" pitchFamily="34" charset="0"/>
                  </a:rPr>
                  <a:t>12</a:t>
                </a:r>
                <a:endParaRPr lang="fr-FR" sz="1200" dirty="0">
                  <a:solidFill>
                    <a:srgbClr val="B2C0D8"/>
                  </a:solidFill>
                  <a:latin typeface="Arial" panose="020B0604020202020204" pitchFamily="34" charset="0"/>
                  <a:cs typeface="Arial" panose="020B0604020202020204" pitchFamily="34" charset="0"/>
                </a:endParaRPr>
              </a:p>
            </p:txBody>
          </p:sp>
          <p:sp>
            <p:nvSpPr>
              <p:cNvPr id="82" name="TextBox 81"/>
              <p:cNvSpPr txBox="1"/>
              <p:nvPr/>
            </p:nvSpPr>
            <p:spPr>
              <a:xfrm>
                <a:off x="4776764"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11</a:t>
                </a:r>
              </a:p>
              <a:p>
                <a:pPr algn="ctr"/>
                <a:r>
                  <a:rPr lang="fr-FR" sz="1200" smtClean="0">
                    <a:solidFill>
                      <a:srgbClr val="B2C0D8"/>
                    </a:solidFill>
                    <a:latin typeface="Arial" panose="020B0604020202020204" pitchFamily="34" charset="0"/>
                    <a:cs typeface="Arial" panose="020B0604020202020204" pitchFamily="34" charset="0"/>
                  </a:rPr>
                  <a:t>12</a:t>
                </a:r>
                <a:endParaRPr lang="fr-FR" sz="1200">
                  <a:solidFill>
                    <a:srgbClr val="B2C0D8"/>
                  </a:solidFill>
                  <a:latin typeface="Arial" panose="020B0604020202020204" pitchFamily="34" charset="0"/>
                  <a:cs typeface="Arial" panose="020B0604020202020204" pitchFamily="34" charset="0"/>
                </a:endParaRPr>
              </a:p>
            </p:txBody>
          </p:sp>
          <p:sp>
            <p:nvSpPr>
              <p:cNvPr id="83" name="TextBox 82"/>
              <p:cNvSpPr txBox="1"/>
              <p:nvPr/>
            </p:nvSpPr>
            <p:spPr>
              <a:xfrm>
                <a:off x="5156078"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21</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10</a:t>
                </a:r>
              </a:p>
              <a:p>
                <a:pPr algn="ctr"/>
                <a:r>
                  <a:rPr lang="fr-FR" sz="1200" smtClean="0">
                    <a:solidFill>
                      <a:srgbClr val="B2C0D8"/>
                    </a:solidFill>
                    <a:latin typeface="Arial" panose="020B0604020202020204" pitchFamily="34" charset="0"/>
                    <a:cs typeface="Arial" panose="020B0604020202020204" pitchFamily="34" charset="0"/>
                  </a:rPr>
                  <a:t>11</a:t>
                </a:r>
                <a:endParaRPr lang="fr-FR" sz="1200">
                  <a:solidFill>
                    <a:srgbClr val="B2C0D8"/>
                  </a:solidFill>
                  <a:latin typeface="Arial" panose="020B0604020202020204" pitchFamily="34" charset="0"/>
                  <a:cs typeface="Arial" panose="020B0604020202020204" pitchFamily="34" charset="0"/>
                </a:endParaRPr>
              </a:p>
            </p:txBody>
          </p:sp>
          <p:sp>
            <p:nvSpPr>
              <p:cNvPr id="84" name="TextBox 83"/>
              <p:cNvSpPr txBox="1"/>
              <p:nvPr/>
            </p:nvSpPr>
            <p:spPr>
              <a:xfrm>
                <a:off x="5535391"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3</a:t>
                </a:r>
              </a:p>
              <a:p>
                <a:pPr algn="ctr"/>
                <a:r>
                  <a:rPr lang="fr-FR" sz="1200" smtClean="0">
                    <a:solidFill>
                      <a:srgbClr val="B2C0D8"/>
                    </a:solidFill>
                    <a:latin typeface="Arial" panose="020B0604020202020204" pitchFamily="34" charset="0"/>
                    <a:cs typeface="Arial" panose="020B0604020202020204" pitchFamily="34" charset="0"/>
                  </a:rPr>
                  <a:t>6</a:t>
                </a:r>
                <a:endParaRPr lang="fr-FR" sz="1200">
                  <a:solidFill>
                    <a:srgbClr val="B2C0D8"/>
                  </a:solidFill>
                  <a:latin typeface="Arial" panose="020B0604020202020204" pitchFamily="34" charset="0"/>
                  <a:cs typeface="Arial" panose="020B0604020202020204" pitchFamily="34" charset="0"/>
                </a:endParaRPr>
              </a:p>
            </p:txBody>
          </p:sp>
          <p:sp>
            <p:nvSpPr>
              <p:cNvPr id="85" name="TextBox 84"/>
              <p:cNvSpPr txBox="1"/>
              <p:nvPr/>
            </p:nvSpPr>
            <p:spPr>
              <a:xfrm>
                <a:off x="5923108"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27</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0</a:t>
                </a:r>
              </a:p>
              <a:p>
                <a:pPr algn="ctr"/>
                <a:r>
                  <a:rPr lang="fr-FR" sz="1200" smtClean="0">
                    <a:solidFill>
                      <a:srgbClr val="B2C0D8"/>
                    </a:solidFill>
                    <a:latin typeface="Arial" panose="020B0604020202020204" pitchFamily="34" charset="0"/>
                    <a:cs typeface="Arial" panose="020B0604020202020204" pitchFamily="34" charset="0"/>
                  </a:rPr>
                  <a:t>3</a:t>
                </a:r>
                <a:endParaRPr lang="fr-FR" sz="1200">
                  <a:solidFill>
                    <a:srgbClr val="B2C0D8"/>
                  </a:solidFill>
                  <a:latin typeface="Arial" panose="020B0604020202020204" pitchFamily="34" charset="0"/>
                  <a:cs typeface="Arial" panose="020B0604020202020204" pitchFamily="34" charset="0"/>
                </a:endParaRPr>
              </a:p>
            </p:txBody>
          </p:sp>
          <p:sp>
            <p:nvSpPr>
              <p:cNvPr id="86" name="TextBox 85"/>
              <p:cNvSpPr txBox="1"/>
              <p:nvPr/>
            </p:nvSpPr>
            <p:spPr>
              <a:xfrm>
                <a:off x="6302192"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0</a:t>
                </a:r>
              </a:p>
              <a:p>
                <a:pPr algn="ctr"/>
                <a:r>
                  <a:rPr lang="fr-FR" sz="1200" smtClean="0">
                    <a:solidFill>
                      <a:srgbClr val="B2C0D8"/>
                    </a:solidFill>
                    <a:latin typeface="Arial" panose="020B0604020202020204" pitchFamily="34" charset="0"/>
                    <a:cs typeface="Arial" panose="020B0604020202020204" pitchFamily="34" charset="0"/>
                  </a:rPr>
                  <a:t>0</a:t>
                </a:r>
                <a:endParaRPr lang="fr-FR" sz="1200">
                  <a:solidFill>
                    <a:srgbClr val="B2C0D8"/>
                  </a:solidFill>
                  <a:latin typeface="Arial" panose="020B0604020202020204" pitchFamily="34" charset="0"/>
                  <a:cs typeface="Arial" panose="020B0604020202020204" pitchFamily="34" charset="0"/>
                </a:endParaRPr>
              </a:p>
            </p:txBody>
          </p:sp>
        </p:grpSp>
        <p:cxnSp>
          <p:nvCxnSpPr>
            <p:cNvPr id="9" name="Straight Connector 8"/>
            <p:cNvCxnSpPr/>
            <p:nvPr/>
          </p:nvCxnSpPr>
          <p:spPr>
            <a:xfrm>
              <a:off x="1614860" y="4450442"/>
              <a:ext cx="180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29070"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9090" y="4780798"/>
              <a:ext cx="1052767" cy="830997"/>
            </a:xfrm>
            <a:prstGeom prst="rect">
              <a:avLst/>
            </a:prstGeom>
            <a:noFill/>
          </p:spPr>
          <p:txBody>
            <a:bodyPr wrap="none" rtlCol="0">
              <a:spAutoFit/>
            </a:bodyPr>
            <a:lstStyle/>
            <a:p>
              <a:pPr algn="r"/>
              <a:r>
                <a:rPr lang="fr-FR" sz="1200" dirty="0" smtClean="0">
                  <a:solidFill>
                    <a:srgbClr val="000000"/>
                  </a:solidFill>
                  <a:latin typeface="Arial" panose="020B0604020202020204" pitchFamily="34" charset="0"/>
                  <a:cs typeface="Arial" panose="020B0604020202020204" pitchFamily="34" charset="0"/>
                </a:rPr>
                <a:t>N</a:t>
              </a:r>
            </a:p>
            <a:p>
              <a:pPr algn="r"/>
              <a:r>
                <a:rPr lang="fr-FR" sz="1200" dirty="0" smtClean="0">
                  <a:solidFill>
                    <a:srgbClr val="C00000"/>
                  </a:solidFill>
                  <a:latin typeface="Arial" panose="020B0604020202020204" pitchFamily="34" charset="0"/>
                  <a:cs typeface="Arial" panose="020B0604020202020204" pitchFamily="34" charset="0"/>
                </a:rPr>
                <a:t>Nivolumab</a:t>
              </a:r>
              <a:br>
                <a:rPr lang="fr-FR" sz="1200" dirty="0" smtClean="0">
                  <a:solidFill>
                    <a:srgbClr val="C00000"/>
                  </a:solidFill>
                  <a:latin typeface="Arial" panose="020B0604020202020204" pitchFamily="34" charset="0"/>
                  <a:cs typeface="Arial" panose="020B0604020202020204" pitchFamily="34" charset="0"/>
                </a:rPr>
              </a:br>
              <a:r>
                <a:rPr lang="fr-FR" sz="1200" dirty="0" smtClean="0">
                  <a:solidFill>
                    <a:srgbClr val="C00000"/>
                  </a:solidFill>
                  <a:latin typeface="Arial" panose="020B0604020202020204" pitchFamily="34" charset="0"/>
                  <a:cs typeface="Arial" panose="020B0604020202020204" pitchFamily="34" charset="0"/>
                </a:rPr>
                <a:t>+ ipilimumab</a:t>
              </a:r>
            </a:p>
            <a:p>
              <a:pPr algn="r"/>
              <a:r>
                <a:rPr lang="fr-FR" sz="1200" dirty="0" smtClean="0">
                  <a:solidFill>
                    <a:srgbClr val="B2C0D8"/>
                  </a:solidFill>
                  <a:latin typeface="Arial" panose="020B0604020202020204" pitchFamily="34" charset="0"/>
                  <a:cs typeface="Arial" panose="020B0604020202020204" pitchFamily="34" charset="0"/>
                </a:rPr>
                <a:t>Nivolumab</a:t>
              </a:r>
              <a:endParaRPr lang="fr-FR" sz="1200" dirty="0">
                <a:solidFill>
                  <a:srgbClr val="B2C0D8"/>
                </a:solidFill>
                <a:latin typeface="Arial" panose="020B0604020202020204" pitchFamily="34" charset="0"/>
                <a:cs typeface="Arial" panose="020B0604020202020204" pitchFamily="34" charset="0"/>
              </a:endParaRPr>
            </a:p>
          </p:txBody>
        </p:sp>
        <p:sp>
          <p:nvSpPr>
            <p:cNvPr id="12" name="Rectangle 11"/>
            <p:cNvSpPr/>
            <p:nvPr/>
          </p:nvSpPr>
          <p:spPr>
            <a:xfrm>
              <a:off x="1784317" y="4312196"/>
              <a:ext cx="1984316" cy="461665"/>
            </a:xfrm>
            <a:prstGeom prst="rect">
              <a:avLst/>
            </a:prstGeom>
          </p:spPr>
          <p:txBody>
            <a:bodyPr wrap="square">
              <a:spAutoFit/>
            </a:bodyPr>
            <a:lstStyle/>
            <a:p>
              <a:r>
                <a:rPr lang="fr-FR" sz="1200" smtClean="0">
                  <a:solidFill>
                    <a:srgbClr val="C00000"/>
                  </a:solidFill>
                  <a:latin typeface="Arial" panose="020B0604020202020204" pitchFamily="34" charset="0"/>
                  <a:cs typeface="Arial" panose="020B0604020202020204" pitchFamily="34" charset="0"/>
                </a:rPr>
                <a:t>Nivolumab + ipilimumab</a:t>
              </a:r>
            </a:p>
            <a:p>
              <a:r>
                <a:rPr lang="fr-FR" sz="1200" smtClean="0">
                  <a:solidFill>
                    <a:srgbClr val="B2C0D8"/>
                  </a:solidFill>
                  <a:latin typeface="Arial" panose="020B0604020202020204" pitchFamily="34" charset="0"/>
                  <a:cs typeface="Arial" panose="020B0604020202020204" pitchFamily="34" charset="0"/>
                </a:rPr>
                <a:t>Nivolumab</a:t>
              </a:r>
              <a:endParaRPr lang="fr-FR" sz="1200">
                <a:solidFill>
                  <a:srgbClr val="B2C0D8"/>
                </a:solidFill>
                <a:latin typeface="Arial" panose="020B0604020202020204" pitchFamily="34" charset="0"/>
                <a:cs typeface="Arial" panose="020B0604020202020204" pitchFamily="34" charset="0"/>
              </a:endParaRPr>
            </a:p>
          </p:txBody>
        </p:sp>
        <p:sp>
          <p:nvSpPr>
            <p:cNvPr id="13" name="Oval 12"/>
            <p:cNvSpPr/>
            <p:nvPr/>
          </p:nvSpPr>
          <p:spPr>
            <a:xfrm>
              <a:off x="1687254"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 name="Isosceles Triangle 15"/>
            <p:cNvSpPr/>
            <p:nvPr/>
          </p:nvSpPr>
          <p:spPr>
            <a:xfrm>
              <a:off x="1672540" y="4418042"/>
              <a:ext cx="64800" cy="64800"/>
            </a:xfrm>
            <a:prstGeom prst="triangl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nvGrpSpPr>
            <p:cNvPr id="17" name="Group 2"/>
            <p:cNvGrpSpPr>
              <a:grpSpLocks/>
            </p:cNvGrpSpPr>
            <p:nvPr/>
          </p:nvGrpSpPr>
          <p:grpSpPr bwMode="auto">
            <a:xfrm>
              <a:off x="1546020" y="3254375"/>
              <a:ext cx="2764723" cy="810642"/>
              <a:chOff x="2233" y="1972"/>
              <a:chExt cx="1290" cy="372"/>
            </a:xfrm>
          </p:grpSpPr>
          <p:sp>
            <p:nvSpPr>
              <p:cNvPr id="65" name="Freeform 3"/>
              <p:cNvSpPr>
                <a:spLocks/>
              </p:cNvSpPr>
              <p:nvPr/>
            </p:nvSpPr>
            <p:spPr bwMode="auto">
              <a:xfrm>
                <a:off x="2365" y="2182"/>
                <a:ext cx="1158" cy="162"/>
              </a:xfrm>
              <a:custGeom>
                <a:avLst/>
                <a:gdLst>
                  <a:gd name="T0" fmla="*/ 193 w 193"/>
                  <a:gd name="T1" fmla="*/ 27 h 27"/>
                  <a:gd name="T2" fmla="*/ 90 w 193"/>
                  <a:gd name="T3" fmla="*/ 27 h 27"/>
                  <a:gd name="T4" fmla="*/ 90 w 193"/>
                  <a:gd name="T5" fmla="*/ 24 h 27"/>
                  <a:gd name="T6" fmla="*/ 66 w 193"/>
                  <a:gd name="T7" fmla="*/ 24 h 27"/>
                  <a:gd name="T8" fmla="*/ 66 w 193"/>
                  <a:gd name="T9" fmla="*/ 21 h 27"/>
                  <a:gd name="T10" fmla="*/ 53 w 193"/>
                  <a:gd name="T11" fmla="*/ 21 h 27"/>
                  <a:gd name="T12" fmla="*/ 53 w 193"/>
                  <a:gd name="T13" fmla="*/ 19 h 27"/>
                  <a:gd name="T14" fmla="*/ 43 w 193"/>
                  <a:gd name="T15" fmla="*/ 19 h 27"/>
                  <a:gd name="T16" fmla="*/ 43 w 193"/>
                  <a:gd name="T17" fmla="*/ 17 h 27"/>
                  <a:gd name="T18" fmla="*/ 32 w 193"/>
                  <a:gd name="T19" fmla="*/ 17 h 27"/>
                  <a:gd name="T20" fmla="*/ 32 w 193"/>
                  <a:gd name="T21" fmla="*/ 15 h 27"/>
                  <a:gd name="T22" fmla="*/ 28 w 193"/>
                  <a:gd name="T23" fmla="*/ 15 h 27"/>
                  <a:gd name="T24" fmla="*/ 28 w 193"/>
                  <a:gd name="T25" fmla="*/ 14 h 27"/>
                  <a:gd name="T26" fmla="*/ 21 w 193"/>
                  <a:gd name="T27" fmla="*/ 14 h 27"/>
                  <a:gd name="T28" fmla="*/ 21 w 193"/>
                  <a:gd name="T29" fmla="*/ 12 h 27"/>
                  <a:gd name="T30" fmla="*/ 20 w 193"/>
                  <a:gd name="T31" fmla="*/ 12 h 27"/>
                  <a:gd name="T32" fmla="*/ 20 w 193"/>
                  <a:gd name="T33" fmla="*/ 10 h 27"/>
                  <a:gd name="T34" fmla="*/ 12 w 193"/>
                  <a:gd name="T35" fmla="*/ 10 h 27"/>
                  <a:gd name="T36" fmla="*/ 12 w 193"/>
                  <a:gd name="T37" fmla="*/ 9 h 27"/>
                  <a:gd name="T38" fmla="*/ 11 w 193"/>
                  <a:gd name="T39" fmla="*/ 9 h 27"/>
                  <a:gd name="T40" fmla="*/ 11 w 193"/>
                  <a:gd name="T41" fmla="*/ 5 h 27"/>
                  <a:gd name="T42" fmla="*/ 2 w 193"/>
                  <a:gd name="T43" fmla="*/ 5 h 27"/>
                  <a:gd name="T44" fmla="*/ 2 w 193"/>
                  <a:gd name="T45" fmla="*/ 3 h 27"/>
                  <a:gd name="T46" fmla="*/ 0 w 193"/>
                  <a:gd name="T47" fmla="*/ 3 h 27"/>
                  <a:gd name="T48" fmla="*/ 0 w 193"/>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27">
                    <a:moveTo>
                      <a:pt x="193" y="27"/>
                    </a:moveTo>
                    <a:lnTo>
                      <a:pt x="90" y="27"/>
                    </a:lnTo>
                    <a:lnTo>
                      <a:pt x="90" y="24"/>
                    </a:lnTo>
                    <a:lnTo>
                      <a:pt x="66" y="24"/>
                    </a:lnTo>
                    <a:lnTo>
                      <a:pt x="66" y="21"/>
                    </a:lnTo>
                    <a:lnTo>
                      <a:pt x="53" y="21"/>
                    </a:lnTo>
                    <a:lnTo>
                      <a:pt x="53" y="19"/>
                    </a:lnTo>
                    <a:lnTo>
                      <a:pt x="43" y="19"/>
                    </a:lnTo>
                    <a:lnTo>
                      <a:pt x="43" y="17"/>
                    </a:lnTo>
                    <a:lnTo>
                      <a:pt x="32" y="17"/>
                    </a:lnTo>
                    <a:lnTo>
                      <a:pt x="32" y="15"/>
                    </a:lnTo>
                    <a:lnTo>
                      <a:pt x="28" y="15"/>
                    </a:lnTo>
                    <a:lnTo>
                      <a:pt x="28" y="14"/>
                    </a:lnTo>
                    <a:lnTo>
                      <a:pt x="21" y="14"/>
                    </a:lnTo>
                    <a:lnTo>
                      <a:pt x="21" y="12"/>
                    </a:lnTo>
                    <a:lnTo>
                      <a:pt x="20" y="12"/>
                    </a:lnTo>
                    <a:lnTo>
                      <a:pt x="20" y="10"/>
                    </a:lnTo>
                    <a:lnTo>
                      <a:pt x="12" y="10"/>
                    </a:lnTo>
                    <a:lnTo>
                      <a:pt x="12" y="9"/>
                    </a:lnTo>
                    <a:lnTo>
                      <a:pt x="11" y="9"/>
                    </a:lnTo>
                    <a:lnTo>
                      <a:pt x="11" y="5"/>
                    </a:lnTo>
                    <a:lnTo>
                      <a:pt x="2" y="5"/>
                    </a:lnTo>
                    <a:lnTo>
                      <a:pt x="2" y="3"/>
                    </a:lnTo>
                    <a:lnTo>
                      <a:pt x="0" y="3"/>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Freeform 4"/>
              <p:cNvSpPr>
                <a:spLocks/>
              </p:cNvSpPr>
              <p:nvPr/>
            </p:nvSpPr>
            <p:spPr bwMode="auto">
              <a:xfrm>
                <a:off x="2233" y="1972"/>
                <a:ext cx="132" cy="204"/>
              </a:xfrm>
              <a:custGeom>
                <a:avLst/>
                <a:gdLst>
                  <a:gd name="T0" fmla="*/ 22 w 22"/>
                  <a:gd name="T1" fmla="*/ 34 h 34"/>
                  <a:gd name="T2" fmla="*/ 13 w 22"/>
                  <a:gd name="T3" fmla="*/ 34 h 34"/>
                  <a:gd name="T4" fmla="*/ 13 w 22"/>
                  <a:gd name="T5" fmla="*/ 29 h 34"/>
                  <a:gd name="T6" fmla="*/ 12 w 22"/>
                  <a:gd name="T7" fmla="*/ 29 h 34"/>
                  <a:gd name="T8" fmla="*/ 12 w 22"/>
                  <a:gd name="T9" fmla="*/ 21 h 34"/>
                  <a:gd name="T10" fmla="*/ 10 w 22"/>
                  <a:gd name="T11" fmla="*/ 21 h 34"/>
                  <a:gd name="T12" fmla="*/ 10 w 22"/>
                  <a:gd name="T13" fmla="*/ 13 h 34"/>
                  <a:gd name="T14" fmla="*/ 10 w 22"/>
                  <a:gd name="T15" fmla="*/ 9 h 34"/>
                  <a:gd name="T16" fmla="*/ 8 w 22"/>
                  <a:gd name="T17" fmla="*/ 9 h 34"/>
                  <a:gd name="T18" fmla="*/ 8 w 22"/>
                  <a:gd name="T19" fmla="*/ 7 h 34"/>
                  <a:gd name="T20" fmla="*/ 5 w 22"/>
                  <a:gd name="T21" fmla="*/ 7 h 34"/>
                  <a:gd name="T22" fmla="*/ 5 w 22"/>
                  <a:gd name="T23" fmla="*/ 4 h 34"/>
                  <a:gd name="T24" fmla="*/ 3 w 22"/>
                  <a:gd name="T25" fmla="*/ 4 h 34"/>
                  <a:gd name="T26" fmla="*/ 3 w 22"/>
                  <a:gd name="T27" fmla="*/ 2 h 34"/>
                  <a:gd name="T28" fmla="*/ 2 w 22"/>
                  <a:gd name="T29" fmla="*/ 2 h 34"/>
                  <a:gd name="T30" fmla="*/ 2 w 22"/>
                  <a:gd name="T31" fmla="*/ 0 h 34"/>
                  <a:gd name="T32" fmla="*/ 0 w 2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22" y="34"/>
                    </a:moveTo>
                    <a:lnTo>
                      <a:pt x="13" y="34"/>
                    </a:lnTo>
                    <a:lnTo>
                      <a:pt x="13" y="29"/>
                    </a:lnTo>
                    <a:lnTo>
                      <a:pt x="12" y="29"/>
                    </a:lnTo>
                    <a:lnTo>
                      <a:pt x="12" y="21"/>
                    </a:lnTo>
                    <a:lnTo>
                      <a:pt x="10" y="21"/>
                    </a:lnTo>
                    <a:lnTo>
                      <a:pt x="10" y="13"/>
                    </a:lnTo>
                    <a:lnTo>
                      <a:pt x="10" y="9"/>
                    </a:lnTo>
                    <a:lnTo>
                      <a:pt x="8" y="9"/>
                    </a:lnTo>
                    <a:lnTo>
                      <a:pt x="8" y="7"/>
                    </a:lnTo>
                    <a:lnTo>
                      <a:pt x="5" y="7"/>
                    </a:lnTo>
                    <a:lnTo>
                      <a:pt x="5" y="4"/>
                    </a:lnTo>
                    <a:lnTo>
                      <a:pt x="3" y="4"/>
                    </a:lnTo>
                    <a:lnTo>
                      <a:pt x="3" y="2"/>
                    </a:lnTo>
                    <a:lnTo>
                      <a:pt x="2" y="2"/>
                    </a:lnTo>
                    <a:lnTo>
                      <a:pt x="2"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8" name="Oval 17"/>
            <p:cNvSpPr/>
            <p:nvPr/>
          </p:nvSpPr>
          <p:spPr>
            <a:xfrm>
              <a:off x="424104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9" name="Oval 18"/>
            <p:cNvSpPr/>
            <p:nvPr/>
          </p:nvSpPr>
          <p:spPr>
            <a:xfrm>
              <a:off x="427884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0" name="Oval 19"/>
            <p:cNvSpPr/>
            <p:nvPr/>
          </p:nvSpPr>
          <p:spPr>
            <a:xfrm>
              <a:off x="409448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1" name="Oval 20"/>
            <p:cNvSpPr/>
            <p:nvPr/>
          </p:nvSpPr>
          <p:spPr>
            <a:xfrm>
              <a:off x="39804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2" name="Oval 21"/>
            <p:cNvSpPr/>
            <p:nvPr/>
          </p:nvSpPr>
          <p:spPr>
            <a:xfrm>
              <a:off x="3705671"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3" name="Oval 22"/>
            <p:cNvSpPr/>
            <p:nvPr/>
          </p:nvSpPr>
          <p:spPr>
            <a:xfrm>
              <a:off x="373734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4" name="Oval 23"/>
            <p:cNvSpPr/>
            <p:nvPr/>
          </p:nvSpPr>
          <p:spPr>
            <a:xfrm>
              <a:off x="376901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5" name="Oval 24"/>
            <p:cNvSpPr/>
            <p:nvPr/>
          </p:nvSpPr>
          <p:spPr>
            <a:xfrm>
              <a:off x="34730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6" name="Oval 25"/>
            <p:cNvSpPr/>
            <p:nvPr/>
          </p:nvSpPr>
          <p:spPr>
            <a:xfrm>
              <a:off x="2915863" y="399749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nvGrpSpPr>
            <p:cNvPr id="27" name="Group 26"/>
            <p:cNvGrpSpPr/>
            <p:nvPr/>
          </p:nvGrpSpPr>
          <p:grpSpPr>
            <a:xfrm>
              <a:off x="2757079" y="3992470"/>
              <a:ext cx="127584" cy="63792"/>
              <a:chOff x="2757079" y="3992470"/>
              <a:chExt cx="127584" cy="63792"/>
            </a:xfrm>
          </p:grpSpPr>
          <p:sp>
            <p:nvSpPr>
              <p:cNvPr id="62" name="Oval 61"/>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63" name="Oval 62"/>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64" name="Oval 63"/>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grpSp>
          <p:nvGrpSpPr>
            <p:cNvPr id="28" name="Group 27"/>
            <p:cNvGrpSpPr/>
            <p:nvPr/>
          </p:nvGrpSpPr>
          <p:grpSpPr>
            <a:xfrm>
              <a:off x="2582567" y="3965598"/>
              <a:ext cx="127584" cy="63792"/>
              <a:chOff x="2757079" y="3992470"/>
              <a:chExt cx="127584" cy="63792"/>
            </a:xfrm>
          </p:grpSpPr>
          <p:sp>
            <p:nvSpPr>
              <p:cNvPr id="59" name="Oval 58"/>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60" name="Oval 59"/>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61" name="Oval 60"/>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sp>
          <p:nvSpPr>
            <p:cNvPr id="29" name="Oval 28"/>
            <p:cNvSpPr/>
            <p:nvPr/>
          </p:nvSpPr>
          <p:spPr>
            <a:xfrm>
              <a:off x="2332641"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0" name="Oval 29"/>
            <p:cNvSpPr/>
            <p:nvPr/>
          </p:nvSpPr>
          <p:spPr>
            <a:xfrm>
              <a:off x="2364537"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1" name="Oval 30"/>
            <p:cNvSpPr/>
            <p:nvPr/>
          </p:nvSpPr>
          <p:spPr>
            <a:xfrm>
              <a:off x="1897583" y="375520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2" name="Oval 31"/>
            <p:cNvSpPr/>
            <p:nvPr/>
          </p:nvSpPr>
          <p:spPr>
            <a:xfrm>
              <a:off x="1525709" y="323040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3" name="Freeform 5"/>
            <p:cNvSpPr>
              <a:spLocks/>
            </p:cNvSpPr>
            <p:nvPr/>
          </p:nvSpPr>
          <p:spPr bwMode="auto">
            <a:xfrm>
              <a:off x="1546019" y="3254374"/>
              <a:ext cx="2466339" cy="486000"/>
            </a:xfrm>
            <a:custGeom>
              <a:avLst/>
              <a:gdLst>
                <a:gd name="T0" fmla="*/ 196 w 196"/>
                <a:gd name="T1" fmla="*/ 36 h 36"/>
                <a:gd name="T2" fmla="*/ 103 w 196"/>
                <a:gd name="T3" fmla="*/ 36 h 36"/>
                <a:gd name="T4" fmla="*/ 103 w 196"/>
                <a:gd name="T5" fmla="*/ 33 h 36"/>
                <a:gd name="T6" fmla="*/ 90 w 196"/>
                <a:gd name="T7" fmla="*/ 33 h 36"/>
                <a:gd name="T8" fmla="*/ 90 w 196"/>
                <a:gd name="T9" fmla="*/ 32 h 36"/>
                <a:gd name="T10" fmla="*/ 87 w 196"/>
                <a:gd name="T11" fmla="*/ 32 h 36"/>
                <a:gd name="T12" fmla="*/ 87 w 196"/>
                <a:gd name="T13" fmla="*/ 30 h 36"/>
                <a:gd name="T14" fmla="*/ 81 w 196"/>
                <a:gd name="T15" fmla="*/ 30 h 36"/>
                <a:gd name="T16" fmla="*/ 81 w 196"/>
                <a:gd name="T17" fmla="*/ 28 h 36"/>
                <a:gd name="T18" fmla="*/ 53 w 196"/>
                <a:gd name="T19" fmla="*/ 28 h 36"/>
                <a:gd name="T20" fmla="*/ 53 w 196"/>
                <a:gd name="T21" fmla="*/ 27 h 36"/>
                <a:gd name="T22" fmla="*/ 43 w 196"/>
                <a:gd name="T23" fmla="*/ 27 h 36"/>
                <a:gd name="T24" fmla="*/ 43 w 196"/>
                <a:gd name="T25" fmla="*/ 25 h 36"/>
                <a:gd name="T26" fmla="*/ 38 w 196"/>
                <a:gd name="T27" fmla="*/ 25 h 36"/>
                <a:gd name="T28" fmla="*/ 38 w 196"/>
                <a:gd name="T29" fmla="*/ 24 h 36"/>
                <a:gd name="T30" fmla="*/ 32 w 196"/>
                <a:gd name="T31" fmla="*/ 24 h 36"/>
                <a:gd name="T32" fmla="*/ 32 w 196"/>
                <a:gd name="T33" fmla="*/ 23 h 36"/>
                <a:gd name="T34" fmla="*/ 26 w 196"/>
                <a:gd name="T35" fmla="*/ 23 h 36"/>
                <a:gd name="T36" fmla="*/ 26 w 196"/>
                <a:gd name="T37" fmla="*/ 21 h 36"/>
                <a:gd name="T38" fmla="*/ 25 w 196"/>
                <a:gd name="T39" fmla="*/ 21 h 36"/>
                <a:gd name="T40" fmla="*/ 25 w 196"/>
                <a:gd name="T41" fmla="*/ 20 h 36"/>
                <a:gd name="T42" fmla="*/ 23 w 196"/>
                <a:gd name="T43" fmla="*/ 20 h 36"/>
                <a:gd name="T44" fmla="*/ 23 w 196"/>
                <a:gd name="T45" fmla="*/ 19 h 36"/>
                <a:gd name="T46" fmla="*/ 21 w 196"/>
                <a:gd name="T47" fmla="*/ 19 h 36"/>
                <a:gd name="T48" fmla="*/ 21 w 196"/>
                <a:gd name="T49" fmla="*/ 13 h 36"/>
                <a:gd name="T50" fmla="*/ 15 w 196"/>
                <a:gd name="T51" fmla="*/ 13 h 36"/>
                <a:gd name="T52" fmla="*/ 15 w 196"/>
                <a:gd name="T53" fmla="*/ 12 h 36"/>
                <a:gd name="T54" fmla="*/ 13 w 196"/>
                <a:gd name="T55" fmla="*/ 12 h 36"/>
                <a:gd name="T56" fmla="*/ 13 w 196"/>
                <a:gd name="T57" fmla="*/ 8 h 36"/>
                <a:gd name="T58" fmla="*/ 11 w 196"/>
                <a:gd name="T59" fmla="*/ 8 h 36"/>
                <a:gd name="T60" fmla="*/ 11 w 196"/>
                <a:gd name="T61" fmla="*/ 4 h 36"/>
                <a:gd name="T62" fmla="*/ 10 w 196"/>
                <a:gd name="T63" fmla="*/ 4 h 36"/>
                <a:gd name="T64" fmla="*/ 10 w 196"/>
                <a:gd name="T65" fmla="*/ 3 h 36"/>
                <a:gd name="T66" fmla="*/ 7 w 196"/>
                <a:gd name="T67" fmla="*/ 3 h 36"/>
                <a:gd name="T68" fmla="*/ 7 w 196"/>
                <a:gd name="T69" fmla="*/ 1 h 36"/>
                <a:gd name="T70" fmla="*/ 2 w 196"/>
                <a:gd name="T71" fmla="*/ 1 h 36"/>
                <a:gd name="T72" fmla="*/ 2 w 196"/>
                <a:gd name="T73" fmla="*/ 0 h 36"/>
                <a:gd name="T74" fmla="*/ 0 w 196"/>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36">
                  <a:moveTo>
                    <a:pt x="196" y="36"/>
                  </a:moveTo>
                  <a:lnTo>
                    <a:pt x="103" y="36"/>
                  </a:lnTo>
                  <a:lnTo>
                    <a:pt x="103" y="33"/>
                  </a:lnTo>
                  <a:lnTo>
                    <a:pt x="90" y="33"/>
                  </a:lnTo>
                  <a:lnTo>
                    <a:pt x="90" y="32"/>
                  </a:lnTo>
                  <a:lnTo>
                    <a:pt x="87" y="32"/>
                  </a:lnTo>
                  <a:lnTo>
                    <a:pt x="87" y="30"/>
                  </a:lnTo>
                  <a:lnTo>
                    <a:pt x="81" y="30"/>
                  </a:lnTo>
                  <a:lnTo>
                    <a:pt x="81" y="28"/>
                  </a:lnTo>
                  <a:lnTo>
                    <a:pt x="53" y="28"/>
                  </a:lnTo>
                  <a:lnTo>
                    <a:pt x="53" y="27"/>
                  </a:lnTo>
                  <a:lnTo>
                    <a:pt x="43" y="27"/>
                  </a:lnTo>
                  <a:lnTo>
                    <a:pt x="43" y="25"/>
                  </a:lnTo>
                  <a:lnTo>
                    <a:pt x="38" y="25"/>
                  </a:lnTo>
                  <a:lnTo>
                    <a:pt x="38" y="24"/>
                  </a:lnTo>
                  <a:lnTo>
                    <a:pt x="32" y="24"/>
                  </a:lnTo>
                  <a:lnTo>
                    <a:pt x="32" y="23"/>
                  </a:lnTo>
                  <a:lnTo>
                    <a:pt x="26" y="23"/>
                  </a:lnTo>
                  <a:lnTo>
                    <a:pt x="26" y="21"/>
                  </a:lnTo>
                  <a:lnTo>
                    <a:pt x="25" y="21"/>
                  </a:lnTo>
                  <a:lnTo>
                    <a:pt x="25" y="20"/>
                  </a:lnTo>
                  <a:lnTo>
                    <a:pt x="23" y="20"/>
                  </a:lnTo>
                  <a:lnTo>
                    <a:pt x="23" y="19"/>
                  </a:lnTo>
                  <a:lnTo>
                    <a:pt x="21" y="19"/>
                  </a:lnTo>
                  <a:lnTo>
                    <a:pt x="21" y="13"/>
                  </a:lnTo>
                  <a:lnTo>
                    <a:pt x="15" y="13"/>
                  </a:lnTo>
                  <a:lnTo>
                    <a:pt x="15" y="12"/>
                  </a:lnTo>
                  <a:lnTo>
                    <a:pt x="13" y="12"/>
                  </a:lnTo>
                  <a:lnTo>
                    <a:pt x="13" y="8"/>
                  </a:lnTo>
                  <a:lnTo>
                    <a:pt x="11" y="8"/>
                  </a:lnTo>
                  <a:lnTo>
                    <a:pt x="11" y="4"/>
                  </a:lnTo>
                  <a:lnTo>
                    <a:pt x="10" y="4"/>
                  </a:lnTo>
                  <a:lnTo>
                    <a:pt x="10" y="3"/>
                  </a:lnTo>
                  <a:lnTo>
                    <a:pt x="7" y="3"/>
                  </a:lnTo>
                  <a:lnTo>
                    <a:pt x="7" y="1"/>
                  </a:lnTo>
                  <a:lnTo>
                    <a:pt x="2" y="1"/>
                  </a:lnTo>
                  <a:lnTo>
                    <a:pt x="2"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Isosceles Triangle 33"/>
            <p:cNvSpPr/>
            <p:nvPr/>
          </p:nvSpPr>
          <p:spPr>
            <a:xfrm>
              <a:off x="1850596" y="35121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5" name="Isosceles Triangle 34"/>
            <p:cNvSpPr/>
            <p:nvPr/>
          </p:nvSpPr>
          <p:spPr>
            <a:xfrm>
              <a:off x="1963852" y="35445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6" name="Isosceles Triangle 35"/>
            <p:cNvSpPr/>
            <p:nvPr/>
          </p:nvSpPr>
          <p:spPr>
            <a:xfrm>
              <a:off x="2044708" y="35668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7" name="Isosceles Triangle 36"/>
            <p:cNvSpPr/>
            <p:nvPr/>
          </p:nvSpPr>
          <p:spPr>
            <a:xfrm>
              <a:off x="2211273"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8" name="Isosceles Triangle 37"/>
            <p:cNvSpPr/>
            <p:nvPr/>
          </p:nvSpPr>
          <p:spPr>
            <a:xfrm>
              <a:off x="2332641"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9" name="Isosceles Triangle 38"/>
            <p:cNvSpPr/>
            <p:nvPr/>
          </p:nvSpPr>
          <p:spPr>
            <a:xfrm>
              <a:off x="2365425"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0" name="Isosceles Triangle 39"/>
            <p:cNvSpPr/>
            <p:nvPr/>
          </p:nvSpPr>
          <p:spPr>
            <a:xfrm>
              <a:off x="244344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1" name="Isosceles Triangle 40"/>
            <p:cNvSpPr/>
            <p:nvPr/>
          </p:nvSpPr>
          <p:spPr>
            <a:xfrm>
              <a:off x="249051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2" name="Isosceles Triangle 41"/>
            <p:cNvSpPr/>
            <p:nvPr/>
          </p:nvSpPr>
          <p:spPr>
            <a:xfrm>
              <a:off x="2537588" y="361376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3" name="Isosceles Triangle 42"/>
            <p:cNvSpPr/>
            <p:nvPr/>
          </p:nvSpPr>
          <p:spPr>
            <a:xfrm>
              <a:off x="2589986" y="361616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4" name="Isosceles Triangle 43"/>
            <p:cNvSpPr/>
            <p:nvPr/>
          </p:nvSpPr>
          <p:spPr>
            <a:xfrm>
              <a:off x="2642384" y="3663797"/>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5" name="Isosceles Triangle 44"/>
            <p:cNvSpPr/>
            <p:nvPr/>
          </p:nvSpPr>
          <p:spPr>
            <a:xfrm>
              <a:off x="2680496" y="366381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6" name="Isosceles Triangle 45"/>
            <p:cNvSpPr/>
            <p:nvPr/>
          </p:nvSpPr>
          <p:spPr>
            <a:xfrm>
              <a:off x="2718608" y="366382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7" name="Isosceles Triangle 46"/>
            <p:cNvSpPr/>
            <p:nvPr/>
          </p:nvSpPr>
          <p:spPr>
            <a:xfrm>
              <a:off x="2756720" y="36638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8" name="Isosceles Triangle 47"/>
            <p:cNvSpPr/>
            <p:nvPr/>
          </p:nvSpPr>
          <p:spPr>
            <a:xfrm>
              <a:off x="2873579" y="370383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49" name="Isosceles Triangle 48"/>
            <p:cNvSpPr/>
            <p:nvPr/>
          </p:nvSpPr>
          <p:spPr>
            <a:xfrm>
              <a:off x="2911691" y="3703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0" name="Isosceles Triangle 49"/>
            <p:cNvSpPr/>
            <p:nvPr/>
          </p:nvSpPr>
          <p:spPr>
            <a:xfrm>
              <a:off x="2949803" y="37038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1" name="Isosceles Triangle 50"/>
            <p:cNvSpPr/>
            <p:nvPr/>
          </p:nvSpPr>
          <p:spPr>
            <a:xfrm>
              <a:off x="2987915" y="370388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2" name="Isosceles Triangle 51"/>
            <p:cNvSpPr/>
            <p:nvPr/>
          </p:nvSpPr>
          <p:spPr>
            <a:xfrm>
              <a:off x="3316271"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3" name="Isosceles Triangle 52"/>
            <p:cNvSpPr/>
            <p:nvPr/>
          </p:nvSpPr>
          <p:spPr>
            <a:xfrm>
              <a:off x="3492243"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4" name="Isosceles Triangle 53"/>
            <p:cNvSpPr/>
            <p:nvPr/>
          </p:nvSpPr>
          <p:spPr>
            <a:xfrm>
              <a:off x="3668215"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5" name="Isosceles Triangle 54"/>
            <p:cNvSpPr/>
            <p:nvPr/>
          </p:nvSpPr>
          <p:spPr>
            <a:xfrm>
              <a:off x="3713470" y="37066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6" name="Isosceles Triangle 55"/>
            <p:cNvSpPr/>
            <p:nvPr/>
          </p:nvSpPr>
          <p:spPr>
            <a:xfrm>
              <a:off x="3758725" y="37066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7" name="Isosceles Triangle 56"/>
            <p:cNvSpPr/>
            <p:nvPr/>
          </p:nvSpPr>
          <p:spPr>
            <a:xfrm>
              <a:off x="3937316" y="370429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58" name="Isosceles Triangle 57"/>
            <p:cNvSpPr/>
            <p:nvPr/>
          </p:nvSpPr>
          <p:spPr>
            <a:xfrm>
              <a:off x="3982571" y="370192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graphicFrame>
        <p:nvGraphicFramePr>
          <p:cNvPr id="105" name="Table 104"/>
          <p:cNvGraphicFramePr>
            <a:graphicFrameLocks noGrp="1"/>
          </p:cNvGraphicFramePr>
          <p:nvPr>
            <p:extLst>
              <p:ext uri="{D42A27DB-BD31-4B8C-83A1-F6EECF244321}">
                <p14:modId xmlns:p14="http://schemas.microsoft.com/office/powerpoint/2010/main" val="2509088833"/>
              </p:ext>
            </p:extLst>
          </p:nvPr>
        </p:nvGraphicFramePr>
        <p:xfrm>
          <a:off x="4944533" y="1935766"/>
          <a:ext cx="4079682" cy="883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176867">
                  <a:extLst>
                    <a:ext uri="{9D8B030D-6E8A-4147-A177-3AD203B41FA5}">
                      <a16:colId xmlns:a16="http://schemas.microsoft.com/office/drawing/2014/main" val="20001"/>
                    </a:ext>
                  </a:extLst>
                </a:gridCol>
                <a:gridCol w="1150215">
                  <a:extLst>
                    <a:ext uri="{9D8B030D-6E8A-4147-A177-3AD203B41FA5}">
                      <a16:colId xmlns:a16="http://schemas.microsoft.com/office/drawing/2014/main" val="20002"/>
                    </a:ext>
                  </a:extLst>
                </a:gridCol>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 ipilimumab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smtClean="0">
                          <a:solidFill>
                            <a:srgbClr val="000000"/>
                          </a:solidFill>
                          <a:latin typeface="Arial" panose="020B0604020202020204" pitchFamily="34" charset="0"/>
                          <a:cs typeface="Arial" panose="020B0604020202020204" pitchFamily="34" charset="0"/>
                        </a:rPr>
                        <a:t>SG </a:t>
                      </a:r>
                      <a:r>
                        <a:rPr lang="en-GB" sz="1000" dirty="0" err="1" smtClean="0">
                          <a:solidFill>
                            <a:srgbClr val="000000"/>
                          </a:solidFill>
                          <a:latin typeface="Arial" panose="020B0604020202020204" pitchFamily="34" charset="0"/>
                          <a:cs typeface="Arial" panose="020B0604020202020204" pitchFamily="34" charset="0"/>
                        </a:rPr>
                        <a:t>à</a:t>
                      </a:r>
                      <a:r>
                        <a:rPr lang="en-GB" sz="1000" dirty="0" smtClean="0">
                          <a:solidFill>
                            <a:srgbClr val="000000"/>
                          </a:solidFill>
                          <a:latin typeface="Arial" panose="020B0604020202020204" pitchFamily="34" charset="0"/>
                          <a:cs typeface="Arial" panose="020B0604020202020204" pitchFamily="34" charset="0"/>
                        </a:rPr>
                        <a:t> 9 </a:t>
                      </a:r>
                      <a:r>
                        <a:rPr lang="en-GB" sz="1000" dirty="0" err="1" smtClean="0">
                          <a:solidFill>
                            <a:srgbClr val="000000"/>
                          </a:solidFill>
                          <a:latin typeface="Arial" panose="020B0604020202020204" pitchFamily="34" charset="0"/>
                          <a:cs typeface="Arial" panose="020B0604020202020204" pitchFamily="34" charset="0"/>
                        </a:rPr>
                        <a:t>mois</a:t>
                      </a:r>
                      <a:r>
                        <a:rPr lang="en-GB" sz="1000" dirty="0" smtClean="0">
                          <a:solidFill>
                            <a:srgbClr val="000000"/>
                          </a:solidFill>
                          <a:latin typeface="Arial" panose="020B0604020202020204" pitchFamily="34" charset="0"/>
                          <a:cs typeface="Arial" panose="020B0604020202020204" pitchFamily="34" charset="0"/>
                        </a:rPr>
                        <a:t>, %</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(IC95%)</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87 (80,0 – 92,2)</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78 (66,2</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 85,7)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SG </a:t>
                      </a:r>
                      <a:r>
                        <a:rPr lang="en-GB" sz="1000" dirty="0" err="1" smtClean="0">
                          <a:solidFill>
                            <a:srgbClr val="000000"/>
                          </a:solidFill>
                          <a:latin typeface="Arial" panose="020B0604020202020204" pitchFamily="34" charset="0"/>
                          <a:cs typeface="Arial" panose="020B0604020202020204" pitchFamily="34" charset="0"/>
                        </a:rPr>
                        <a:t>à</a:t>
                      </a:r>
                      <a:r>
                        <a:rPr lang="en-GB" sz="1000" dirty="0" smtClean="0">
                          <a:solidFill>
                            <a:srgbClr val="000000"/>
                          </a:solidFill>
                          <a:latin typeface="Arial" panose="020B0604020202020204" pitchFamily="34" charset="0"/>
                          <a:cs typeface="Arial" panose="020B0604020202020204" pitchFamily="34" charset="0"/>
                        </a:rPr>
                        <a:t> 12 </a:t>
                      </a:r>
                      <a:r>
                        <a:rPr lang="en-GB" sz="1000" dirty="0" err="1" smtClean="0">
                          <a:solidFill>
                            <a:srgbClr val="000000"/>
                          </a:solidFill>
                          <a:latin typeface="Arial" panose="020B0604020202020204" pitchFamily="34" charset="0"/>
                          <a:cs typeface="Arial" panose="020B0604020202020204" pitchFamily="34" charset="0"/>
                        </a:rPr>
                        <a:t>mois</a:t>
                      </a:r>
                      <a:r>
                        <a:rPr lang="en-GB" sz="1000" dirty="0" smtClean="0">
                          <a:solidFill>
                            <a:srgbClr val="000000"/>
                          </a:solidFill>
                          <a:latin typeface="Arial" panose="020B0604020202020204" pitchFamily="34" charset="0"/>
                          <a:cs typeface="Arial" panose="020B0604020202020204" pitchFamily="34" charset="0"/>
                        </a:rPr>
                        <a:t>, % (IC95%)</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85 (77,0 – 90,2)</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73 (61,5</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 82,1)</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6" name="Group 105"/>
          <p:cNvGrpSpPr/>
          <p:nvPr/>
        </p:nvGrpSpPr>
        <p:grpSpPr>
          <a:xfrm>
            <a:off x="4281254" y="2972086"/>
            <a:ext cx="4749842" cy="2489581"/>
            <a:chOff x="4267807" y="3122214"/>
            <a:chExt cx="4749842" cy="2489581"/>
          </a:xfrm>
        </p:grpSpPr>
        <p:grpSp>
          <p:nvGrpSpPr>
            <p:cNvPr id="107" name="Group 106"/>
            <p:cNvGrpSpPr/>
            <p:nvPr/>
          </p:nvGrpSpPr>
          <p:grpSpPr>
            <a:xfrm>
              <a:off x="4792433" y="3122214"/>
              <a:ext cx="4225216" cy="2489581"/>
              <a:chOff x="1905782" y="2200305"/>
              <a:chExt cx="5270367" cy="3486054"/>
            </a:xfrm>
          </p:grpSpPr>
          <p:grpSp>
            <p:nvGrpSpPr>
              <p:cNvPr id="179" name="Group 178"/>
              <p:cNvGrpSpPr/>
              <p:nvPr/>
            </p:nvGrpSpPr>
            <p:grpSpPr>
              <a:xfrm>
                <a:off x="2614623" y="2396465"/>
                <a:ext cx="4354871" cy="2178391"/>
                <a:chOff x="836615" y="2448719"/>
                <a:chExt cx="4354871" cy="2178391"/>
              </a:xfrm>
            </p:grpSpPr>
            <p:sp>
              <p:nvSpPr>
                <p:cNvPr id="200" name="Freeform 199"/>
                <p:cNvSpPr>
                  <a:spLocks/>
                </p:cNvSpPr>
                <p:nvPr/>
              </p:nvSpPr>
              <p:spPr bwMode="auto">
                <a:xfrm>
                  <a:off x="925516" y="2448720"/>
                  <a:ext cx="4265970" cy="20792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7" name="Line 12"/>
                <p:cNvSpPr>
                  <a:spLocks noChangeShapeType="1"/>
                </p:cNvSpPr>
                <p:nvPr/>
              </p:nvSpPr>
              <p:spPr bwMode="auto">
                <a:xfrm>
                  <a:off x="28431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8" name="Line 13"/>
                <p:cNvSpPr>
                  <a:spLocks noChangeShapeType="1"/>
                </p:cNvSpPr>
                <p:nvPr/>
              </p:nvSpPr>
              <p:spPr bwMode="auto">
                <a:xfrm>
                  <a:off x="24672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09" name="Line 14"/>
                <p:cNvSpPr>
                  <a:spLocks noChangeShapeType="1"/>
                </p:cNvSpPr>
                <p:nvPr/>
              </p:nvSpPr>
              <p:spPr bwMode="auto">
                <a:xfrm>
                  <a:off x="360460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0" name="Line 15"/>
                <p:cNvSpPr>
                  <a:spLocks noChangeShapeType="1"/>
                </p:cNvSpPr>
                <p:nvPr/>
              </p:nvSpPr>
              <p:spPr bwMode="auto">
                <a:xfrm>
                  <a:off x="32201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1" name="Line 17"/>
                <p:cNvSpPr>
                  <a:spLocks noChangeShapeType="1"/>
                </p:cNvSpPr>
                <p:nvPr/>
              </p:nvSpPr>
              <p:spPr bwMode="auto">
                <a:xfrm>
                  <a:off x="39794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2" name="Line 18"/>
                <p:cNvSpPr>
                  <a:spLocks noChangeShapeType="1"/>
                </p:cNvSpPr>
                <p:nvPr/>
              </p:nvSpPr>
              <p:spPr bwMode="auto">
                <a:xfrm>
                  <a:off x="207418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3" name="Line 19"/>
                <p:cNvSpPr>
                  <a:spLocks noChangeShapeType="1"/>
                </p:cNvSpPr>
                <p:nvPr/>
              </p:nvSpPr>
              <p:spPr bwMode="auto">
                <a:xfrm>
                  <a:off x="17030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4" name="Line 20"/>
                <p:cNvSpPr>
                  <a:spLocks noChangeShapeType="1"/>
                </p:cNvSpPr>
                <p:nvPr/>
              </p:nvSpPr>
              <p:spPr bwMode="auto">
                <a:xfrm>
                  <a:off x="131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6" name="Line 17"/>
                <p:cNvSpPr>
                  <a:spLocks noChangeShapeType="1"/>
                </p:cNvSpPr>
                <p:nvPr/>
              </p:nvSpPr>
              <p:spPr bwMode="auto">
                <a:xfrm>
                  <a:off x="43671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7" name="Line 17"/>
                <p:cNvSpPr>
                  <a:spLocks noChangeShapeType="1"/>
                </p:cNvSpPr>
                <p:nvPr/>
              </p:nvSpPr>
              <p:spPr bwMode="auto">
                <a:xfrm>
                  <a:off x="47462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218" name="Line 17"/>
                <p:cNvSpPr>
                  <a:spLocks noChangeShapeType="1"/>
                </p:cNvSpPr>
                <p:nvPr/>
              </p:nvSpPr>
              <p:spPr bwMode="auto">
                <a:xfrm>
                  <a:off x="5173953" y="453503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grpSp>
          <p:sp>
            <p:nvSpPr>
              <p:cNvPr id="180" name="TextBox 179"/>
              <p:cNvSpPr txBox="1"/>
              <p:nvPr/>
            </p:nvSpPr>
            <p:spPr>
              <a:xfrm rot="16200000">
                <a:off x="1637915" y="3269504"/>
                <a:ext cx="881251" cy="345518"/>
              </a:xfrm>
              <a:prstGeom prst="rect">
                <a:avLst/>
              </a:prstGeom>
              <a:noFill/>
            </p:spPr>
            <p:txBody>
              <a:bodyPr wrap="none" rtlCol="0">
                <a:spAutoFit/>
              </a:bodyPr>
              <a:lstStyle/>
              <a:p>
                <a:pPr algn="ctr"/>
                <a:r>
                  <a:rPr lang="fr-FR" sz="1200" dirty="0" smtClean="0">
                    <a:solidFill>
                      <a:srgbClr val="000000"/>
                    </a:solidFill>
                    <a:latin typeface="Arial" panose="020B0604020202020204" pitchFamily="34" charset="0"/>
                    <a:cs typeface="Arial" panose="020B0604020202020204" pitchFamily="34" charset="0"/>
                  </a:rPr>
                  <a:t>SG, %</a:t>
                </a:r>
                <a:endParaRPr lang="fr-FR" sz="1200" dirty="0">
                  <a:solidFill>
                    <a:srgbClr val="000000"/>
                  </a:solidFill>
                  <a:latin typeface="Arial" panose="020B0604020202020204" pitchFamily="34" charset="0"/>
                  <a:cs typeface="Arial" panose="020B0604020202020204" pitchFamily="34" charset="0"/>
                </a:endParaRPr>
              </a:p>
            </p:txBody>
          </p:sp>
          <p:sp>
            <p:nvSpPr>
              <p:cNvPr id="181" name="TextBox 180"/>
              <p:cNvSpPr txBox="1"/>
              <p:nvPr/>
            </p:nvSpPr>
            <p:spPr>
              <a:xfrm>
                <a:off x="4306237" y="4751248"/>
                <a:ext cx="635624" cy="387870"/>
              </a:xfrm>
              <a:prstGeom prst="rect">
                <a:avLst/>
              </a:prstGeom>
              <a:noFill/>
            </p:spPr>
            <p:txBody>
              <a:bodyPr wrap="none" rtlCol="0">
                <a:spAutoFit/>
              </a:bodyPr>
              <a:lstStyle/>
              <a:p>
                <a:pPr algn="ctr"/>
                <a:r>
                  <a:rPr lang="fr-FR" sz="1200" smtClean="0">
                    <a:solidFill>
                      <a:srgbClr val="000000"/>
                    </a:solidFill>
                    <a:latin typeface="Arial" panose="020B0604020202020204" pitchFamily="34" charset="0"/>
                    <a:cs typeface="Arial" panose="020B0604020202020204" pitchFamily="34" charset="0"/>
                  </a:rPr>
                  <a:t>mois</a:t>
                </a:r>
                <a:endParaRPr lang="fr-FR" sz="1200">
                  <a:solidFill>
                    <a:srgbClr val="000000"/>
                  </a:solidFill>
                  <a:latin typeface="Arial" panose="020B0604020202020204" pitchFamily="34" charset="0"/>
                  <a:cs typeface="Arial" panose="020B0604020202020204" pitchFamily="34" charset="0"/>
                </a:endParaRPr>
              </a:p>
            </p:txBody>
          </p:sp>
          <p:sp>
            <p:nvSpPr>
              <p:cNvPr id="182" name="TextBox 181"/>
              <p:cNvSpPr txBox="1"/>
              <p:nvPr/>
            </p:nvSpPr>
            <p:spPr>
              <a:xfrm>
                <a:off x="2125371" y="2200305"/>
                <a:ext cx="558102"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100</a:t>
                </a:r>
                <a:endParaRPr lang="fr-FR" sz="120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2233247" y="261778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80</a:t>
                </a:r>
                <a:endParaRPr lang="fr-FR" sz="120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2233247" y="303352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60</a:t>
                </a:r>
                <a:endParaRPr lang="fr-FR" sz="120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2233247" y="344926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40</a:t>
                </a:r>
                <a:endParaRPr lang="fr-FR" sz="120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2233247" y="3865003"/>
                <a:ext cx="450226"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20</a:t>
                </a:r>
                <a:endParaRPr lang="fr-FR" sz="1200">
                  <a:solidFill>
                    <a:srgbClr val="000000"/>
                  </a:solidFill>
                  <a:latin typeface="Arial" panose="020B0604020202020204" pitchFamily="34" charset="0"/>
                  <a:cs typeface="Arial" panose="020B0604020202020204" pitchFamily="34" charset="0"/>
                </a:endParaRPr>
              </a:p>
            </p:txBody>
          </p:sp>
          <p:sp>
            <p:nvSpPr>
              <p:cNvPr id="187" name="TextBox 186"/>
              <p:cNvSpPr txBox="1"/>
              <p:nvPr/>
            </p:nvSpPr>
            <p:spPr>
              <a:xfrm>
                <a:off x="2341120" y="4280744"/>
                <a:ext cx="342352" cy="387870"/>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0</a:t>
                </a:r>
                <a:endParaRPr lang="fr-FR" sz="1200">
                  <a:solidFill>
                    <a:srgbClr val="000000"/>
                  </a:solidFill>
                  <a:latin typeface="Arial" panose="020B0604020202020204" pitchFamily="34" charset="0"/>
                  <a:cs typeface="Arial" panose="020B0604020202020204" pitchFamily="34" charset="0"/>
                </a:endParaRPr>
              </a:p>
            </p:txBody>
          </p:sp>
          <p:sp>
            <p:nvSpPr>
              <p:cNvPr id="188" name="TextBox 187"/>
              <p:cNvSpPr txBox="1"/>
              <p:nvPr/>
            </p:nvSpPr>
            <p:spPr>
              <a:xfrm>
                <a:off x="2436571" y="4522749"/>
                <a:ext cx="543609"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C00000"/>
                    </a:solidFill>
                    <a:latin typeface="Arial" panose="020B0604020202020204" pitchFamily="34" charset="0"/>
                    <a:cs typeface="Arial" panose="020B0604020202020204" pitchFamily="34" charset="0"/>
                  </a:rPr>
                  <a:t>119</a:t>
                </a:r>
              </a:p>
              <a:p>
                <a:pPr algn="r"/>
                <a:r>
                  <a:rPr lang="fr-FR" sz="1200" smtClean="0">
                    <a:solidFill>
                      <a:srgbClr val="B2C0D8"/>
                    </a:solidFill>
                    <a:latin typeface="Arial" panose="020B0604020202020204" pitchFamily="34" charset="0"/>
                    <a:cs typeface="Arial" panose="020B0604020202020204" pitchFamily="34" charset="0"/>
                  </a:rPr>
                  <a:t>74</a:t>
                </a:r>
                <a:endParaRPr lang="fr-FR" sz="1200">
                  <a:solidFill>
                    <a:srgbClr val="B2C0D8"/>
                  </a:solidFill>
                  <a:latin typeface="Arial" panose="020B0604020202020204" pitchFamily="34" charset="0"/>
                  <a:cs typeface="Arial" panose="020B0604020202020204" pitchFamily="34" charset="0"/>
                </a:endParaRPr>
              </a:p>
            </p:txBody>
          </p:sp>
          <p:sp>
            <p:nvSpPr>
              <p:cNvPr id="189" name="TextBox 188"/>
              <p:cNvSpPr txBox="1"/>
              <p:nvPr/>
            </p:nvSpPr>
            <p:spPr>
              <a:xfrm>
                <a:off x="2824987" y="4522749"/>
                <a:ext cx="534034"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C00000"/>
                    </a:solidFill>
                    <a:latin typeface="Arial" panose="020B0604020202020204" pitchFamily="34" charset="0"/>
                    <a:cs typeface="Arial" panose="020B0604020202020204" pitchFamily="34" charset="0"/>
                  </a:rPr>
                  <a:t>113</a:t>
                </a:r>
              </a:p>
              <a:p>
                <a:pPr algn="r"/>
                <a:r>
                  <a:rPr lang="fr-FR" sz="1200" smtClean="0">
                    <a:solidFill>
                      <a:srgbClr val="B2C0D8"/>
                    </a:solidFill>
                    <a:latin typeface="Arial" panose="020B0604020202020204" pitchFamily="34" charset="0"/>
                    <a:cs typeface="Arial" panose="020B0604020202020204" pitchFamily="34" charset="0"/>
                  </a:rPr>
                  <a:t>64</a:t>
                </a:r>
                <a:endParaRPr lang="fr-FR" sz="1200">
                  <a:solidFill>
                    <a:srgbClr val="B2C0D8"/>
                  </a:solidFill>
                  <a:latin typeface="Arial" panose="020B0604020202020204" pitchFamily="34" charset="0"/>
                  <a:cs typeface="Arial" panose="020B0604020202020204" pitchFamily="34" charset="0"/>
                </a:endParaRPr>
              </a:p>
            </p:txBody>
          </p:sp>
          <p:sp>
            <p:nvSpPr>
              <p:cNvPr id="190" name="TextBox 189"/>
              <p:cNvSpPr txBox="1"/>
              <p:nvPr/>
            </p:nvSpPr>
            <p:spPr>
              <a:xfrm>
                <a:off x="3208808" y="4522749"/>
                <a:ext cx="548270"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C00000"/>
                    </a:solidFill>
                    <a:latin typeface="Arial" panose="020B0604020202020204" pitchFamily="34" charset="0"/>
                    <a:cs typeface="Arial" panose="020B0604020202020204" pitchFamily="34" charset="0"/>
                  </a:rPr>
                  <a:t>107</a:t>
                </a:r>
              </a:p>
              <a:p>
                <a:pPr algn="r"/>
                <a:r>
                  <a:rPr lang="fr-FR" sz="1200" smtClean="0">
                    <a:solidFill>
                      <a:srgbClr val="B2C0D8"/>
                    </a:solidFill>
                    <a:latin typeface="Arial" panose="020B0604020202020204" pitchFamily="34" charset="0"/>
                    <a:cs typeface="Arial" panose="020B0604020202020204" pitchFamily="34" charset="0"/>
                  </a:rPr>
                  <a:t>59</a:t>
                </a:r>
              </a:p>
            </p:txBody>
          </p:sp>
          <p:sp>
            <p:nvSpPr>
              <p:cNvPr id="191" name="TextBox 190"/>
              <p:cNvSpPr txBox="1"/>
              <p:nvPr/>
            </p:nvSpPr>
            <p:spPr>
              <a:xfrm>
                <a:off x="3586802" y="4522749"/>
                <a:ext cx="548270"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9</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rgbClr val="C00000"/>
                    </a:solidFill>
                    <a:latin typeface="Arial" panose="020B0604020202020204" pitchFamily="34" charset="0"/>
                    <a:cs typeface="Arial" panose="020B0604020202020204" pitchFamily="34" charset="0"/>
                  </a:rPr>
                  <a:t>104</a:t>
                </a:r>
              </a:p>
              <a:p>
                <a:pPr algn="r"/>
                <a:r>
                  <a:rPr lang="fr-FR" sz="1200" smtClean="0">
                    <a:solidFill>
                      <a:srgbClr val="B2C0D8"/>
                    </a:solidFill>
                    <a:latin typeface="Arial" panose="020B0604020202020204" pitchFamily="34" charset="0"/>
                    <a:cs typeface="Arial" panose="020B0604020202020204" pitchFamily="34" charset="0"/>
                  </a:rPr>
                  <a:t>55</a:t>
                </a:r>
                <a:endParaRPr lang="fr-FR" sz="1200">
                  <a:solidFill>
                    <a:srgbClr val="B2C0D8"/>
                  </a:solidFill>
                  <a:latin typeface="Arial" panose="020B0604020202020204" pitchFamily="34" charset="0"/>
                  <a:cs typeface="Arial" panose="020B0604020202020204" pitchFamily="34" charset="0"/>
                </a:endParaRPr>
              </a:p>
            </p:txBody>
          </p:sp>
          <p:sp>
            <p:nvSpPr>
              <p:cNvPr id="192" name="TextBox 191"/>
              <p:cNvSpPr txBox="1"/>
              <p:nvPr/>
            </p:nvSpPr>
            <p:spPr>
              <a:xfrm>
                <a:off x="4016454"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78</a:t>
                </a:r>
              </a:p>
              <a:p>
                <a:pPr algn="ctr"/>
                <a:r>
                  <a:rPr lang="fr-FR" sz="1200" smtClean="0">
                    <a:solidFill>
                      <a:srgbClr val="B2C0D8"/>
                    </a:solidFill>
                    <a:latin typeface="Arial" panose="020B0604020202020204" pitchFamily="34" charset="0"/>
                    <a:cs typeface="Arial" panose="020B0604020202020204" pitchFamily="34" charset="0"/>
                  </a:rPr>
                  <a:t>37</a:t>
                </a:r>
                <a:endParaRPr lang="fr-FR" sz="1200">
                  <a:solidFill>
                    <a:srgbClr val="B2C0D8"/>
                  </a:solidFill>
                  <a:latin typeface="Arial" panose="020B0604020202020204" pitchFamily="34" charset="0"/>
                  <a:cs typeface="Arial" panose="020B0604020202020204" pitchFamily="34" charset="0"/>
                </a:endParaRPr>
              </a:p>
            </p:txBody>
          </p:sp>
          <p:sp>
            <p:nvSpPr>
              <p:cNvPr id="193" name="TextBox 192"/>
              <p:cNvSpPr txBox="1"/>
              <p:nvPr/>
            </p:nvSpPr>
            <p:spPr>
              <a:xfrm>
                <a:off x="4401767"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15</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33</a:t>
                </a:r>
              </a:p>
              <a:p>
                <a:pPr algn="ctr"/>
                <a:r>
                  <a:rPr lang="fr-FR" sz="1200" smtClean="0">
                    <a:solidFill>
                      <a:srgbClr val="B2C0D8"/>
                    </a:solidFill>
                    <a:latin typeface="Arial" panose="020B0604020202020204" pitchFamily="34" charset="0"/>
                    <a:cs typeface="Arial" panose="020B0604020202020204" pitchFamily="34" charset="0"/>
                  </a:rPr>
                  <a:t>21</a:t>
                </a:r>
                <a:endParaRPr lang="fr-FR" sz="1200">
                  <a:solidFill>
                    <a:srgbClr val="B2C0D8"/>
                  </a:solidFill>
                  <a:latin typeface="Arial" panose="020B0604020202020204" pitchFamily="34" charset="0"/>
                  <a:cs typeface="Arial" panose="020B0604020202020204" pitchFamily="34" charset="0"/>
                </a:endParaRPr>
              </a:p>
            </p:txBody>
          </p:sp>
          <p:sp>
            <p:nvSpPr>
              <p:cNvPr id="194" name="TextBox 193"/>
              <p:cNvSpPr txBox="1"/>
              <p:nvPr/>
            </p:nvSpPr>
            <p:spPr>
              <a:xfrm>
                <a:off x="4776764"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19</a:t>
                </a:r>
              </a:p>
              <a:p>
                <a:pPr algn="ctr"/>
                <a:r>
                  <a:rPr lang="fr-FR" sz="1200" smtClean="0">
                    <a:solidFill>
                      <a:srgbClr val="B2C0D8"/>
                    </a:solidFill>
                    <a:latin typeface="Arial" panose="020B0604020202020204" pitchFamily="34" charset="0"/>
                    <a:cs typeface="Arial" panose="020B0604020202020204" pitchFamily="34" charset="0"/>
                  </a:rPr>
                  <a:t>19</a:t>
                </a:r>
                <a:endParaRPr lang="fr-FR" sz="1200">
                  <a:solidFill>
                    <a:srgbClr val="B2C0D8"/>
                  </a:solidFill>
                  <a:latin typeface="Arial" panose="020B0604020202020204" pitchFamily="34" charset="0"/>
                  <a:cs typeface="Arial" panose="020B0604020202020204" pitchFamily="34" charset="0"/>
                </a:endParaRPr>
              </a:p>
            </p:txBody>
          </p:sp>
          <p:sp>
            <p:nvSpPr>
              <p:cNvPr id="195" name="TextBox 194"/>
              <p:cNvSpPr txBox="1"/>
              <p:nvPr/>
            </p:nvSpPr>
            <p:spPr>
              <a:xfrm>
                <a:off x="5156078"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21</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17</a:t>
                </a:r>
              </a:p>
              <a:p>
                <a:pPr algn="ctr"/>
                <a:r>
                  <a:rPr lang="fr-FR" sz="1200" smtClean="0">
                    <a:solidFill>
                      <a:srgbClr val="B2C0D8"/>
                    </a:solidFill>
                    <a:latin typeface="Arial" panose="020B0604020202020204" pitchFamily="34" charset="0"/>
                    <a:cs typeface="Arial" panose="020B0604020202020204" pitchFamily="34" charset="0"/>
                  </a:rPr>
                  <a:t>17</a:t>
                </a:r>
                <a:endParaRPr lang="fr-FR" sz="1200">
                  <a:solidFill>
                    <a:srgbClr val="B2C0D8"/>
                  </a:solidFill>
                  <a:latin typeface="Arial" panose="020B0604020202020204" pitchFamily="34" charset="0"/>
                  <a:cs typeface="Arial" panose="020B0604020202020204" pitchFamily="34" charset="0"/>
                </a:endParaRPr>
              </a:p>
            </p:txBody>
          </p:sp>
          <p:sp>
            <p:nvSpPr>
              <p:cNvPr id="196" name="TextBox 195"/>
              <p:cNvSpPr txBox="1"/>
              <p:nvPr/>
            </p:nvSpPr>
            <p:spPr>
              <a:xfrm>
                <a:off x="5535391"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11</a:t>
                </a:r>
              </a:p>
              <a:p>
                <a:pPr algn="ctr"/>
                <a:r>
                  <a:rPr lang="fr-FR" sz="1200" smtClean="0">
                    <a:solidFill>
                      <a:srgbClr val="B2C0D8"/>
                    </a:solidFill>
                    <a:latin typeface="Arial" panose="020B0604020202020204" pitchFamily="34" charset="0"/>
                    <a:cs typeface="Arial" panose="020B0604020202020204" pitchFamily="34" charset="0"/>
                  </a:rPr>
                  <a:t>11</a:t>
                </a:r>
                <a:endParaRPr lang="fr-FR" sz="1200">
                  <a:solidFill>
                    <a:srgbClr val="B2C0D8"/>
                  </a:solidFill>
                  <a:latin typeface="Arial" panose="020B0604020202020204" pitchFamily="34" charset="0"/>
                  <a:cs typeface="Arial" panose="020B0604020202020204" pitchFamily="34" charset="0"/>
                </a:endParaRPr>
              </a:p>
            </p:txBody>
          </p:sp>
          <p:sp>
            <p:nvSpPr>
              <p:cNvPr id="197" name="TextBox 196"/>
              <p:cNvSpPr txBox="1"/>
              <p:nvPr/>
            </p:nvSpPr>
            <p:spPr>
              <a:xfrm>
                <a:off x="5923108" y="4522749"/>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27</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0</a:t>
                </a:r>
              </a:p>
              <a:p>
                <a:pPr algn="ctr"/>
                <a:r>
                  <a:rPr lang="fr-FR" sz="1200" smtClean="0">
                    <a:solidFill>
                      <a:srgbClr val="B2C0D8"/>
                    </a:solidFill>
                    <a:latin typeface="Arial" panose="020B0604020202020204" pitchFamily="34" charset="0"/>
                    <a:cs typeface="Arial" panose="020B0604020202020204" pitchFamily="34" charset="0"/>
                  </a:rPr>
                  <a:t>6</a:t>
                </a:r>
                <a:endParaRPr lang="fr-FR" sz="1200">
                  <a:solidFill>
                    <a:srgbClr val="B2C0D8"/>
                  </a:solidFill>
                  <a:latin typeface="Arial" panose="020B0604020202020204" pitchFamily="34" charset="0"/>
                  <a:cs typeface="Arial" panose="020B0604020202020204" pitchFamily="34" charset="0"/>
                </a:endParaRPr>
              </a:p>
            </p:txBody>
          </p:sp>
          <p:sp>
            <p:nvSpPr>
              <p:cNvPr id="198" name="TextBox 197"/>
              <p:cNvSpPr txBox="1"/>
              <p:nvPr/>
            </p:nvSpPr>
            <p:spPr>
              <a:xfrm>
                <a:off x="6302192" y="4522748"/>
                <a:ext cx="450225"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0</a:t>
                </a:r>
              </a:p>
              <a:p>
                <a:pPr algn="ctr"/>
                <a:r>
                  <a:rPr lang="fr-FR" sz="1200" smtClean="0">
                    <a:solidFill>
                      <a:srgbClr val="B2C0D8"/>
                    </a:solidFill>
                    <a:latin typeface="Arial" panose="020B0604020202020204" pitchFamily="34" charset="0"/>
                    <a:cs typeface="Arial" panose="020B0604020202020204" pitchFamily="34" charset="0"/>
                  </a:rPr>
                  <a:t>1</a:t>
                </a:r>
                <a:endParaRPr lang="fr-FR" sz="1200">
                  <a:solidFill>
                    <a:srgbClr val="B2C0D8"/>
                  </a:solidFill>
                  <a:latin typeface="Arial" panose="020B0604020202020204" pitchFamily="34" charset="0"/>
                  <a:cs typeface="Arial" panose="020B0604020202020204" pitchFamily="34" charset="0"/>
                </a:endParaRPr>
              </a:p>
            </p:txBody>
          </p:sp>
          <p:sp>
            <p:nvSpPr>
              <p:cNvPr id="199" name="TextBox 198"/>
              <p:cNvSpPr txBox="1"/>
              <p:nvPr/>
            </p:nvSpPr>
            <p:spPr>
              <a:xfrm>
                <a:off x="6733855" y="4522748"/>
                <a:ext cx="442294" cy="1163610"/>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33</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rgbClr val="C00000"/>
                    </a:solidFill>
                    <a:latin typeface="Arial" panose="020B0604020202020204" pitchFamily="34" charset="0"/>
                    <a:cs typeface="Arial" panose="020B0604020202020204" pitchFamily="34" charset="0"/>
                  </a:rPr>
                  <a:t>0</a:t>
                </a:r>
              </a:p>
              <a:p>
                <a:pPr algn="ctr"/>
                <a:r>
                  <a:rPr lang="fr-FR" sz="1200" smtClean="0">
                    <a:solidFill>
                      <a:srgbClr val="B2C0D8"/>
                    </a:solidFill>
                    <a:latin typeface="Arial" panose="020B0604020202020204" pitchFamily="34" charset="0"/>
                    <a:cs typeface="Arial" panose="020B0604020202020204" pitchFamily="34" charset="0"/>
                  </a:rPr>
                  <a:t>0</a:t>
                </a:r>
                <a:endParaRPr lang="fr-FR" sz="1200">
                  <a:solidFill>
                    <a:srgbClr val="B2C0D8"/>
                  </a:solidFill>
                  <a:latin typeface="Arial" panose="020B0604020202020204" pitchFamily="34" charset="0"/>
                  <a:cs typeface="Arial" panose="020B0604020202020204" pitchFamily="34" charset="0"/>
                </a:endParaRPr>
              </a:p>
            </p:txBody>
          </p:sp>
        </p:grpSp>
        <p:cxnSp>
          <p:nvCxnSpPr>
            <p:cNvPr id="108" name="Straight Connector 107"/>
            <p:cNvCxnSpPr/>
            <p:nvPr/>
          </p:nvCxnSpPr>
          <p:spPr>
            <a:xfrm>
              <a:off x="5511843" y="4450442"/>
              <a:ext cx="18016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526053"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267807" y="4780798"/>
              <a:ext cx="1061033" cy="830997"/>
            </a:xfrm>
            <a:prstGeom prst="rect">
              <a:avLst/>
            </a:prstGeom>
            <a:noFill/>
          </p:spPr>
          <p:txBody>
            <a:bodyPr wrap="none" rtlCol="0">
              <a:spAutoFit/>
            </a:bodyPr>
            <a:lstStyle/>
            <a:p>
              <a:pPr algn="r"/>
              <a:r>
                <a:rPr lang="fr-FR" sz="1200" dirty="0" smtClean="0">
                  <a:solidFill>
                    <a:srgbClr val="000000"/>
                  </a:solidFill>
                  <a:latin typeface="Arial" panose="020B0604020202020204" pitchFamily="34" charset="0"/>
                  <a:cs typeface="Arial" panose="020B0604020202020204" pitchFamily="34" charset="0"/>
                </a:rPr>
                <a:t>N</a:t>
              </a:r>
            </a:p>
            <a:p>
              <a:pPr algn="r"/>
              <a:r>
                <a:rPr lang="fr-FR" sz="1200" dirty="0" smtClean="0">
                  <a:solidFill>
                    <a:srgbClr val="C00000"/>
                  </a:solidFill>
                  <a:latin typeface="Arial" panose="020B0604020202020204" pitchFamily="34" charset="0"/>
                  <a:cs typeface="Arial" panose="020B0604020202020204" pitchFamily="34" charset="0"/>
                </a:rPr>
                <a:t>Nivolumab</a:t>
              </a:r>
              <a:br>
                <a:rPr lang="fr-FR" sz="1200" dirty="0" smtClean="0">
                  <a:solidFill>
                    <a:srgbClr val="C00000"/>
                  </a:solidFill>
                  <a:latin typeface="Arial" panose="020B0604020202020204" pitchFamily="34" charset="0"/>
                  <a:cs typeface="Arial" panose="020B0604020202020204" pitchFamily="34" charset="0"/>
                </a:rPr>
              </a:br>
              <a:r>
                <a:rPr lang="fr-FR" sz="1200" dirty="0" smtClean="0">
                  <a:solidFill>
                    <a:srgbClr val="C00000"/>
                  </a:solidFill>
                  <a:latin typeface="Arial" panose="020B0604020202020204" pitchFamily="34" charset="0"/>
                  <a:cs typeface="Arial" panose="020B0604020202020204" pitchFamily="34" charset="0"/>
                </a:rPr>
                <a:t>+ ipilimumab</a:t>
              </a:r>
            </a:p>
            <a:p>
              <a:pPr algn="r"/>
              <a:r>
                <a:rPr lang="fr-FR" sz="1200" dirty="0" smtClean="0">
                  <a:solidFill>
                    <a:srgbClr val="B2C0D8"/>
                  </a:solidFill>
                  <a:latin typeface="Arial" panose="020B0604020202020204" pitchFamily="34" charset="0"/>
                  <a:cs typeface="Arial" panose="020B0604020202020204" pitchFamily="34" charset="0"/>
                </a:rPr>
                <a:t>Nivolumab</a:t>
              </a:r>
              <a:endParaRPr lang="fr-FR" sz="1200" dirty="0">
                <a:solidFill>
                  <a:srgbClr val="B2C0D8"/>
                </a:solidFill>
                <a:latin typeface="Arial" panose="020B0604020202020204" pitchFamily="34" charset="0"/>
                <a:cs typeface="Arial" panose="020B0604020202020204" pitchFamily="34" charset="0"/>
              </a:endParaRPr>
            </a:p>
          </p:txBody>
        </p:sp>
        <p:sp>
          <p:nvSpPr>
            <p:cNvPr id="111" name="Rectangle 110"/>
            <p:cNvSpPr/>
            <p:nvPr/>
          </p:nvSpPr>
          <p:spPr>
            <a:xfrm>
              <a:off x="5681300" y="4312196"/>
              <a:ext cx="1984316" cy="461665"/>
            </a:xfrm>
            <a:prstGeom prst="rect">
              <a:avLst/>
            </a:prstGeom>
          </p:spPr>
          <p:txBody>
            <a:bodyPr wrap="square">
              <a:spAutoFit/>
            </a:bodyPr>
            <a:lstStyle/>
            <a:p>
              <a:r>
                <a:rPr lang="fr-FR" sz="1200" smtClean="0">
                  <a:solidFill>
                    <a:srgbClr val="C00000"/>
                  </a:solidFill>
                  <a:latin typeface="Arial" panose="020B0604020202020204" pitchFamily="34" charset="0"/>
                  <a:cs typeface="Arial" panose="020B0604020202020204" pitchFamily="34" charset="0"/>
                </a:rPr>
                <a:t>Nivolumab + ipilimumab</a:t>
              </a:r>
            </a:p>
            <a:p>
              <a:r>
                <a:rPr lang="fr-FR" sz="1200" smtClean="0">
                  <a:solidFill>
                    <a:srgbClr val="B2C0D8"/>
                  </a:solidFill>
                  <a:latin typeface="Arial" panose="020B0604020202020204" pitchFamily="34" charset="0"/>
                  <a:cs typeface="Arial" panose="020B0604020202020204" pitchFamily="34" charset="0"/>
                </a:rPr>
                <a:t>Nivolumab</a:t>
              </a:r>
              <a:endParaRPr lang="fr-FR" sz="1200">
                <a:solidFill>
                  <a:srgbClr val="B2C0D8"/>
                </a:solidFill>
                <a:latin typeface="Arial" panose="020B0604020202020204" pitchFamily="34" charset="0"/>
                <a:cs typeface="Arial" panose="020B0604020202020204" pitchFamily="34" charset="0"/>
              </a:endParaRPr>
            </a:p>
          </p:txBody>
        </p:sp>
        <p:sp>
          <p:nvSpPr>
            <p:cNvPr id="112" name="Oval 111"/>
            <p:cNvSpPr/>
            <p:nvPr/>
          </p:nvSpPr>
          <p:spPr>
            <a:xfrm>
              <a:off x="5584237"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3" name="Isosceles Triangle 112"/>
            <p:cNvSpPr/>
            <p:nvPr/>
          </p:nvSpPr>
          <p:spPr>
            <a:xfrm>
              <a:off x="5569523" y="44180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4" name="Freeform 6"/>
            <p:cNvSpPr>
              <a:spLocks/>
            </p:cNvSpPr>
            <p:nvPr/>
          </p:nvSpPr>
          <p:spPr bwMode="auto">
            <a:xfrm>
              <a:off x="5432373" y="3282558"/>
              <a:ext cx="3245573" cy="605948"/>
            </a:xfrm>
            <a:custGeom>
              <a:avLst/>
              <a:gdLst>
                <a:gd name="T0" fmla="*/ 257 w 257"/>
                <a:gd name="T1" fmla="*/ 47 h 47"/>
                <a:gd name="T2" fmla="*/ 158 w 257"/>
                <a:gd name="T3" fmla="*/ 47 h 47"/>
                <a:gd name="T4" fmla="*/ 158 w 257"/>
                <a:gd name="T5" fmla="*/ 44 h 47"/>
                <a:gd name="T6" fmla="*/ 146 w 257"/>
                <a:gd name="T7" fmla="*/ 44 h 47"/>
                <a:gd name="T8" fmla="*/ 146 w 257"/>
                <a:gd name="T9" fmla="*/ 39 h 47"/>
                <a:gd name="T10" fmla="*/ 138 w 257"/>
                <a:gd name="T11" fmla="*/ 39 h 47"/>
                <a:gd name="T12" fmla="*/ 138 w 257"/>
                <a:gd name="T13" fmla="*/ 36 h 47"/>
                <a:gd name="T14" fmla="*/ 132 w 257"/>
                <a:gd name="T15" fmla="*/ 36 h 47"/>
                <a:gd name="T16" fmla="*/ 132 w 257"/>
                <a:gd name="T17" fmla="*/ 31 h 47"/>
                <a:gd name="T18" fmla="*/ 85 w 257"/>
                <a:gd name="T19" fmla="*/ 31 h 47"/>
                <a:gd name="T20" fmla="*/ 85 w 257"/>
                <a:gd name="T21" fmla="*/ 28 h 47"/>
                <a:gd name="T22" fmla="*/ 80 w 257"/>
                <a:gd name="T23" fmla="*/ 28 h 47"/>
                <a:gd name="T24" fmla="*/ 80 w 257"/>
                <a:gd name="T25" fmla="*/ 26 h 47"/>
                <a:gd name="T26" fmla="*/ 69 w 257"/>
                <a:gd name="T27" fmla="*/ 26 h 47"/>
                <a:gd name="T28" fmla="*/ 69 w 257"/>
                <a:gd name="T29" fmla="*/ 24 h 47"/>
                <a:gd name="T30" fmla="*/ 67 w 257"/>
                <a:gd name="T31" fmla="*/ 24 h 47"/>
                <a:gd name="T32" fmla="*/ 67 w 257"/>
                <a:gd name="T33" fmla="*/ 23 h 47"/>
                <a:gd name="T34" fmla="*/ 61 w 257"/>
                <a:gd name="T35" fmla="*/ 23 h 47"/>
                <a:gd name="T36" fmla="*/ 61 w 257"/>
                <a:gd name="T37" fmla="*/ 21 h 47"/>
                <a:gd name="T38" fmla="*/ 59 w 257"/>
                <a:gd name="T39" fmla="*/ 21 h 47"/>
                <a:gd name="T40" fmla="*/ 59 w 257"/>
                <a:gd name="T41" fmla="*/ 19 h 47"/>
                <a:gd name="T42" fmla="*/ 45 w 257"/>
                <a:gd name="T43" fmla="*/ 19 h 47"/>
                <a:gd name="T44" fmla="*/ 45 w 257"/>
                <a:gd name="T45" fmla="*/ 18 h 47"/>
                <a:gd name="T46" fmla="*/ 36 w 257"/>
                <a:gd name="T47" fmla="*/ 18 h 47"/>
                <a:gd name="T48" fmla="*/ 36 w 257"/>
                <a:gd name="T49" fmla="*/ 16 h 47"/>
                <a:gd name="T50" fmla="*/ 35 w 257"/>
                <a:gd name="T51" fmla="*/ 16 h 47"/>
                <a:gd name="T52" fmla="*/ 35 w 257"/>
                <a:gd name="T53" fmla="*/ 14 h 47"/>
                <a:gd name="T54" fmla="*/ 33 w 257"/>
                <a:gd name="T55" fmla="*/ 14 h 47"/>
                <a:gd name="T56" fmla="*/ 33 w 257"/>
                <a:gd name="T57" fmla="*/ 13 h 47"/>
                <a:gd name="T58" fmla="*/ 24 w 257"/>
                <a:gd name="T59" fmla="*/ 13 h 47"/>
                <a:gd name="T60" fmla="*/ 24 w 257"/>
                <a:gd name="T61" fmla="*/ 11 h 47"/>
                <a:gd name="T62" fmla="*/ 21 w 257"/>
                <a:gd name="T63" fmla="*/ 11 h 47"/>
                <a:gd name="T64" fmla="*/ 21 w 257"/>
                <a:gd name="T65" fmla="*/ 8 h 47"/>
                <a:gd name="T66" fmla="*/ 17 w 257"/>
                <a:gd name="T67" fmla="*/ 8 h 47"/>
                <a:gd name="T68" fmla="*/ 17 w 257"/>
                <a:gd name="T69" fmla="*/ 7 h 47"/>
                <a:gd name="T70" fmla="*/ 11 w 257"/>
                <a:gd name="T71" fmla="*/ 7 h 47"/>
                <a:gd name="T72" fmla="*/ 11 w 257"/>
                <a:gd name="T73" fmla="*/ 3 h 47"/>
                <a:gd name="T74" fmla="*/ 6 w 257"/>
                <a:gd name="T75" fmla="*/ 3 h 47"/>
                <a:gd name="T76" fmla="*/ 6 w 257"/>
                <a:gd name="T77" fmla="*/ 2 h 47"/>
                <a:gd name="T78" fmla="*/ 4 w 257"/>
                <a:gd name="T79" fmla="*/ 2 h 47"/>
                <a:gd name="T80" fmla="*/ 4 w 257"/>
                <a:gd name="T81" fmla="*/ 0 h 47"/>
                <a:gd name="T82" fmla="*/ 0 w 257"/>
                <a:gd name="T8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47">
                  <a:moveTo>
                    <a:pt x="257" y="47"/>
                  </a:moveTo>
                  <a:lnTo>
                    <a:pt x="158" y="47"/>
                  </a:lnTo>
                  <a:lnTo>
                    <a:pt x="158" y="44"/>
                  </a:lnTo>
                  <a:lnTo>
                    <a:pt x="146" y="44"/>
                  </a:lnTo>
                  <a:lnTo>
                    <a:pt x="146" y="39"/>
                  </a:lnTo>
                  <a:lnTo>
                    <a:pt x="138" y="39"/>
                  </a:lnTo>
                  <a:lnTo>
                    <a:pt x="138" y="36"/>
                  </a:lnTo>
                  <a:lnTo>
                    <a:pt x="132" y="36"/>
                  </a:lnTo>
                  <a:lnTo>
                    <a:pt x="132" y="31"/>
                  </a:lnTo>
                  <a:lnTo>
                    <a:pt x="85" y="31"/>
                  </a:lnTo>
                  <a:lnTo>
                    <a:pt x="85" y="28"/>
                  </a:lnTo>
                  <a:lnTo>
                    <a:pt x="80" y="28"/>
                  </a:lnTo>
                  <a:lnTo>
                    <a:pt x="80" y="26"/>
                  </a:lnTo>
                  <a:lnTo>
                    <a:pt x="69" y="26"/>
                  </a:lnTo>
                  <a:lnTo>
                    <a:pt x="69" y="24"/>
                  </a:lnTo>
                  <a:lnTo>
                    <a:pt x="67" y="24"/>
                  </a:lnTo>
                  <a:lnTo>
                    <a:pt x="67" y="23"/>
                  </a:lnTo>
                  <a:lnTo>
                    <a:pt x="61" y="23"/>
                  </a:lnTo>
                  <a:lnTo>
                    <a:pt x="61" y="21"/>
                  </a:lnTo>
                  <a:lnTo>
                    <a:pt x="59" y="21"/>
                  </a:lnTo>
                  <a:lnTo>
                    <a:pt x="59" y="19"/>
                  </a:lnTo>
                  <a:lnTo>
                    <a:pt x="45" y="19"/>
                  </a:lnTo>
                  <a:lnTo>
                    <a:pt x="45" y="18"/>
                  </a:lnTo>
                  <a:lnTo>
                    <a:pt x="36" y="18"/>
                  </a:lnTo>
                  <a:lnTo>
                    <a:pt x="36" y="16"/>
                  </a:lnTo>
                  <a:lnTo>
                    <a:pt x="35" y="16"/>
                  </a:lnTo>
                  <a:lnTo>
                    <a:pt x="35" y="14"/>
                  </a:lnTo>
                  <a:lnTo>
                    <a:pt x="33" y="14"/>
                  </a:lnTo>
                  <a:lnTo>
                    <a:pt x="33" y="13"/>
                  </a:lnTo>
                  <a:lnTo>
                    <a:pt x="24" y="13"/>
                  </a:lnTo>
                  <a:lnTo>
                    <a:pt x="24" y="11"/>
                  </a:lnTo>
                  <a:lnTo>
                    <a:pt x="21" y="11"/>
                  </a:lnTo>
                  <a:lnTo>
                    <a:pt x="21" y="8"/>
                  </a:lnTo>
                  <a:lnTo>
                    <a:pt x="17" y="8"/>
                  </a:lnTo>
                  <a:lnTo>
                    <a:pt x="17" y="7"/>
                  </a:lnTo>
                  <a:lnTo>
                    <a:pt x="11" y="7"/>
                  </a:lnTo>
                  <a:lnTo>
                    <a:pt x="11" y="3"/>
                  </a:lnTo>
                  <a:lnTo>
                    <a:pt x="6" y="3"/>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Oval 114"/>
            <p:cNvSpPr/>
            <p:nvPr/>
          </p:nvSpPr>
          <p:spPr>
            <a:xfrm>
              <a:off x="5539787" y="33101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6" name="Oval 115"/>
            <p:cNvSpPr/>
            <p:nvPr/>
          </p:nvSpPr>
          <p:spPr>
            <a:xfrm>
              <a:off x="5674317" y="337393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7" name="Oval 116"/>
            <p:cNvSpPr/>
            <p:nvPr/>
          </p:nvSpPr>
          <p:spPr>
            <a:xfrm>
              <a:off x="5711772" y="341049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8" name="Oval 117"/>
            <p:cNvSpPr/>
            <p:nvPr/>
          </p:nvSpPr>
          <p:spPr>
            <a:xfrm>
              <a:off x="6452648" y="360455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19" name="Oval 118"/>
            <p:cNvSpPr/>
            <p:nvPr/>
          </p:nvSpPr>
          <p:spPr>
            <a:xfrm>
              <a:off x="651584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p:nvPr/>
          </p:nvSpPr>
          <p:spPr>
            <a:xfrm>
              <a:off x="654423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p:nvPr/>
          </p:nvSpPr>
          <p:spPr>
            <a:xfrm>
              <a:off x="657261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p:nvPr/>
          </p:nvSpPr>
          <p:spPr>
            <a:xfrm>
              <a:off x="660100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p:nvPr/>
          </p:nvSpPr>
          <p:spPr>
            <a:xfrm>
              <a:off x="662938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p:nvPr/>
          </p:nvSpPr>
          <p:spPr>
            <a:xfrm>
              <a:off x="665777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p:nvPr/>
          </p:nvSpPr>
          <p:spPr>
            <a:xfrm>
              <a:off x="668615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p:nvPr/>
          </p:nvSpPr>
          <p:spPr>
            <a:xfrm>
              <a:off x="671454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p:nvPr/>
          </p:nvSpPr>
          <p:spPr>
            <a:xfrm>
              <a:off x="674292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p:nvPr/>
          </p:nvSpPr>
          <p:spPr>
            <a:xfrm>
              <a:off x="677131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29" name="Oval 128"/>
            <p:cNvSpPr/>
            <p:nvPr/>
          </p:nvSpPr>
          <p:spPr>
            <a:xfrm>
              <a:off x="679969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0" name="Oval 129"/>
            <p:cNvSpPr/>
            <p:nvPr/>
          </p:nvSpPr>
          <p:spPr>
            <a:xfrm>
              <a:off x="682808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1" name="Oval 130"/>
            <p:cNvSpPr/>
            <p:nvPr/>
          </p:nvSpPr>
          <p:spPr>
            <a:xfrm>
              <a:off x="685646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2" name="Oval 131"/>
            <p:cNvSpPr/>
            <p:nvPr/>
          </p:nvSpPr>
          <p:spPr>
            <a:xfrm>
              <a:off x="688485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3" name="Oval 132"/>
            <p:cNvSpPr/>
            <p:nvPr/>
          </p:nvSpPr>
          <p:spPr>
            <a:xfrm>
              <a:off x="691323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4" name="Oval 133"/>
            <p:cNvSpPr/>
            <p:nvPr/>
          </p:nvSpPr>
          <p:spPr>
            <a:xfrm>
              <a:off x="757864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5" name="Oval 134"/>
            <p:cNvSpPr/>
            <p:nvPr/>
          </p:nvSpPr>
          <p:spPr>
            <a:xfrm>
              <a:off x="772609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6" name="Oval 135"/>
            <p:cNvSpPr/>
            <p:nvPr/>
          </p:nvSpPr>
          <p:spPr>
            <a:xfrm>
              <a:off x="776638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7" name="Oval 136"/>
            <p:cNvSpPr/>
            <p:nvPr/>
          </p:nvSpPr>
          <p:spPr>
            <a:xfrm>
              <a:off x="7823341"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8" name="Oval 137"/>
            <p:cNvSpPr/>
            <p:nvPr/>
          </p:nvSpPr>
          <p:spPr>
            <a:xfrm>
              <a:off x="7880298"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39" name="Oval 138"/>
            <p:cNvSpPr/>
            <p:nvPr/>
          </p:nvSpPr>
          <p:spPr>
            <a:xfrm>
              <a:off x="810471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0" name="Oval 139"/>
            <p:cNvSpPr/>
            <p:nvPr/>
          </p:nvSpPr>
          <p:spPr>
            <a:xfrm>
              <a:off x="8161670"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1" name="Oval 140"/>
            <p:cNvSpPr/>
            <p:nvPr/>
          </p:nvSpPr>
          <p:spPr>
            <a:xfrm>
              <a:off x="8218627"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2" name="Oval 141"/>
            <p:cNvSpPr/>
            <p:nvPr/>
          </p:nvSpPr>
          <p:spPr>
            <a:xfrm>
              <a:off x="8343269"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3" name="Oval 142"/>
            <p:cNvSpPr/>
            <p:nvPr/>
          </p:nvSpPr>
          <p:spPr>
            <a:xfrm>
              <a:off x="8400226"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4" name="Oval 143"/>
            <p:cNvSpPr/>
            <p:nvPr/>
          </p:nvSpPr>
          <p:spPr>
            <a:xfrm>
              <a:off x="845718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5" name="Oval 144"/>
            <p:cNvSpPr/>
            <p:nvPr/>
          </p:nvSpPr>
          <p:spPr>
            <a:xfrm>
              <a:off x="8663065" y="3860221"/>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6" name="Freeform 7"/>
            <p:cNvSpPr>
              <a:spLocks/>
            </p:cNvSpPr>
            <p:nvPr/>
          </p:nvSpPr>
          <p:spPr bwMode="auto">
            <a:xfrm>
              <a:off x="5432373" y="3282558"/>
              <a:ext cx="2704236" cy="456468"/>
            </a:xfrm>
            <a:custGeom>
              <a:avLst/>
              <a:gdLst>
                <a:gd name="T0" fmla="*/ 212 w 212"/>
                <a:gd name="T1" fmla="*/ 37 h 37"/>
                <a:gd name="T2" fmla="*/ 190 w 212"/>
                <a:gd name="T3" fmla="*/ 37 h 37"/>
                <a:gd name="T4" fmla="*/ 190 w 212"/>
                <a:gd name="T5" fmla="*/ 32 h 37"/>
                <a:gd name="T6" fmla="*/ 139 w 212"/>
                <a:gd name="T7" fmla="*/ 32 h 37"/>
                <a:gd name="T8" fmla="*/ 139 w 212"/>
                <a:gd name="T9" fmla="*/ 27 h 37"/>
                <a:gd name="T10" fmla="*/ 134 w 212"/>
                <a:gd name="T11" fmla="*/ 27 h 37"/>
                <a:gd name="T12" fmla="*/ 134 w 212"/>
                <a:gd name="T13" fmla="*/ 23 h 37"/>
                <a:gd name="T14" fmla="*/ 117 w 212"/>
                <a:gd name="T15" fmla="*/ 23 h 37"/>
                <a:gd name="T16" fmla="*/ 117 w 212"/>
                <a:gd name="T17" fmla="*/ 22 h 37"/>
                <a:gd name="T18" fmla="*/ 116 w 212"/>
                <a:gd name="T19" fmla="*/ 22 h 37"/>
                <a:gd name="T20" fmla="*/ 116 w 212"/>
                <a:gd name="T21" fmla="*/ 20 h 37"/>
                <a:gd name="T22" fmla="*/ 104 w 212"/>
                <a:gd name="T23" fmla="*/ 20 h 37"/>
                <a:gd name="T24" fmla="*/ 104 w 212"/>
                <a:gd name="T25" fmla="*/ 19 h 37"/>
                <a:gd name="T26" fmla="*/ 79 w 212"/>
                <a:gd name="T27" fmla="*/ 19 h 37"/>
                <a:gd name="T28" fmla="*/ 79 w 212"/>
                <a:gd name="T29" fmla="*/ 15 h 37"/>
                <a:gd name="T30" fmla="*/ 67 w 212"/>
                <a:gd name="T31" fmla="*/ 15 h 37"/>
                <a:gd name="T32" fmla="*/ 67 w 212"/>
                <a:gd name="T33" fmla="*/ 14 h 37"/>
                <a:gd name="T34" fmla="*/ 60 w 212"/>
                <a:gd name="T35" fmla="*/ 14 h 37"/>
                <a:gd name="T36" fmla="*/ 60 w 212"/>
                <a:gd name="T37" fmla="*/ 13 h 37"/>
                <a:gd name="T38" fmla="*/ 51 w 212"/>
                <a:gd name="T39" fmla="*/ 13 h 37"/>
                <a:gd name="T40" fmla="*/ 51 w 212"/>
                <a:gd name="T41" fmla="*/ 12 h 37"/>
                <a:gd name="T42" fmla="*/ 39 w 212"/>
                <a:gd name="T43" fmla="*/ 12 h 37"/>
                <a:gd name="T44" fmla="*/ 39 w 212"/>
                <a:gd name="T45" fmla="*/ 10 h 37"/>
                <a:gd name="T46" fmla="*/ 28 w 212"/>
                <a:gd name="T47" fmla="*/ 10 h 37"/>
                <a:gd name="T48" fmla="*/ 28 w 212"/>
                <a:gd name="T49" fmla="*/ 8 h 37"/>
                <a:gd name="T50" fmla="*/ 24 w 212"/>
                <a:gd name="T51" fmla="*/ 8 h 37"/>
                <a:gd name="T52" fmla="*/ 24 w 212"/>
                <a:gd name="T53" fmla="*/ 6 h 37"/>
                <a:gd name="T54" fmla="*/ 19 w 212"/>
                <a:gd name="T55" fmla="*/ 6 h 37"/>
                <a:gd name="T56" fmla="*/ 19 w 212"/>
                <a:gd name="T57" fmla="*/ 4 h 37"/>
                <a:gd name="T58" fmla="*/ 15 w 212"/>
                <a:gd name="T59" fmla="*/ 4 h 37"/>
                <a:gd name="T60" fmla="*/ 15 w 212"/>
                <a:gd name="T61" fmla="*/ 2 h 37"/>
                <a:gd name="T62" fmla="*/ 4 w 212"/>
                <a:gd name="T63" fmla="*/ 2 h 37"/>
                <a:gd name="T64" fmla="*/ 4 w 212"/>
                <a:gd name="T65" fmla="*/ 0 h 37"/>
                <a:gd name="T66" fmla="*/ 0 w 21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7">
                  <a:moveTo>
                    <a:pt x="212" y="37"/>
                  </a:moveTo>
                  <a:lnTo>
                    <a:pt x="190" y="37"/>
                  </a:lnTo>
                  <a:lnTo>
                    <a:pt x="190" y="32"/>
                  </a:lnTo>
                  <a:lnTo>
                    <a:pt x="139" y="32"/>
                  </a:lnTo>
                  <a:lnTo>
                    <a:pt x="139" y="27"/>
                  </a:lnTo>
                  <a:lnTo>
                    <a:pt x="134" y="27"/>
                  </a:lnTo>
                  <a:lnTo>
                    <a:pt x="134" y="23"/>
                  </a:lnTo>
                  <a:lnTo>
                    <a:pt x="117" y="23"/>
                  </a:lnTo>
                  <a:lnTo>
                    <a:pt x="117" y="22"/>
                  </a:lnTo>
                  <a:lnTo>
                    <a:pt x="116" y="22"/>
                  </a:lnTo>
                  <a:lnTo>
                    <a:pt x="116" y="20"/>
                  </a:lnTo>
                  <a:lnTo>
                    <a:pt x="104" y="20"/>
                  </a:lnTo>
                  <a:lnTo>
                    <a:pt x="104" y="19"/>
                  </a:lnTo>
                  <a:lnTo>
                    <a:pt x="79" y="19"/>
                  </a:lnTo>
                  <a:lnTo>
                    <a:pt x="79" y="15"/>
                  </a:lnTo>
                  <a:lnTo>
                    <a:pt x="67" y="15"/>
                  </a:lnTo>
                  <a:lnTo>
                    <a:pt x="67" y="14"/>
                  </a:lnTo>
                  <a:lnTo>
                    <a:pt x="60" y="14"/>
                  </a:lnTo>
                  <a:lnTo>
                    <a:pt x="60" y="13"/>
                  </a:lnTo>
                  <a:lnTo>
                    <a:pt x="51" y="13"/>
                  </a:lnTo>
                  <a:lnTo>
                    <a:pt x="51" y="12"/>
                  </a:lnTo>
                  <a:lnTo>
                    <a:pt x="39" y="12"/>
                  </a:lnTo>
                  <a:lnTo>
                    <a:pt x="39" y="10"/>
                  </a:lnTo>
                  <a:lnTo>
                    <a:pt x="28" y="10"/>
                  </a:lnTo>
                  <a:lnTo>
                    <a:pt x="28" y="8"/>
                  </a:lnTo>
                  <a:lnTo>
                    <a:pt x="24" y="8"/>
                  </a:lnTo>
                  <a:lnTo>
                    <a:pt x="24" y="6"/>
                  </a:lnTo>
                  <a:lnTo>
                    <a:pt x="19" y="6"/>
                  </a:lnTo>
                  <a:lnTo>
                    <a:pt x="19" y="4"/>
                  </a:lnTo>
                  <a:lnTo>
                    <a:pt x="15" y="4"/>
                  </a:lnTo>
                  <a:lnTo>
                    <a:pt x="15" y="2"/>
                  </a:lnTo>
                  <a:lnTo>
                    <a:pt x="4" y="2"/>
                  </a:lnTo>
                  <a:lnTo>
                    <a:pt x="4" y="0"/>
                  </a:lnTo>
                  <a:lnTo>
                    <a:pt x="0" y="0"/>
                  </a:lnTo>
                </a:path>
              </a:pathLst>
            </a:cu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Isosceles Triangle 146"/>
            <p:cNvSpPr/>
            <p:nvPr/>
          </p:nvSpPr>
          <p:spPr>
            <a:xfrm>
              <a:off x="6385427" y="34267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8" name="Isosceles Triangle 147"/>
            <p:cNvSpPr/>
            <p:nvPr/>
          </p:nvSpPr>
          <p:spPr>
            <a:xfrm>
              <a:off x="6421764"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49" name="Isosceles Triangle 148"/>
            <p:cNvSpPr/>
            <p:nvPr/>
          </p:nvSpPr>
          <p:spPr>
            <a:xfrm>
              <a:off x="6458101"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0" name="Isosceles Triangle 149"/>
            <p:cNvSpPr/>
            <p:nvPr/>
          </p:nvSpPr>
          <p:spPr>
            <a:xfrm>
              <a:off x="6494438"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1" name="Isosceles Triangle 150"/>
            <p:cNvSpPr/>
            <p:nvPr/>
          </p:nvSpPr>
          <p:spPr>
            <a:xfrm>
              <a:off x="6530775"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2" name="Isosceles Triangle 151"/>
            <p:cNvSpPr/>
            <p:nvPr/>
          </p:nvSpPr>
          <p:spPr>
            <a:xfrm>
              <a:off x="6567112"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3" name="Isosceles Triangle 152"/>
            <p:cNvSpPr/>
            <p:nvPr/>
          </p:nvSpPr>
          <p:spPr>
            <a:xfrm>
              <a:off x="6603449"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4" name="Isosceles Triangle 153"/>
            <p:cNvSpPr/>
            <p:nvPr/>
          </p:nvSpPr>
          <p:spPr>
            <a:xfrm>
              <a:off x="6639786"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5" name="Isosceles Triangle 154"/>
            <p:cNvSpPr/>
            <p:nvPr/>
          </p:nvSpPr>
          <p:spPr>
            <a:xfrm>
              <a:off x="6676123"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6" name="Isosceles Triangle 155"/>
            <p:cNvSpPr/>
            <p:nvPr/>
          </p:nvSpPr>
          <p:spPr>
            <a:xfrm>
              <a:off x="6712460"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7" name="Isosceles Triangle 156"/>
            <p:cNvSpPr/>
            <p:nvPr/>
          </p:nvSpPr>
          <p:spPr>
            <a:xfrm>
              <a:off x="6748797"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8" name="Isosceles Triangle 157"/>
            <p:cNvSpPr/>
            <p:nvPr/>
          </p:nvSpPr>
          <p:spPr>
            <a:xfrm>
              <a:off x="6772306"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59" name="Isosceles Triangle 158"/>
            <p:cNvSpPr/>
            <p:nvPr/>
          </p:nvSpPr>
          <p:spPr>
            <a:xfrm>
              <a:off x="6808643"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0" name="Isosceles Triangle 159"/>
            <p:cNvSpPr/>
            <p:nvPr/>
          </p:nvSpPr>
          <p:spPr>
            <a:xfrm>
              <a:off x="6844980"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1" name="Isosceles Triangle 160"/>
            <p:cNvSpPr/>
            <p:nvPr/>
          </p:nvSpPr>
          <p:spPr>
            <a:xfrm>
              <a:off x="6881317"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2" name="Isosceles Triangle 161"/>
            <p:cNvSpPr/>
            <p:nvPr/>
          </p:nvSpPr>
          <p:spPr>
            <a:xfrm>
              <a:off x="6924706"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3" name="Isosceles Triangle 162"/>
            <p:cNvSpPr/>
            <p:nvPr/>
          </p:nvSpPr>
          <p:spPr>
            <a:xfrm>
              <a:off x="6961043"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4" name="Isosceles Triangle 163"/>
            <p:cNvSpPr/>
            <p:nvPr/>
          </p:nvSpPr>
          <p:spPr>
            <a:xfrm>
              <a:off x="6997380"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5" name="Isosceles Triangle 164"/>
            <p:cNvSpPr/>
            <p:nvPr/>
          </p:nvSpPr>
          <p:spPr>
            <a:xfrm>
              <a:off x="7033717"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6" name="Isosceles Triangle 165"/>
            <p:cNvSpPr/>
            <p:nvPr/>
          </p:nvSpPr>
          <p:spPr>
            <a:xfrm>
              <a:off x="7078765" y="3506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7" name="Isosceles Triangle 166"/>
            <p:cNvSpPr/>
            <p:nvPr/>
          </p:nvSpPr>
          <p:spPr>
            <a:xfrm>
              <a:off x="7143693" y="356780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8" name="Isosceles Triangle 167"/>
            <p:cNvSpPr/>
            <p:nvPr/>
          </p:nvSpPr>
          <p:spPr>
            <a:xfrm>
              <a:off x="7435253" y="36287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69" name="Isosceles Triangle 168"/>
            <p:cNvSpPr/>
            <p:nvPr/>
          </p:nvSpPr>
          <p:spPr>
            <a:xfrm>
              <a:off x="7476325" y="36300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0" name="Isosceles Triangle 169"/>
            <p:cNvSpPr/>
            <p:nvPr/>
          </p:nvSpPr>
          <p:spPr>
            <a:xfrm>
              <a:off x="7652581" y="36313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1" name="Isosceles Triangle 170"/>
            <p:cNvSpPr/>
            <p:nvPr/>
          </p:nvSpPr>
          <p:spPr>
            <a:xfrm>
              <a:off x="7828837" y="363269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2" name="Isosceles Triangle 171"/>
            <p:cNvSpPr/>
            <p:nvPr/>
          </p:nvSpPr>
          <p:spPr>
            <a:xfrm>
              <a:off x="7839105"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3" name="Isosceles Triangle 172"/>
            <p:cNvSpPr/>
            <p:nvPr/>
          </p:nvSpPr>
          <p:spPr>
            <a:xfrm>
              <a:off x="7875442"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4" name="Isosceles Triangle 173"/>
            <p:cNvSpPr/>
            <p:nvPr/>
          </p:nvSpPr>
          <p:spPr>
            <a:xfrm>
              <a:off x="7911779"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5" name="Isosceles Triangle 174"/>
            <p:cNvSpPr/>
            <p:nvPr/>
          </p:nvSpPr>
          <p:spPr>
            <a:xfrm>
              <a:off x="7948116"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6" name="Isosceles Triangle 175"/>
            <p:cNvSpPr/>
            <p:nvPr/>
          </p:nvSpPr>
          <p:spPr>
            <a:xfrm>
              <a:off x="799316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7" name="Isosceles Triangle 176"/>
            <p:cNvSpPr/>
            <p:nvPr/>
          </p:nvSpPr>
          <p:spPr>
            <a:xfrm>
              <a:off x="803805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178" name="Isosceles Triangle 177"/>
            <p:cNvSpPr/>
            <p:nvPr/>
          </p:nvSpPr>
          <p:spPr>
            <a:xfrm>
              <a:off x="8096870"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sp>
        <p:nvSpPr>
          <p:cNvPr id="3" name="Rectangle 2"/>
          <p:cNvSpPr/>
          <p:nvPr/>
        </p:nvSpPr>
        <p:spPr>
          <a:xfrm>
            <a:off x="2114735" y="1580708"/>
            <a:ext cx="642386" cy="369332"/>
          </a:xfrm>
          <a:prstGeom prst="rect">
            <a:avLst/>
          </a:prstGeom>
        </p:spPr>
        <p:txBody>
          <a:bodyPr wrap="none">
            <a:spAutoFit/>
          </a:bodyPr>
          <a:lstStyle/>
          <a:p>
            <a:pPr algn="ctr"/>
            <a:r>
              <a:rPr lang="fr-FR" b="1" smtClean="0">
                <a:solidFill>
                  <a:srgbClr val="4D4D4D"/>
                </a:solidFill>
              </a:rPr>
              <a:t>SSP</a:t>
            </a:r>
            <a:endParaRPr lang="fr-FR" b="1">
              <a:solidFill>
                <a:srgbClr val="4D4D4D"/>
              </a:solidFill>
            </a:endParaRPr>
          </a:p>
        </p:txBody>
      </p:sp>
      <p:sp>
        <p:nvSpPr>
          <p:cNvPr id="219" name="Rectangle 218"/>
          <p:cNvSpPr/>
          <p:nvPr/>
        </p:nvSpPr>
        <p:spPr>
          <a:xfrm>
            <a:off x="6793054" y="1580708"/>
            <a:ext cx="518178" cy="369332"/>
          </a:xfrm>
          <a:prstGeom prst="rect">
            <a:avLst/>
          </a:prstGeom>
        </p:spPr>
        <p:txBody>
          <a:bodyPr wrap="none">
            <a:spAutoFit/>
          </a:bodyPr>
          <a:lstStyle/>
          <a:p>
            <a:pPr algn="ctr"/>
            <a:r>
              <a:rPr lang="fr-FR" b="1" dirty="0" smtClean="0">
                <a:solidFill>
                  <a:srgbClr val="4D4D4D"/>
                </a:solidFill>
              </a:rPr>
              <a:t>SG</a:t>
            </a:r>
            <a:endParaRPr lang="fr-FR" b="1" dirty="0">
              <a:solidFill>
                <a:srgbClr val="4D4D4D"/>
              </a:solidFill>
            </a:endParaRPr>
          </a:p>
        </p:txBody>
      </p:sp>
    </p:spTree>
    <p:custDataLst>
      <p:tags r:id="rId1"/>
    </p:custDataLst>
    <p:extLst>
      <p:ext uri="{BB962C8B-B14F-4D97-AF65-F5344CB8AC3E}">
        <p14:creationId xmlns:p14="http://schemas.microsoft.com/office/powerpoint/2010/main" val="4013333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13209" cy="807720"/>
          </a:xfrm>
        </p:spPr>
        <p:txBody>
          <a:bodyPr/>
          <a:lstStyle/>
          <a:p>
            <a:r>
              <a:rPr lang="fr-FR" dirty="0" smtClean="0"/>
              <a:t>553: Association de nivolumab + ipilimumab chez les patients avec cancer colorectal métastatique et déficit du système de réparation des mésappariements/instabilité </a:t>
            </a:r>
            <a:r>
              <a:rPr lang="fr-FR" dirty="0" err="1" smtClean="0"/>
              <a:t>microsatellitaire</a:t>
            </a:r>
            <a:r>
              <a:rPr lang="fr-FR" dirty="0" smtClean="0"/>
              <a:t> élevée (</a:t>
            </a:r>
            <a:r>
              <a:rPr lang="fr-FR" dirty="0" err="1" smtClean="0"/>
              <a:t>dMMR</a:t>
            </a:r>
            <a:r>
              <a:rPr lang="fr-FR" dirty="0" smtClean="0"/>
              <a:t>/MSI-H): premiers résultats de la cohorte entière de CheckMate-142 – Andr</a:t>
            </a:r>
            <a:r>
              <a:rPr lang="fr-FR" dirty="0" smtClean="0">
                <a:latin typeface="Arial" panose="020B0604020202020204" pitchFamily="34" charset="0"/>
                <a:cs typeface="Arial" panose="020B0604020202020204" pitchFamily="34" charset="0"/>
              </a:rPr>
              <a:t>é</a:t>
            </a:r>
            <a:r>
              <a:rPr lang="fr-FR" dirty="0" smtClean="0"/>
              <a:t> </a:t>
            </a:r>
            <a:r>
              <a:rPr lang="fr-FR" dirty="0" err="1" smtClean="0"/>
              <a:t>T</a:t>
            </a:r>
            <a:r>
              <a:rPr lang="fr-FR" dirty="0" smtClean="0"/>
              <a:t>, et al</a:t>
            </a:r>
            <a:endParaRPr lang="fr-FR" dirty="0"/>
          </a:p>
        </p:txBody>
      </p:sp>
      <p:sp>
        <p:nvSpPr>
          <p:cNvPr id="5123" name="Rectangle 3"/>
          <p:cNvSpPr>
            <a:spLocks noGrp="1" noChangeArrowheads="1"/>
          </p:cNvSpPr>
          <p:nvPr>
            <p:ph idx="1"/>
          </p:nvPr>
        </p:nvSpPr>
        <p:spPr/>
        <p:txBody>
          <a:bodyPr/>
          <a:lstStyle/>
          <a:p>
            <a:pPr marL="0" indent="0">
              <a:buNone/>
            </a:pPr>
            <a:r>
              <a:rPr lang="fr-FR" b="1" smtClean="0"/>
              <a:t>Résultats </a:t>
            </a:r>
          </a:p>
        </p:txBody>
      </p:sp>
      <p:sp>
        <p:nvSpPr>
          <p:cNvPr id="14" name="Text Placeholder 13"/>
          <p:cNvSpPr>
            <a:spLocks noGrp="1"/>
          </p:cNvSpPr>
          <p:nvPr>
            <p:ph type="body" sz="quarter" idx="10"/>
          </p:nvPr>
        </p:nvSpPr>
        <p:spPr>
          <a:xfrm>
            <a:off x="365125" y="6096000"/>
            <a:ext cx="4223808" cy="487363"/>
          </a:xfrm>
        </p:spPr>
        <p:txBody>
          <a:bodyPr/>
          <a:lstStyle/>
          <a:p>
            <a:r>
              <a:rPr lang="fr-FR" baseline="30000" dirty="0" smtClean="0"/>
              <a:t>a </a:t>
            </a:r>
            <a:r>
              <a:rPr lang="fr-FR" dirty="0" smtClean="0"/>
              <a:t>Suivi médian 13,4 mois (range 9–25); </a:t>
            </a:r>
            <a:r>
              <a:rPr lang="fr-FR" baseline="30000" dirty="0" err="1" smtClean="0"/>
              <a:t>b</a:t>
            </a:r>
            <a:r>
              <a:rPr lang="fr-FR" dirty="0" err="1" smtClean="0"/>
              <a:t>Hépatite</a:t>
            </a:r>
            <a:r>
              <a:rPr lang="fr-FR" dirty="0" smtClean="0"/>
              <a:t> </a:t>
            </a:r>
            <a:r>
              <a:rPr lang="fr-FR" dirty="0" err="1" smtClean="0"/>
              <a:t>autoimmune</a:t>
            </a:r>
            <a:r>
              <a:rPr lang="fr-FR" dirty="0" smtClean="0"/>
              <a:t> et insuffisance rénale aigue ont été les seuls </a:t>
            </a:r>
            <a:r>
              <a:rPr lang="fr-FR" dirty="0" err="1" smtClean="0"/>
              <a:t>EILTs</a:t>
            </a:r>
            <a:r>
              <a:rPr lang="fr-FR" dirty="0" smtClean="0"/>
              <a:t> provoquant l’arrêt de traitement chez &gt;1 patient (2% chacun)</a:t>
            </a:r>
            <a:endParaRPr lang="fr-FR" dirty="0"/>
          </a:p>
        </p:txBody>
      </p:sp>
      <p:sp>
        <p:nvSpPr>
          <p:cNvPr id="15" name="Text Placeholder 14"/>
          <p:cNvSpPr>
            <a:spLocks noGrp="1"/>
          </p:cNvSpPr>
          <p:nvPr>
            <p:ph type="body" sz="quarter" idx="11"/>
          </p:nvPr>
        </p:nvSpPr>
        <p:spPr/>
        <p:txBody>
          <a:bodyPr/>
          <a:lstStyle/>
          <a:p>
            <a:r>
              <a:rPr lang="fr-FR" smtClean="0"/>
              <a:t>Andr</a:t>
            </a:r>
            <a:r>
              <a:rPr lang="fr-FR" smtClean="0">
                <a:latin typeface="Arial" panose="020B0604020202020204" pitchFamily="34" charset="0"/>
                <a:cs typeface="Arial" panose="020B0604020202020204" pitchFamily="34" charset="0"/>
              </a:rPr>
              <a:t>é</a:t>
            </a:r>
            <a:r>
              <a:rPr lang="fr-FR" smtClean="0"/>
              <a:t> T, et al, J Clin Oncol 2018;36(Suppl 4S):Abstr 553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937835336"/>
              </p:ext>
            </p:extLst>
          </p:nvPr>
        </p:nvGraphicFramePr>
        <p:xfrm>
          <a:off x="365123" y="1635060"/>
          <a:ext cx="8413753" cy="3840480"/>
        </p:xfrm>
        <a:graphic>
          <a:graphicData uri="http://schemas.openxmlformats.org/drawingml/2006/table">
            <a:tbl>
              <a:tblPr firstRow="1" bandRow="1">
                <a:tableStyleId>{69012ECD-51FC-41F1-AA8D-1B2483CD663E}</a:tableStyleId>
              </a:tblPr>
              <a:tblGrid>
                <a:gridCol w="4070399">
                  <a:extLst>
                    <a:ext uri="{9D8B030D-6E8A-4147-A177-3AD203B41FA5}">
                      <a16:colId xmlns:a16="http://schemas.microsoft.com/office/drawing/2014/main" val="20001"/>
                    </a:ext>
                  </a:extLst>
                </a:gridCol>
                <a:gridCol w="2171677">
                  <a:extLst>
                    <a:ext uri="{9D8B030D-6E8A-4147-A177-3AD203B41FA5}">
                      <a16:colId xmlns:a16="http://schemas.microsoft.com/office/drawing/2014/main" val="2499450771"/>
                    </a:ext>
                  </a:extLst>
                </a:gridCol>
                <a:gridCol w="2171677">
                  <a:extLst>
                    <a:ext uri="{9D8B030D-6E8A-4147-A177-3AD203B41FA5}">
                      <a16:colId xmlns:a16="http://schemas.microsoft.com/office/drawing/2014/main" val="2961856671"/>
                    </a:ext>
                  </a:extLst>
                </a:gridCol>
              </a:tblGrid>
              <a:tr h="241009">
                <a:tc rowSpan="2">
                  <a:txBody>
                    <a:bodyPr/>
                    <a:lstStyle/>
                    <a:p>
                      <a:r>
                        <a:rPr lang="fr-FR" noProof="0" dirty="0" smtClean="0">
                          <a:solidFill>
                            <a:schemeClr val="tx2"/>
                          </a:solidFill>
                          <a:latin typeface="Arial" panose="020B0604020202020204" pitchFamily="34" charset="0"/>
                          <a:cs typeface="Arial" panose="020B0604020202020204" pitchFamily="34" charset="0"/>
                        </a:rPr>
                        <a:t>EIs,</a:t>
                      </a:r>
                      <a:r>
                        <a:rPr lang="fr-FR" baseline="0" noProof="0" dirty="0" smtClean="0">
                          <a:solidFill>
                            <a:schemeClr val="tx2"/>
                          </a:solidFill>
                          <a:latin typeface="Arial" panose="020B0604020202020204" pitchFamily="34" charset="0"/>
                          <a:cs typeface="Arial" panose="020B0604020202020204" pitchFamily="34" charset="0"/>
                        </a:rPr>
                        <a:t> n (%)</a:t>
                      </a:r>
                      <a:endParaRPr lang="fr-FR" noProof="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algn="ctr"/>
                      <a:r>
                        <a:rPr lang="fr-FR" noProof="0" smtClean="0">
                          <a:solidFill>
                            <a:schemeClr val="tx2"/>
                          </a:solidFill>
                          <a:latin typeface="Arial" panose="020B0604020202020204" pitchFamily="34" charset="0"/>
                          <a:cs typeface="Arial" panose="020B0604020202020204" pitchFamily="34" charset="0"/>
                        </a:rPr>
                        <a:t>Nivolumab</a:t>
                      </a:r>
                      <a:r>
                        <a:rPr lang="fr-FR" baseline="0" noProof="0" smtClean="0">
                          <a:solidFill>
                            <a:schemeClr val="tx2"/>
                          </a:solidFill>
                          <a:latin typeface="Arial" panose="020B0604020202020204" pitchFamily="34" charset="0"/>
                          <a:cs typeface="Arial" panose="020B0604020202020204" pitchFamily="34" charset="0"/>
                        </a:rPr>
                        <a:t> + ipilimumab (n=119)</a:t>
                      </a:r>
                      <a:r>
                        <a:rPr lang="fr-FR" baseline="30000" noProof="0" smtClean="0">
                          <a:solidFill>
                            <a:schemeClr val="tx2"/>
                          </a:solidFill>
                          <a:latin typeface="Arial" panose="020B0604020202020204" pitchFamily="34" charset="0"/>
                          <a:cs typeface="Arial" panose="020B0604020202020204" pitchFamily="34" charset="0"/>
                        </a:rPr>
                        <a:t>a</a:t>
                      </a:r>
                      <a:endParaRPr lang="fr-FR" baseline="30000"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vMerge="1">
                  <a:txBody>
                    <a:bodyPr/>
                    <a:lstStyle/>
                    <a:p>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b="1" noProof="0" dirty="0" smtClean="0">
                          <a:solidFill>
                            <a:schemeClr val="tx2"/>
                          </a:solidFill>
                          <a:latin typeface="Arial" panose="020B0604020202020204" pitchFamily="34" charset="0"/>
                          <a:cs typeface="Arial" panose="020B0604020202020204" pitchFamily="34" charset="0"/>
                        </a:rPr>
                        <a:t>Tous grades</a:t>
                      </a:r>
                      <a:endParaRPr lang="fr-FR" b="1"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b="1" noProof="0" smtClean="0">
                          <a:solidFill>
                            <a:schemeClr val="tx2"/>
                          </a:solidFill>
                          <a:latin typeface="Arial" panose="020B0604020202020204" pitchFamily="34" charset="0"/>
                          <a:cs typeface="Arial" panose="020B0604020202020204" pitchFamily="34" charset="0"/>
                        </a:rPr>
                        <a:t>Grade 3–4 </a:t>
                      </a:r>
                      <a:endParaRPr lang="fr-FR" b="1"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43495">
                <a:tc>
                  <a:txBody>
                    <a:bodyPr/>
                    <a:lstStyle/>
                    <a:p>
                      <a:r>
                        <a:rPr lang="fr-FR" noProof="0" dirty="0" smtClean="0">
                          <a:solidFill>
                            <a:srgbClr val="000000"/>
                          </a:solidFill>
                          <a:latin typeface="Arial" panose="020B0604020202020204" pitchFamily="34" charset="0"/>
                          <a:cs typeface="Arial" panose="020B0604020202020204" pitchFamily="34" charset="0"/>
                        </a:rPr>
                        <a:t>Tous </a:t>
                      </a:r>
                      <a:r>
                        <a:rPr lang="fr-FR" noProof="0" dirty="0" err="1" smtClean="0">
                          <a:solidFill>
                            <a:srgbClr val="000000"/>
                          </a:solidFill>
                          <a:latin typeface="Arial" panose="020B0604020202020204" pitchFamily="34" charset="0"/>
                          <a:cs typeface="Arial" panose="020B0604020202020204" pitchFamily="34" charset="0"/>
                        </a:rPr>
                        <a:t>EILTs</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87 (73)</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38 (32)</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fr-FR" noProof="0" dirty="0" smtClean="0">
                          <a:solidFill>
                            <a:srgbClr val="000000"/>
                          </a:solidFill>
                          <a:latin typeface="Arial" panose="020B0604020202020204" pitchFamily="34" charset="0"/>
                          <a:cs typeface="Arial" panose="020B0604020202020204" pitchFamily="34" charset="0"/>
                        </a:rPr>
                        <a:t>Tous </a:t>
                      </a:r>
                      <a:r>
                        <a:rPr lang="fr-FR" noProof="0" dirty="0" err="1" smtClean="0">
                          <a:solidFill>
                            <a:srgbClr val="000000"/>
                          </a:solidFill>
                          <a:latin typeface="Arial" panose="020B0604020202020204" pitchFamily="34" charset="0"/>
                          <a:cs typeface="Arial" panose="020B0604020202020204" pitchFamily="34" charset="0"/>
                        </a:rPr>
                        <a:t>EIGLTs</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27 (23)</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24 (20)</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r h="243495">
                <a:tc>
                  <a:txBody>
                    <a:bodyPr/>
                    <a:lstStyle/>
                    <a:p>
                      <a:r>
                        <a:rPr lang="fr-FR" noProof="0" dirty="0" smtClean="0">
                          <a:solidFill>
                            <a:srgbClr val="000000"/>
                          </a:solidFill>
                          <a:latin typeface="Arial" panose="020B0604020202020204" pitchFamily="34" charset="0"/>
                          <a:cs typeface="Arial" panose="020B0604020202020204" pitchFamily="34" charset="0"/>
                        </a:rPr>
                        <a:t>Tous </a:t>
                      </a:r>
                      <a:r>
                        <a:rPr lang="fr-FR" noProof="0" dirty="0" err="1" smtClean="0">
                          <a:solidFill>
                            <a:srgbClr val="000000"/>
                          </a:solidFill>
                          <a:latin typeface="Arial" panose="020B0604020202020204" pitchFamily="34" charset="0"/>
                          <a:cs typeface="Arial" panose="020B0604020202020204" pitchFamily="34" charset="0"/>
                        </a:rPr>
                        <a:t>EILTs</a:t>
                      </a:r>
                      <a:r>
                        <a:rPr lang="fr-FR" noProof="0" dirty="0" smtClean="0">
                          <a:solidFill>
                            <a:srgbClr val="000000"/>
                          </a:solidFill>
                          <a:latin typeface="Arial" panose="020B0604020202020204" pitchFamily="34" charset="0"/>
                          <a:cs typeface="Arial" panose="020B0604020202020204" pitchFamily="34" charset="0"/>
                        </a:rPr>
                        <a:t> provoquant l’arrêt</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15 (13)</a:t>
                      </a:r>
                      <a:r>
                        <a:rPr lang="fr-FR" baseline="30000" noProof="0" smtClean="0">
                          <a:solidFill>
                            <a:srgbClr val="000000"/>
                          </a:solidFill>
                          <a:latin typeface="Arial" panose="020B0604020202020204" pitchFamily="34" charset="0"/>
                          <a:cs typeface="Arial" panose="020B0604020202020204" pitchFamily="34" charset="0"/>
                        </a:rPr>
                        <a:t>b</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12 (10)</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5623382"/>
                  </a:ext>
                </a:extLst>
              </a:tr>
              <a:tr h="243495">
                <a:tc>
                  <a:txBody>
                    <a:bodyPr/>
                    <a:lstStyle/>
                    <a:p>
                      <a:r>
                        <a:rPr lang="fr-FR" noProof="0" dirty="0" err="1" smtClean="0">
                          <a:solidFill>
                            <a:srgbClr val="000000"/>
                          </a:solidFill>
                          <a:latin typeface="Arial" panose="020B0604020202020204" pitchFamily="34" charset="0"/>
                          <a:cs typeface="Arial" panose="020B0604020202020204" pitchFamily="34" charset="0"/>
                        </a:rPr>
                        <a:t>EILTs</a:t>
                      </a:r>
                      <a:r>
                        <a:rPr lang="fr-FR" noProof="0" dirty="0" smtClean="0">
                          <a:solidFill>
                            <a:srgbClr val="000000"/>
                          </a:solidFill>
                          <a:latin typeface="Arial" panose="020B0604020202020204" pitchFamily="34" charset="0"/>
                          <a:cs typeface="Arial" panose="020B0604020202020204" pitchFamily="34" charset="0"/>
                        </a:rPr>
                        <a:t> chez </a:t>
                      </a:r>
                      <a:r>
                        <a:rPr lang="fr-FR" baseline="0" noProof="0" dirty="0" smtClean="0">
                          <a:solidFill>
                            <a:srgbClr val="000000"/>
                          </a:solidFill>
                          <a:latin typeface="Arial" panose="020B0604020202020204" pitchFamily="34" charset="0"/>
                          <a:cs typeface="Arial" panose="020B0604020202020204" pitchFamily="34" charset="0"/>
                        </a:rPr>
                        <a:t>&gt;10% des patients</a:t>
                      </a:r>
                    </a:p>
                    <a:p>
                      <a:pPr marL="179388" indent="0"/>
                      <a:r>
                        <a:rPr lang="fr-FR" baseline="0" noProof="0" dirty="0" smtClean="0">
                          <a:solidFill>
                            <a:srgbClr val="000000"/>
                          </a:solidFill>
                          <a:latin typeface="Arial" panose="020B0604020202020204" pitchFamily="34" charset="0"/>
                          <a:cs typeface="Arial" panose="020B0604020202020204" pitchFamily="34" charset="0"/>
                        </a:rPr>
                        <a:t>Diarrhée</a:t>
                      </a:r>
                    </a:p>
                    <a:p>
                      <a:pPr marL="179388" indent="0"/>
                      <a:r>
                        <a:rPr lang="fr-FR" baseline="0" noProof="0" dirty="0" smtClean="0">
                          <a:solidFill>
                            <a:srgbClr val="000000"/>
                          </a:solidFill>
                          <a:latin typeface="Arial" panose="020B0604020202020204" pitchFamily="34" charset="0"/>
                          <a:cs typeface="Arial" panose="020B0604020202020204" pitchFamily="34" charset="0"/>
                        </a:rPr>
                        <a:t>Hypothyroïdie</a:t>
                      </a:r>
                    </a:p>
                    <a:p>
                      <a:pPr marL="179388" indent="0"/>
                      <a:r>
                        <a:rPr lang="fr-FR" baseline="0" noProof="0" dirty="0" smtClean="0">
                          <a:solidFill>
                            <a:srgbClr val="000000"/>
                          </a:solidFill>
                          <a:latin typeface="Arial" panose="020B0604020202020204" pitchFamily="34" charset="0"/>
                          <a:cs typeface="Arial" panose="020B0604020202020204" pitchFamily="34" charset="0"/>
                        </a:rPr>
                        <a:t>Nausées</a:t>
                      </a:r>
                    </a:p>
                    <a:p>
                      <a:pPr marL="179388" indent="0"/>
                      <a:r>
                        <a:rPr lang="fr-FR" baseline="0" noProof="0" dirty="0" smtClean="0">
                          <a:solidFill>
                            <a:srgbClr val="000000"/>
                          </a:solidFill>
                          <a:latin typeface="Arial" panose="020B0604020202020204" pitchFamily="34" charset="0"/>
                          <a:cs typeface="Arial" panose="020B0604020202020204" pitchFamily="34" charset="0"/>
                        </a:rPr>
                        <a:t>Elévation ALT</a:t>
                      </a:r>
                    </a:p>
                    <a:p>
                      <a:pPr marL="179388" indent="0"/>
                      <a:r>
                        <a:rPr lang="fr-FR" baseline="0" noProof="0" dirty="0" smtClean="0">
                          <a:solidFill>
                            <a:srgbClr val="000000"/>
                          </a:solidFill>
                          <a:latin typeface="Arial" panose="020B0604020202020204" pitchFamily="34" charset="0"/>
                          <a:cs typeface="Arial" panose="020B0604020202020204" pitchFamily="34" charset="0"/>
                        </a:rPr>
                        <a:t>Rash</a:t>
                      </a:r>
                    </a:p>
                    <a:p>
                      <a:pPr marL="179388" indent="0"/>
                      <a:r>
                        <a:rPr lang="fr-FR" baseline="0" noProof="0" dirty="0" smtClean="0">
                          <a:solidFill>
                            <a:srgbClr val="000000"/>
                          </a:solidFill>
                          <a:latin typeface="Arial" panose="020B0604020202020204" pitchFamily="34" charset="0"/>
                          <a:cs typeface="Arial" panose="020B0604020202020204" pitchFamily="34" charset="0"/>
                        </a:rPr>
                        <a:t>Hyperthyroïdie</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fr-FR" noProof="0" smtClean="0">
                        <a:solidFill>
                          <a:srgbClr val="000000"/>
                        </a:solidFill>
                        <a:latin typeface="Arial" panose="020B0604020202020204" pitchFamily="34" charset="0"/>
                        <a:cs typeface="Arial" panose="020B0604020202020204" pitchFamily="34" charset="0"/>
                      </a:endParaRPr>
                    </a:p>
                    <a:p>
                      <a:pPr algn="ctr"/>
                      <a:r>
                        <a:rPr lang="fr-FR" noProof="0" smtClean="0">
                          <a:solidFill>
                            <a:srgbClr val="000000"/>
                          </a:solidFill>
                          <a:latin typeface="Arial" panose="020B0604020202020204" pitchFamily="34" charset="0"/>
                          <a:cs typeface="Arial" panose="020B0604020202020204" pitchFamily="34" charset="0"/>
                        </a:rPr>
                        <a:t>26 (22)</a:t>
                      </a:r>
                    </a:p>
                    <a:p>
                      <a:pPr algn="ctr"/>
                      <a:r>
                        <a:rPr lang="fr-FR" noProof="0" smtClean="0">
                          <a:solidFill>
                            <a:srgbClr val="000000"/>
                          </a:solidFill>
                          <a:latin typeface="Arial" panose="020B0604020202020204" pitchFamily="34" charset="0"/>
                          <a:cs typeface="Arial" panose="020B0604020202020204" pitchFamily="34" charset="0"/>
                        </a:rPr>
                        <a:t>16 (13)</a:t>
                      </a:r>
                    </a:p>
                    <a:p>
                      <a:pPr algn="ctr"/>
                      <a:r>
                        <a:rPr lang="fr-FR" noProof="0" smtClean="0">
                          <a:solidFill>
                            <a:srgbClr val="000000"/>
                          </a:solidFill>
                          <a:latin typeface="Arial" panose="020B0604020202020204" pitchFamily="34" charset="0"/>
                          <a:cs typeface="Arial" panose="020B0604020202020204" pitchFamily="34" charset="0"/>
                        </a:rPr>
                        <a:t>15</a:t>
                      </a:r>
                      <a:r>
                        <a:rPr lang="fr-FR" baseline="0" noProof="0" smtClean="0">
                          <a:solidFill>
                            <a:srgbClr val="000000"/>
                          </a:solidFill>
                          <a:latin typeface="Arial" panose="020B0604020202020204" pitchFamily="34" charset="0"/>
                          <a:cs typeface="Arial" panose="020B0604020202020204" pitchFamily="34" charset="0"/>
                        </a:rPr>
                        <a:t> (13)</a:t>
                      </a:r>
                    </a:p>
                    <a:p>
                      <a:pPr algn="ctr"/>
                      <a:r>
                        <a:rPr lang="fr-FR" baseline="0" noProof="0" smtClean="0">
                          <a:solidFill>
                            <a:srgbClr val="000000"/>
                          </a:solidFill>
                          <a:latin typeface="Arial" panose="020B0604020202020204" pitchFamily="34" charset="0"/>
                          <a:cs typeface="Arial" panose="020B0604020202020204" pitchFamily="34" charset="0"/>
                        </a:rPr>
                        <a:t>14 (12)</a:t>
                      </a:r>
                    </a:p>
                    <a:p>
                      <a:pPr algn="ctr"/>
                      <a:r>
                        <a:rPr lang="fr-FR" baseline="0" noProof="0" smtClean="0">
                          <a:solidFill>
                            <a:srgbClr val="000000"/>
                          </a:solidFill>
                          <a:latin typeface="Arial" panose="020B0604020202020204" pitchFamily="34" charset="0"/>
                          <a:cs typeface="Arial" panose="020B0604020202020204" pitchFamily="34" charset="0"/>
                        </a:rPr>
                        <a:t>13 (11)</a:t>
                      </a:r>
                    </a:p>
                    <a:p>
                      <a:pPr algn="ctr"/>
                      <a:r>
                        <a:rPr lang="fr-FR" baseline="0" noProof="0" smtClean="0">
                          <a:solidFill>
                            <a:srgbClr val="000000"/>
                          </a:solidFill>
                          <a:latin typeface="Arial" panose="020B0604020202020204" pitchFamily="34" charset="0"/>
                          <a:cs typeface="Arial" panose="020B0604020202020204" pitchFamily="34" charset="0"/>
                        </a:rPr>
                        <a:t>13 (11)</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fr-FR" noProof="0" dirty="0" smtClean="0">
                        <a:solidFill>
                          <a:srgbClr val="000000"/>
                        </a:solidFill>
                        <a:latin typeface="Arial" panose="020B0604020202020204" pitchFamily="34" charset="0"/>
                        <a:cs typeface="Arial" panose="020B0604020202020204" pitchFamily="34" charset="0"/>
                      </a:endParaRPr>
                    </a:p>
                    <a:p>
                      <a:pPr algn="ctr"/>
                      <a:r>
                        <a:rPr lang="fr-FR" noProof="0" dirty="0" smtClean="0">
                          <a:solidFill>
                            <a:srgbClr val="000000"/>
                          </a:solidFill>
                          <a:latin typeface="Arial" panose="020B0604020202020204" pitchFamily="34" charset="0"/>
                          <a:cs typeface="Arial" panose="020B0604020202020204" pitchFamily="34" charset="0"/>
                        </a:rPr>
                        <a:t>2 (2)</a:t>
                      </a:r>
                    </a:p>
                    <a:p>
                      <a:pPr algn="ctr"/>
                      <a:r>
                        <a:rPr lang="fr-FR" noProof="0" dirty="0" smtClean="0">
                          <a:solidFill>
                            <a:srgbClr val="000000"/>
                          </a:solidFill>
                          <a:latin typeface="Arial" panose="020B0604020202020204" pitchFamily="34" charset="0"/>
                          <a:cs typeface="Arial" panose="020B0604020202020204" pitchFamily="34" charset="0"/>
                        </a:rPr>
                        <a:t>1 (1)</a:t>
                      </a:r>
                    </a:p>
                    <a:p>
                      <a:pPr algn="ctr"/>
                      <a:r>
                        <a:rPr lang="fr-FR" noProof="0" dirty="0" smtClean="0">
                          <a:solidFill>
                            <a:srgbClr val="000000"/>
                          </a:solidFill>
                          <a:latin typeface="Arial" panose="020B0604020202020204" pitchFamily="34" charset="0"/>
                          <a:cs typeface="Arial" panose="020B0604020202020204" pitchFamily="34" charset="0"/>
                        </a:rPr>
                        <a:t>1 (1)</a:t>
                      </a:r>
                    </a:p>
                    <a:p>
                      <a:pPr algn="ctr"/>
                      <a:r>
                        <a:rPr lang="fr-FR" noProof="0" dirty="0" smtClean="0">
                          <a:solidFill>
                            <a:srgbClr val="000000"/>
                          </a:solidFill>
                          <a:latin typeface="Arial" panose="020B0604020202020204" pitchFamily="34" charset="0"/>
                          <a:cs typeface="Arial" panose="020B0604020202020204" pitchFamily="34" charset="0"/>
                        </a:rPr>
                        <a:t>8 (7)</a:t>
                      </a:r>
                    </a:p>
                    <a:p>
                      <a:pPr algn="ctr"/>
                      <a:r>
                        <a:rPr lang="fr-FR" noProof="0" dirty="0" smtClean="0">
                          <a:solidFill>
                            <a:srgbClr val="000000"/>
                          </a:solidFill>
                          <a:latin typeface="Arial" panose="020B0604020202020204" pitchFamily="34" charset="0"/>
                          <a:cs typeface="Arial" panose="020B0604020202020204" pitchFamily="34" charset="0"/>
                        </a:rPr>
                        <a:t>2 (2)</a:t>
                      </a:r>
                    </a:p>
                    <a:p>
                      <a:pPr algn="ctr"/>
                      <a:r>
                        <a:rPr lang="fr-FR" noProof="0" dirty="0" smtClean="0">
                          <a:solidFill>
                            <a:srgbClr val="000000"/>
                          </a:solidFill>
                          <a:latin typeface="Arial" panose="020B0604020202020204" pitchFamily="34" charset="0"/>
                          <a:cs typeface="Arial" panose="020B0604020202020204" pitchFamily="34" charset="0"/>
                        </a:rPr>
                        <a:t>0</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86221721"/>
                  </a:ext>
                </a:extLst>
              </a:tr>
            </a:tbl>
          </a:graphicData>
        </a:graphic>
      </p:graphicFrame>
    </p:spTree>
    <p:custDataLst>
      <p:tags r:id="rId1"/>
    </p:custDataLst>
    <p:extLst>
      <p:ext uri="{BB962C8B-B14F-4D97-AF65-F5344CB8AC3E}">
        <p14:creationId xmlns:p14="http://schemas.microsoft.com/office/powerpoint/2010/main" val="223218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 Résultats à long terme d’un essai randomisé de phase III explorant l’effet d’un lavage péritonéal peropératoire extensif en association au traitement standard dans le cancer de l’estomac résécable ≥ T3: CCOG 1102 </a:t>
            </a:r>
            <a:br>
              <a:rPr lang="fr-FR" dirty="0" smtClean="0"/>
            </a:br>
            <a:r>
              <a:rPr lang="fr-FR" dirty="0" smtClean="0"/>
              <a:t>– Morimoto D,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Montrer la </a:t>
            </a:r>
            <a:r>
              <a:rPr lang="fr-FR" dirty="0"/>
              <a:t>supériorité du lavage </a:t>
            </a:r>
            <a:r>
              <a:rPr lang="fr-FR" dirty="0" smtClean="0"/>
              <a:t>péritonéal </a:t>
            </a:r>
            <a:r>
              <a:rPr lang="fr-FR" dirty="0"/>
              <a:t>peropératoire extensif </a:t>
            </a:r>
            <a:r>
              <a:rPr lang="fr-FR" dirty="0" smtClean="0"/>
              <a:t>(LPPE) sur l’irrigation conventionnelle chez des patients avec cancer de l’estomac ≥T3 </a:t>
            </a:r>
            <a:endParaRPr lang="fr-FR" dirty="0"/>
          </a:p>
        </p:txBody>
      </p:sp>
      <p:sp>
        <p:nvSpPr>
          <p:cNvPr id="15" name="Text Placeholder 14"/>
          <p:cNvSpPr>
            <a:spLocks noGrp="1"/>
          </p:cNvSpPr>
          <p:nvPr>
            <p:ph type="body" sz="quarter" idx="11"/>
          </p:nvPr>
        </p:nvSpPr>
        <p:spPr/>
        <p:txBody>
          <a:bodyPr/>
          <a:lstStyle/>
          <a:p>
            <a:r>
              <a:rPr lang="fr-FR" smtClean="0"/>
              <a:t>Morimoto D, et al, J Clin Oncol 2018;36(Suppl 4S):Abstr 1</a:t>
            </a:r>
            <a:endParaRPr lang="fr-FR" dirty="0"/>
          </a:p>
        </p:txBody>
      </p:sp>
      <p:sp>
        <p:nvSpPr>
          <p:cNvPr id="6" name="Rectangle 9"/>
          <p:cNvSpPr txBox="1">
            <a:spLocks noChangeArrowheads="1"/>
          </p:cNvSpPr>
          <p:nvPr/>
        </p:nvSpPr>
        <p:spPr bwMode="auto">
          <a:xfrm>
            <a:off x="365124" y="5445380"/>
            <a:ext cx="4130676" cy="849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SSM</a:t>
            </a:r>
          </a:p>
          <a:p>
            <a:endParaRPr lang="fr-FR" dirty="0"/>
          </a:p>
        </p:txBody>
      </p:sp>
      <p:sp>
        <p:nvSpPr>
          <p:cNvPr id="7" name="Content Placeholder 26"/>
          <p:cNvSpPr txBox="1">
            <a:spLocks/>
          </p:cNvSpPr>
          <p:nvPr/>
        </p:nvSpPr>
        <p:spPr>
          <a:xfrm>
            <a:off x="4648200" y="5445380"/>
            <a:ext cx="4130675" cy="8498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SG, SSR péritonéale, </a:t>
            </a:r>
            <a:r>
              <a:rPr lang="fr-FR" dirty="0"/>
              <a:t>t</a:t>
            </a:r>
            <a:r>
              <a:rPr lang="fr-FR" dirty="0" smtClean="0"/>
              <a:t>olérance</a:t>
            </a:r>
            <a:endParaRPr lang="fr-FR" dirty="0"/>
          </a:p>
        </p:txBody>
      </p:sp>
      <p:sp>
        <p:nvSpPr>
          <p:cNvPr id="8" name="Oval 14"/>
          <p:cNvSpPr>
            <a:spLocks noChangeArrowheads="1"/>
          </p:cNvSpPr>
          <p:nvPr/>
        </p:nvSpPr>
        <p:spPr bwMode="auto">
          <a:xfrm>
            <a:off x="3794895" y="35645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fr-FR" altLang="zh-CN" sz="1600" b="1" smtClean="0">
                <a:solidFill>
                  <a:srgbClr val="043882"/>
                </a:solidFill>
                <a:ea typeface="SimSun" pitchFamily="2" charset="-122"/>
              </a:rPr>
              <a:t>R</a:t>
            </a:r>
          </a:p>
          <a:p>
            <a:pPr lvl="0" algn="ctr">
              <a:defRPr/>
            </a:pPr>
            <a:r>
              <a:rPr lang="fr-FR" altLang="zh-CN" sz="1600" b="1" smtClean="0">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9" name="AutoShape 15"/>
          <p:cNvCxnSpPr>
            <a:cxnSpLocks noChangeShapeType="1"/>
            <a:stCxn id="8" idx="0"/>
            <a:endCxn id="16" idx="1"/>
          </p:cNvCxnSpPr>
          <p:nvPr/>
        </p:nvCxnSpPr>
        <p:spPr bwMode="auto">
          <a:xfrm rot="5400000" flipH="1" flipV="1">
            <a:off x="3964031" y="2965223"/>
            <a:ext cx="722030" cy="47670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686136" y="2664502"/>
            <a:ext cx="1384536" cy="239919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smtClean="0">
                <a:ln>
                  <a:noFill/>
                </a:ln>
                <a:solidFill>
                  <a:srgbClr val="FFFFFF"/>
                </a:solidFill>
                <a:effectLst/>
                <a:uLnTx/>
                <a:uFillTx/>
                <a:ea typeface="SimSun" pitchFamily="2" charset="-122"/>
              </a:rPr>
              <a:t>Stade p I –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smtClean="0">
                <a:ln>
                  <a:noFill/>
                </a:ln>
                <a:solidFill>
                  <a:srgbClr val="FFFFFF"/>
                </a:solidFill>
                <a:effectLst/>
                <a:uLnTx/>
                <a:uFillTx/>
                <a:ea typeface="SimSun" pitchFamily="2" charset="-122"/>
              </a:rPr>
              <a:t>Pas de traitement</a:t>
            </a:r>
          </a:p>
          <a:p>
            <a:pPr marL="0" marR="0" lvl="0" indent="0" algn="ctr" defTabSz="892175" rtl="0" eaLnBrk="0" fontAlgn="base" latinLnBrk="0" hangingPunct="0">
              <a:lnSpc>
                <a:spcPct val="100000"/>
              </a:lnSpc>
              <a:spcBef>
                <a:spcPct val="0"/>
              </a:spcBef>
              <a:spcAft>
                <a:spcPct val="0"/>
              </a:spcAft>
              <a:buClrTx/>
              <a:buSzTx/>
              <a:buFontTx/>
              <a:buNone/>
              <a:tabLst/>
              <a:defRPr/>
            </a:pPr>
            <a:endParaRPr lang="fr-FR" altLang="zh-CN" sz="1400" b="1" dirty="0" smtClean="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smtClean="0">
                <a:ln>
                  <a:noFill/>
                </a:ln>
                <a:solidFill>
                  <a:srgbClr val="FFFFFF"/>
                </a:solidFill>
                <a:effectLst/>
                <a:uLnTx/>
                <a:uFillTx/>
                <a:ea typeface="SimSun" pitchFamily="2" charset="-122"/>
              </a:rPr>
              <a:t>Stade</a:t>
            </a:r>
            <a:r>
              <a:rPr kumimoji="0" lang="fr-FR" altLang="zh-CN" sz="1400" b="1" i="0" u="none" strike="noStrike" kern="1200" cap="none" spc="0" normalizeH="0" noProof="0" dirty="0" smtClean="0">
                <a:ln>
                  <a:noFill/>
                </a:ln>
                <a:solidFill>
                  <a:srgbClr val="FFFFFF"/>
                </a:solidFill>
                <a:effectLst/>
                <a:uLnTx/>
                <a:uFillTx/>
                <a:ea typeface="SimSun" pitchFamily="2" charset="-122"/>
              </a:rPr>
              <a:t> </a:t>
            </a:r>
            <a:r>
              <a:rPr kumimoji="0" lang="fr-FR" altLang="zh-CN" sz="1400" b="1" i="0" u="none" strike="noStrike" kern="1200" cap="none" spc="0" normalizeH="0" noProof="0" dirty="0" err="1" smtClean="0">
                <a:ln>
                  <a:noFill/>
                </a:ln>
                <a:solidFill>
                  <a:srgbClr val="FFFFFF"/>
                </a:solidFill>
                <a:effectLst/>
                <a:uLnTx/>
                <a:uFillTx/>
                <a:ea typeface="SimSun" pitchFamily="2" charset="-122"/>
              </a:rPr>
              <a:t>pII</a:t>
            </a:r>
            <a:r>
              <a:rPr kumimoji="0" lang="fr-FR" altLang="zh-CN" sz="1400" b="1" i="0" u="none" strike="noStrike" kern="1200" cap="none" spc="0" normalizeH="0" noProof="0" dirty="0" smtClean="0">
                <a:ln>
                  <a:noFill/>
                </a:ln>
                <a:solidFill>
                  <a:srgbClr val="FFFFFF"/>
                </a:solidFill>
                <a:effectLst/>
                <a:uLnTx/>
                <a:uFillTx/>
                <a:ea typeface="SimSun" pitchFamily="2" charset="-122"/>
              </a:rPr>
              <a:t>/III – S-1 pour </a:t>
            </a:r>
            <a:br>
              <a:rPr kumimoji="0" lang="fr-FR" altLang="zh-CN" sz="1400" b="1" i="0" u="none" strike="noStrike" kern="1200" cap="none" spc="0" normalizeH="0" noProof="0" dirty="0" smtClean="0">
                <a:ln>
                  <a:noFill/>
                </a:ln>
                <a:solidFill>
                  <a:srgbClr val="FFFFFF"/>
                </a:solidFill>
                <a:effectLst/>
                <a:uLnTx/>
                <a:uFillTx/>
                <a:ea typeface="SimSun" pitchFamily="2" charset="-122"/>
              </a:rPr>
            </a:br>
            <a:r>
              <a:rPr kumimoji="0" lang="fr-FR" altLang="zh-CN" sz="1400" b="1" i="0" u="none" strike="noStrike" kern="1200" cap="none" spc="0" normalizeH="0" noProof="0" dirty="0" smtClean="0">
                <a:ln>
                  <a:noFill/>
                </a:ln>
                <a:solidFill>
                  <a:srgbClr val="FFFFFF"/>
                </a:solidFill>
                <a:effectLst/>
                <a:uLnTx/>
                <a:uFillTx/>
                <a:ea typeface="SimSun" pitchFamily="2" charset="-122"/>
              </a:rPr>
              <a:t>12 mois</a:t>
            </a:r>
          </a:p>
          <a:p>
            <a:pPr marL="0" marR="0" lvl="0" indent="0" algn="ctr" defTabSz="892175" rtl="0" eaLnBrk="0" fontAlgn="base" latinLnBrk="0" hangingPunct="0">
              <a:lnSpc>
                <a:spcPct val="100000"/>
              </a:lnSpc>
              <a:spcBef>
                <a:spcPct val="0"/>
              </a:spcBef>
              <a:spcAft>
                <a:spcPct val="0"/>
              </a:spcAft>
              <a:buClrTx/>
              <a:buSzTx/>
              <a:buFontTx/>
              <a:buNone/>
              <a:tabLst/>
              <a:defRPr/>
            </a:pPr>
            <a:endParaRPr lang="fr-FR" altLang="zh-CN" sz="1400" b="1" baseline="0" dirty="0" smtClean="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noProof="0" dirty="0" smtClean="0">
                <a:ln>
                  <a:noFill/>
                </a:ln>
                <a:solidFill>
                  <a:srgbClr val="FFFFFF"/>
                </a:solidFill>
                <a:effectLst/>
                <a:uLnTx/>
                <a:uFillTx/>
                <a:ea typeface="SimSun" pitchFamily="2" charset="-122"/>
              </a:rPr>
              <a:t>Stade p/c IV – au choix du médecin</a:t>
            </a:r>
            <a:endParaRPr kumimoji="0" lang="fr-FR" altLang="zh-CN" sz="1400" b="1" i="0" u="none" strike="noStrike" kern="1200" cap="none" spc="0" normalizeH="0" baseline="0" noProof="0" dirty="0">
              <a:ln>
                <a:noFill/>
              </a:ln>
              <a:solidFill>
                <a:srgbClr val="FFFFFF"/>
              </a:solidFill>
              <a:effectLst/>
              <a:uLnTx/>
              <a:uFillTx/>
              <a:ea typeface="SimSun" pitchFamily="2" charset="-122"/>
            </a:endParaRPr>
          </a:p>
        </p:txBody>
      </p:sp>
      <p:sp>
        <p:nvSpPr>
          <p:cNvPr id="11" name="Content Placeholder 26"/>
          <p:cNvSpPr txBox="1">
            <a:spLocks/>
          </p:cNvSpPr>
          <p:nvPr/>
        </p:nvSpPr>
        <p:spPr bwMode="auto">
          <a:xfrm>
            <a:off x="4554026" y="3336220"/>
            <a:ext cx="2819703" cy="115958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smtClean="0">
                <a:solidFill>
                  <a:srgbClr val="4D4D4D"/>
                </a:solidFill>
                <a:latin typeface="Arial"/>
              </a:rPr>
              <a:t>Institution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smtClean="0">
                <a:solidFill>
                  <a:srgbClr val="4D4D4D"/>
                </a:solidFill>
                <a:latin typeface="Arial"/>
              </a:rPr>
              <a:t>cT3 vs, cT4a vs, cT4b</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err="1" smtClean="0">
                <a:ln>
                  <a:noFill/>
                </a:ln>
                <a:solidFill>
                  <a:srgbClr val="4D4D4D"/>
                </a:solidFill>
                <a:effectLst/>
                <a:uLnTx/>
                <a:uFillTx/>
                <a:latin typeface="Arial"/>
              </a:rPr>
              <a:t>Néoadjuvant</a:t>
            </a:r>
            <a:r>
              <a:rPr kumimoji="0" lang="fr-FR" sz="1400" b="0" i="0" u="none" strike="noStrike" kern="1200" cap="none" spc="0" normalizeH="0" noProof="0" dirty="0" smtClean="0">
                <a:ln>
                  <a:noFill/>
                </a:ln>
                <a:solidFill>
                  <a:srgbClr val="4D4D4D"/>
                </a:solidFill>
                <a:effectLst/>
                <a:uLnTx/>
                <a:uFillTx/>
                <a:latin typeface="Arial"/>
              </a:rPr>
              <a:t> (oui vs. non)</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3684814" y="3856691"/>
            <a:ext cx="11008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p:cNvCxnSpPr>
          <p:nvPr/>
        </p:nvCxnSpPr>
        <p:spPr bwMode="auto">
          <a:xfrm>
            <a:off x="7241890" y="2842561"/>
            <a:ext cx="444246" cy="1"/>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563400" y="2432192"/>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FFFFFF"/>
                </a:solidFill>
                <a:ea typeface="SimSun" pitchFamily="2" charset="-122"/>
              </a:rPr>
              <a:t>LPPE 10 000 </a:t>
            </a:r>
            <a:r>
              <a:rPr lang="fr-FR" altLang="zh-CN" dirty="0" err="1" smtClean="0">
                <a:solidFill>
                  <a:srgbClr val="FFFFFF"/>
                </a:solidFill>
                <a:ea typeface="SimSun" pitchFamily="2" charset="-122"/>
              </a:rPr>
              <a:t>mL</a:t>
            </a:r>
            <a:r>
              <a:rPr lang="fr-FR" altLang="zh-CN" dirty="0" smtClean="0">
                <a:solidFill>
                  <a:srgbClr val="FFFFFF"/>
                </a:solidFill>
                <a:ea typeface="SimSun" pitchFamily="2" charset="-122"/>
              </a:rPr>
              <a:t> solution saline</a:t>
            </a:r>
            <a:endParaRPr lang="fr-FR" altLang="zh-CN" baseline="30000" dirty="0" smtClean="0">
              <a:solidFill>
                <a:srgbClr val="FFFFFF"/>
              </a:solidFill>
              <a:ea typeface="SimSun" pitchFamily="2" charset="-122"/>
            </a:endParaRPr>
          </a:p>
          <a:p>
            <a:pPr lvl="0" algn="ctr" defTabSz="892175" eaLnBrk="0" hangingPunct="0">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(n=145)</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7" name="AutoShape 9"/>
          <p:cNvSpPr>
            <a:spLocks noChangeArrowheads="1"/>
          </p:cNvSpPr>
          <p:nvPr/>
        </p:nvSpPr>
        <p:spPr bwMode="auto">
          <a:xfrm>
            <a:off x="284672" y="2274463"/>
            <a:ext cx="3400142" cy="3164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Adénocarcinome gastrique avancé</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cT3(SS), T4a(SE) ou T4b(SI)</a:t>
            </a:r>
          </a:p>
          <a:p>
            <a:pPr marL="228600" lvl="0" indent="-228600" defTabSz="892175" eaLnBrk="0" hangingPunct="0">
              <a:spcAft>
                <a:spcPct val="30000"/>
              </a:spcAft>
              <a:buFont typeface="Arial" pitchFamily="34" charset="0"/>
              <a:buChar char="•"/>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cH0 et M0</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Chirurgie R0 possible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CT néoadjuvante autorisée</a:t>
            </a:r>
          </a:p>
          <a:p>
            <a:pPr marL="228600" indent="-228600" defTabSz="892175" eaLnBrk="0" hangingPunct="0">
              <a:spcAft>
                <a:spcPct val="30000"/>
              </a:spcAft>
              <a:buFont typeface="Arial" pitchFamily="34" charset="0"/>
              <a:buChar char="•"/>
              <a:defRPr/>
            </a:pPr>
            <a:r>
              <a:rPr lang="fr-FR" altLang="zh-CN" dirty="0">
                <a:solidFill>
                  <a:srgbClr val="FFFFFF"/>
                </a:solidFill>
                <a:ea typeface="SimSun" pitchFamily="2" charset="-122"/>
              </a:rPr>
              <a:t>E</a:t>
            </a:r>
            <a:r>
              <a:rPr lang="fr-FR" altLang="zh-CN" dirty="0" smtClean="0">
                <a:solidFill>
                  <a:srgbClr val="FFFFFF"/>
                </a:solidFill>
                <a:ea typeface="SimSun" pitchFamily="2" charset="-122"/>
              </a:rPr>
              <a:t>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(n=314)</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8" idx="4"/>
            <a:endCxn id="21" idx="1"/>
          </p:cNvCxnSpPr>
          <p:nvPr/>
        </p:nvCxnSpPr>
        <p:spPr bwMode="auto">
          <a:xfrm rot="16200000" flipH="1">
            <a:off x="3942472" y="4293011"/>
            <a:ext cx="765149" cy="476707"/>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p:cNvCxnSpPr>
          <p:nvPr/>
        </p:nvCxnSpPr>
        <p:spPr bwMode="auto">
          <a:xfrm>
            <a:off x="7240310" y="4913940"/>
            <a:ext cx="445826"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63400" y="4503572"/>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Non LPPE</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3 000 </a:t>
            </a:r>
            <a:r>
              <a:rPr kumimoji="0" lang="fr-FR" altLang="zh-CN" sz="18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mL</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solution saline</a:t>
            </a:r>
            <a:endPar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(n=150)</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7284112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04743" cy="807720"/>
          </a:xfrm>
        </p:spPr>
        <p:txBody>
          <a:bodyPr/>
          <a:lstStyle/>
          <a:p>
            <a:r>
              <a:rPr lang="fr-FR" dirty="0" smtClean="0"/>
              <a:t>553: Association de nivolumab + ipilimumab chez les patients avec cancer colorectal métastatique et déficit du système de réparation des mésappariements/instabilité </a:t>
            </a:r>
            <a:r>
              <a:rPr lang="fr-FR" dirty="0" err="1" smtClean="0"/>
              <a:t>microsatellitaire</a:t>
            </a:r>
            <a:r>
              <a:rPr lang="fr-FR" dirty="0" smtClean="0"/>
              <a:t> élevée (</a:t>
            </a:r>
            <a:r>
              <a:rPr lang="fr-FR" dirty="0" err="1" smtClean="0"/>
              <a:t>dMMR</a:t>
            </a:r>
            <a:r>
              <a:rPr lang="fr-FR" dirty="0" smtClean="0"/>
              <a:t>/MSI-H): premiers résultats de la cohorte entière de CheckMate-142 – Andr</a:t>
            </a:r>
            <a:r>
              <a:rPr lang="fr-FR" dirty="0" smtClean="0">
                <a:latin typeface="Arial" panose="020B0604020202020204" pitchFamily="34" charset="0"/>
                <a:cs typeface="Arial" panose="020B0604020202020204" pitchFamily="34" charset="0"/>
              </a:rPr>
              <a:t>é</a:t>
            </a:r>
            <a:r>
              <a:rPr lang="fr-FR" dirty="0" smtClean="0"/>
              <a:t> T,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prétraités avec CCRm </a:t>
            </a:r>
            <a:r>
              <a:rPr lang="fr-FR" b="1" dirty="0" err="1" smtClean="0"/>
              <a:t>dMMR</a:t>
            </a:r>
            <a:r>
              <a:rPr lang="fr-FR" b="1" dirty="0" smtClean="0"/>
              <a:t>/MSI-H, l’association nivolumab + ipilimumab a permis d’obtenir un bénéfice clinique durable </a:t>
            </a:r>
          </a:p>
          <a:p>
            <a:r>
              <a:rPr lang="fr-FR" b="1" dirty="0" smtClean="0"/>
              <a:t>L’association nivolumab + ipilimumab a un profil de tolérance gérable</a:t>
            </a:r>
          </a:p>
          <a:p>
            <a:r>
              <a:rPr lang="fr-FR" b="1" dirty="0" smtClean="0"/>
              <a:t>L’association nivolumab + ipilimumab pourrait être une nouvelle option thérapeutique pour les </a:t>
            </a:r>
            <a:r>
              <a:rPr lang="fr-FR" b="1" dirty="0"/>
              <a:t>patients prétraités avec CCRm </a:t>
            </a:r>
            <a:r>
              <a:rPr lang="fr-FR" b="1" dirty="0" err="1"/>
              <a:t>dMMR</a:t>
            </a:r>
            <a:r>
              <a:rPr lang="fr-FR" b="1" dirty="0"/>
              <a:t>/MSI-H </a:t>
            </a:r>
          </a:p>
        </p:txBody>
      </p:sp>
      <p:sp>
        <p:nvSpPr>
          <p:cNvPr id="15" name="Text Placeholder 14"/>
          <p:cNvSpPr>
            <a:spLocks noGrp="1"/>
          </p:cNvSpPr>
          <p:nvPr>
            <p:ph type="body" sz="quarter" idx="11"/>
          </p:nvPr>
        </p:nvSpPr>
        <p:spPr/>
        <p:txBody>
          <a:bodyPr/>
          <a:lstStyle/>
          <a:p>
            <a:r>
              <a:rPr lang="fr-FR" smtClean="0"/>
              <a:t>Andr</a:t>
            </a:r>
            <a:r>
              <a:rPr lang="fr-FR" smtClean="0">
                <a:latin typeface="Arial" panose="020B0604020202020204" pitchFamily="34" charset="0"/>
                <a:cs typeface="Arial" panose="020B0604020202020204" pitchFamily="34" charset="0"/>
              </a:rPr>
              <a:t>é</a:t>
            </a:r>
            <a:r>
              <a:rPr lang="fr-FR" smtClean="0"/>
              <a:t> T, et al, J Clin Oncol 2018;36(Suppl 4S):Abstr 553</a:t>
            </a:r>
            <a:endParaRPr lang="fr-FR"/>
          </a:p>
        </p:txBody>
      </p:sp>
    </p:spTree>
    <p:custDataLst>
      <p:tags r:id="rId1"/>
    </p:custDataLst>
    <p:extLst>
      <p:ext uri="{BB962C8B-B14F-4D97-AF65-F5344CB8AC3E}">
        <p14:creationId xmlns:p14="http://schemas.microsoft.com/office/powerpoint/2010/main" val="196495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560: Etude de phase </a:t>
            </a:r>
            <a:r>
              <a:rPr lang="fr-FR" dirty="0" err="1" smtClean="0"/>
              <a:t>Ib</a:t>
            </a:r>
            <a:r>
              <a:rPr lang="fr-FR" dirty="0" smtClean="0"/>
              <a:t> de tolérance et activité clinique de l’association atézolizumab + cobimetinib chez les patients avec cancer colorectal métastatique – </a:t>
            </a:r>
            <a:r>
              <a:rPr lang="fr-FR" dirty="0" err="1" smtClean="0"/>
              <a:t>Bendell</a:t>
            </a:r>
            <a:r>
              <a:rPr lang="fr-FR" dirty="0" smtClean="0"/>
              <a:t> JC,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Evaluer la tolérance et l’activité de l’association atézolizumab + cobimetinib chez des patients avec tumeurs solides localement avancées ou métastatiques, dont CCR</a:t>
            </a:r>
            <a:endParaRPr lang="fr-FR" dirty="0"/>
          </a:p>
        </p:txBody>
      </p:sp>
      <p:sp>
        <p:nvSpPr>
          <p:cNvPr id="14" name="Text Placeholder 13"/>
          <p:cNvSpPr>
            <a:spLocks noGrp="1"/>
          </p:cNvSpPr>
          <p:nvPr>
            <p:ph type="body" sz="quarter" idx="10"/>
          </p:nvPr>
        </p:nvSpPr>
        <p:spPr/>
        <p:txBody>
          <a:bodyPr/>
          <a:lstStyle/>
          <a:p>
            <a:r>
              <a:rPr lang="fr-FR" dirty="0" smtClean="0"/>
              <a:t>*14 jours on/14 jours off pour les patients de la cohorte CCRm avec biopsies en série (n=21)</a:t>
            </a:r>
            <a:endParaRPr lang="fr-FR" dirty="0"/>
          </a:p>
        </p:txBody>
      </p:sp>
      <p:sp>
        <p:nvSpPr>
          <p:cNvPr id="15" name="Text Placeholder 14"/>
          <p:cNvSpPr>
            <a:spLocks noGrp="1"/>
          </p:cNvSpPr>
          <p:nvPr>
            <p:ph type="body" sz="quarter" idx="11"/>
          </p:nvPr>
        </p:nvSpPr>
        <p:spPr/>
        <p:txBody>
          <a:bodyPr/>
          <a:lstStyle/>
          <a:p>
            <a:r>
              <a:rPr lang="fr-FR" smtClean="0"/>
              <a:t>Bendell JC, et al, J Clin Oncol 2018;36(Suppl 4S):Abstr 560</a:t>
            </a:r>
            <a:endParaRPr lang="fr-FR"/>
          </a:p>
        </p:txBody>
      </p:sp>
      <p:sp>
        <p:nvSpPr>
          <p:cNvPr id="8" name="AutoShape 12"/>
          <p:cNvSpPr>
            <a:spLocks noChangeArrowheads="1"/>
          </p:cNvSpPr>
          <p:nvPr/>
        </p:nvSpPr>
        <p:spPr bwMode="auto">
          <a:xfrm>
            <a:off x="8428487" y="3492861"/>
            <a:ext cx="651411" cy="58984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kern="0" dirty="0" err="1" smtClean="0">
                <a:solidFill>
                  <a:srgbClr val="FFFFFF"/>
                </a:solidFill>
                <a:latin typeface="Arial" panose="020B0604020202020204" pitchFamily="34" charset="0"/>
                <a:cs typeface="Arial" panose="020B0604020202020204" pitchFamily="34" charset="0"/>
              </a:rPr>
              <a:t>Prog</a:t>
            </a:r>
            <a:endParaRPr lang="fr-FR" altLang="zh-CN" sz="1600" b="1" dirty="0">
              <a:solidFill>
                <a:srgbClr val="FFFFFF"/>
              </a:solidFill>
              <a:ea typeface="SimSun" pitchFamily="2" charset="-122"/>
            </a:endParaRPr>
          </a:p>
        </p:txBody>
      </p:sp>
      <p:cxnSp>
        <p:nvCxnSpPr>
          <p:cNvPr id="11" name="AutoShape 21"/>
          <p:cNvCxnSpPr>
            <a:cxnSpLocks noChangeShapeType="1"/>
            <a:stCxn id="12" idx="3"/>
            <a:endCxn id="21" idx="1"/>
          </p:cNvCxnSpPr>
          <p:nvPr/>
        </p:nvCxnSpPr>
        <p:spPr bwMode="auto">
          <a:xfrm>
            <a:off x="5337379" y="3787783"/>
            <a:ext cx="235369"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2805600" y="2859378"/>
            <a:ext cx="2531779" cy="185680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panose="020B0604020202020204" pitchFamily="34" charset="0"/>
                <a:cs typeface="Arial" panose="020B0604020202020204" pitchFamily="34" charset="0"/>
              </a:rPr>
              <a:t>Escalade de dose</a:t>
            </a: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atézolizumab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800 mg /2S +</a:t>
            </a:r>
          </a:p>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cobimetinib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20–60 mg/j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(21 jours on/7 jours off)</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64868" y="2191704"/>
            <a:ext cx="2505366"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CCR métastatique ou localement avancé réfractaire à la CT</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Le statut PD-L1 n’était pas un critère d’éligibilité</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(n=84)</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365124" y="5449132"/>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Tolérance</a:t>
            </a:r>
          </a:p>
          <a:p>
            <a:pPr>
              <a:buClr>
                <a:srgbClr val="043882"/>
              </a:buClr>
            </a:pPr>
            <a:endParaRPr lang="fr-FR" dirty="0"/>
          </a:p>
        </p:txBody>
      </p:sp>
      <p:sp>
        <p:nvSpPr>
          <p:cNvPr id="17" name="Content Placeholder 26"/>
          <p:cNvSpPr txBox="1">
            <a:spLocks/>
          </p:cNvSpPr>
          <p:nvPr/>
        </p:nvSpPr>
        <p:spPr>
          <a:xfrm>
            <a:off x="4648200" y="544913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durée de réponse, SSP, SG</a:t>
            </a:r>
            <a:endParaRPr lang="fr-FR" dirty="0"/>
          </a:p>
        </p:txBody>
      </p:sp>
      <p:sp>
        <p:nvSpPr>
          <p:cNvPr id="21" name="AutoShape 12"/>
          <p:cNvSpPr>
            <a:spLocks noChangeArrowheads="1"/>
          </p:cNvSpPr>
          <p:nvPr/>
        </p:nvSpPr>
        <p:spPr bwMode="auto">
          <a:xfrm>
            <a:off x="5572748" y="2903195"/>
            <a:ext cx="2620371" cy="17691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Escalade de dose</a:t>
            </a:r>
          </a:p>
          <a:p>
            <a:pPr algn="ctr" defTabSz="892175" eaLnBrk="0" hangingPunct="0"/>
            <a:r>
              <a:rPr lang="fr-FR" altLang="zh-CN" dirty="0" smtClean="0">
                <a:solidFill>
                  <a:srgbClr val="4D4D4D"/>
                </a:solidFill>
                <a:ea typeface="SimSun" pitchFamily="2" charset="-122"/>
              </a:rPr>
              <a:t>atézolizumab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800 mg /2S + </a:t>
            </a:r>
          </a:p>
          <a:p>
            <a:pPr algn="ctr" defTabSz="892175" eaLnBrk="0" hangingPunct="0"/>
            <a:r>
              <a:rPr lang="fr-FR" altLang="zh-CN" dirty="0" smtClean="0">
                <a:solidFill>
                  <a:srgbClr val="4D4D4D"/>
                </a:solidFill>
                <a:ea typeface="SimSun" pitchFamily="2" charset="-122"/>
              </a:rPr>
              <a:t>cobimetinib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60 mg/j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(21 jours on/7 jours off*)</a:t>
            </a:r>
            <a:endParaRPr lang="fr-FR" altLang="zh-CN" dirty="0">
              <a:solidFill>
                <a:srgbClr val="4D4D4D"/>
              </a:solidFill>
              <a:ea typeface="SimSun" pitchFamily="2" charset="-122"/>
            </a:endParaRPr>
          </a:p>
        </p:txBody>
      </p:sp>
      <p:cxnSp>
        <p:nvCxnSpPr>
          <p:cNvPr id="22" name="AutoShape 21"/>
          <p:cNvCxnSpPr>
            <a:cxnSpLocks noChangeShapeType="1"/>
            <a:stCxn id="13" idx="3"/>
            <a:endCxn id="12" idx="1"/>
          </p:cNvCxnSpPr>
          <p:nvPr/>
        </p:nvCxnSpPr>
        <p:spPr bwMode="auto">
          <a:xfrm>
            <a:off x="2570234" y="3787782"/>
            <a:ext cx="235366" cy="1"/>
          </a:xfrm>
          <a:prstGeom prst="straightConnector1">
            <a:avLst/>
          </a:prstGeom>
          <a:noFill/>
          <a:ln w="57150">
            <a:solidFill>
              <a:schemeClr val="bg2">
                <a:lumMod val="60000"/>
                <a:lumOff val="40000"/>
              </a:schemeClr>
            </a:solidFill>
            <a:round/>
            <a:headEnd/>
            <a:tailEnd type="triangle" w="med" len="med"/>
          </a:ln>
        </p:spPr>
      </p:cxnSp>
      <p:cxnSp>
        <p:nvCxnSpPr>
          <p:cNvPr id="46" name="AutoShape 21"/>
          <p:cNvCxnSpPr>
            <a:cxnSpLocks noChangeShapeType="1"/>
            <a:stCxn id="21" idx="3"/>
            <a:endCxn id="8" idx="1"/>
          </p:cNvCxnSpPr>
          <p:nvPr/>
        </p:nvCxnSpPr>
        <p:spPr bwMode="auto">
          <a:xfrm>
            <a:off x="8193119" y="3787783"/>
            <a:ext cx="235368"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80234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7438796" y="42136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122" name="Rectangle 2"/>
          <p:cNvSpPr>
            <a:spLocks noGrp="1" noChangeArrowheads="1"/>
          </p:cNvSpPr>
          <p:nvPr>
            <p:ph type="title"/>
          </p:nvPr>
        </p:nvSpPr>
        <p:spPr/>
        <p:txBody>
          <a:bodyPr/>
          <a:lstStyle/>
          <a:p>
            <a:r>
              <a:rPr lang="fr-FR" smtClean="0"/>
              <a:t>560: Etude de phase Ib de tolérance et activité clinique de l’association atézolizumab + cobimetinib chez les patients avec cancer colorectal métastatique – Bendell JC,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6" name="Text Placeholder 5"/>
          <p:cNvSpPr>
            <a:spLocks noGrp="1"/>
          </p:cNvSpPr>
          <p:nvPr>
            <p:ph type="body" sz="quarter" idx="10"/>
          </p:nvPr>
        </p:nvSpPr>
        <p:spPr/>
        <p:txBody>
          <a:bodyPr/>
          <a:lstStyle/>
          <a:p>
            <a:r>
              <a:rPr lang="fr-FR" dirty="0"/>
              <a:t>MRG: meilleure réponse </a:t>
            </a:r>
            <a:r>
              <a:rPr lang="fr-FR" dirty="0" smtClean="0"/>
              <a:t>globale</a:t>
            </a:r>
            <a:endParaRPr lang="fr-FR" dirty="0"/>
          </a:p>
        </p:txBody>
      </p:sp>
      <p:sp>
        <p:nvSpPr>
          <p:cNvPr id="15" name="Text Placeholder 14"/>
          <p:cNvSpPr>
            <a:spLocks noGrp="1"/>
          </p:cNvSpPr>
          <p:nvPr>
            <p:ph type="body" sz="quarter" idx="11"/>
          </p:nvPr>
        </p:nvSpPr>
        <p:spPr/>
        <p:txBody>
          <a:bodyPr/>
          <a:lstStyle/>
          <a:p>
            <a:r>
              <a:rPr lang="fr-FR" smtClean="0"/>
              <a:t>Bendell JC, et al, J Clin Oncol 2018;36(Suppl 4S):Abstr 560</a:t>
            </a:r>
            <a:endParaRPr lang="fr-FR"/>
          </a:p>
        </p:txBody>
      </p:sp>
      <p:sp>
        <p:nvSpPr>
          <p:cNvPr id="7" name="TextBox 6"/>
          <p:cNvSpPr txBox="1"/>
          <p:nvPr/>
        </p:nvSpPr>
        <p:spPr>
          <a:xfrm>
            <a:off x="3463021" y="1730831"/>
            <a:ext cx="4084246" cy="369332"/>
          </a:xfrm>
          <a:prstGeom prst="rect">
            <a:avLst/>
          </a:prstGeom>
          <a:noFill/>
        </p:spPr>
        <p:txBody>
          <a:bodyPr wrap="none" rtlCol="0">
            <a:spAutoFit/>
          </a:bodyPr>
          <a:lstStyle/>
          <a:p>
            <a:pPr defTabSz="457200" fontAlgn="auto">
              <a:spcBef>
                <a:spcPts val="0"/>
              </a:spcBef>
              <a:spcAft>
                <a:spcPts val="0"/>
              </a:spcAft>
              <a:defRPr/>
            </a:pPr>
            <a:r>
              <a:rPr lang="fr-FR" b="1" dirty="0" smtClean="0">
                <a:solidFill>
                  <a:srgbClr val="000000"/>
                </a:solidFill>
                <a:latin typeface="Arial" panose="020B0604020202020204" pitchFamily="34" charset="0"/>
                <a:cs typeface="Arial" panose="020B0604020202020204" pitchFamily="34" charset="0"/>
              </a:rPr>
              <a:t>Etendue et fréquence de la réponse</a:t>
            </a:r>
            <a:endParaRPr lang="fr-FR" b="1" dirty="0">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3461524" y="3326901"/>
            <a:ext cx="0" cy="221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90538" y="3326901"/>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85386" y="3859957"/>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85386" y="440956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80234" y="4963311"/>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80234" y="5529471"/>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57700" y="3167042"/>
            <a:ext cx="482824" cy="307777"/>
          </a:xfrm>
          <a:prstGeom prst="rect">
            <a:avLst/>
          </a:prstGeom>
          <a:noFill/>
        </p:spPr>
        <p:txBody>
          <a:bodyPr wrap="none" rtlCol="0">
            <a:spAutoFit/>
          </a:bodyPr>
          <a:lstStyle/>
          <a:p>
            <a:pPr algn="r"/>
            <a:r>
              <a:rPr lang="fr-FR" sz="1400" smtClean="0">
                <a:solidFill>
                  <a:srgbClr val="000000"/>
                </a:solidFill>
                <a:latin typeface="Arial" panose="020B0604020202020204" pitchFamily="34" charset="0"/>
                <a:cs typeface="Arial" panose="020B0604020202020204" pitchFamily="34" charset="0"/>
              </a:rPr>
              <a:t>100</a:t>
            </a:r>
            <a:endParaRPr lang="fr-FR" sz="140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3057086" y="3706068"/>
            <a:ext cx="383438" cy="307777"/>
          </a:xfrm>
          <a:prstGeom prst="rect">
            <a:avLst/>
          </a:prstGeom>
          <a:noFill/>
        </p:spPr>
        <p:txBody>
          <a:bodyPr wrap="none" rtlCol="0">
            <a:spAutoFit/>
          </a:bodyPr>
          <a:lstStyle/>
          <a:p>
            <a:pPr algn="r"/>
            <a:r>
              <a:rPr lang="fr-FR" sz="1400" smtClean="0">
                <a:solidFill>
                  <a:srgbClr val="000000"/>
                </a:solidFill>
                <a:latin typeface="Arial" panose="020B0604020202020204" pitchFamily="34" charset="0"/>
                <a:cs typeface="Arial" panose="020B0604020202020204" pitchFamily="34" charset="0"/>
              </a:rPr>
              <a:t>50</a:t>
            </a:r>
            <a:endParaRPr lang="fr-FR" sz="140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3156472" y="4245094"/>
            <a:ext cx="284052" cy="307777"/>
          </a:xfrm>
          <a:prstGeom prst="rect">
            <a:avLst/>
          </a:prstGeom>
          <a:noFill/>
        </p:spPr>
        <p:txBody>
          <a:bodyPr wrap="none" rtlCol="0">
            <a:spAutoFit/>
          </a:bodyPr>
          <a:lstStyle/>
          <a:p>
            <a:pPr algn="r"/>
            <a:r>
              <a:rPr lang="fr-FR" sz="1400" smtClean="0">
                <a:solidFill>
                  <a:srgbClr val="000000"/>
                </a:solidFill>
                <a:latin typeface="Arial" panose="020B0604020202020204" pitchFamily="34" charset="0"/>
                <a:cs typeface="Arial" panose="020B0604020202020204" pitchFamily="34" charset="0"/>
              </a:rPr>
              <a:t>0</a:t>
            </a:r>
            <a:endParaRPr lang="fr-FR" sz="140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957700" y="4809422"/>
            <a:ext cx="482824" cy="307777"/>
          </a:xfrm>
          <a:prstGeom prst="rect">
            <a:avLst/>
          </a:prstGeom>
          <a:noFill/>
        </p:spPr>
        <p:txBody>
          <a:bodyPr wrap="none" rtlCol="0">
            <a:spAutoFit/>
          </a:bodyPr>
          <a:lstStyle/>
          <a:p>
            <a:pPr algn="r"/>
            <a:r>
              <a:rPr lang="fr-FR" sz="1400" smtClean="0">
                <a:solidFill>
                  <a:srgbClr val="000000"/>
                </a:solidFill>
                <a:latin typeface="Arial"/>
                <a:cs typeface="Arial"/>
              </a:rPr>
              <a:t>–5</a:t>
            </a:r>
            <a:r>
              <a:rPr lang="fr-FR" sz="1400" smtClean="0">
                <a:solidFill>
                  <a:srgbClr val="000000"/>
                </a:solidFill>
                <a:latin typeface="Arial" panose="020B0604020202020204" pitchFamily="34" charset="0"/>
                <a:cs typeface="Arial" panose="020B0604020202020204" pitchFamily="34" charset="0"/>
              </a:rPr>
              <a:t>0</a:t>
            </a:r>
            <a:endParaRPr lang="fr-FR" sz="140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858313" y="5367654"/>
            <a:ext cx="582211" cy="307777"/>
          </a:xfrm>
          <a:prstGeom prst="rect">
            <a:avLst/>
          </a:prstGeom>
          <a:noFill/>
        </p:spPr>
        <p:txBody>
          <a:bodyPr wrap="none" rtlCol="0">
            <a:spAutoFit/>
          </a:bodyPr>
          <a:lstStyle/>
          <a:p>
            <a:pPr algn="r"/>
            <a:r>
              <a:rPr lang="fr-FR" sz="1400" smtClean="0">
                <a:solidFill>
                  <a:srgbClr val="000000"/>
                </a:solidFill>
                <a:latin typeface="Arial"/>
                <a:cs typeface="Arial"/>
              </a:rPr>
              <a:t>–10</a:t>
            </a:r>
            <a:r>
              <a:rPr lang="fr-FR" sz="1400" smtClean="0">
                <a:solidFill>
                  <a:srgbClr val="000000"/>
                </a:solidFill>
                <a:latin typeface="Arial" panose="020B0604020202020204" pitchFamily="34" charset="0"/>
                <a:cs typeface="Arial" panose="020B0604020202020204" pitchFamily="34" charset="0"/>
              </a:rPr>
              <a:t>0</a:t>
            </a:r>
            <a:endParaRPr lang="fr-FR" sz="140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rot="16200000">
            <a:off x="861023" y="4133814"/>
            <a:ext cx="3607428" cy="523220"/>
          </a:xfrm>
          <a:prstGeom prst="rect">
            <a:avLst/>
          </a:prstGeom>
          <a:noFill/>
        </p:spPr>
        <p:txBody>
          <a:bodyPr wrap="none" rtlCol="0">
            <a:spAutoFit/>
          </a:bodyPr>
          <a:lstStyle/>
          <a:p>
            <a:pPr algn="ctr"/>
            <a:r>
              <a:rPr lang="fr-FR" sz="1400" dirty="0" smtClean="0">
                <a:solidFill>
                  <a:srgbClr val="000000"/>
                </a:solidFill>
                <a:latin typeface="Arial" panose="020B0604020202020204" pitchFamily="34" charset="0"/>
                <a:cs typeface="Arial" panose="020B0604020202020204" pitchFamily="34" charset="0"/>
              </a:rPr>
              <a:t>Réduction maximale de la somme des plus</a:t>
            </a:r>
            <a:br>
              <a:rPr lang="fr-FR" sz="1400" dirty="0" smtClean="0">
                <a:solidFill>
                  <a:srgbClr val="000000"/>
                </a:solidFill>
                <a:latin typeface="Arial" panose="020B0604020202020204" pitchFamily="34" charset="0"/>
                <a:cs typeface="Arial" panose="020B0604020202020204" pitchFamily="34" charset="0"/>
              </a:rPr>
            </a:br>
            <a:r>
              <a:rPr lang="fr-FR" sz="1400" dirty="0" smtClean="0">
                <a:solidFill>
                  <a:srgbClr val="000000"/>
                </a:solidFill>
                <a:latin typeface="Arial" panose="020B0604020202020204" pitchFamily="34" charset="0"/>
                <a:cs typeface="Arial" panose="020B0604020202020204" pitchFamily="34" charset="0"/>
              </a:rPr>
              <a:t>longs diamètres à partir de l’inclusion, %</a:t>
            </a:r>
            <a:endParaRPr lang="fr-FR" sz="1400"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rot="10800000">
            <a:off x="3638356" y="3786982"/>
            <a:ext cx="18000" cy="612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3" name="Rectangle 22"/>
          <p:cNvSpPr/>
          <p:nvPr/>
        </p:nvSpPr>
        <p:spPr>
          <a:xfrm rot="10800000">
            <a:off x="3490015" y="3318982"/>
            <a:ext cx="18000" cy="1080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4" name="Rectangle 23"/>
          <p:cNvSpPr/>
          <p:nvPr/>
        </p:nvSpPr>
        <p:spPr>
          <a:xfrm>
            <a:off x="7833756" y="4427390"/>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25" name="TextBox 24"/>
          <p:cNvSpPr txBox="1"/>
          <p:nvPr/>
        </p:nvSpPr>
        <p:spPr>
          <a:xfrm>
            <a:off x="5927924" y="2121490"/>
            <a:ext cx="1711251" cy="307777"/>
          </a:xfrm>
          <a:prstGeom prst="rect">
            <a:avLst/>
          </a:prstGeom>
          <a:noFill/>
        </p:spPr>
        <p:txBody>
          <a:bodyPr wrap="none" rtlCol="0">
            <a:spAutoFit/>
          </a:bodyPr>
          <a:lstStyle/>
          <a:p>
            <a:r>
              <a:rPr lang="fr-FR" sz="1400" b="1" dirty="0" smtClean="0">
                <a:solidFill>
                  <a:srgbClr val="000000"/>
                </a:solidFill>
                <a:latin typeface="Arial" panose="020B0604020202020204" pitchFamily="34" charset="0"/>
                <a:cs typeface="Arial" panose="020B0604020202020204" pitchFamily="34" charset="0"/>
              </a:rPr>
              <a:t>Meilleure réponse</a:t>
            </a:r>
            <a:endParaRPr lang="fr-FR" sz="1400" b="1" dirty="0">
              <a:solidFill>
                <a:srgbClr val="000000"/>
              </a:solidFill>
              <a:latin typeface="Arial" panose="020B0604020202020204" pitchFamily="34" charset="0"/>
              <a:cs typeface="Arial" panose="020B0604020202020204" pitchFamily="34" charset="0"/>
            </a:endParaRPr>
          </a:p>
        </p:txBody>
      </p:sp>
      <p:grpSp>
        <p:nvGrpSpPr>
          <p:cNvPr id="26" name="Group 25"/>
          <p:cNvGrpSpPr/>
          <p:nvPr/>
        </p:nvGrpSpPr>
        <p:grpSpPr>
          <a:xfrm>
            <a:off x="6633578" y="2429267"/>
            <a:ext cx="1211035" cy="646331"/>
            <a:chOff x="6603569" y="2657871"/>
            <a:chExt cx="1211035" cy="646331"/>
          </a:xfrm>
        </p:grpSpPr>
        <p:sp>
          <p:nvSpPr>
            <p:cNvPr id="27" name="TextBox 26"/>
            <p:cNvSpPr txBox="1"/>
            <p:nvPr/>
          </p:nvSpPr>
          <p:spPr>
            <a:xfrm>
              <a:off x="6732006" y="2657871"/>
              <a:ext cx="1082598" cy="646331"/>
            </a:xfrm>
            <a:prstGeom prst="rect">
              <a:avLst/>
            </a:prstGeom>
            <a:noFill/>
          </p:spPr>
          <p:txBody>
            <a:bodyPr wrap="none" rtlCol="0">
              <a:spAutoFit/>
            </a:bodyPr>
            <a:lstStyle/>
            <a:p>
              <a:r>
                <a:rPr lang="fr-FR" sz="1200" b="1" dirty="0" smtClean="0">
                  <a:solidFill>
                    <a:srgbClr val="000000"/>
                  </a:solidFill>
                  <a:latin typeface="Arial" panose="020B0604020202020204" pitchFamily="34" charset="0"/>
                  <a:cs typeface="Arial" panose="020B0604020202020204" pitchFamily="34" charset="0"/>
                </a:rPr>
                <a:t>RP</a:t>
              </a:r>
            </a:p>
            <a:p>
              <a:r>
                <a:rPr lang="fr-FR" sz="1200" b="1" dirty="0" smtClean="0">
                  <a:solidFill>
                    <a:srgbClr val="000000"/>
                  </a:solidFill>
                  <a:latin typeface="Arial" panose="020B0604020202020204" pitchFamily="34" charset="0"/>
                  <a:cs typeface="Arial" panose="020B0604020202020204" pitchFamily="34" charset="0"/>
                </a:rPr>
                <a:t>MS</a:t>
              </a:r>
            </a:p>
            <a:p>
              <a:r>
                <a:rPr lang="fr-FR" sz="1200" b="1" dirty="0" smtClean="0">
                  <a:solidFill>
                    <a:srgbClr val="000000"/>
                  </a:solidFill>
                  <a:latin typeface="Arial" panose="020B0604020202020204" pitchFamily="34" charset="0"/>
                  <a:cs typeface="Arial" panose="020B0604020202020204" pitchFamily="34" charset="0"/>
                </a:rPr>
                <a:t>Progression</a:t>
              </a:r>
              <a:endParaRPr lang="fr-FR" sz="1200" b="1" dirty="0">
                <a:solidFill>
                  <a:srgbClr val="000000"/>
                </a:solidFill>
                <a:latin typeface="Arial" panose="020B0604020202020204" pitchFamily="34" charset="0"/>
                <a:cs typeface="Arial" panose="020B0604020202020204" pitchFamily="34" charset="0"/>
              </a:endParaRPr>
            </a:p>
          </p:txBody>
        </p:sp>
        <p:sp>
          <p:nvSpPr>
            <p:cNvPr id="28" name="Rectangle 27"/>
            <p:cNvSpPr>
              <a:spLocks noChangeAspect="1"/>
            </p:cNvSpPr>
            <p:nvPr/>
          </p:nvSpPr>
          <p:spPr>
            <a:xfrm rot="-60000">
              <a:off x="6603569" y="2737563"/>
              <a:ext cx="130925" cy="130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29" name="Rectangle 28"/>
            <p:cNvSpPr>
              <a:spLocks noChangeAspect="1"/>
            </p:cNvSpPr>
            <p:nvPr/>
          </p:nvSpPr>
          <p:spPr>
            <a:xfrm rot="-60000">
              <a:off x="6603569" y="2930946"/>
              <a:ext cx="130925" cy="130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sp>
          <p:nvSpPr>
            <p:cNvPr id="30" name="Rectangle 29"/>
            <p:cNvSpPr>
              <a:spLocks noChangeAspect="1"/>
            </p:cNvSpPr>
            <p:nvPr/>
          </p:nvSpPr>
          <p:spPr>
            <a:xfrm rot="-60000">
              <a:off x="6603569" y="3108536"/>
              <a:ext cx="130925" cy="130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D4D4D"/>
                </a:solidFill>
              </a:endParaRPr>
            </a:p>
          </p:txBody>
        </p:sp>
      </p:grpSp>
      <p:sp>
        <p:nvSpPr>
          <p:cNvPr id="31" name="TextBox 30"/>
          <p:cNvSpPr txBox="1"/>
          <p:nvPr/>
        </p:nvSpPr>
        <p:spPr>
          <a:xfrm>
            <a:off x="7728435" y="2121490"/>
            <a:ext cx="1062360" cy="307777"/>
          </a:xfrm>
          <a:prstGeom prst="rect">
            <a:avLst/>
          </a:prstGeom>
          <a:noFill/>
        </p:spPr>
        <p:txBody>
          <a:bodyPr wrap="none" rtlCol="0">
            <a:spAutoFit/>
          </a:bodyPr>
          <a:lstStyle/>
          <a:p>
            <a:r>
              <a:rPr lang="fr-FR" sz="1400" b="1" dirty="0" smtClean="0">
                <a:solidFill>
                  <a:srgbClr val="000000"/>
                </a:solidFill>
                <a:latin typeface="Arial" panose="020B0604020202020204" pitchFamily="34" charset="0"/>
                <a:cs typeface="Arial" panose="020B0604020202020204" pitchFamily="34" charset="0"/>
              </a:rPr>
              <a:t>Statut MSI </a:t>
            </a:r>
            <a:endParaRPr lang="fr-FR" sz="1400" b="1"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7750878" y="2429267"/>
            <a:ext cx="1016625" cy="646331"/>
          </a:xfrm>
          <a:prstGeom prst="rect">
            <a:avLst/>
          </a:prstGeom>
          <a:noFill/>
        </p:spPr>
        <p:txBody>
          <a:bodyPr wrap="none" rtlCol="0">
            <a:spAutoFit/>
          </a:bodyPr>
          <a:lstStyle/>
          <a:p>
            <a:pPr>
              <a:tabLst>
                <a:tab pos="177800" algn="l"/>
              </a:tabLst>
            </a:pPr>
            <a:r>
              <a:rPr lang="fr-FR" sz="1200" b="1" smtClean="0">
                <a:solidFill>
                  <a:srgbClr val="000000"/>
                </a:solidFill>
                <a:latin typeface="Arial" panose="020B0604020202020204" pitchFamily="34" charset="0"/>
                <a:cs typeface="Arial" panose="020B0604020202020204" pitchFamily="34" charset="0"/>
              </a:rPr>
              <a:t>S	MSS</a:t>
            </a:r>
          </a:p>
          <a:p>
            <a:pPr>
              <a:tabLst>
                <a:tab pos="177800" algn="l"/>
              </a:tabLst>
            </a:pPr>
            <a:r>
              <a:rPr lang="fr-FR" sz="1200" b="1" smtClean="0">
                <a:solidFill>
                  <a:srgbClr val="000000"/>
                </a:solidFill>
                <a:latin typeface="Arial" panose="020B0604020202020204" pitchFamily="34" charset="0"/>
                <a:cs typeface="Arial" panose="020B0604020202020204" pitchFamily="34" charset="0"/>
              </a:rPr>
              <a:t>L	MSI-low</a:t>
            </a:r>
          </a:p>
          <a:p>
            <a:pPr>
              <a:tabLst>
                <a:tab pos="177800" algn="l"/>
              </a:tabLst>
            </a:pPr>
            <a:r>
              <a:rPr lang="fr-FR" sz="1200" b="1" smtClean="0">
                <a:solidFill>
                  <a:srgbClr val="000000"/>
                </a:solidFill>
                <a:latin typeface="Arial" panose="020B0604020202020204" pitchFamily="34" charset="0"/>
                <a:cs typeface="Arial" panose="020B0604020202020204" pitchFamily="34" charset="0"/>
              </a:rPr>
              <a:t>H	MSI-high</a:t>
            </a:r>
            <a:endParaRPr lang="fr-FR" sz="1200" b="1">
              <a:solidFill>
                <a:srgbClr val="000000"/>
              </a:solidFill>
              <a:latin typeface="Arial" panose="020B0604020202020204" pitchFamily="34" charset="0"/>
              <a:cs typeface="Arial" panose="020B0604020202020204" pitchFamily="34" charset="0"/>
            </a:endParaRPr>
          </a:p>
        </p:txBody>
      </p:sp>
      <p:sp>
        <p:nvSpPr>
          <p:cNvPr id="33" name="Rectangle 32"/>
          <p:cNvSpPr/>
          <p:nvPr/>
        </p:nvSpPr>
        <p:spPr>
          <a:xfrm>
            <a:off x="7901148" y="4427390"/>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4" name="Rectangle 33"/>
          <p:cNvSpPr/>
          <p:nvPr/>
        </p:nvSpPr>
        <p:spPr>
          <a:xfrm>
            <a:off x="7971871" y="4427390"/>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5" name="Rectangle 34"/>
          <p:cNvSpPr/>
          <p:nvPr/>
        </p:nvSpPr>
        <p:spPr>
          <a:xfrm>
            <a:off x="8130412" y="4427390"/>
            <a:ext cx="61200" cy="12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6" name="Rectangle 35"/>
          <p:cNvSpPr/>
          <p:nvPr/>
        </p:nvSpPr>
        <p:spPr>
          <a:xfrm>
            <a:off x="8197804" y="4427390"/>
            <a:ext cx="612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7" name="Rectangle 36"/>
          <p:cNvSpPr/>
          <p:nvPr/>
        </p:nvSpPr>
        <p:spPr>
          <a:xfrm>
            <a:off x="8268527" y="4427390"/>
            <a:ext cx="61200" cy="16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8" name="Rectangle 37"/>
          <p:cNvSpPr/>
          <p:nvPr/>
        </p:nvSpPr>
        <p:spPr>
          <a:xfrm>
            <a:off x="8419340" y="4427390"/>
            <a:ext cx="612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39" name="Rectangle 38"/>
          <p:cNvSpPr/>
          <p:nvPr/>
        </p:nvSpPr>
        <p:spPr>
          <a:xfrm>
            <a:off x="8486732" y="4427390"/>
            <a:ext cx="61200" cy="32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0" name="Rectangle 39"/>
          <p:cNvSpPr/>
          <p:nvPr/>
        </p:nvSpPr>
        <p:spPr>
          <a:xfrm>
            <a:off x="8051103" y="4427390"/>
            <a:ext cx="61200" cy="8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1" name="Rectangle 40"/>
          <p:cNvSpPr/>
          <p:nvPr/>
        </p:nvSpPr>
        <p:spPr>
          <a:xfrm>
            <a:off x="8345660" y="4427390"/>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2" name="Rectangle 41"/>
          <p:cNvSpPr/>
          <p:nvPr/>
        </p:nvSpPr>
        <p:spPr>
          <a:xfrm>
            <a:off x="8555660" y="4427390"/>
            <a:ext cx="61200" cy="63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3" name="Rectangle 42"/>
          <p:cNvSpPr/>
          <p:nvPr/>
        </p:nvSpPr>
        <p:spPr>
          <a:xfrm>
            <a:off x="8633356" y="4427390"/>
            <a:ext cx="61200" cy="7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4" name="Rectangle 43"/>
          <p:cNvSpPr/>
          <p:nvPr/>
        </p:nvSpPr>
        <p:spPr>
          <a:xfrm>
            <a:off x="8711052" y="4427390"/>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5" name="Rectangle 44"/>
          <p:cNvSpPr/>
          <p:nvPr/>
        </p:nvSpPr>
        <p:spPr>
          <a:xfrm>
            <a:off x="8778444" y="4427390"/>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6" name="Rectangle 45"/>
          <p:cNvSpPr/>
          <p:nvPr/>
        </p:nvSpPr>
        <p:spPr>
          <a:xfrm>
            <a:off x="8850988" y="4427390"/>
            <a:ext cx="612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7" name="Rectangle 46"/>
          <p:cNvSpPr/>
          <p:nvPr/>
        </p:nvSpPr>
        <p:spPr>
          <a:xfrm>
            <a:off x="8926108" y="4427390"/>
            <a:ext cx="61200" cy="82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8" name="Rectangle 47"/>
          <p:cNvSpPr/>
          <p:nvPr/>
        </p:nvSpPr>
        <p:spPr>
          <a:xfrm>
            <a:off x="9001228" y="4427390"/>
            <a:ext cx="612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49" name="TextBox 48"/>
          <p:cNvSpPr txBox="1"/>
          <p:nvPr/>
        </p:nvSpPr>
        <p:spPr>
          <a:xfrm>
            <a:off x="7816887" y="4389290"/>
            <a:ext cx="255198"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50" name="TextBox 49"/>
          <p:cNvSpPr txBox="1"/>
          <p:nvPr/>
        </p:nvSpPr>
        <p:spPr>
          <a:xfrm>
            <a:off x="8687310" y="5097357"/>
            <a:ext cx="255198"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51" name="TextBox 50"/>
          <p:cNvSpPr txBox="1"/>
          <p:nvPr/>
        </p:nvSpPr>
        <p:spPr>
          <a:xfrm>
            <a:off x="7883276" y="444915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2" name="TextBox 51"/>
          <p:cNvSpPr txBox="1"/>
          <p:nvPr/>
        </p:nvSpPr>
        <p:spPr>
          <a:xfrm>
            <a:off x="7957136" y="446130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3" name="TextBox 52"/>
          <p:cNvSpPr txBox="1"/>
          <p:nvPr/>
        </p:nvSpPr>
        <p:spPr>
          <a:xfrm>
            <a:off x="8030996" y="449589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4" name="TextBox 53"/>
          <p:cNvSpPr txBox="1"/>
          <p:nvPr/>
        </p:nvSpPr>
        <p:spPr>
          <a:xfrm>
            <a:off x="8104856" y="450804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5" name="TextBox 54"/>
          <p:cNvSpPr txBox="1"/>
          <p:nvPr/>
        </p:nvSpPr>
        <p:spPr>
          <a:xfrm>
            <a:off x="8178716" y="4528610"/>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6" name="TextBox 55"/>
          <p:cNvSpPr txBox="1"/>
          <p:nvPr/>
        </p:nvSpPr>
        <p:spPr>
          <a:xfrm>
            <a:off x="8319896" y="4540760"/>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7" name="TextBox 56"/>
          <p:cNvSpPr txBox="1"/>
          <p:nvPr/>
        </p:nvSpPr>
        <p:spPr>
          <a:xfrm>
            <a:off x="8390951" y="470157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8" name="TextBox 57"/>
          <p:cNvSpPr txBox="1"/>
          <p:nvPr/>
        </p:nvSpPr>
        <p:spPr>
          <a:xfrm>
            <a:off x="8462006" y="498861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59" name="TextBox 58"/>
          <p:cNvSpPr txBox="1"/>
          <p:nvPr/>
        </p:nvSpPr>
        <p:spPr>
          <a:xfrm>
            <a:off x="8617211" y="5098940"/>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60" name="TextBox 59"/>
          <p:cNvSpPr txBox="1"/>
          <p:nvPr/>
        </p:nvSpPr>
        <p:spPr>
          <a:xfrm>
            <a:off x="8761196" y="511389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61" name="TextBox 60"/>
          <p:cNvSpPr txBox="1"/>
          <p:nvPr/>
        </p:nvSpPr>
        <p:spPr>
          <a:xfrm>
            <a:off x="8905181" y="5294345"/>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62" name="Rectangle 61"/>
          <p:cNvSpPr/>
          <p:nvPr/>
        </p:nvSpPr>
        <p:spPr>
          <a:xfrm rot="10800000">
            <a:off x="5517523" y="4111007"/>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3" name="Rectangle 62"/>
          <p:cNvSpPr/>
          <p:nvPr/>
        </p:nvSpPr>
        <p:spPr>
          <a:xfrm rot="10800000">
            <a:off x="5451823" y="4111007"/>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4" name="Rectangle 63"/>
          <p:cNvSpPr/>
          <p:nvPr/>
        </p:nvSpPr>
        <p:spPr>
          <a:xfrm rot="10800000">
            <a:off x="5386123" y="4111007"/>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5" name="Rectangle 64"/>
          <p:cNvSpPr/>
          <p:nvPr/>
        </p:nvSpPr>
        <p:spPr>
          <a:xfrm rot="10800000">
            <a:off x="5320423" y="4111007"/>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6" name="Rectangle 65"/>
          <p:cNvSpPr/>
          <p:nvPr/>
        </p:nvSpPr>
        <p:spPr>
          <a:xfrm rot="10800000">
            <a:off x="5254723" y="4111007"/>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7" name="Rectangle 66"/>
          <p:cNvSpPr/>
          <p:nvPr/>
        </p:nvSpPr>
        <p:spPr>
          <a:xfrm rot="10800000">
            <a:off x="5189023" y="4093007"/>
            <a:ext cx="61200" cy="30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8" name="Rectangle 67"/>
          <p:cNvSpPr/>
          <p:nvPr/>
        </p:nvSpPr>
        <p:spPr>
          <a:xfrm rot="10800000">
            <a:off x="5123323" y="4075007"/>
            <a:ext cx="61200"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69" name="Rectangle 68"/>
          <p:cNvSpPr/>
          <p:nvPr/>
        </p:nvSpPr>
        <p:spPr>
          <a:xfrm rot="10800000">
            <a:off x="5057623" y="4057007"/>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0" name="Rectangle 69"/>
          <p:cNvSpPr/>
          <p:nvPr/>
        </p:nvSpPr>
        <p:spPr>
          <a:xfrm rot="10800000">
            <a:off x="4991923" y="4057007"/>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1" name="Rectangle 70"/>
          <p:cNvSpPr/>
          <p:nvPr/>
        </p:nvSpPr>
        <p:spPr>
          <a:xfrm rot="10800000">
            <a:off x="4926223" y="4039007"/>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2" name="Rectangle 71"/>
          <p:cNvSpPr/>
          <p:nvPr/>
        </p:nvSpPr>
        <p:spPr>
          <a:xfrm rot="10800000">
            <a:off x="4860523" y="4039007"/>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3" name="Rectangle 72"/>
          <p:cNvSpPr/>
          <p:nvPr/>
        </p:nvSpPr>
        <p:spPr>
          <a:xfrm rot="10800000">
            <a:off x="4794823" y="4039007"/>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4" name="Rectangle 73"/>
          <p:cNvSpPr/>
          <p:nvPr/>
        </p:nvSpPr>
        <p:spPr>
          <a:xfrm rot="10800000">
            <a:off x="4732933" y="4021007"/>
            <a:ext cx="61200" cy="37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5" name="Rectangle 74"/>
          <p:cNvSpPr/>
          <p:nvPr/>
        </p:nvSpPr>
        <p:spPr>
          <a:xfrm rot="10800000">
            <a:off x="4667233" y="4003007"/>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6" name="Rectangle 75"/>
          <p:cNvSpPr/>
          <p:nvPr/>
        </p:nvSpPr>
        <p:spPr>
          <a:xfrm rot="10800000">
            <a:off x="4601533" y="4003007"/>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7" name="Rectangle 76"/>
          <p:cNvSpPr/>
          <p:nvPr/>
        </p:nvSpPr>
        <p:spPr>
          <a:xfrm rot="10800000">
            <a:off x="4535833" y="4003007"/>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8" name="Rectangle 77"/>
          <p:cNvSpPr/>
          <p:nvPr/>
        </p:nvSpPr>
        <p:spPr>
          <a:xfrm rot="10800000">
            <a:off x="4470133" y="3985007"/>
            <a:ext cx="61200" cy="41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79" name="Rectangle 78"/>
          <p:cNvSpPr/>
          <p:nvPr/>
        </p:nvSpPr>
        <p:spPr>
          <a:xfrm rot="10800000">
            <a:off x="4400623" y="3967007"/>
            <a:ext cx="61200" cy="43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0" name="Rectangle 79"/>
          <p:cNvSpPr/>
          <p:nvPr/>
        </p:nvSpPr>
        <p:spPr>
          <a:xfrm rot="10800000">
            <a:off x="4342543" y="3931007"/>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1" name="Rectangle 80"/>
          <p:cNvSpPr/>
          <p:nvPr/>
        </p:nvSpPr>
        <p:spPr>
          <a:xfrm rot="10800000">
            <a:off x="4273033" y="3931007"/>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2" name="Rectangle 81"/>
          <p:cNvSpPr/>
          <p:nvPr/>
        </p:nvSpPr>
        <p:spPr>
          <a:xfrm rot="10800000">
            <a:off x="4207333" y="3895007"/>
            <a:ext cx="61200" cy="50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3" name="Rectangle 82"/>
          <p:cNvSpPr/>
          <p:nvPr/>
        </p:nvSpPr>
        <p:spPr>
          <a:xfrm rot="10800000">
            <a:off x="4141633" y="3859007"/>
            <a:ext cx="61200" cy="54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4" name="Rectangle 83"/>
          <p:cNvSpPr/>
          <p:nvPr/>
        </p:nvSpPr>
        <p:spPr>
          <a:xfrm rot="10800000">
            <a:off x="4075933" y="3841007"/>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5" name="Rectangle 84"/>
          <p:cNvSpPr/>
          <p:nvPr/>
        </p:nvSpPr>
        <p:spPr>
          <a:xfrm rot="10800000">
            <a:off x="4010233" y="3841007"/>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6" name="Rectangle 85"/>
          <p:cNvSpPr/>
          <p:nvPr/>
        </p:nvSpPr>
        <p:spPr>
          <a:xfrm rot="10800000">
            <a:off x="3944533" y="3787007"/>
            <a:ext cx="61200" cy="6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7" name="Rectangle 86"/>
          <p:cNvSpPr/>
          <p:nvPr/>
        </p:nvSpPr>
        <p:spPr>
          <a:xfrm rot="10800000">
            <a:off x="3878833" y="3589007"/>
            <a:ext cx="61200" cy="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8" name="Rectangle 87"/>
          <p:cNvSpPr/>
          <p:nvPr/>
        </p:nvSpPr>
        <p:spPr>
          <a:xfrm rot="10800000">
            <a:off x="3813133" y="3553007"/>
            <a:ext cx="61200" cy="84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89" name="Rectangle 88"/>
          <p:cNvSpPr/>
          <p:nvPr/>
        </p:nvSpPr>
        <p:spPr>
          <a:xfrm rot="10800000">
            <a:off x="3747433" y="3463007"/>
            <a:ext cx="61200" cy="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90" name="Rectangle 89"/>
          <p:cNvSpPr/>
          <p:nvPr/>
        </p:nvSpPr>
        <p:spPr>
          <a:xfrm rot="10800000">
            <a:off x="3685543" y="3445007"/>
            <a:ext cx="61200" cy="95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91" name="Rectangle 90"/>
          <p:cNvSpPr/>
          <p:nvPr/>
        </p:nvSpPr>
        <p:spPr>
          <a:xfrm rot="10800000">
            <a:off x="3619843" y="3427007"/>
            <a:ext cx="61200" cy="9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92" name="Rectangle 91"/>
          <p:cNvSpPr/>
          <p:nvPr/>
        </p:nvSpPr>
        <p:spPr>
          <a:xfrm rot="10800000">
            <a:off x="3554143" y="3283007"/>
            <a:ext cx="61200" cy="11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93" name="Rectangle 92"/>
          <p:cNvSpPr/>
          <p:nvPr/>
        </p:nvSpPr>
        <p:spPr>
          <a:xfrm rot="10800000">
            <a:off x="3488443" y="3319007"/>
            <a:ext cx="61200" cy="10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4D4D4D"/>
              </a:solidFill>
            </a:endParaRPr>
          </a:p>
        </p:txBody>
      </p:sp>
      <p:sp>
        <p:nvSpPr>
          <p:cNvPr id="94" name="Rectangle 93"/>
          <p:cNvSpPr/>
          <p:nvPr/>
        </p:nvSpPr>
        <p:spPr>
          <a:xfrm rot="10800000">
            <a:off x="3460843" y="4442064"/>
            <a:ext cx="61200" cy="18000"/>
          </a:xfrm>
          <a:prstGeom prst="rect">
            <a:avLst/>
          </a:prstGeom>
          <a:solidFill>
            <a:srgbClr val="D5D2C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95" name="TextBox 94"/>
          <p:cNvSpPr txBox="1"/>
          <p:nvPr/>
        </p:nvSpPr>
        <p:spPr>
          <a:xfrm>
            <a:off x="7583576" y="420607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96" name="TextBox 95"/>
          <p:cNvSpPr txBox="1"/>
          <p:nvPr/>
        </p:nvSpPr>
        <p:spPr>
          <a:xfrm>
            <a:off x="6415120" y="4054730"/>
            <a:ext cx="255199"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97" name="TextBox 96"/>
          <p:cNvSpPr txBox="1"/>
          <p:nvPr/>
        </p:nvSpPr>
        <p:spPr>
          <a:xfrm>
            <a:off x="7511186" y="420988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99" name="TextBox 98"/>
          <p:cNvSpPr txBox="1"/>
          <p:nvPr/>
        </p:nvSpPr>
        <p:spPr>
          <a:xfrm>
            <a:off x="7278776" y="418702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0" name="TextBox 99"/>
          <p:cNvSpPr txBox="1"/>
          <p:nvPr/>
        </p:nvSpPr>
        <p:spPr>
          <a:xfrm>
            <a:off x="7126376" y="416035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1" name="TextBox 100"/>
          <p:cNvSpPr txBox="1"/>
          <p:nvPr/>
        </p:nvSpPr>
        <p:spPr>
          <a:xfrm>
            <a:off x="6985406" y="415654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2" name="TextBox 101"/>
          <p:cNvSpPr txBox="1"/>
          <p:nvPr/>
        </p:nvSpPr>
        <p:spPr>
          <a:xfrm>
            <a:off x="6844436" y="415273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3" name="TextBox 102"/>
          <p:cNvSpPr txBox="1"/>
          <p:nvPr/>
        </p:nvSpPr>
        <p:spPr>
          <a:xfrm>
            <a:off x="6619646" y="412987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4" name="TextBox 103"/>
          <p:cNvSpPr txBox="1"/>
          <p:nvPr/>
        </p:nvSpPr>
        <p:spPr>
          <a:xfrm>
            <a:off x="6463436" y="408796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5" name="TextBox 104"/>
          <p:cNvSpPr txBox="1"/>
          <p:nvPr/>
        </p:nvSpPr>
        <p:spPr>
          <a:xfrm>
            <a:off x="6333896" y="403081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6" name="TextBox 105"/>
          <p:cNvSpPr txBox="1"/>
          <p:nvPr/>
        </p:nvSpPr>
        <p:spPr>
          <a:xfrm>
            <a:off x="6135776" y="40231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7" name="TextBox 106"/>
          <p:cNvSpPr txBox="1"/>
          <p:nvPr/>
        </p:nvSpPr>
        <p:spPr>
          <a:xfrm>
            <a:off x="6006236" y="401557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8" name="TextBox 107"/>
          <p:cNvSpPr txBox="1"/>
          <p:nvPr/>
        </p:nvSpPr>
        <p:spPr>
          <a:xfrm>
            <a:off x="5838596" y="401557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09" name="TextBox 108"/>
          <p:cNvSpPr txBox="1"/>
          <p:nvPr/>
        </p:nvSpPr>
        <p:spPr>
          <a:xfrm>
            <a:off x="5739536" y="400033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0" name="TextBox 109"/>
          <p:cNvSpPr txBox="1"/>
          <p:nvPr/>
        </p:nvSpPr>
        <p:spPr>
          <a:xfrm>
            <a:off x="5686196" y="39850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1" name="TextBox 110"/>
          <p:cNvSpPr txBox="1"/>
          <p:nvPr/>
        </p:nvSpPr>
        <p:spPr>
          <a:xfrm>
            <a:off x="5564276" y="396985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2" name="TextBox 111"/>
          <p:cNvSpPr txBox="1"/>
          <p:nvPr/>
        </p:nvSpPr>
        <p:spPr>
          <a:xfrm>
            <a:off x="5347106" y="394318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3" name="TextBox 112"/>
          <p:cNvSpPr txBox="1"/>
          <p:nvPr/>
        </p:nvSpPr>
        <p:spPr>
          <a:xfrm>
            <a:off x="4760366" y="38707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4" name="TextBox 113"/>
          <p:cNvSpPr txBox="1"/>
          <p:nvPr/>
        </p:nvSpPr>
        <p:spPr>
          <a:xfrm>
            <a:off x="4623206" y="385174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5" name="TextBox 114"/>
          <p:cNvSpPr txBox="1"/>
          <p:nvPr/>
        </p:nvSpPr>
        <p:spPr>
          <a:xfrm>
            <a:off x="4535576" y="38326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6" name="TextBox 115"/>
          <p:cNvSpPr txBox="1"/>
          <p:nvPr/>
        </p:nvSpPr>
        <p:spPr>
          <a:xfrm>
            <a:off x="4249826" y="377173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7" name="TextBox 116"/>
          <p:cNvSpPr txBox="1"/>
          <p:nvPr/>
        </p:nvSpPr>
        <p:spPr>
          <a:xfrm>
            <a:off x="4040276" y="368791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8" name="TextBox 117"/>
          <p:cNvSpPr txBox="1"/>
          <p:nvPr/>
        </p:nvSpPr>
        <p:spPr>
          <a:xfrm>
            <a:off x="3967886" y="367648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19" name="TextBox 118"/>
          <p:cNvSpPr txBox="1"/>
          <p:nvPr/>
        </p:nvSpPr>
        <p:spPr>
          <a:xfrm>
            <a:off x="3807866" y="342883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20" name="TextBox 119"/>
          <p:cNvSpPr txBox="1"/>
          <p:nvPr/>
        </p:nvSpPr>
        <p:spPr>
          <a:xfrm>
            <a:off x="3731666" y="338311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21" name="TextBox 120"/>
          <p:cNvSpPr txBox="1"/>
          <p:nvPr/>
        </p:nvSpPr>
        <p:spPr>
          <a:xfrm>
            <a:off x="3590696" y="328024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22" name="TextBox 121"/>
          <p:cNvSpPr txBox="1"/>
          <p:nvPr/>
        </p:nvSpPr>
        <p:spPr>
          <a:xfrm>
            <a:off x="3449726" y="3108791"/>
            <a:ext cx="261610"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S</a:t>
            </a:r>
            <a:endParaRPr lang="fr-FR" sz="900" b="1">
              <a:solidFill>
                <a:srgbClr val="002060"/>
              </a:solidFill>
              <a:latin typeface="Arial" panose="020B0604020202020204" pitchFamily="34" charset="0"/>
              <a:cs typeface="Arial" panose="020B0604020202020204" pitchFamily="34" charset="0"/>
            </a:endParaRPr>
          </a:p>
        </p:txBody>
      </p:sp>
      <p:sp>
        <p:nvSpPr>
          <p:cNvPr id="123" name="TextBox 122"/>
          <p:cNvSpPr txBox="1"/>
          <p:nvPr/>
        </p:nvSpPr>
        <p:spPr>
          <a:xfrm>
            <a:off x="5916010" y="4016630"/>
            <a:ext cx="255199"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124" name="TextBox 123"/>
          <p:cNvSpPr txBox="1"/>
          <p:nvPr/>
        </p:nvSpPr>
        <p:spPr>
          <a:xfrm>
            <a:off x="4456780" y="3826130"/>
            <a:ext cx="255199"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125" name="TextBox 124"/>
          <p:cNvSpPr txBox="1"/>
          <p:nvPr/>
        </p:nvSpPr>
        <p:spPr>
          <a:xfrm>
            <a:off x="4178650" y="3772790"/>
            <a:ext cx="255199"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L</a:t>
            </a:r>
            <a:endParaRPr lang="fr-FR" sz="900" b="1">
              <a:solidFill>
                <a:srgbClr val="002060"/>
              </a:solidFill>
              <a:latin typeface="Arial" panose="020B0604020202020204" pitchFamily="34" charset="0"/>
              <a:cs typeface="Arial" panose="020B0604020202020204" pitchFamily="34" charset="0"/>
            </a:endParaRPr>
          </a:p>
        </p:txBody>
      </p:sp>
      <p:sp>
        <p:nvSpPr>
          <p:cNvPr id="126" name="TextBox 125"/>
          <p:cNvSpPr txBox="1"/>
          <p:nvPr/>
        </p:nvSpPr>
        <p:spPr>
          <a:xfrm>
            <a:off x="6209807" y="4021391"/>
            <a:ext cx="268023" cy="230832"/>
          </a:xfrm>
          <a:prstGeom prst="rect">
            <a:avLst/>
          </a:prstGeom>
          <a:noFill/>
        </p:spPr>
        <p:txBody>
          <a:bodyPr wrap="none" rtlCol="0">
            <a:spAutoFit/>
          </a:bodyPr>
          <a:lstStyle/>
          <a:p>
            <a:pPr algn="ctr"/>
            <a:r>
              <a:rPr lang="fr-FR" sz="900" b="1" smtClean="0">
                <a:solidFill>
                  <a:srgbClr val="002060"/>
                </a:solidFill>
                <a:latin typeface="Arial" panose="020B0604020202020204" pitchFamily="34" charset="0"/>
                <a:cs typeface="Arial" panose="020B0604020202020204" pitchFamily="34" charset="0"/>
              </a:rPr>
              <a:t>H</a:t>
            </a:r>
            <a:endParaRPr lang="fr-FR" sz="900" b="1">
              <a:solidFill>
                <a:srgbClr val="002060"/>
              </a:solidFill>
              <a:latin typeface="Arial" panose="020B0604020202020204" pitchFamily="34" charset="0"/>
              <a:cs typeface="Arial" panose="020B0604020202020204" pitchFamily="34" charset="0"/>
            </a:endParaRPr>
          </a:p>
        </p:txBody>
      </p:sp>
      <p:sp>
        <p:nvSpPr>
          <p:cNvPr id="127" name="Rectangle 126"/>
          <p:cNvSpPr/>
          <p:nvPr/>
        </p:nvSpPr>
        <p:spPr>
          <a:xfrm rot="10800000">
            <a:off x="7651506" y="4409389"/>
            <a:ext cx="61200" cy="18000"/>
          </a:xfrm>
          <a:prstGeom prst="rect">
            <a:avLst/>
          </a:prstGeom>
          <a:solidFill>
            <a:srgbClr val="5B83C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28" name="Rectangle 127"/>
          <p:cNvSpPr/>
          <p:nvPr/>
        </p:nvSpPr>
        <p:spPr>
          <a:xfrm rot="10800000">
            <a:off x="7587235" y="4402189"/>
            <a:ext cx="61200" cy="25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29" name="Rectangle 128"/>
          <p:cNvSpPr/>
          <p:nvPr/>
        </p:nvSpPr>
        <p:spPr>
          <a:xfrm rot="10800000">
            <a:off x="7515821" y="4391389"/>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0" name="Rectangle 129"/>
          <p:cNvSpPr/>
          <p:nvPr/>
        </p:nvSpPr>
        <p:spPr>
          <a:xfrm rot="10800000">
            <a:off x="7365834" y="4373389"/>
            <a:ext cx="612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1" name="Rectangle 130"/>
          <p:cNvSpPr/>
          <p:nvPr/>
        </p:nvSpPr>
        <p:spPr>
          <a:xfrm rot="10800000">
            <a:off x="7220609" y="4355389"/>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2" name="Rectangle 131"/>
          <p:cNvSpPr/>
          <p:nvPr/>
        </p:nvSpPr>
        <p:spPr>
          <a:xfrm rot="10800000">
            <a:off x="6925381" y="4348189"/>
            <a:ext cx="61200" cy="7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3" name="Rectangle 132"/>
          <p:cNvSpPr/>
          <p:nvPr/>
        </p:nvSpPr>
        <p:spPr>
          <a:xfrm rot="10800000">
            <a:off x="6856348" y="4319389"/>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4" name="Rectangle 133"/>
          <p:cNvSpPr/>
          <p:nvPr/>
        </p:nvSpPr>
        <p:spPr>
          <a:xfrm rot="10800000">
            <a:off x="6787315" y="4319389"/>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5" name="Rectangle 134"/>
          <p:cNvSpPr/>
          <p:nvPr/>
        </p:nvSpPr>
        <p:spPr>
          <a:xfrm rot="10800000">
            <a:off x="6558755" y="4272589"/>
            <a:ext cx="61200" cy="15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6" name="Rectangle 135"/>
          <p:cNvSpPr/>
          <p:nvPr/>
        </p:nvSpPr>
        <p:spPr>
          <a:xfrm rot="10800000">
            <a:off x="7439645" y="4391389"/>
            <a:ext cx="6120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7" name="Rectangle 136"/>
          <p:cNvSpPr/>
          <p:nvPr/>
        </p:nvSpPr>
        <p:spPr>
          <a:xfrm rot="10800000">
            <a:off x="7294420" y="4355389"/>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8" name="Rectangle 137"/>
          <p:cNvSpPr/>
          <p:nvPr/>
        </p:nvSpPr>
        <p:spPr>
          <a:xfrm rot="10800000">
            <a:off x="7149195" y="4355389"/>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39" name="Rectangle 138"/>
          <p:cNvSpPr/>
          <p:nvPr/>
        </p:nvSpPr>
        <p:spPr>
          <a:xfrm rot="10800000">
            <a:off x="7073019" y="4355389"/>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0" name="Rectangle 139"/>
          <p:cNvSpPr/>
          <p:nvPr/>
        </p:nvSpPr>
        <p:spPr>
          <a:xfrm rot="10800000">
            <a:off x="6996843" y="4348189"/>
            <a:ext cx="61200" cy="7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1" name="Rectangle 140"/>
          <p:cNvSpPr/>
          <p:nvPr/>
        </p:nvSpPr>
        <p:spPr>
          <a:xfrm rot="10800000">
            <a:off x="6708758" y="4319389"/>
            <a:ext cx="61200" cy="10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2" name="Rectangle 141"/>
          <p:cNvSpPr/>
          <p:nvPr/>
        </p:nvSpPr>
        <p:spPr>
          <a:xfrm rot="10800000">
            <a:off x="6634963" y="4283389"/>
            <a:ext cx="61200" cy="14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3" name="Rectangle 142"/>
          <p:cNvSpPr/>
          <p:nvPr/>
        </p:nvSpPr>
        <p:spPr>
          <a:xfrm rot="10800000">
            <a:off x="6496881"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4" name="Rectangle 143"/>
          <p:cNvSpPr/>
          <p:nvPr/>
        </p:nvSpPr>
        <p:spPr>
          <a:xfrm rot="10800000">
            <a:off x="6432610"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5" name="Rectangle 144"/>
          <p:cNvSpPr/>
          <p:nvPr/>
        </p:nvSpPr>
        <p:spPr>
          <a:xfrm rot="10800000">
            <a:off x="6368339"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6" name="Rectangle 145"/>
          <p:cNvSpPr/>
          <p:nvPr/>
        </p:nvSpPr>
        <p:spPr>
          <a:xfrm rot="10800000">
            <a:off x="6304068"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7" name="Rectangle 146"/>
          <p:cNvSpPr/>
          <p:nvPr/>
        </p:nvSpPr>
        <p:spPr>
          <a:xfrm rot="10800000">
            <a:off x="6240486"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8" name="Rectangle 147"/>
          <p:cNvSpPr/>
          <p:nvPr/>
        </p:nvSpPr>
        <p:spPr>
          <a:xfrm rot="10800000">
            <a:off x="6174523" y="4247389"/>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49" name="Rectangle 148"/>
          <p:cNvSpPr/>
          <p:nvPr/>
        </p:nvSpPr>
        <p:spPr>
          <a:xfrm rot="10800000">
            <a:off x="6108823" y="4211389"/>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0" name="Rectangle 149"/>
          <p:cNvSpPr/>
          <p:nvPr/>
        </p:nvSpPr>
        <p:spPr>
          <a:xfrm rot="10800000">
            <a:off x="6043123" y="4211389"/>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1" name="Rectangle 150"/>
          <p:cNvSpPr/>
          <p:nvPr/>
        </p:nvSpPr>
        <p:spPr>
          <a:xfrm rot="10800000">
            <a:off x="5977423" y="4211389"/>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2" name="Rectangle 151"/>
          <p:cNvSpPr/>
          <p:nvPr/>
        </p:nvSpPr>
        <p:spPr>
          <a:xfrm rot="10800000">
            <a:off x="5911723" y="4211389"/>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3" name="Rectangle 152"/>
          <p:cNvSpPr/>
          <p:nvPr/>
        </p:nvSpPr>
        <p:spPr>
          <a:xfrm rot="10800000">
            <a:off x="5846023" y="4193389"/>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4" name="Rectangle 153"/>
          <p:cNvSpPr/>
          <p:nvPr/>
        </p:nvSpPr>
        <p:spPr>
          <a:xfrm rot="10800000">
            <a:off x="5780323" y="4193389"/>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5" name="Rectangle 154"/>
          <p:cNvSpPr/>
          <p:nvPr/>
        </p:nvSpPr>
        <p:spPr>
          <a:xfrm rot="10800000">
            <a:off x="5714623" y="4175389"/>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6" name="Rectangle 155"/>
          <p:cNvSpPr/>
          <p:nvPr/>
        </p:nvSpPr>
        <p:spPr>
          <a:xfrm rot="10800000">
            <a:off x="5648923" y="4175389"/>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sp>
        <p:nvSpPr>
          <p:cNvPr id="157" name="Rectangle 156"/>
          <p:cNvSpPr/>
          <p:nvPr/>
        </p:nvSpPr>
        <p:spPr>
          <a:xfrm rot="10800000">
            <a:off x="5583223" y="4139389"/>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a:solidFill>
                <a:srgbClr val="4D4D4D"/>
              </a:solidFill>
            </a:endParaRPr>
          </a:p>
        </p:txBody>
      </p:sp>
      <p:cxnSp>
        <p:nvCxnSpPr>
          <p:cNvPr id="158" name="Straight Connector 157"/>
          <p:cNvCxnSpPr/>
          <p:nvPr/>
        </p:nvCxnSpPr>
        <p:spPr>
          <a:xfrm>
            <a:off x="3474372" y="4410132"/>
            <a:ext cx="5580000" cy="172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3484284" y="4751390"/>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3519042" y="3850598"/>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61" name="Group 88"/>
          <p:cNvGraphicFramePr>
            <a:graphicFrameLocks noGrp="1"/>
          </p:cNvGraphicFramePr>
          <p:nvPr>
            <p:extLst>
              <p:ext uri="{D42A27DB-BD31-4B8C-83A1-F6EECF244321}">
                <p14:modId xmlns:p14="http://schemas.microsoft.com/office/powerpoint/2010/main" val="1567594036"/>
              </p:ext>
            </p:extLst>
          </p:nvPr>
        </p:nvGraphicFramePr>
        <p:xfrm>
          <a:off x="238771" y="2537820"/>
          <a:ext cx="2000160" cy="2346960"/>
        </p:xfrm>
        <a:graphic>
          <a:graphicData uri="http://schemas.openxmlformats.org/drawingml/2006/table">
            <a:tbl>
              <a:tblPr firstRow="1" bandRow="1">
                <a:tableStyleId>{69012ECD-51FC-41F1-AA8D-1B2483CD663E}</a:tableStyleId>
              </a:tblPr>
              <a:tblGrid>
                <a:gridCol w="1193555">
                  <a:extLst>
                    <a:ext uri="{9D8B030D-6E8A-4147-A177-3AD203B41FA5}">
                      <a16:colId xmlns:a16="http://schemas.microsoft.com/office/drawing/2014/main" val="20000"/>
                    </a:ext>
                  </a:extLst>
                </a:gridCol>
                <a:gridCol w="806605">
                  <a:extLst>
                    <a:ext uri="{9D8B030D-6E8A-4147-A177-3AD203B41FA5}">
                      <a16:colId xmlns:a16="http://schemas.microsoft.com/office/drawing/2014/main" val="20001"/>
                    </a:ext>
                  </a:extLst>
                </a:gridCol>
              </a:tblGrid>
              <a:tr h="241009">
                <a:tc>
                  <a:txBody>
                    <a:bodyPr/>
                    <a:lstStyle/>
                    <a:p>
                      <a:r>
                        <a:rPr lang="en-GB" sz="1400" dirty="0" smtClean="0">
                          <a:solidFill>
                            <a:schemeClr val="tx2"/>
                          </a:solidFill>
                          <a:latin typeface="Arial" panose="020B0604020202020204" pitchFamily="34" charset="0"/>
                          <a:cs typeface="Arial" panose="020B0604020202020204" pitchFamily="34" charset="0"/>
                        </a:rPr>
                        <a:t>MRG, n (%)</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n=84</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sz="1400" dirty="0" smtClean="0">
                          <a:solidFill>
                            <a:srgbClr val="000000"/>
                          </a:solidFill>
                          <a:latin typeface="Arial" panose="020B0604020202020204" pitchFamily="34" charset="0"/>
                          <a:cs typeface="Arial" panose="020B0604020202020204" pitchFamily="34" charset="0"/>
                        </a:rPr>
                        <a:t>TRO, n (%) [IC95%]</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 (8) </a:t>
                      </a:r>
                      <a:br>
                        <a:rPr lang="en-GB" sz="1400" dirty="0" smtClean="0">
                          <a:solidFill>
                            <a:srgbClr val="000000"/>
                          </a:solidFill>
                          <a:latin typeface="Arial" panose="020B0604020202020204" pitchFamily="34" charset="0"/>
                          <a:cs typeface="Arial" panose="020B0604020202020204" pitchFamily="34" charset="0"/>
                        </a:rPr>
                      </a:br>
                      <a:r>
                        <a:rPr lang="en-GB" sz="1400" dirty="0" smtClean="0">
                          <a:solidFill>
                            <a:srgbClr val="000000"/>
                          </a:solidFill>
                          <a:latin typeface="Arial" panose="020B0604020202020204" pitchFamily="34" charset="0"/>
                          <a:cs typeface="Arial" panose="020B0604020202020204" pitchFamily="34" charset="0"/>
                        </a:rPr>
                        <a:t>[3 –</a:t>
                      </a:r>
                      <a:r>
                        <a:rPr lang="en-GB" sz="1400" baseline="0" dirty="0" smtClean="0">
                          <a:solidFill>
                            <a:srgbClr val="000000"/>
                          </a:solidFill>
                          <a:latin typeface="Arial" panose="020B0604020202020204" pitchFamily="34" charset="0"/>
                          <a:cs typeface="Arial" panose="020B0604020202020204" pitchFamily="34" charset="0"/>
                        </a:rPr>
                        <a:t> 16]</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sz="1400" dirty="0" smtClean="0">
                          <a:solidFill>
                            <a:srgbClr val="000000"/>
                          </a:solidFill>
                          <a:latin typeface="Arial" panose="020B0604020202020204" pitchFamily="34" charset="0"/>
                          <a:cs typeface="Arial" panose="020B0604020202020204" pitchFamily="34" charset="0"/>
                        </a:rPr>
                        <a:t>RC</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RP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 (8)</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19</a:t>
                      </a:r>
                      <a:r>
                        <a:rPr lang="en-GB" sz="1400" baseline="0" dirty="0" smtClean="0">
                          <a:solidFill>
                            <a:srgbClr val="000000"/>
                          </a:solidFill>
                          <a:latin typeface="Arial" panose="020B0604020202020204" pitchFamily="34" charset="0"/>
                          <a:cs typeface="Arial" panose="020B0604020202020204" pitchFamily="34" charset="0"/>
                        </a:rPr>
                        <a:t> (23)</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TCM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36 (31)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3971766"/>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Progression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51 (61)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376922025"/>
                  </a:ext>
                </a:extLst>
              </a:tr>
            </a:tbl>
          </a:graphicData>
        </a:graphic>
      </p:graphicFrame>
    </p:spTree>
    <p:custDataLst>
      <p:tags r:id="rId1"/>
    </p:custDataLst>
    <p:extLst>
      <p:ext uri="{BB962C8B-B14F-4D97-AF65-F5344CB8AC3E}">
        <p14:creationId xmlns:p14="http://schemas.microsoft.com/office/powerpoint/2010/main" val="28173765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560: Etude de phase </a:t>
            </a:r>
            <a:r>
              <a:rPr lang="fr-FR" dirty="0" err="1" smtClean="0"/>
              <a:t>Ib</a:t>
            </a:r>
            <a:r>
              <a:rPr lang="fr-FR" dirty="0" smtClean="0"/>
              <a:t> de tolérance et activité clinique de l’association atézolizumab + cobimetinib chez les patients avec cancer colorectal métastatique – </a:t>
            </a:r>
            <a:r>
              <a:rPr lang="fr-FR" dirty="0" err="1" smtClean="0"/>
              <a:t>Bendell</a:t>
            </a:r>
            <a:r>
              <a:rPr lang="fr-FR" dirty="0" smtClean="0"/>
              <a:t> JC,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p:txBody>
          <a:bodyPr/>
          <a:lstStyle/>
          <a:p>
            <a:r>
              <a:rPr lang="fr-FR" smtClean="0"/>
              <a:t>Bendell JC, et al, J Clin Oncol 2018;36(Suppl 4S):Abstr 560</a:t>
            </a:r>
            <a:endParaRPr lang="fr-FR"/>
          </a:p>
        </p:txBody>
      </p:sp>
      <p:grpSp>
        <p:nvGrpSpPr>
          <p:cNvPr id="6" name="Group 5"/>
          <p:cNvGrpSpPr/>
          <p:nvPr/>
        </p:nvGrpSpPr>
        <p:grpSpPr>
          <a:xfrm>
            <a:off x="2227798" y="1871663"/>
            <a:ext cx="1913001" cy="461665"/>
            <a:chOff x="2227798" y="1871663"/>
            <a:chExt cx="1913001" cy="461665"/>
          </a:xfrm>
        </p:grpSpPr>
        <p:grpSp>
          <p:nvGrpSpPr>
            <p:cNvPr id="7" name="Group 6"/>
            <p:cNvGrpSpPr/>
            <p:nvPr/>
          </p:nvGrpSpPr>
          <p:grpSpPr>
            <a:xfrm>
              <a:off x="2227798" y="2149451"/>
              <a:ext cx="252125" cy="108000"/>
              <a:chOff x="2036367" y="2003241"/>
              <a:chExt cx="252125" cy="108000"/>
            </a:xfrm>
          </p:grpSpPr>
          <p:cxnSp>
            <p:nvCxnSpPr>
              <p:cNvPr id="10" name="Straight Connector 9"/>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57463" y="1871663"/>
              <a:ext cx="1583336" cy="461665"/>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Tous patients (n=84)</a:t>
              </a:r>
            </a:p>
            <a:p>
              <a:r>
                <a:rPr lang="fr-FR" sz="1200" dirty="0" smtClean="0">
                  <a:solidFill>
                    <a:srgbClr val="000000"/>
                  </a:solidFill>
                  <a:latin typeface="Arial" panose="020B0604020202020204" pitchFamily="34" charset="0"/>
                  <a:cs typeface="Arial" panose="020B0604020202020204" pitchFamily="34" charset="0"/>
                </a:rPr>
                <a:t>Censurés</a:t>
              </a:r>
              <a:endParaRPr lang="fr-FR" sz="1200" dirty="0">
                <a:solidFill>
                  <a:srgbClr val="0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6583532" y="1886431"/>
            <a:ext cx="1913001" cy="461665"/>
            <a:chOff x="2227798" y="1871663"/>
            <a:chExt cx="1913001" cy="461665"/>
          </a:xfrm>
        </p:grpSpPr>
        <p:grpSp>
          <p:nvGrpSpPr>
            <p:cNvPr id="13" name="Group 12"/>
            <p:cNvGrpSpPr/>
            <p:nvPr/>
          </p:nvGrpSpPr>
          <p:grpSpPr>
            <a:xfrm>
              <a:off x="2227798" y="2149451"/>
              <a:ext cx="252125" cy="108000"/>
              <a:chOff x="2036367" y="2003241"/>
              <a:chExt cx="252125" cy="108000"/>
            </a:xfrm>
          </p:grpSpPr>
          <p:cxnSp>
            <p:nvCxnSpPr>
              <p:cNvPr id="18" name="Straight Connector 17"/>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557463" y="1871663"/>
              <a:ext cx="1583336" cy="461665"/>
            </a:xfrm>
            <a:prstGeom prst="rect">
              <a:avLst/>
            </a:prstGeom>
            <a:noFill/>
          </p:spPr>
          <p:txBody>
            <a:bodyPr wrap="none" rtlCol="0">
              <a:spAutoFit/>
            </a:bodyPr>
            <a:lstStyle/>
            <a:p>
              <a:r>
                <a:rPr lang="fr-FR" sz="1200" dirty="0" smtClean="0">
                  <a:solidFill>
                    <a:srgbClr val="000000"/>
                  </a:solidFill>
                  <a:latin typeface="Arial" panose="020B0604020202020204" pitchFamily="34" charset="0"/>
                  <a:cs typeface="Arial" panose="020B0604020202020204" pitchFamily="34" charset="0"/>
                </a:rPr>
                <a:t>Tous patients (n=84)</a:t>
              </a:r>
            </a:p>
            <a:p>
              <a:r>
                <a:rPr lang="fr-FR" sz="1200" dirty="0" smtClean="0">
                  <a:solidFill>
                    <a:srgbClr val="000000"/>
                  </a:solidFill>
                  <a:latin typeface="Arial" panose="020B0604020202020204" pitchFamily="34" charset="0"/>
                  <a:cs typeface="Arial" panose="020B0604020202020204" pitchFamily="34" charset="0"/>
                </a:rPr>
                <a:t>Censurés</a:t>
              </a:r>
              <a:endParaRPr lang="fr-FR" sz="1200" dirty="0">
                <a:solidFill>
                  <a:srgbClr val="00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4462430" y="1994148"/>
            <a:ext cx="4623357" cy="2847522"/>
            <a:chOff x="4407010" y="1799131"/>
            <a:chExt cx="4623357" cy="3122514"/>
          </a:xfrm>
        </p:grpSpPr>
        <p:sp>
          <p:nvSpPr>
            <p:cNvPr id="21" name="TextBox 20"/>
            <p:cNvSpPr txBox="1"/>
            <p:nvPr/>
          </p:nvSpPr>
          <p:spPr>
            <a:xfrm rot="16200000">
              <a:off x="4225693" y="2822758"/>
              <a:ext cx="608855" cy="246221"/>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SG, %</a:t>
              </a:r>
              <a:endParaRPr lang="fr-FR" sz="10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6764486" y="4156092"/>
              <a:ext cx="455423" cy="269999"/>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Mois</a:t>
              </a:r>
              <a:endParaRPr lang="fr-FR" sz="10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569024" y="1799131"/>
              <a:ext cx="398629"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100</a:t>
              </a:r>
              <a:endParaRPr lang="fr-FR" sz="100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640345" y="2202156"/>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80</a:t>
              </a:r>
              <a:endParaRPr lang="fr-FR" sz="100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640345" y="2603502"/>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60</a:t>
              </a:r>
              <a:endParaRPr lang="fr-FR" sz="10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4640345" y="3004847"/>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40</a:t>
              </a:r>
              <a:endParaRPr lang="fr-FR" sz="100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640345" y="3406194"/>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20</a:t>
              </a:r>
              <a:endParaRPr lang="fr-FR" sz="100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4711666" y="3775732"/>
              <a:ext cx="255987"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4956886" y="3976647"/>
              <a:ext cx="338554" cy="94499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84</a:t>
              </a:r>
            </a:p>
            <a:p>
              <a:pPr algn="ctr"/>
              <a:endParaRPr lang="fr-FR" sz="100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5256266"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73</a:t>
              </a:r>
              <a:endParaRPr lang="fr-FR" sz="1000">
                <a:solidFill>
                  <a:srgbClr val="043882"/>
                </a:solidFill>
                <a:latin typeface="Arial" panose="020B0604020202020204" pitchFamily="34" charset="0"/>
                <a:cs typeface="Arial" panose="020B0604020202020204" pitchFamily="34" charset="0"/>
              </a:endParaRPr>
            </a:p>
          </p:txBody>
        </p:sp>
        <p:sp>
          <p:nvSpPr>
            <p:cNvPr id="31" name="TextBox 30"/>
            <p:cNvSpPr txBox="1"/>
            <p:nvPr/>
          </p:nvSpPr>
          <p:spPr>
            <a:xfrm>
              <a:off x="5576575"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45</a:t>
              </a:r>
              <a:endParaRPr lang="fr-FR" sz="1000">
                <a:solidFill>
                  <a:srgbClr val="043882"/>
                </a:solidFill>
                <a:latin typeface="Arial" panose="020B0604020202020204" pitchFamily="34" charset="0"/>
                <a:cs typeface="Arial" panose="020B0604020202020204" pitchFamily="34" charset="0"/>
              </a:endParaRPr>
            </a:p>
          </p:txBody>
        </p:sp>
        <p:sp>
          <p:nvSpPr>
            <p:cNvPr id="32" name="TextBox 31"/>
            <p:cNvSpPr txBox="1"/>
            <p:nvPr/>
          </p:nvSpPr>
          <p:spPr>
            <a:xfrm>
              <a:off x="5898546"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9</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36</a:t>
              </a:r>
              <a:endParaRPr lang="fr-FR" sz="1000">
                <a:solidFill>
                  <a:srgbClr val="043882"/>
                </a:solidFill>
                <a:latin typeface="Arial" panose="020B0604020202020204" pitchFamily="34" charset="0"/>
                <a:cs typeface="Arial" panose="020B0604020202020204" pitchFamily="34" charset="0"/>
              </a:endParaRPr>
            </a:p>
          </p:txBody>
        </p:sp>
        <p:sp>
          <p:nvSpPr>
            <p:cNvPr id="33" name="TextBox 32"/>
            <p:cNvSpPr txBox="1"/>
            <p:nvPr/>
          </p:nvSpPr>
          <p:spPr>
            <a:xfrm>
              <a:off x="6203276" y="3976647"/>
              <a:ext cx="330539"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12</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29</a:t>
              </a:r>
              <a:endParaRPr lang="fr-FR" sz="1000">
                <a:solidFill>
                  <a:srgbClr val="043882"/>
                </a:solidFill>
                <a:latin typeface="Arial" panose="020B0604020202020204" pitchFamily="34" charset="0"/>
                <a:cs typeface="Arial" panose="020B0604020202020204" pitchFamily="34" charset="0"/>
              </a:endParaRPr>
            </a:p>
          </p:txBody>
        </p:sp>
        <p:grpSp>
          <p:nvGrpSpPr>
            <p:cNvPr id="34" name="Group 33"/>
            <p:cNvGrpSpPr/>
            <p:nvPr/>
          </p:nvGrpSpPr>
          <p:grpSpPr>
            <a:xfrm>
              <a:off x="4903159" y="1936313"/>
              <a:ext cx="3972212" cy="2106481"/>
              <a:chOff x="783682" y="2448772"/>
              <a:chExt cx="3972212" cy="2182056"/>
            </a:xfrm>
          </p:grpSpPr>
          <p:sp>
            <p:nvSpPr>
              <p:cNvPr id="44" name="Freeform 43"/>
              <p:cNvSpPr>
                <a:spLocks/>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5"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6"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7"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8"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49"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0"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1" name="Line 13"/>
              <p:cNvSpPr>
                <a:spLocks noChangeShapeType="1"/>
              </p:cNvSpPr>
              <p:nvPr/>
            </p:nvSpPr>
            <p:spPr bwMode="auto">
              <a:xfrm>
                <a:off x="1623460" y="4528444"/>
                <a:ext cx="0" cy="920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2" name="Line 14"/>
              <p:cNvSpPr>
                <a:spLocks noChangeShapeType="1"/>
              </p:cNvSpPr>
              <p:nvPr/>
            </p:nvSpPr>
            <p:spPr bwMode="auto">
              <a:xfrm>
                <a:off x="2250402" y="452842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3" name="Line 15"/>
              <p:cNvSpPr>
                <a:spLocks noChangeShapeType="1"/>
              </p:cNvSpPr>
              <p:nvPr/>
            </p:nvSpPr>
            <p:spPr bwMode="auto">
              <a:xfrm>
                <a:off x="1938429" y="4528407"/>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4" name="Line 17"/>
              <p:cNvSpPr>
                <a:spLocks noChangeShapeType="1"/>
              </p:cNvSpPr>
              <p:nvPr/>
            </p:nvSpPr>
            <p:spPr bwMode="auto">
              <a:xfrm>
                <a:off x="3500928" y="4528388"/>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5" name="Line 19"/>
              <p:cNvSpPr>
                <a:spLocks noChangeShapeType="1"/>
              </p:cNvSpPr>
              <p:nvPr/>
            </p:nvSpPr>
            <p:spPr bwMode="auto">
              <a:xfrm>
                <a:off x="1297935" y="4528372"/>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6" name="Line 21"/>
              <p:cNvSpPr>
                <a:spLocks noChangeShapeType="1"/>
              </p:cNvSpPr>
              <p:nvPr/>
            </p:nvSpPr>
            <p:spPr bwMode="auto">
              <a:xfrm>
                <a:off x="1002141" y="45283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7" name="Line 12"/>
              <p:cNvSpPr>
                <a:spLocks noChangeShapeType="1"/>
              </p:cNvSpPr>
              <p:nvPr/>
            </p:nvSpPr>
            <p:spPr bwMode="auto">
              <a:xfrm>
                <a:off x="2869880"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8" name="Line 15"/>
              <p:cNvSpPr>
                <a:spLocks noChangeShapeType="1"/>
              </p:cNvSpPr>
              <p:nvPr/>
            </p:nvSpPr>
            <p:spPr bwMode="auto">
              <a:xfrm>
                <a:off x="3195971"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59" name="Line 18"/>
              <p:cNvSpPr>
                <a:spLocks noChangeShapeType="1"/>
              </p:cNvSpPr>
              <p:nvPr/>
            </p:nvSpPr>
            <p:spPr bwMode="auto">
              <a:xfrm>
                <a:off x="2570890"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0" name="Line 17"/>
              <p:cNvSpPr>
                <a:spLocks noChangeShapeType="1"/>
              </p:cNvSpPr>
              <p:nvPr/>
            </p:nvSpPr>
            <p:spPr bwMode="auto">
              <a:xfrm>
                <a:off x="381401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1" name="Line 17"/>
              <p:cNvSpPr>
                <a:spLocks noChangeShapeType="1"/>
              </p:cNvSpPr>
              <p:nvPr/>
            </p:nvSpPr>
            <p:spPr bwMode="auto">
              <a:xfrm>
                <a:off x="412797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2" name="Line 17"/>
              <p:cNvSpPr>
                <a:spLocks noChangeShapeType="1"/>
              </p:cNvSpPr>
              <p:nvPr/>
            </p:nvSpPr>
            <p:spPr bwMode="auto">
              <a:xfrm>
                <a:off x="444193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63" name="Line 17"/>
              <p:cNvSpPr>
                <a:spLocks noChangeShapeType="1"/>
              </p:cNvSpPr>
              <p:nvPr/>
            </p:nvSpPr>
            <p:spPr bwMode="auto">
              <a:xfrm>
                <a:off x="475589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grpSp>
        <p:sp>
          <p:nvSpPr>
            <p:cNvPr id="35" name="TextBox 34"/>
            <p:cNvSpPr txBox="1"/>
            <p:nvPr/>
          </p:nvSpPr>
          <p:spPr>
            <a:xfrm>
              <a:off x="7453975" y="3976647"/>
              <a:ext cx="338554"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24</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5</a:t>
              </a:r>
              <a:endParaRPr lang="fr-FR" sz="1000">
                <a:solidFill>
                  <a:srgbClr val="043882"/>
                </a:solidFill>
                <a:latin typeface="Arial" panose="020B0604020202020204" pitchFamily="34" charset="0"/>
                <a:cs typeface="Arial" panose="020B0604020202020204" pitchFamily="34" charset="0"/>
              </a:endParaRPr>
            </a:p>
          </p:txBody>
        </p:sp>
        <p:sp>
          <p:nvSpPr>
            <p:cNvPr id="36" name="TextBox 35"/>
            <p:cNvSpPr txBox="1"/>
            <p:nvPr/>
          </p:nvSpPr>
          <p:spPr>
            <a:xfrm>
              <a:off x="7770626"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27</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3</a:t>
              </a:r>
              <a:endParaRPr lang="fr-FR" sz="1000">
                <a:solidFill>
                  <a:srgbClr val="043882"/>
                </a:solidFill>
                <a:latin typeface="Arial" panose="020B0604020202020204" pitchFamily="34" charset="0"/>
                <a:cs typeface="Arial" panose="020B0604020202020204" pitchFamily="34" charset="0"/>
              </a:endParaRPr>
            </a:p>
          </p:txBody>
        </p:sp>
        <p:sp>
          <p:nvSpPr>
            <p:cNvPr id="37" name="TextBox 36"/>
            <p:cNvSpPr txBox="1"/>
            <p:nvPr/>
          </p:nvSpPr>
          <p:spPr>
            <a:xfrm>
              <a:off x="8081685"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2</a:t>
              </a:r>
              <a:endParaRPr lang="fr-FR" sz="1000">
                <a:solidFill>
                  <a:srgbClr val="043882"/>
                </a:solidFill>
                <a:latin typeface="Arial" panose="020B0604020202020204" pitchFamily="34" charset="0"/>
                <a:cs typeface="Arial" panose="020B0604020202020204" pitchFamily="34" charset="0"/>
              </a:endParaRPr>
            </a:p>
          </p:txBody>
        </p:sp>
        <p:sp>
          <p:nvSpPr>
            <p:cNvPr id="38" name="TextBox 37"/>
            <p:cNvSpPr txBox="1"/>
            <p:nvPr/>
          </p:nvSpPr>
          <p:spPr>
            <a:xfrm>
              <a:off x="8392744"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1</a:t>
              </a:r>
              <a:endParaRPr lang="fr-FR" sz="1000">
                <a:solidFill>
                  <a:srgbClr val="043882"/>
                </a:solidFill>
                <a:latin typeface="Arial" panose="020B0604020202020204" pitchFamily="34" charset="0"/>
                <a:cs typeface="Arial" panose="020B0604020202020204" pitchFamily="34" charset="0"/>
              </a:endParaRPr>
            </a:p>
          </p:txBody>
        </p:sp>
        <p:sp>
          <p:nvSpPr>
            <p:cNvPr id="39" name="TextBox 38"/>
            <p:cNvSpPr txBox="1"/>
            <p:nvPr/>
          </p:nvSpPr>
          <p:spPr>
            <a:xfrm>
              <a:off x="8702970" y="3976647"/>
              <a:ext cx="327397"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endParaRPr lang="fr-FR" sz="1000" smtClean="0">
                <a:solidFill>
                  <a:srgbClr val="1D2F50"/>
                </a:solidFill>
                <a:latin typeface="Arial" panose="020B0604020202020204" pitchFamily="34" charset="0"/>
                <a:cs typeface="Arial" panose="020B0604020202020204" pitchFamily="34" charset="0"/>
              </a:endParaRPr>
            </a:p>
          </p:txBody>
        </p:sp>
        <p:sp>
          <p:nvSpPr>
            <p:cNvPr id="40" name="TextBox 39"/>
            <p:cNvSpPr txBox="1"/>
            <p:nvPr/>
          </p:nvSpPr>
          <p:spPr>
            <a:xfrm>
              <a:off x="6522652" y="3976647"/>
              <a:ext cx="330539"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15</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22</a:t>
              </a:r>
              <a:endParaRPr lang="fr-FR" sz="1000">
                <a:solidFill>
                  <a:srgbClr val="043882"/>
                </a:solidFill>
                <a:latin typeface="Arial" panose="020B0604020202020204" pitchFamily="34" charset="0"/>
                <a:cs typeface="Arial" panose="020B0604020202020204" pitchFamily="34" charset="0"/>
              </a:endParaRPr>
            </a:p>
          </p:txBody>
        </p:sp>
        <p:sp>
          <p:nvSpPr>
            <p:cNvPr id="41" name="TextBox 40"/>
            <p:cNvSpPr txBox="1"/>
            <p:nvPr/>
          </p:nvSpPr>
          <p:spPr>
            <a:xfrm>
              <a:off x="6829457" y="3976647"/>
              <a:ext cx="330539" cy="776248"/>
            </a:xfrm>
            <a:prstGeom prst="rect">
              <a:avLst/>
            </a:prstGeom>
            <a:noFill/>
          </p:spPr>
          <p:txBody>
            <a:bodyPr wrap="none" rtlCol="0" anchor="t" anchorCtr="0">
              <a:spAutoFit/>
            </a:bodyPr>
            <a:lstStyle/>
            <a:p>
              <a:pPr algn="ctr"/>
              <a:r>
                <a:rPr lang="fr-FR" sz="1000" dirty="0" smtClean="0">
                  <a:solidFill>
                    <a:srgbClr val="000000"/>
                  </a:solidFill>
                  <a:latin typeface="Arial" panose="020B0604020202020204" pitchFamily="34" charset="0"/>
                  <a:cs typeface="Arial" panose="020B0604020202020204" pitchFamily="34" charset="0"/>
                </a:rPr>
                <a:t>18</a:t>
              </a:r>
            </a:p>
            <a:p>
              <a:pPr algn="ctr"/>
              <a:endParaRPr lang="fr-FR" sz="1000" dirty="0" smtClean="0">
                <a:solidFill>
                  <a:srgbClr val="000000"/>
                </a:solidFill>
                <a:latin typeface="Arial" panose="020B0604020202020204" pitchFamily="34" charset="0"/>
                <a:cs typeface="Arial" panose="020B0604020202020204" pitchFamily="34" charset="0"/>
              </a:endParaRPr>
            </a:p>
            <a:p>
              <a:pPr algn="ctr"/>
              <a:endParaRPr lang="fr-FR" sz="1000" dirty="0" smtClean="0">
                <a:solidFill>
                  <a:srgbClr val="000000"/>
                </a:solidFill>
                <a:latin typeface="Arial" panose="020B0604020202020204" pitchFamily="34" charset="0"/>
                <a:cs typeface="Arial" panose="020B0604020202020204" pitchFamily="34" charset="0"/>
              </a:endParaRPr>
            </a:p>
            <a:p>
              <a:pPr algn="r"/>
              <a:r>
                <a:rPr lang="fr-FR" sz="1000" dirty="0" smtClean="0">
                  <a:solidFill>
                    <a:srgbClr val="043882"/>
                  </a:solidFill>
                  <a:latin typeface="Arial" panose="020B0604020202020204" pitchFamily="34" charset="0"/>
                  <a:cs typeface="Arial" panose="020B0604020202020204" pitchFamily="34" charset="0"/>
                </a:rPr>
                <a:t>10</a:t>
              </a:r>
              <a:endParaRPr lang="fr-FR" sz="1000" dirty="0">
                <a:solidFill>
                  <a:srgbClr val="043882"/>
                </a:solidFill>
                <a:latin typeface="Arial" panose="020B0604020202020204" pitchFamily="34" charset="0"/>
                <a:cs typeface="Arial" panose="020B0604020202020204" pitchFamily="34" charset="0"/>
              </a:endParaRPr>
            </a:p>
          </p:txBody>
        </p:sp>
        <p:sp>
          <p:nvSpPr>
            <p:cNvPr id="42" name="TextBox 41"/>
            <p:cNvSpPr txBox="1"/>
            <p:nvPr/>
          </p:nvSpPr>
          <p:spPr>
            <a:xfrm>
              <a:off x="7156087"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21</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6</a:t>
              </a:r>
              <a:endParaRPr lang="fr-FR" sz="1000">
                <a:solidFill>
                  <a:srgbClr val="043882"/>
                </a:solidFill>
                <a:latin typeface="Arial" panose="020B0604020202020204" pitchFamily="34" charset="0"/>
                <a:cs typeface="Arial" panose="020B0604020202020204" pitchFamily="34" charset="0"/>
              </a:endParaRPr>
            </a:p>
          </p:txBody>
        </p:sp>
        <p:sp>
          <p:nvSpPr>
            <p:cNvPr id="43" name="TextBox 42"/>
            <p:cNvSpPr txBox="1"/>
            <p:nvPr/>
          </p:nvSpPr>
          <p:spPr>
            <a:xfrm>
              <a:off x="4869482" y="4288340"/>
              <a:ext cx="277277" cy="269999"/>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N</a:t>
              </a:r>
              <a:endParaRPr lang="fr-FR" sz="1000" dirty="0">
                <a:solidFill>
                  <a:srgbClr val="000000"/>
                </a:solidFill>
                <a:latin typeface="Arial" panose="020B0604020202020204" pitchFamily="34" charset="0"/>
                <a:cs typeface="Arial" panose="020B0604020202020204" pitchFamily="34" charset="0"/>
              </a:endParaRPr>
            </a:p>
          </p:txBody>
        </p:sp>
      </p:grpSp>
      <p:grpSp>
        <p:nvGrpSpPr>
          <p:cNvPr id="64" name="Group 63"/>
          <p:cNvGrpSpPr/>
          <p:nvPr/>
        </p:nvGrpSpPr>
        <p:grpSpPr>
          <a:xfrm>
            <a:off x="2148" y="1994148"/>
            <a:ext cx="4592876" cy="2847522"/>
            <a:chOff x="4437491" y="1799131"/>
            <a:chExt cx="4592876" cy="3122514"/>
          </a:xfrm>
        </p:grpSpPr>
        <p:sp>
          <p:nvSpPr>
            <p:cNvPr id="65" name="TextBox 64"/>
            <p:cNvSpPr txBox="1"/>
            <p:nvPr/>
          </p:nvSpPr>
          <p:spPr>
            <a:xfrm rot="16200000">
              <a:off x="4226133" y="2822758"/>
              <a:ext cx="668937" cy="246221"/>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SSP, %</a:t>
              </a:r>
              <a:endParaRPr lang="fr-FR" sz="10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6771370" y="4156092"/>
              <a:ext cx="455423" cy="269999"/>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Mois</a:t>
              </a:r>
              <a:endParaRPr lang="fr-FR" sz="1000" dirty="0">
                <a:solidFill>
                  <a:srgbClr val="000000"/>
                </a:solidFill>
                <a:latin typeface="Arial" panose="020B0604020202020204" pitchFamily="34" charset="0"/>
                <a:cs typeface="Arial" panose="020B0604020202020204" pitchFamily="34" charset="0"/>
              </a:endParaRPr>
            </a:p>
          </p:txBody>
        </p:sp>
        <p:sp>
          <p:nvSpPr>
            <p:cNvPr id="67" name="TextBox 66"/>
            <p:cNvSpPr txBox="1"/>
            <p:nvPr/>
          </p:nvSpPr>
          <p:spPr>
            <a:xfrm>
              <a:off x="4569024" y="1799131"/>
              <a:ext cx="398629"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100</a:t>
              </a:r>
              <a:endParaRPr lang="fr-FR" sz="100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4640345" y="2202156"/>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80</a:t>
              </a:r>
              <a:endParaRPr lang="fr-FR" sz="1000">
                <a:solidFill>
                  <a:srgbClr val="000000"/>
                </a:solidFill>
                <a:latin typeface="Arial" panose="020B0604020202020204" pitchFamily="34" charset="0"/>
                <a:cs typeface="Arial" panose="020B0604020202020204" pitchFamily="34" charset="0"/>
              </a:endParaRPr>
            </a:p>
          </p:txBody>
        </p:sp>
        <p:sp>
          <p:nvSpPr>
            <p:cNvPr id="69" name="TextBox 68"/>
            <p:cNvSpPr txBox="1"/>
            <p:nvPr/>
          </p:nvSpPr>
          <p:spPr>
            <a:xfrm>
              <a:off x="4640345" y="2603502"/>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60</a:t>
              </a:r>
              <a:endParaRPr lang="fr-FR" sz="100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4640345" y="3004847"/>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40</a:t>
              </a:r>
              <a:endParaRPr lang="fr-FR" sz="100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4640345" y="3406194"/>
              <a:ext cx="327308"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20</a:t>
              </a:r>
              <a:endParaRPr lang="fr-FR" sz="100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4711666" y="3775732"/>
              <a:ext cx="255987" cy="269999"/>
            </a:xfrm>
            <a:prstGeom prst="rect">
              <a:avLst/>
            </a:prstGeom>
            <a:noFill/>
          </p:spPr>
          <p:txBody>
            <a:bodyPr wrap="none" rtlCol="0" anchor="ctr" anchorCtr="0">
              <a:spAutoFit/>
            </a:bodyPr>
            <a:lstStyle/>
            <a:p>
              <a:pPr algn="r"/>
              <a:r>
                <a:rPr lang="fr-FR" sz="1000" smtClean="0">
                  <a:solidFill>
                    <a:srgbClr val="000000"/>
                  </a:solidFill>
                  <a:latin typeface="Arial" panose="020B0604020202020204" pitchFamily="34" charset="0"/>
                  <a:cs typeface="Arial" panose="020B0604020202020204" pitchFamily="34" charset="0"/>
                </a:rPr>
                <a:t>0</a:t>
              </a:r>
              <a:endParaRPr lang="fr-FR" sz="100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4956886" y="3976647"/>
              <a:ext cx="338554" cy="94499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84</a:t>
              </a:r>
            </a:p>
            <a:p>
              <a:pPr algn="ctr"/>
              <a:endParaRPr lang="fr-FR" sz="100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5256265" y="3976647"/>
              <a:ext cx="325731"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25</a:t>
              </a:r>
              <a:endParaRPr lang="fr-FR" sz="1000">
                <a:solidFill>
                  <a:srgbClr val="043882"/>
                </a:solidFill>
                <a:latin typeface="Arial" panose="020B0604020202020204" pitchFamily="34" charset="0"/>
                <a:cs typeface="Arial" panose="020B0604020202020204" pitchFamily="34" charset="0"/>
              </a:endParaRPr>
            </a:p>
          </p:txBody>
        </p:sp>
        <p:sp>
          <p:nvSpPr>
            <p:cNvPr id="75" name="TextBox 74"/>
            <p:cNvSpPr txBox="1"/>
            <p:nvPr/>
          </p:nvSpPr>
          <p:spPr>
            <a:xfrm>
              <a:off x="5576575" y="3976647"/>
              <a:ext cx="325731"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13</a:t>
              </a:r>
              <a:endParaRPr lang="fr-FR" sz="1000">
                <a:solidFill>
                  <a:srgbClr val="043882"/>
                </a:solidFill>
                <a:latin typeface="Arial" panose="020B0604020202020204" pitchFamily="34" charset="0"/>
                <a:cs typeface="Arial" panose="020B0604020202020204" pitchFamily="34" charset="0"/>
              </a:endParaRPr>
            </a:p>
          </p:txBody>
        </p:sp>
        <p:sp>
          <p:nvSpPr>
            <p:cNvPr id="76" name="TextBox 75"/>
            <p:cNvSpPr txBox="1"/>
            <p:nvPr/>
          </p:nvSpPr>
          <p:spPr>
            <a:xfrm>
              <a:off x="5898546" y="3976647"/>
              <a:ext cx="325731"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9</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11</a:t>
              </a:r>
              <a:endParaRPr lang="fr-FR" sz="1000">
                <a:solidFill>
                  <a:srgbClr val="043882"/>
                </a:solidFill>
                <a:latin typeface="Arial" panose="020B0604020202020204" pitchFamily="34" charset="0"/>
                <a:cs typeface="Arial" panose="020B0604020202020204" pitchFamily="34" charset="0"/>
              </a:endParaRPr>
            </a:p>
          </p:txBody>
        </p:sp>
        <p:sp>
          <p:nvSpPr>
            <p:cNvPr id="77" name="TextBox 76"/>
            <p:cNvSpPr txBox="1"/>
            <p:nvPr/>
          </p:nvSpPr>
          <p:spPr>
            <a:xfrm>
              <a:off x="6203276" y="3976647"/>
              <a:ext cx="330539"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12</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8</a:t>
              </a:r>
              <a:endParaRPr lang="fr-FR" sz="1000">
                <a:solidFill>
                  <a:srgbClr val="043882"/>
                </a:solidFill>
                <a:latin typeface="Arial" panose="020B0604020202020204" pitchFamily="34" charset="0"/>
                <a:cs typeface="Arial" panose="020B0604020202020204" pitchFamily="34" charset="0"/>
              </a:endParaRPr>
            </a:p>
          </p:txBody>
        </p:sp>
        <p:grpSp>
          <p:nvGrpSpPr>
            <p:cNvPr id="78" name="Group 77"/>
            <p:cNvGrpSpPr/>
            <p:nvPr/>
          </p:nvGrpSpPr>
          <p:grpSpPr>
            <a:xfrm>
              <a:off x="4903159" y="1936313"/>
              <a:ext cx="3972212" cy="2106481"/>
              <a:chOff x="783682" y="2448772"/>
              <a:chExt cx="3972212" cy="2182056"/>
            </a:xfrm>
          </p:grpSpPr>
          <p:sp>
            <p:nvSpPr>
              <p:cNvPr id="88" name="Freeform 87"/>
              <p:cNvSpPr>
                <a:spLocks/>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89"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0"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1"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2"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3"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4"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5" name="Line 13"/>
              <p:cNvSpPr>
                <a:spLocks noChangeShapeType="1"/>
              </p:cNvSpPr>
              <p:nvPr/>
            </p:nvSpPr>
            <p:spPr bwMode="auto">
              <a:xfrm>
                <a:off x="1623460" y="4528444"/>
                <a:ext cx="0" cy="920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6" name="Line 14"/>
              <p:cNvSpPr>
                <a:spLocks noChangeShapeType="1"/>
              </p:cNvSpPr>
              <p:nvPr/>
            </p:nvSpPr>
            <p:spPr bwMode="auto">
              <a:xfrm>
                <a:off x="2250402" y="452842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7" name="Line 15"/>
              <p:cNvSpPr>
                <a:spLocks noChangeShapeType="1"/>
              </p:cNvSpPr>
              <p:nvPr/>
            </p:nvSpPr>
            <p:spPr bwMode="auto">
              <a:xfrm>
                <a:off x="1938429" y="4528407"/>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8" name="Line 17"/>
              <p:cNvSpPr>
                <a:spLocks noChangeShapeType="1"/>
              </p:cNvSpPr>
              <p:nvPr/>
            </p:nvSpPr>
            <p:spPr bwMode="auto">
              <a:xfrm>
                <a:off x="3500928" y="4528388"/>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99" name="Line 19"/>
              <p:cNvSpPr>
                <a:spLocks noChangeShapeType="1"/>
              </p:cNvSpPr>
              <p:nvPr/>
            </p:nvSpPr>
            <p:spPr bwMode="auto">
              <a:xfrm>
                <a:off x="1297935" y="4528372"/>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0" name="Line 21"/>
              <p:cNvSpPr>
                <a:spLocks noChangeShapeType="1"/>
              </p:cNvSpPr>
              <p:nvPr/>
            </p:nvSpPr>
            <p:spPr bwMode="auto">
              <a:xfrm>
                <a:off x="1002141" y="45283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1" name="Line 12"/>
              <p:cNvSpPr>
                <a:spLocks noChangeShapeType="1"/>
              </p:cNvSpPr>
              <p:nvPr/>
            </p:nvSpPr>
            <p:spPr bwMode="auto">
              <a:xfrm>
                <a:off x="2869880"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2" name="Line 15"/>
              <p:cNvSpPr>
                <a:spLocks noChangeShapeType="1"/>
              </p:cNvSpPr>
              <p:nvPr/>
            </p:nvSpPr>
            <p:spPr bwMode="auto">
              <a:xfrm>
                <a:off x="3195971"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3" name="Line 18"/>
              <p:cNvSpPr>
                <a:spLocks noChangeShapeType="1"/>
              </p:cNvSpPr>
              <p:nvPr/>
            </p:nvSpPr>
            <p:spPr bwMode="auto">
              <a:xfrm>
                <a:off x="2573466"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4" name="Line 17"/>
              <p:cNvSpPr>
                <a:spLocks noChangeShapeType="1"/>
              </p:cNvSpPr>
              <p:nvPr/>
            </p:nvSpPr>
            <p:spPr bwMode="auto">
              <a:xfrm>
                <a:off x="381401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5" name="Line 17"/>
              <p:cNvSpPr>
                <a:spLocks noChangeShapeType="1"/>
              </p:cNvSpPr>
              <p:nvPr/>
            </p:nvSpPr>
            <p:spPr bwMode="auto">
              <a:xfrm>
                <a:off x="412797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6" name="Line 17"/>
              <p:cNvSpPr>
                <a:spLocks noChangeShapeType="1"/>
              </p:cNvSpPr>
              <p:nvPr/>
            </p:nvSpPr>
            <p:spPr bwMode="auto">
              <a:xfrm>
                <a:off x="444193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sp>
            <p:nvSpPr>
              <p:cNvPr id="107" name="Line 17"/>
              <p:cNvSpPr>
                <a:spLocks noChangeShapeType="1"/>
              </p:cNvSpPr>
              <p:nvPr/>
            </p:nvSpPr>
            <p:spPr bwMode="auto">
              <a:xfrm>
                <a:off x="475589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panose="020B0604020202020204" pitchFamily="34" charset="0"/>
                  <a:cs typeface="Arial" panose="020B0604020202020204" pitchFamily="34" charset="0"/>
                </a:endParaRPr>
              </a:p>
            </p:txBody>
          </p:sp>
        </p:grpSp>
        <p:sp>
          <p:nvSpPr>
            <p:cNvPr id="79" name="TextBox 78"/>
            <p:cNvSpPr txBox="1"/>
            <p:nvPr/>
          </p:nvSpPr>
          <p:spPr>
            <a:xfrm>
              <a:off x="7453975" y="3976647"/>
              <a:ext cx="338554"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24</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2</a:t>
              </a:r>
              <a:endParaRPr lang="fr-FR" sz="1000">
                <a:solidFill>
                  <a:srgbClr val="043882"/>
                </a:solidFill>
                <a:latin typeface="Arial" panose="020B0604020202020204" pitchFamily="34" charset="0"/>
                <a:cs typeface="Arial" panose="020B0604020202020204" pitchFamily="34" charset="0"/>
              </a:endParaRPr>
            </a:p>
          </p:txBody>
        </p:sp>
        <p:sp>
          <p:nvSpPr>
            <p:cNvPr id="80" name="TextBox 79"/>
            <p:cNvSpPr txBox="1"/>
            <p:nvPr/>
          </p:nvSpPr>
          <p:spPr>
            <a:xfrm>
              <a:off x="7770626"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27</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1</a:t>
              </a:r>
              <a:endParaRPr lang="fr-FR" sz="1000">
                <a:solidFill>
                  <a:srgbClr val="043882"/>
                </a:solidFill>
                <a:latin typeface="Arial" panose="020B0604020202020204" pitchFamily="34" charset="0"/>
                <a:cs typeface="Arial" panose="020B0604020202020204" pitchFamily="34" charset="0"/>
              </a:endParaRPr>
            </a:p>
          </p:txBody>
        </p:sp>
        <p:sp>
          <p:nvSpPr>
            <p:cNvPr id="81" name="TextBox 80"/>
            <p:cNvSpPr txBox="1"/>
            <p:nvPr/>
          </p:nvSpPr>
          <p:spPr>
            <a:xfrm>
              <a:off x="8081685"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30</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1</a:t>
              </a:r>
              <a:endParaRPr lang="fr-FR" sz="1000">
                <a:solidFill>
                  <a:srgbClr val="043882"/>
                </a:solidFill>
                <a:latin typeface="Arial" panose="020B0604020202020204" pitchFamily="34" charset="0"/>
                <a:cs typeface="Arial" panose="020B0604020202020204" pitchFamily="34" charset="0"/>
              </a:endParaRPr>
            </a:p>
          </p:txBody>
        </p:sp>
        <p:sp>
          <p:nvSpPr>
            <p:cNvPr id="82" name="TextBox 81"/>
            <p:cNvSpPr txBox="1"/>
            <p:nvPr/>
          </p:nvSpPr>
          <p:spPr>
            <a:xfrm>
              <a:off x="8392744"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33</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1</a:t>
              </a:r>
              <a:endParaRPr lang="fr-FR" sz="1000">
                <a:solidFill>
                  <a:srgbClr val="043882"/>
                </a:solidFill>
                <a:latin typeface="Arial" panose="020B0604020202020204" pitchFamily="34" charset="0"/>
                <a:cs typeface="Arial" panose="020B0604020202020204" pitchFamily="34" charset="0"/>
              </a:endParaRPr>
            </a:p>
          </p:txBody>
        </p:sp>
        <p:sp>
          <p:nvSpPr>
            <p:cNvPr id="83" name="TextBox 82"/>
            <p:cNvSpPr txBox="1"/>
            <p:nvPr/>
          </p:nvSpPr>
          <p:spPr>
            <a:xfrm>
              <a:off x="8702970" y="3976647"/>
              <a:ext cx="327397"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36</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endParaRPr lang="fr-FR" sz="1000" smtClean="0">
                <a:solidFill>
                  <a:srgbClr val="1D2F50"/>
                </a:solidFill>
                <a:latin typeface="Arial" panose="020B0604020202020204" pitchFamily="34" charset="0"/>
                <a:cs typeface="Arial" panose="020B0604020202020204" pitchFamily="34" charset="0"/>
              </a:endParaRPr>
            </a:p>
          </p:txBody>
        </p:sp>
        <p:sp>
          <p:nvSpPr>
            <p:cNvPr id="84" name="TextBox 83"/>
            <p:cNvSpPr txBox="1"/>
            <p:nvPr/>
          </p:nvSpPr>
          <p:spPr>
            <a:xfrm>
              <a:off x="6522652" y="3976647"/>
              <a:ext cx="330539"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15</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r"/>
              <a:r>
                <a:rPr lang="fr-FR" sz="1000" smtClean="0">
                  <a:solidFill>
                    <a:srgbClr val="043882"/>
                  </a:solidFill>
                  <a:latin typeface="Arial" panose="020B0604020202020204" pitchFamily="34" charset="0"/>
                  <a:cs typeface="Arial" panose="020B0604020202020204" pitchFamily="34" charset="0"/>
                </a:rPr>
                <a:t>6</a:t>
              </a:r>
              <a:endParaRPr lang="fr-FR" sz="1000">
                <a:solidFill>
                  <a:srgbClr val="043882"/>
                </a:solidFill>
                <a:latin typeface="Arial" panose="020B0604020202020204" pitchFamily="34" charset="0"/>
                <a:cs typeface="Arial" panose="020B0604020202020204" pitchFamily="34" charset="0"/>
              </a:endParaRPr>
            </a:p>
          </p:txBody>
        </p:sp>
        <p:sp>
          <p:nvSpPr>
            <p:cNvPr id="85" name="TextBox 84"/>
            <p:cNvSpPr txBox="1"/>
            <p:nvPr/>
          </p:nvSpPr>
          <p:spPr>
            <a:xfrm>
              <a:off x="6829457" y="3976647"/>
              <a:ext cx="330539" cy="776248"/>
            </a:xfrm>
            <a:prstGeom prst="rect">
              <a:avLst/>
            </a:prstGeom>
            <a:noFill/>
          </p:spPr>
          <p:txBody>
            <a:bodyPr wrap="none" rtlCol="0" anchor="t" anchorCtr="0">
              <a:spAutoFit/>
            </a:bodyPr>
            <a:lstStyle/>
            <a:p>
              <a:pPr algn="ctr"/>
              <a:r>
                <a:rPr lang="fr-FR" sz="1000" dirty="0" smtClean="0">
                  <a:solidFill>
                    <a:srgbClr val="000000"/>
                  </a:solidFill>
                  <a:latin typeface="Arial" panose="020B0604020202020204" pitchFamily="34" charset="0"/>
                  <a:cs typeface="Arial" panose="020B0604020202020204" pitchFamily="34" charset="0"/>
                </a:rPr>
                <a:t>18</a:t>
              </a:r>
            </a:p>
            <a:p>
              <a:pPr algn="ctr"/>
              <a:endParaRPr lang="fr-FR" sz="1000" dirty="0" smtClean="0">
                <a:solidFill>
                  <a:srgbClr val="000000"/>
                </a:solidFill>
                <a:latin typeface="Arial" panose="020B0604020202020204" pitchFamily="34" charset="0"/>
                <a:cs typeface="Arial" panose="020B0604020202020204" pitchFamily="34" charset="0"/>
              </a:endParaRPr>
            </a:p>
            <a:p>
              <a:pPr algn="ctr"/>
              <a:endParaRPr lang="fr-FR" sz="1000" dirty="0" smtClean="0">
                <a:solidFill>
                  <a:srgbClr val="000000"/>
                </a:solidFill>
                <a:latin typeface="Arial" panose="020B0604020202020204" pitchFamily="34" charset="0"/>
                <a:cs typeface="Arial" panose="020B0604020202020204" pitchFamily="34" charset="0"/>
              </a:endParaRPr>
            </a:p>
            <a:p>
              <a:pPr algn="r"/>
              <a:r>
                <a:rPr lang="fr-FR" sz="1000" dirty="0" smtClean="0">
                  <a:solidFill>
                    <a:srgbClr val="043882"/>
                  </a:solidFill>
                  <a:latin typeface="Arial" panose="020B0604020202020204" pitchFamily="34" charset="0"/>
                  <a:cs typeface="Arial" panose="020B0604020202020204" pitchFamily="34" charset="0"/>
                </a:rPr>
                <a:t>3</a:t>
              </a:r>
              <a:endParaRPr lang="fr-FR" sz="1000" dirty="0">
                <a:solidFill>
                  <a:srgbClr val="043882"/>
                </a:solidFill>
                <a:latin typeface="Arial" panose="020B0604020202020204" pitchFamily="34" charset="0"/>
                <a:cs typeface="Arial" panose="020B0604020202020204" pitchFamily="34" charset="0"/>
              </a:endParaRPr>
            </a:p>
          </p:txBody>
        </p:sp>
        <p:sp>
          <p:nvSpPr>
            <p:cNvPr id="86" name="TextBox 85"/>
            <p:cNvSpPr txBox="1"/>
            <p:nvPr/>
          </p:nvSpPr>
          <p:spPr>
            <a:xfrm>
              <a:off x="7156087" y="3976647"/>
              <a:ext cx="325730" cy="776248"/>
            </a:xfrm>
            <a:prstGeom prst="rect">
              <a:avLst/>
            </a:prstGeom>
            <a:noFill/>
          </p:spPr>
          <p:txBody>
            <a:bodyPr wrap="none" rtlCol="0" anchor="t" anchorCtr="0">
              <a:spAutoFit/>
            </a:bodyPr>
            <a:lstStyle/>
            <a:p>
              <a:pPr algn="ctr"/>
              <a:r>
                <a:rPr lang="fr-FR" sz="1000" smtClean="0">
                  <a:solidFill>
                    <a:srgbClr val="000000"/>
                  </a:solidFill>
                  <a:latin typeface="Arial" panose="020B0604020202020204" pitchFamily="34" charset="0"/>
                  <a:cs typeface="Arial" panose="020B0604020202020204" pitchFamily="34" charset="0"/>
                </a:rPr>
                <a:t>21</a:t>
              </a:r>
            </a:p>
            <a:p>
              <a:pPr algn="ctr"/>
              <a:endParaRPr lang="fr-FR" sz="1000" smtClean="0">
                <a:solidFill>
                  <a:srgbClr val="000000"/>
                </a:solidFill>
                <a:latin typeface="Arial" panose="020B0604020202020204" pitchFamily="34" charset="0"/>
                <a:cs typeface="Arial" panose="020B0604020202020204" pitchFamily="34" charset="0"/>
              </a:endParaRPr>
            </a:p>
            <a:p>
              <a:pPr algn="ctr"/>
              <a:endParaRPr lang="fr-FR" sz="1000" smtClean="0">
                <a:solidFill>
                  <a:srgbClr val="000000"/>
                </a:solidFill>
                <a:latin typeface="Arial" panose="020B0604020202020204" pitchFamily="34" charset="0"/>
                <a:cs typeface="Arial" panose="020B0604020202020204" pitchFamily="34" charset="0"/>
              </a:endParaRPr>
            </a:p>
            <a:p>
              <a:pPr algn="ctr"/>
              <a:r>
                <a:rPr lang="fr-FR" sz="1000" smtClean="0">
                  <a:solidFill>
                    <a:srgbClr val="043882"/>
                  </a:solidFill>
                  <a:latin typeface="Arial" panose="020B0604020202020204" pitchFamily="34" charset="0"/>
                  <a:cs typeface="Arial" panose="020B0604020202020204" pitchFamily="34" charset="0"/>
                </a:rPr>
                <a:t>2</a:t>
              </a:r>
              <a:endParaRPr lang="fr-FR" sz="1000">
                <a:solidFill>
                  <a:srgbClr val="043882"/>
                </a:solidFill>
                <a:latin typeface="Arial" panose="020B0604020202020204" pitchFamily="34" charset="0"/>
                <a:cs typeface="Arial" panose="020B0604020202020204" pitchFamily="34" charset="0"/>
              </a:endParaRPr>
            </a:p>
          </p:txBody>
        </p:sp>
        <p:sp>
          <p:nvSpPr>
            <p:cNvPr id="87" name="TextBox 86"/>
            <p:cNvSpPr txBox="1"/>
            <p:nvPr/>
          </p:nvSpPr>
          <p:spPr>
            <a:xfrm>
              <a:off x="4899015" y="4288340"/>
              <a:ext cx="277277" cy="269999"/>
            </a:xfrm>
            <a:prstGeom prst="rect">
              <a:avLst/>
            </a:prstGeom>
            <a:noFill/>
          </p:spPr>
          <p:txBody>
            <a:bodyPr wrap="none" rtlCol="0">
              <a:spAutoFit/>
            </a:bodyPr>
            <a:lstStyle/>
            <a:p>
              <a:pPr algn="ctr"/>
              <a:r>
                <a:rPr lang="fr-FR" sz="1000" dirty="0" smtClean="0">
                  <a:solidFill>
                    <a:srgbClr val="000000"/>
                  </a:solidFill>
                  <a:latin typeface="Arial" panose="020B0604020202020204" pitchFamily="34" charset="0"/>
                  <a:cs typeface="Arial" panose="020B0604020202020204" pitchFamily="34" charset="0"/>
                </a:rPr>
                <a:t>N</a:t>
              </a:r>
              <a:endParaRPr lang="fr-FR" sz="1000" dirty="0">
                <a:solidFill>
                  <a:srgbClr val="000000"/>
                </a:solidFill>
                <a:latin typeface="Arial" panose="020B0604020202020204" pitchFamily="34" charset="0"/>
                <a:cs typeface="Arial" panose="020B0604020202020204" pitchFamily="34" charset="0"/>
              </a:endParaRPr>
            </a:p>
          </p:txBody>
        </p:sp>
      </p:grpSp>
      <p:grpSp>
        <p:nvGrpSpPr>
          <p:cNvPr id="108" name="Group 2"/>
          <p:cNvGrpSpPr>
            <a:grpSpLocks/>
          </p:cNvGrpSpPr>
          <p:nvPr/>
        </p:nvGrpSpPr>
        <p:grpSpPr bwMode="auto">
          <a:xfrm>
            <a:off x="5175598" y="2063920"/>
            <a:ext cx="3536323" cy="1643921"/>
            <a:chOff x="2047" y="1768"/>
            <a:chExt cx="1662" cy="780"/>
          </a:xfrm>
        </p:grpSpPr>
        <p:sp>
          <p:nvSpPr>
            <p:cNvPr id="109" name="Line 3"/>
            <p:cNvSpPr>
              <a:spLocks noChangeShapeType="1"/>
            </p:cNvSpPr>
            <p:nvPr/>
          </p:nvSpPr>
          <p:spPr bwMode="auto">
            <a:xfrm>
              <a:off x="2191" y="181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4"/>
            <p:cNvSpPr>
              <a:spLocks noChangeShapeType="1"/>
            </p:cNvSpPr>
            <p:nvPr/>
          </p:nvSpPr>
          <p:spPr bwMode="auto">
            <a:xfrm>
              <a:off x="3439"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5"/>
            <p:cNvSpPr>
              <a:spLocks noChangeShapeType="1"/>
            </p:cNvSpPr>
            <p:nvPr/>
          </p:nvSpPr>
          <p:spPr bwMode="auto">
            <a:xfrm>
              <a:off x="2089"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6"/>
            <p:cNvSpPr>
              <a:spLocks noChangeShapeType="1"/>
            </p:cNvSpPr>
            <p:nvPr/>
          </p:nvSpPr>
          <p:spPr bwMode="auto">
            <a:xfrm>
              <a:off x="210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7"/>
            <p:cNvSpPr>
              <a:spLocks noChangeShapeType="1"/>
            </p:cNvSpPr>
            <p:nvPr/>
          </p:nvSpPr>
          <p:spPr bwMode="auto">
            <a:xfrm>
              <a:off x="2065"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8"/>
            <p:cNvSpPr>
              <a:spLocks noChangeShapeType="1"/>
            </p:cNvSpPr>
            <p:nvPr/>
          </p:nvSpPr>
          <p:spPr bwMode="auto">
            <a:xfrm flipV="1">
              <a:off x="213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9"/>
            <p:cNvSpPr>
              <a:spLocks noChangeShapeType="1"/>
            </p:cNvSpPr>
            <p:nvPr/>
          </p:nvSpPr>
          <p:spPr bwMode="auto">
            <a:xfrm flipV="1">
              <a:off x="2113"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10"/>
            <p:cNvSpPr>
              <a:spLocks noChangeShapeType="1"/>
            </p:cNvSpPr>
            <p:nvPr/>
          </p:nvSpPr>
          <p:spPr bwMode="auto">
            <a:xfrm>
              <a:off x="2791"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11"/>
            <p:cNvSpPr>
              <a:spLocks noChangeShapeType="1"/>
            </p:cNvSpPr>
            <p:nvPr/>
          </p:nvSpPr>
          <p:spPr bwMode="auto">
            <a:xfrm>
              <a:off x="2803"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12"/>
            <p:cNvSpPr>
              <a:spLocks noChangeShapeType="1"/>
            </p:cNvSpPr>
            <p:nvPr/>
          </p:nvSpPr>
          <p:spPr bwMode="auto">
            <a:xfrm>
              <a:off x="2839"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13"/>
            <p:cNvSpPr>
              <a:spLocks noChangeShapeType="1"/>
            </p:cNvSpPr>
            <p:nvPr/>
          </p:nvSpPr>
          <p:spPr bwMode="auto">
            <a:xfrm>
              <a:off x="2851"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14"/>
            <p:cNvSpPr>
              <a:spLocks noChangeShapeType="1"/>
            </p:cNvSpPr>
            <p:nvPr/>
          </p:nvSpPr>
          <p:spPr bwMode="auto">
            <a:xfrm>
              <a:off x="2821" y="2320"/>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15"/>
            <p:cNvSpPr>
              <a:spLocks noChangeShapeType="1"/>
            </p:cNvSpPr>
            <p:nvPr/>
          </p:nvSpPr>
          <p:spPr bwMode="auto">
            <a:xfrm>
              <a:off x="3229" y="2476"/>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16"/>
            <p:cNvSpPr>
              <a:spLocks noChangeShapeType="1"/>
            </p:cNvSpPr>
            <p:nvPr/>
          </p:nvSpPr>
          <p:spPr bwMode="auto">
            <a:xfrm>
              <a:off x="2965" y="239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17"/>
            <p:cNvSpPr>
              <a:spLocks noChangeShapeType="1"/>
            </p:cNvSpPr>
            <p:nvPr/>
          </p:nvSpPr>
          <p:spPr bwMode="auto">
            <a:xfrm>
              <a:off x="3601"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18"/>
            <p:cNvSpPr>
              <a:spLocks noChangeShapeType="1"/>
            </p:cNvSpPr>
            <p:nvPr/>
          </p:nvSpPr>
          <p:spPr bwMode="auto">
            <a:xfrm>
              <a:off x="2587" y="224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19"/>
            <p:cNvSpPr>
              <a:spLocks noChangeShapeType="1"/>
            </p:cNvSpPr>
            <p:nvPr/>
          </p:nvSpPr>
          <p:spPr bwMode="auto">
            <a:xfrm>
              <a:off x="2863" y="233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20"/>
            <p:cNvSpPr>
              <a:spLocks noChangeShapeType="1"/>
            </p:cNvSpPr>
            <p:nvPr/>
          </p:nvSpPr>
          <p:spPr bwMode="auto">
            <a:xfrm>
              <a:off x="2233" y="1936"/>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21"/>
            <p:cNvSpPr>
              <a:spLocks noChangeShapeType="1"/>
            </p:cNvSpPr>
            <p:nvPr/>
          </p:nvSpPr>
          <p:spPr bwMode="auto">
            <a:xfrm>
              <a:off x="2227" y="191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22"/>
            <p:cNvSpPr>
              <a:spLocks noChangeShapeType="1"/>
            </p:cNvSpPr>
            <p:nvPr/>
          </p:nvSpPr>
          <p:spPr bwMode="auto">
            <a:xfrm>
              <a:off x="3703"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23"/>
            <p:cNvSpPr>
              <a:spLocks noChangeShapeType="1"/>
            </p:cNvSpPr>
            <p:nvPr/>
          </p:nvSpPr>
          <p:spPr bwMode="auto">
            <a:xfrm>
              <a:off x="2749" y="230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24"/>
            <p:cNvSpPr>
              <a:spLocks noChangeShapeType="1"/>
            </p:cNvSpPr>
            <p:nvPr/>
          </p:nvSpPr>
          <p:spPr bwMode="auto">
            <a:xfrm>
              <a:off x="2149" y="1774"/>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Freeform 25"/>
            <p:cNvSpPr>
              <a:spLocks/>
            </p:cNvSpPr>
            <p:nvPr/>
          </p:nvSpPr>
          <p:spPr bwMode="auto">
            <a:xfrm>
              <a:off x="2047" y="1786"/>
              <a:ext cx="1662" cy="744"/>
            </a:xfrm>
            <a:custGeom>
              <a:avLst/>
              <a:gdLst>
                <a:gd name="T0" fmla="*/ 211 w 277"/>
                <a:gd name="T1" fmla="*/ 124 h 124"/>
                <a:gd name="T2" fmla="*/ 175 w 277"/>
                <a:gd name="T3" fmla="*/ 118 h 124"/>
                <a:gd name="T4" fmla="*/ 167 w 277"/>
                <a:gd name="T5" fmla="*/ 112 h 124"/>
                <a:gd name="T6" fmla="*/ 162 w 277"/>
                <a:gd name="T7" fmla="*/ 108 h 124"/>
                <a:gd name="T8" fmla="*/ 147 w 277"/>
                <a:gd name="T9" fmla="*/ 102 h 124"/>
                <a:gd name="T10" fmla="*/ 144 w 277"/>
                <a:gd name="T11" fmla="*/ 99 h 124"/>
                <a:gd name="T12" fmla="*/ 139 w 277"/>
                <a:gd name="T13" fmla="*/ 95 h 124"/>
                <a:gd name="T14" fmla="*/ 118 w 277"/>
                <a:gd name="T15" fmla="*/ 91 h 124"/>
                <a:gd name="T16" fmla="*/ 115 w 277"/>
                <a:gd name="T17" fmla="*/ 89 h 124"/>
                <a:gd name="T18" fmla="*/ 112 w 277"/>
                <a:gd name="T19" fmla="*/ 87 h 124"/>
                <a:gd name="T20" fmla="*/ 106 w 277"/>
                <a:gd name="T21" fmla="*/ 85 h 124"/>
                <a:gd name="T22" fmla="*/ 99 w 277"/>
                <a:gd name="T23" fmla="*/ 83 h 124"/>
                <a:gd name="T24" fmla="*/ 96 w 277"/>
                <a:gd name="T25" fmla="*/ 81 h 124"/>
                <a:gd name="T26" fmla="*/ 87 w 277"/>
                <a:gd name="T27" fmla="*/ 78 h 124"/>
                <a:gd name="T28" fmla="*/ 86 w 277"/>
                <a:gd name="T29" fmla="*/ 77 h 124"/>
                <a:gd name="T30" fmla="*/ 81 w 277"/>
                <a:gd name="T31" fmla="*/ 75 h 124"/>
                <a:gd name="T32" fmla="*/ 79 w 277"/>
                <a:gd name="T33" fmla="*/ 73 h 124"/>
                <a:gd name="T34" fmla="*/ 77 w 277"/>
                <a:gd name="T35" fmla="*/ 70 h 124"/>
                <a:gd name="T36" fmla="*/ 72 w 277"/>
                <a:gd name="T37" fmla="*/ 68 h 124"/>
                <a:gd name="T38" fmla="*/ 69 w 277"/>
                <a:gd name="T39" fmla="*/ 66 h 124"/>
                <a:gd name="T40" fmla="*/ 65 w 277"/>
                <a:gd name="T41" fmla="*/ 64 h 124"/>
                <a:gd name="T42" fmla="*/ 56 w 277"/>
                <a:gd name="T43" fmla="*/ 62 h 124"/>
                <a:gd name="T44" fmla="*/ 54 w 277"/>
                <a:gd name="T45" fmla="*/ 60 h 124"/>
                <a:gd name="T46" fmla="*/ 53 w 277"/>
                <a:gd name="T47" fmla="*/ 58 h 124"/>
                <a:gd name="T48" fmla="*/ 51 w 277"/>
                <a:gd name="T49" fmla="*/ 56 h 124"/>
                <a:gd name="T50" fmla="*/ 49 w 277"/>
                <a:gd name="T51" fmla="*/ 54 h 124"/>
                <a:gd name="T52" fmla="*/ 48 w 277"/>
                <a:gd name="T53" fmla="*/ 50 h 124"/>
                <a:gd name="T54" fmla="*/ 47 w 277"/>
                <a:gd name="T55" fmla="*/ 48 h 124"/>
                <a:gd name="T56" fmla="*/ 43 w 277"/>
                <a:gd name="T57" fmla="*/ 45 h 124"/>
                <a:gd name="T58" fmla="*/ 41 w 277"/>
                <a:gd name="T59" fmla="*/ 41 h 124"/>
                <a:gd name="T60" fmla="*/ 39 w 277"/>
                <a:gd name="T61" fmla="*/ 39 h 124"/>
                <a:gd name="T62" fmla="*/ 39 w 277"/>
                <a:gd name="T63" fmla="*/ 35 h 124"/>
                <a:gd name="T64" fmla="*/ 37 w 277"/>
                <a:gd name="T65" fmla="*/ 32 h 124"/>
                <a:gd name="T66" fmla="*/ 36 w 277"/>
                <a:gd name="T67" fmla="*/ 29 h 124"/>
                <a:gd name="T68" fmla="*/ 35 w 277"/>
                <a:gd name="T69" fmla="*/ 26 h 124"/>
                <a:gd name="T70" fmla="*/ 33 w 277"/>
                <a:gd name="T71" fmla="*/ 18 h 124"/>
                <a:gd name="T72" fmla="*/ 29 w 277"/>
                <a:gd name="T73" fmla="*/ 17 h 124"/>
                <a:gd name="T74" fmla="*/ 27 w 277"/>
                <a:gd name="T75" fmla="*/ 11 h 124"/>
                <a:gd name="T76" fmla="*/ 25 w 277"/>
                <a:gd name="T77" fmla="*/ 8 h 124"/>
                <a:gd name="T78" fmla="*/ 22 w 277"/>
                <a:gd name="T79" fmla="*/ 6 h 124"/>
                <a:gd name="T80" fmla="*/ 21 w 277"/>
                <a:gd name="T81" fmla="*/ 3 h 124"/>
                <a:gd name="T82" fmla="*/ 18 w 277"/>
                <a:gd name="T8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124">
                  <a:moveTo>
                    <a:pt x="277" y="124"/>
                  </a:moveTo>
                  <a:lnTo>
                    <a:pt x="211" y="124"/>
                  </a:lnTo>
                  <a:lnTo>
                    <a:pt x="211" y="118"/>
                  </a:lnTo>
                  <a:lnTo>
                    <a:pt x="175" y="118"/>
                  </a:lnTo>
                  <a:lnTo>
                    <a:pt x="175" y="112"/>
                  </a:lnTo>
                  <a:lnTo>
                    <a:pt x="167" y="112"/>
                  </a:lnTo>
                  <a:lnTo>
                    <a:pt x="167" y="108"/>
                  </a:lnTo>
                  <a:lnTo>
                    <a:pt x="162" y="108"/>
                  </a:lnTo>
                  <a:lnTo>
                    <a:pt x="162" y="102"/>
                  </a:lnTo>
                  <a:lnTo>
                    <a:pt x="147" y="102"/>
                  </a:lnTo>
                  <a:lnTo>
                    <a:pt x="147" y="99"/>
                  </a:lnTo>
                  <a:lnTo>
                    <a:pt x="144" y="99"/>
                  </a:lnTo>
                  <a:lnTo>
                    <a:pt x="144" y="95"/>
                  </a:lnTo>
                  <a:lnTo>
                    <a:pt x="139" y="95"/>
                  </a:lnTo>
                  <a:lnTo>
                    <a:pt x="139" y="91"/>
                  </a:lnTo>
                  <a:lnTo>
                    <a:pt x="118" y="91"/>
                  </a:lnTo>
                  <a:lnTo>
                    <a:pt x="118" y="89"/>
                  </a:lnTo>
                  <a:lnTo>
                    <a:pt x="115" y="89"/>
                  </a:lnTo>
                  <a:lnTo>
                    <a:pt x="115" y="87"/>
                  </a:lnTo>
                  <a:lnTo>
                    <a:pt x="112" y="87"/>
                  </a:lnTo>
                  <a:lnTo>
                    <a:pt x="112" y="85"/>
                  </a:lnTo>
                  <a:lnTo>
                    <a:pt x="106" y="85"/>
                  </a:lnTo>
                  <a:lnTo>
                    <a:pt x="106" y="83"/>
                  </a:lnTo>
                  <a:lnTo>
                    <a:pt x="99" y="83"/>
                  </a:lnTo>
                  <a:lnTo>
                    <a:pt x="99" y="81"/>
                  </a:lnTo>
                  <a:lnTo>
                    <a:pt x="96" y="81"/>
                  </a:lnTo>
                  <a:lnTo>
                    <a:pt x="96" y="78"/>
                  </a:lnTo>
                  <a:lnTo>
                    <a:pt x="87" y="78"/>
                  </a:lnTo>
                  <a:lnTo>
                    <a:pt x="87" y="77"/>
                  </a:lnTo>
                  <a:lnTo>
                    <a:pt x="86" y="77"/>
                  </a:lnTo>
                  <a:lnTo>
                    <a:pt x="86" y="75"/>
                  </a:lnTo>
                  <a:lnTo>
                    <a:pt x="81" y="75"/>
                  </a:lnTo>
                  <a:lnTo>
                    <a:pt x="81" y="73"/>
                  </a:lnTo>
                  <a:lnTo>
                    <a:pt x="79" y="73"/>
                  </a:lnTo>
                  <a:lnTo>
                    <a:pt x="79" y="70"/>
                  </a:lnTo>
                  <a:lnTo>
                    <a:pt x="77" y="70"/>
                  </a:lnTo>
                  <a:lnTo>
                    <a:pt x="77" y="68"/>
                  </a:lnTo>
                  <a:lnTo>
                    <a:pt x="72" y="68"/>
                  </a:lnTo>
                  <a:lnTo>
                    <a:pt x="72" y="66"/>
                  </a:lnTo>
                  <a:lnTo>
                    <a:pt x="69" y="66"/>
                  </a:lnTo>
                  <a:lnTo>
                    <a:pt x="69" y="64"/>
                  </a:lnTo>
                  <a:lnTo>
                    <a:pt x="65" y="64"/>
                  </a:lnTo>
                  <a:lnTo>
                    <a:pt x="65" y="62"/>
                  </a:lnTo>
                  <a:lnTo>
                    <a:pt x="56" y="62"/>
                  </a:lnTo>
                  <a:lnTo>
                    <a:pt x="56" y="60"/>
                  </a:lnTo>
                  <a:lnTo>
                    <a:pt x="54" y="60"/>
                  </a:lnTo>
                  <a:lnTo>
                    <a:pt x="54" y="58"/>
                  </a:lnTo>
                  <a:lnTo>
                    <a:pt x="53" y="58"/>
                  </a:lnTo>
                  <a:lnTo>
                    <a:pt x="53" y="56"/>
                  </a:lnTo>
                  <a:lnTo>
                    <a:pt x="51" y="56"/>
                  </a:lnTo>
                  <a:lnTo>
                    <a:pt x="51" y="54"/>
                  </a:lnTo>
                  <a:lnTo>
                    <a:pt x="49" y="54"/>
                  </a:lnTo>
                  <a:lnTo>
                    <a:pt x="49" y="50"/>
                  </a:lnTo>
                  <a:lnTo>
                    <a:pt x="48" y="50"/>
                  </a:lnTo>
                  <a:lnTo>
                    <a:pt x="48" y="48"/>
                  </a:lnTo>
                  <a:lnTo>
                    <a:pt x="47" y="48"/>
                  </a:lnTo>
                  <a:lnTo>
                    <a:pt x="47" y="45"/>
                  </a:lnTo>
                  <a:lnTo>
                    <a:pt x="43" y="45"/>
                  </a:lnTo>
                  <a:lnTo>
                    <a:pt x="43" y="41"/>
                  </a:lnTo>
                  <a:lnTo>
                    <a:pt x="41" y="41"/>
                  </a:lnTo>
                  <a:lnTo>
                    <a:pt x="41" y="39"/>
                  </a:lnTo>
                  <a:lnTo>
                    <a:pt x="39" y="39"/>
                  </a:lnTo>
                  <a:lnTo>
                    <a:pt x="39" y="37"/>
                  </a:lnTo>
                  <a:lnTo>
                    <a:pt x="39" y="35"/>
                  </a:lnTo>
                  <a:lnTo>
                    <a:pt x="37" y="35"/>
                  </a:lnTo>
                  <a:lnTo>
                    <a:pt x="37" y="32"/>
                  </a:lnTo>
                  <a:lnTo>
                    <a:pt x="36" y="32"/>
                  </a:lnTo>
                  <a:lnTo>
                    <a:pt x="36" y="29"/>
                  </a:lnTo>
                  <a:lnTo>
                    <a:pt x="35" y="29"/>
                  </a:lnTo>
                  <a:lnTo>
                    <a:pt x="35" y="26"/>
                  </a:lnTo>
                  <a:lnTo>
                    <a:pt x="33" y="26"/>
                  </a:lnTo>
                  <a:lnTo>
                    <a:pt x="33" y="18"/>
                  </a:lnTo>
                  <a:lnTo>
                    <a:pt x="29" y="18"/>
                  </a:lnTo>
                  <a:lnTo>
                    <a:pt x="29" y="17"/>
                  </a:lnTo>
                  <a:lnTo>
                    <a:pt x="27" y="17"/>
                  </a:lnTo>
                  <a:lnTo>
                    <a:pt x="27" y="11"/>
                  </a:lnTo>
                  <a:lnTo>
                    <a:pt x="25" y="11"/>
                  </a:lnTo>
                  <a:lnTo>
                    <a:pt x="25" y="8"/>
                  </a:lnTo>
                  <a:lnTo>
                    <a:pt x="22" y="8"/>
                  </a:lnTo>
                  <a:lnTo>
                    <a:pt x="22" y="6"/>
                  </a:lnTo>
                  <a:lnTo>
                    <a:pt x="21" y="6"/>
                  </a:lnTo>
                  <a:lnTo>
                    <a:pt x="21" y="3"/>
                  </a:lnTo>
                  <a:lnTo>
                    <a:pt x="18" y="3"/>
                  </a:lnTo>
                  <a:lnTo>
                    <a:pt x="1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32" name="Group 26"/>
          <p:cNvGrpSpPr>
            <a:grpSpLocks/>
          </p:cNvGrpSpPr>
          <p:nvPr/>
        </p:nvGrpSpPr>
        <p:grpSpPr bwMode="auto">
          <a:xfrm>
            <a:off x="698500" y="2105025"/>
            <a:ext cx="3427568" cy="1836000"/>
            <a:chOff x="2066" y="1725"/>
            <a:chExt cx="1626" cy="870"/>
          </a:xfrm>
        </p:grpSpPr>
        <p:sp>
          <p:nvSpPr>
            <p:cNvPr id="133" name="Line 27"/>
            <p:cNvSpPr>
              <a:spLocks noChangeShapeType="1"/>
            </p:cNvSpPr>
            <p:nvPr/>
          </p:nvSpPr>
          <p:spPr bwMode="auto">
            <a:xfrm>
              <a:off x="2858" y="2517"/>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28"/>
            <p:cNvSpPr>
              <a:spLocks noChangeShapeType="1"/>
            </p:cNvSpPr>
            <p:nvPr/>
          </p:nvSpPr>
          <p:spPr bwMode="auto">
            <a:xfrm>
              <a:off x="2066" y="1725"/>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29"/>
            <p:cNvSpPr>
              <a:spLocks noChangeShapeType="1"/>
            </p:cNvSpPr>
            <p:nvPr/>
          </p:nvSpPr>
          <p:spPr bwMode="auto">
            <a:xfrm>
              <a:off x="3692" y="2559"/>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30"/>
            <p:cNvSpPr>
              <a:spLocks noChangeShapeType="1"/>
            </p:cNvSpPr>
            <p:nvPr/>
          </p:nvSpPr>
          <p:spPr bwMode="auto">
            <a:xfrm>
              <a:off x="2129" y="1905"/>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31"/>
            <p:cNvSpPr>
              <a:spLocks noChangeShapeType="1"/>
            </p:cNvSpPr>
            <p:nvPr/>
          </p:nvSpPr>
          <p:spPr bwMode="auto">
            <a:xfrm>
              <a:off x="2126" y="1833"/>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Freeform 32"/>
            <p:cNvSpPr>
              <a:spLocks/>
            </p:cNvSpPr>
            <p:nvPr/>
          </p:nvSpPr>
          <p:spPr bwMode="auto">
            <a:xfrm>
              <a:off x="2066" y="1737"/>
              <a:ext cx="1620" cy="840"/>
            </a:xfrm>
            <a:custGeom>
              <a:avLst/>
              <a:gdLst>
                <a:gd name="T0" fmla="*/ 209 w 270"/>
                <a:gd name="T1" fmla="*/ 140 h 140"/>
                <a:gd name="T2" fmla="*/ 150 w 270"/>
                <a:gd name="T3" fmla="*/ 137 h 140"/>
                <a:gd name="T4" fmla="*/ 144 w 270"/>
                <a:gd name="T5" fmla="*/ 135 h 140"/>
                <a:gd name="T6" fmla="*/ 125 w 270"/>
                <a:gd name="T7" fmla="*/ 133 h 140"/>
                <a:gd name="T8" fmla="*/ 117 w 270"/>
                <a:gd name="T9" fmla="*/ 131 h 140"/>
                <a:gd name="T10" fmla="*/ 104 w 270"/>
                <a:gd name="T11" fmla="*/ 129 h 140"/>
                <a:gd name="T12" fmla="*/ 91 w 270"/>
                <a:gd name="T13" fmla="*/ 127 h 140"/>
                <a:gd name="T14" fmla="*/ 80 w 270"/>
                <a:gd name="T15" fmla="*/ 124 h 140"/>
                <a:gd name="T16" fmla="*/ 76 w 270"/>
                <a:gd name="T17" fmla="*/ 122 h 140"/>
                <a:gd name="T18" fmla="*/ 61 w 270"/>
                <a:gd name="T19" fmla="*/ 121 h 140"/>
                <a:gd name="T20" fmla="*/ 60 w 270"/>
                <a:gd name="T21" fmla="*/ 119 h 140"/>
                <a:gd name="T22" fmla="*/ 48 w 270"/>
                <a:gd name="T23" fmla="*/ 117 h 140"/>
                <a:gd name="T24" fmla="*/ 46 w 270"/>
                <a:gd name="T25" fmla="*/ 115 h 140"/>
                <a:gd name="T26" fmla="*/ 45 w 270"/>
                <a:gd name="T27" fmla="*/ 113 h 140"/>
                <a:gd name="T28" fmla="*/ 45 w 270"/>
                <a:gd name="T29" fmla="*/ 110 h 140"/>
                <a:gd name="T30" fmla="*/ 39 w 270"/>
                <a:gd name="T31" fmla="*/ 107 h 140"/>
                <a:gd name="T32" fmla="*/ 32 w 270"/>
                <a:gd name="T33" fmla="*/ 104 h 140"/>
                <a:gd name="T34" fmla="*/ 31 w 270"/>
                <a:gd name="T35" fmla="*/ 98 h 140"/>
                <a:gd name="T36" fmla="*/ 26 w 270"/>
                <a:gd name="T37" fmla="*/ 97 h 140"/>
                <a:gd name="T38" fmla="*/ 22 w 270"/>
                <a:gd name="T39" fmla="*/ 95 h 140"/>
                <a:gd name="T40" fmla="*/ 20 w 270"/>
                <a:gd name="T41" fmla="*/ 89 h 140"/>
                <a:gd name="T42" fmla="*/ 19 w 270"/>
                <a:gd name="T43" fmla="*/ 85 h 140"/>
                <a:gd name="T44" fmla="*/ 18 w 270"/>
                <a:gd name="T45" fmla="*/ 80 h 140"/>
                <a:gd name="T46" fmla="*/ 17 w 270"/>
                <a:gd name="T47" fmla="*/ 73 h 140"/>
                <a:gd name="T48" fmla="*/ 16 w 270"/>
                <a:gd name="T49" fmla="*/ 71 h 140"/>
                <a:gd name="T50" fmla="*/ 15 w 270"/>
                <a:gd name="T51" fmla="*/ 61 h 140"/>
                <a:gd name="T52" fmla="*/ 13 w 270"/>
                <a:gd name="T53" fmla="*/ 42 h 140"/>
                <a:gd name="T54" fmla="*/ 13 w 270"/>
                <a:gd name="T55" fmla="*/ 26 h 140"/>
                <a:gd name="T56" fmla="*/ 12 w 270"/>
                <a:gd name="T57" fmla="*/ 16 h 140"/>
                <a:gd name="T58" fmla="*/ 11 w 270"/>
                <a:gd name="T59" fmla="*/ 14 h 140"/>
                <a:gd name="T60" fmla="*/ 9 w 270"/>
                <a:gd name="T61" fmla="*/ 7 h 140"/>
                <a:gd name="T62" fmla="*/ 8 w 270"/>
                <a:gd name="T63" fmla="*/ 5 h 140"/>
                <a:gd name="T64" fmla="*/ 0 w 27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40">
                  <a:moveTo>
                    <a:pt x="270" y="140"/>
                  </a:moveTo>
                  <a:lnTo>
                    <a:pt x="209" y="140"/>
                  </a:lnTo>
                  <a:lnTo>
                    <a:pt x="209" y="137"/>
                  </a:lnTo>
                  <a:lnTo>
                    <a:pt x="150" y="137"/>
                  </a:lnTo>
                  <a:lnTo>
                    <a:pt x="150" y="135"/>
                  </a:lnTo>
                  <a:lnTo>
                    <a:pt x="144" y="135"/>
                  </a:lnTo>
                  <a:lnTo>
                    <a:pt x="144" y="133"/>
                  </a:lnTo>
                  <a:lnTo>
                    <a:pt x="125" y="133"/>
                  </a:lnTo>
                  <a:lnTo>
                    <a:pt x="125" y="131"/>
                  </a:lnTo>
                  <a:lnTo>
                    <a:pt x="117" y="131"/>
                  </a:lnTo>
                  <a:lnTo>
                    <a:pt x="117" y="129"/>
                  </a:lnTo>
                  <a:lnTo>
                    <a:pt x="104" y="129"/>
                  </a:lnTo>
                  <a:lnTo>
                    <a:pt x="104" y="127"/>
                  </a:lnTo>
                  <a:lnTo>
                    <a:pt x="91" y="127"/>
                  </a:lnTo>
                  <a:lnTo>
                    <a:pt x="91" y="124"/>
                  </a:lnTo>
                  <a:lnTo>
                    <a:pt x="80" y="124"/>
                  </a:lnTo>
                  <a:lnTo>
                    <a:pt x="80" y="122"/>
                  </a:lnTo>
                  <a:lnTo>
                    <a:pt x="76" y="122"/>
                  </a:lnTo>
                  <a:lnTo>
                    <a:pt x="76" y="121"/>
                  </a:lnTo>
                  <a:lnTo>
                    <a:pt x="61" y="121"/>
                  </a:lnTo>
                  <a:lnTo>
                    <a:pt x="61" y="119"/>
                  </a:lnTo>
                  <a:lnTo>
                    <a:pt x="60" y="119"/>
                  </a:lnTo>
                  <a:lnTo>
                    <a:pt x="60" y="117"/>
                  </a:lnTo>
                  <a:lnTo>
                    <a:pt x="48" y="117"/>
                  </a:lnTo>
                  <a:lnTo>
                    <a:pt x="48" y="115"/>
                  </a:lnTo>
                  <a:lnTo>
                    <a:pt x="46" y="115"/>
                  </a:lnTo>
                  <a:lnTo>
                    <a:pt x="46" y="113"/>
                  </a:lnTo>
                  <a:lnTo>
                    <a:pt x="45" y="113"/>
                  </a:lnTo>
                  <a:lnTo>
                    <a:pt x="45" y="111"/>
                  </a:lnTo>
                  <a:lnTo>
                    <a:pt x="45" y="110"/>
                  </a:lnTo>
                  <a:lnTo>
                    <a:pt x="39" y="110"/>
                  </a:lnTo>
                  <a:lnTo>
                    <a:pt x="39" y="107"/>
                  </a:lnTo>
                  <a:lnTo>
                    <a:pt x="32" y="107"/>
                  </a:lnTo>
                  <a:lnTo>
                    <a:pt x="32" y="104"/>
                  </a:lnTo>
                  <a:lnTo>
                    <a:pt x="31" y="104"/>
                  </a:lnTo>
                  <a:lnTo>
                    <a:pt x="31" y="98"/>
                  </a:lnTo>
                  <a:lnTo>
                    <a:pt x="26" y="98"/>
                  </a:lnTo>
                  <a:lnTo>
                    <a:pt x="26" y="97"/>
                  </a:lnTo>
                  <a:lnTo>
                    <a:pt x="22" y="97"/>
                  </a:lnTo>
                  <a:lnTo>
                    <a:pt x="22" y="95"/>
                  </a:lnTo>
                  <a:lnTo>
                    <a:pt x="20" y="95"/>
                  </a:lnTo>
                  <a:lnTo>
                    <a:pt x="20" y="89"/>
                  </a:lnTo>
                  <a:lnTo>
                    <a:pt x="19" y="89"/>
                  </a:lnTo>
                  <a:lnTo>
                    <a:pt x="19" y="85"/>
                  </a:lnTo>
                  <a:lnTo>
                    <a:pt x="18" y="85"/>
                  </a:lnTo>
                  <a:lnTo>
                    <a:pt x="18" y="80"/>
                  </a:lnTo>
                  <a:lnTo>
                    <a:pt x="17" y="80"/>
                  </a:lnTo>
                  <a:lnTo>
                    <a:pt x="17" y="73"/>
                  </a:lnTo>
                  <a:lnTo>
                    <a:pt x="17" y="71"/>
                  </a:lnTo>
                  <a:lnTo>
                    <a:pt x="16" y="71"/>
                  </a:lnTo>
                  <a:lnTo>
                    <a:pt x="16" y="61"/>
                  </a:lnTo>
                  <a:lnTo>
                    <a:pt x="15" y="61"/>
                  </a:lnTo>
                  <a:lnTo>
                    <a:pt x="15" y="42"/>
                  </a:lnTo>
                  <a:lnTo>
                    <a:pt x="13" y="42"/>
                  </a:lnTo>
                  <a:lnTo>
                    <a:pt x="13" y="28"/>
                  </a:lnTo>
                  <a:lnTo>
                    <a:pt x="13" y="26"/>
                  </a:lnTo>
                  <a:lnTo>
                    <a:pt x="13" y="16"/>
                  </a:lnTo>
                  <a:lnTo>
                    <a:pt x="12" y="16"/>
                  </a:lnTo>
                  <a:lnTo>
                    <a:pt x="12" y="14"/>
                  </a:lnTo>
                  <a:lnTo>
                    <a:pt x="11" y="14"/>
                  </a:lnTo>
                  <a:lnTo>
                    <a:pt x="11" y="7"/>
                  </a:lnTo>
                  <a:lnTo>
                    <a:pt x="9" y="7"/>
                  </a:lnTo>
                  <a:lnTo>
                    <a:pt x="9" y="5"/>
                  </a:lnTo>
                  <a:lnTo>
                    <a:pt x="8" y="5"/>
                  </a:lnTo>
                  <a:lnTo>
                    <a:pt x="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aphicFrame>
        <p:nvGraphicFramePr>
          <p:cNvPr id="139" name="Group 88"/>
          <p:cNvGraphicFramePr>
            <a:graphicFrameLocks noGrp="1"/>
          </p:cNvGraphicFramePr>
          <p:nvPr>
            <p:extLst>
              <p:ext uri="{D42A27DB-BD31-4B8C-83A1-F6EECF244321}">
                <p14:modId xmlns:p14="http://schemas.microsoft.com/office/powerpoint/2010/main" val="1986191690"/>
              </p:ext>
            </p:extLst>
          </p:nvPr>
        </p:nvGraphicFramePr>
        <p:xfrm>
          <a:off x="686274" y="4787697"/>
          <a:ext cx="7777041" cy="1554480"/>
        </p:xfrm>
        <a:graphic>
          <a:graphicData uri="http://schemas.openxmlformats.org/drawingml/2006/table">
            <a:tbl>
              <a:tblPr firstRow="1" bandRow="1">
                <a:tableStyleId>{69012ECD-51FC-41F1-AA8D-1B2483CD663E}</a:tableStyleId>
              </a:tblPr>
              <a:tblGrid>
                <a:gridCol w="772830">
                  <a:extLst>
                    <a:ext uri="{9D8B030D-6E8A-4147-A177-3AD203B41FA5}">
                      <a16:colId xmlns:a16="http://schemas.microsoft.com/office/drawing/2014/main" val="20000"/>
                    </a:ext>
                  </a:extLst>
                </a:gridCol>
                <a:gridCol w="2334737">
                  <a:extLst>
                    <a:ext uri="{9D8B030D-6E8A-4147-A177-3AD203B41FA5}">
                      <a16:colId xmlns:a16="http://schemas.microsoft.com/office/drawing/2014/main" val="20001"/>
                    </a:ext>
                  </a:extLst>
                </a:gridCol>
                <a:gridCol w="2334737">
                  <a:extLst>
                    <a:ext uri="{9D8B030D-6E8A-4147-A177-3AD203B41FA5}">
                      <a16:colId xmlns:a16="http://schemas.microsoft.com/office/drawing/2014/main" val="2499450771"/>
                    </a:ext>
                  </a:extLst>
                </a:gridCol>
                <a:gridCol w="2334737">
                  <a:extLst>
                    <a:ext uri="{9D8B030D-6E8A-4147-A177-3AD203B41FA5}">
                      <a16:colId xmlns:a16="http://schemas.microsoft.com/office/drawing/2014/main" val="2961856671"/>
                    </a:ext>
                  </a:extLst>
                </a:gridCol>
              </a:tblGrid>
              <a:tr h="241009">
                <a:tc>
                  <a:txBody>
                    <a:bodyPr/>
                    <a:lstStyle/>
                    <a:p>
                      <a:endParaRPr lang="fr-FR" sz="1400" noProof="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fr-FR" sz="1400" noProof="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Arial" panose="020B0604020202020204" pitchFamily="34" charset="0"/>
                          <a:cs typeface="Arial" panose="020B0604020202020204" pitchFamily="34" charset="0"/>
                        </a:rPr>
                        <a:t>Tous (n=84)</a:t>
                      </a:r>
                      <a:endParaRPr lang="fr-FR" sz="1400"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Arial" panose="020B0604020202020204" pitchFamily="34" charset="0"/>
                          <a:cs typeface="Arial" panose="020B0604020202020204" pitchFamily="34" charset="0"/>
                        </a:rPr>
                        <a:t>MSS (n=42)</a:t>
                      </a:r>
                      <a:endParaRPr lang="fr-FR" sz="1400"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fr-FR" sz="1400" b="1" noProof="0" smtClean="0">
                          <a:solidFill>
                            <a:srgbClr val="000000"/>
                          </a:solidFill>
                          <a:latin typeface="Arial" panose="020B0604020202020204" pitchFamily="34" charset="0"/>
                          <a:cs typeface="Arial" panose="020B0604020202020204" pitchFamily="34" charset="0"/>
                        </a:rPr>
                        <a:t>SSP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fr-FR" sz="1400" noProof="0" dirty="0" smtClean="0">
                          <a:solidFill>
                            <a:srgbClr val="000000"/>
                          </a:solidFill>
                          <a:latin typeface="Arial" panose="020B0604020202020204" pitchFamily="34" charset="0"/>
                          <a:cs typeface="Arial" panose="020B0604020202020204" pitchFamily="34" charset="0"/>
                        </a:rPr>
                        <a:t>Médiane,</a:t>
                      </a:r>
                      <a:r>
                        <a:rPr lang="fr-FR" sz="1400" baseline="0" noProof="0" dirty="0" smtClean="0">
                          <a:solidFill>
                            <a:srgbClr val="000000"/>
                          </a:solidFill>
                          <a:latin typeface="Arial" panose="020B0604020202020204" pitchFamily="34" charset="0"/>
                          <a:cs typeface="Arial" panose="020B0604020202020204" pitchFamily="34" charset="0"/>
                        </a:rPr>
                        <a:t> </a:t>
                      </a:r>
                      <a:r>
                        <a:rPr lang="fr-FR" sz="1400" noProof="0" dirty="0" smtClean="0">
                          <a:solidFill>
                            <a:srgbClr val="000000"/>
                          </a:solidFill>
                          <a:latin typeface="Arial" panose="020B0604020202020204" pitchFamily="34" charset="0"/>
                          <a:cs typeface="Arial" panose="020B0604020202020204" pitchFamily="34" charset="0"/>
                        </a:rPr>
                        <a:t>mois</a:t>
                      </a:r>
                      <a:r>
                        <a:rPr lang="fr-FR" sz="1400" baseline="0" noProof="0" dirty="0" smtClean="0">
                          <a:solidFill>
                            <a:srgbClr val="000000"/>
                          </a:solidFill>
                          <a:latin typeface="Arial" panose="020B0604020202020204" pitchFamily="34" charset="0"/>
                          <a:cs typeface="Arial" panose="020B0604020202020204" pitchFamily="34" charset="0"/>
                        </a:rPr>
                        <a:t> (IC95%)</a:t>
                      </a:r>
                    </a:p>
                    <a:p>
                      <a:r>
                        <a:rPr lang="fr-FR" sz="1400" baseline="0" noProof="0" dirty="0" smtClean="0">
                          <a:solidFill>
                            <a:srgbClr val="000000"/>
                          </a:solidFill>
                          <a:latin typeface="Arial" panose="020B0604020202020204" pitchFamily="34" charset="0"/>
                          <a:cs typeface="Arial" panose="020B0604020202020204" pitchFamily="34" charset="0"/>
                        </a:rPr>
                        <a:t>SSP à 6 mois, %</a:t>
                      </a:r>
                      <a:endParaRPr lang="fr-FR" sz="1400" noProof="0" dirty="0" smtClean="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1,9 (1,8 – 2,3)</a:t>
                      </a:r>
                    </a:p>
                    <a:p>
                      <a:pPr algn="ctr"/>
                      <a:r>
                        <a:rPr lang="fr-FR" sz="1400" noProof="0" dirty="0" smtClean="0">
                          <a:solidFill>
                            <a:srgbClr val="000000"/>
                          </a:solidFill>
                          <a:latin typeface="Arial" panose="020B0604020202020204" pitchFamily="34" charset="0"/>
                          <a:cs typeface="Arial" panose="020B0604020202020204" pitchFamily="34" charset="0"/>
                        </a:rPr>
                        <a:t>18</a:t>
                      </a:r>
                      <a:endParaRPr lang="fr-FR" sz="14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2,5 (1,8 –</a:t>
                      </a:r>
                      <a:r>
                        <a:rPr lang="fr-FR" sz="1400" baseline="0" noProof="0" dirty="0" smtClean="0">
                          <a:solidFill>
                            <a:srgbClr val="000000"/>
                          </a:solidFill>
                          <a:latin typeface="Arial" panose="020B0604020202020204" pitchFamily="34" charset="0"/>
                          <a:cs typeface="Arial" panose="020B0604020202020204" pitchFamily="34" charset="0"/>
                        </a:rPr>
                        <a:t> 3,7)</a:t>
                      </a:r>
                    </a:p>
                    <a:p>
                      <a:pPr algn="ctr"/>
                      <a:r>
                        <a:rPr lang="fr-FR" sz="1400" baseline="0" noProof="0" dirty="0" smtClean="0">
                          <a:solidFill>
                            <a:srgbClr val="000000"/>
                          </a:solidFill>
                          <a:latin typeface="Arial" panose="020B0604020202020204" pitchFamily="34" charset="0"/>
                          <a:cs typeface="Arial" panose="020B0604020202020204" pitchFamily="34" charset="0"/>
                        </a:rPr>
                        <a:t>27</a:t>
                      </a:r>
                      <a:endParaRPr lang="fr-FR" sz="14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fr-FR" sz="1400" b="1" noProof="0" smtClean="0">
                          <a:solidFill>
                            <a:srgbClr val="000000"/>
                          </a:solidFill>
                          <a:latin typeface="Arial" panose="020B0604020202020204" pitchFamily="34" charset="0"/>
                          <a:cs typeface="Arial" panose="020B0604020202020204" pitchFamily="34" charset="0"/>
                        </a:rPr>
                        <a: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400" noProof="0" dirty="0" smtClean="0">
                          <a:solidFill>
                            <a:srgbClr val="000000"/>
                          </a:solidFill>
                          <a:latin typeface="Arial" panose="020B0604020202020204" pitchFamily="34" charset="0"/>
                          <a:cs typeface="Arial" panose="020B0604020202020204" pitchFamily="34" charset="0"/>
                        </a:rPr>
                        <a:t>Médiane,</a:t>
                      </a:r>
                      <a:r>
                        <a:rPr lang="fr-FR" sz="1400" baseline="0" noProof="0" dirty="0" smtClean="0">
                          <a:solidFill>
                            <a:srgbClr val="000000"/>
                          </a:solidFill>
                          <a:latin typeface="Arial" panose="020B0604020202020204" pitchFamily="34" charset="0"/>
                          <a:cs typeface="Arial" panose="020B0604020202020204" pitchFamily="34" charset="0"/>
                        </a:rPr>
                        <a:t> </a:t>
                      </a:r>
                      <a:r>
                        <a:rPr lang="fr-FR" sz="1400" noProof="0" dirty="0" smtClean="0">
                          <a:solidFill>
                            <a:srgbClr val="000000"/>
                          </a:solidFill>
                          <a:latin typeface="Arial" panose="020B0604020202020204" pitchFamily="34" charset="0"/>
                          <a:cs typeface="Arial" panose="020B0604020202020204" pitchFamily="34" charset="0"/>
                        </a:rPr>
                        <a:t>mois</a:t>
                      </a:r>
                      <a:r>
                        <a:rPr lang="fr-FR" sz="1400" baseline="0" noProof="0" dirty="0" smtClean="0">
                          <a:solidFill>
                            <a:srgbClr val="000000"/>
                          </a:solidFill>
                          <a:latin typeface="Arial" panose="020B0604020202020204" pitchFamily="34" charset="0"/>
                          <a:cs typeface="Arial" panose="020B0604020202020204" pitchFamily="34" charset="0"/>
                        </a:rPr>
                        <a:t> (IC95%)</a:t>
                      </a:r>
                    </a:p>
                    <a:p>
                      <a:r>
                        <a:rPr lang="fr-FR" sz="1400" baseline="0" noProof="0" dirty="0" smtClean="0">
                          <a:solidFill>
                            <a:srgbClr val="000000"/>
                          </a:solidFill>
                          <a:latin typeface="Arial" panose="020B0604020202020204" pitchFamily="34" charset="0"/>
                          <a:cs typeface="Arial" panose="020B0604020202020204" pitchFamily="34" charset="0"/>
                        </a:rPr>
                        <a:t>SG à 6 mois, %</a:t>
                      </a:r>
                    </a:p>
                    <a:p>
                      <a:r>
                        <a:rPr lang="fr-FR" sz="1400" baseline="0" noProof="0" dirty="0" smtClean="0">
                          <a:solidFill>
                            <a:srgbClr val="000000"/>
                          </a:solidFill>
                          <a:latin typeface="Arial" panose="020B0604020202020204" pitchFamily="34" charset="0"/>
                          <a:cs typeface="Arial" panose="020B0604020202020204" pitchFamily="34" charset="0"/>
                        </a:rPr>
                        <a:t>SG à 12 mois, %</a:t>
                      </a:r>
                      <a:endParaRPr lang="fr-FR" sz="1400" noProof="0" dirty="0" smtClean="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9,8 (6,2 – 14,1)</a:t>
                      </a:r>
                    </a:p>
                    <a:p>
                      <a:pPr algn="ctr"/>
                      <a:r>
                        <a:rPr lang="fr-FR" sz="1400" noProof="0" dirty="0" smtClean="0">
                          <a:solidFill>
                            <a:srgbClr val="000000"/>
                          </a:solidFill>
                          <a:latin typeface="Arial" panose="020B0604020202020204" pitchFamily="34" charset="0"/>
                          <a:cs typeface="Arial" panose="020B0604020202020204" pitchFamily="34" charset="0"/>
                        </a:rPr>
                        <a:t>65</a:t>
                      </a:r>
                    </a:p>
                    <a:p>
                      <a:pPr algn="ctr"/>
                      <a:r>
                        <a:rPr lang="fr-FR" sz="1400" noProof="0" dirty="0" smtClean="0">
                          <a:solidFill>
                            <a:srgbClr val="000000"/>
                          </a:solidFill>
                          <a:latin typeface="Arial" panose="020B0604020202020204" pitchFamily="34" charset="0"/>
                          <a:cs typeface="Arial" panose="020B0604020202020204" pitchFamily="34" charset="0"/>
                        </a:rPr>
                        <a:t>43</a:t>
                      </a:r>
                      <a:endParaRPr lang="fr-FR" sz="14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000000"/>
                          </a:solidFill>
                          <a:latin typeface="Arial" panose="020B0604020202020204" pitchFamily="34" charset="0"/>
                          <a:cs typeface="Arial" panose="020B0604020202020204" pitchFamily="34" charset="0"/>
                        </a:rPr>
                        <a:t>13,0 (6,0 – 25,8)</a:t>
                      </a:r>
                    </a:p>
                    <a:p>
                      <a:pPr algn="ctr"/>
                      <a:r>
                        <a:rPr lang="fr-FR" sz="1400" noProof="0" dirty="0" smtClean="0">
                          <a:solidFill>
                            <a:srgbClr val="000000"/>
                          </a:solidFill>
                          <a:latin typeface="Arial" panose="020B0604020202020204" pitchFamily="34" charset="0"/>
                          <a:cs typeface="Arial" panose="020B0604020202020204" pitchFamily="34" charset="0"/>
                        </a:rPr>
                        <a:t>71</a:t>
                      </a:r>
                    </a:p>
                    <a:p>
                      <a:pPr algn="ctr"/>
                      <a:r>
                        <a:rPr lang="fr-FR" sz="1400" noProof="0" dirty="0" smtClean="0">
                          <a:solidFill>
                            <a:srgbClr val="000000"/>
                          </a:solidFill>
                          <a:latin typeface="Arial" panose="020B0604020202020204" pitchFamily="34" charset="0"/>
                          <a:cs typeface="Arial" panose="020B0604020202020204" pitchFamily="34" charset="0"/>
                        </a:rPr>
                        <a:t>51</a:t>
                      </a:r>
                      <a:endParaRPr lang="fr-FR" sz="14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858906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560: Etude de phase </a:t>
            </a:r>
            <a:r>
              <a:rPr lang="fr-FR" dirty="0" err="1" smtClean="0"/>
              <a:t>Ib</a:t>
            </a:r>
            <a:r>
              <a:rPr lang="fr-FR" dirty="0" smtClean="0"/>
              <a:t> de tolérance et activité clinique de l’association atézolizumab + cobimetinib chez les patients avec cancer colorectal métastatique – </a:t>
            </a:r>
            <a:r>
              <a:rPr lang="fr-FR" dirty="0" err="1" smtClean="0"/>
              <a:t>Bendell</a:t>
            </a:r>
            <a:r>
              <a:rPr lang="fr-FR" dirty="0" smtClean="0"/>
              <a:t> JC,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Résultats </a:t>
            </a:r>
          </a:p>
          <a:p>
            <a:pPr>
              <a:spcBef>
                <a:spcPts val="28800"/>
              </a:spcBef>
            </a:pPr>
            <a:r>
              <a:rPr lang="fr-FR" dirty="0" smtClean="0"/>
              <a:t>Les EILTS de grade 3–4 comprenaient la diarrhée (5%), les rash (5%), la fatigue (5%), l’élévation des CPK sanguines (5%), les rash </a:t>
            </a:r>
            <a:r>
              <a:rPr lang="fr-FR" dirty="0" err="1" smtClean="0"/>
              <a:t>maculopapulaires</a:t>
            </a:r>
            <a:r>
              <a:rPr lang="fr-FR" dirty="0" smtClean="0"/>
              <a:t> (2%), le prurit (1%) et les nausées (1%)</a:t>
            </a:r>
          </a:p>
          <a:p>
            <a:pPr marL="0" indent="0">
              <a:buNone/>
            </a:pPr>
            <a:endParaRPr lang="fr-FR" b="1" dirty="0" smtClean="0"/>
          </a:p>
        </p:txBody>
      </p:sp>
      <p:sp>
        <p:nvSpPr>
          <p:cNvPr id="15" name="Text Placeholder 14"/>
          <p:cNvSpPr>
            <a:spLocks noGrp="1"/>
          </p:cNvSpPr>
          <p:nvPr>
            <p:ph type="body" sz="quarter" idx="11"/>
          </p:nvPr>
        </p:nvSpPr>
        <p:spPr/>
        <p:txBody>
          <a:bodyPr/>
          <a:lstStyle/>
          <a:p>
            <a:r>
              <a:rPr lang="fr-FR" smtClean="0"/>
              <a:t>Bendell JC, et al, J Clin Oncol 2018;36(Suppl 4S):Abstr 560</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407093925"/>
              </p:ext>
            </p:extLst>
          </p:nvPr>
        </p:nvGraphicFramePr>
        <p:xfrm>
          <a:off x="365123" y="1664363"/>
          <a:ext cx="8413751" cy="3474720"/>
        </p:xfrm>
        <a:graphic>
          <a:graphicData uri="http://schemas.openxmlformats.org/drawingml/2006/table">
            <a:tbl>
              <a:tblPr firstRow="1" bandRow="1">
                <a:tableStyleId>{69012ECD-51FC-41F1-AA8D-1B2483CD663E}</a:tableStyleId>
              </a:tblPr>
              <a:tblGrid>
                <a:gridCol w="4722686">
                  <a:extLst>
                    <a:ext uri="{9D8B030D-6E8A-4147-A177-3AD203B41FA5}">
                      <a16:colId xmlns:a16="http://schemas.microsoft.com/office/drawing/2014/main" val="20000"/>
                    </a:ext>
                  </a:extLst>
                </a:gridCol>
                <a:gridCol w="3691065">
                  <a:extLst>
                    <a:ext uri="{9D8B030D-6E8A-4147-A177-3AD203B41FA5}">
                      <a16:colId xmlns:a16="http://schemas.microsoft.com/office/drawing/2014/main" val="20001"/>
                    </a:ext>
                  </a:extLst>
                </a:gridCol>
              </a:tblGrid>
              <a:tr h="241009">
                <a:tc>
                  <a:txBody>
                    <a:bodyPr/>
                    <a:lstStyle/>
                    <a:p>
                      <a:r>
                        <a:rPr lang="fr-FR" noProof="0" dirty="0" smtClean="0">
                          <a:solidFill>
                            <a:schemeClr val="tx2"/>
                          </a:solidFill>
                          <a:latin typeface="Arial" panose="020B0604020202020204" pitchFamily="34" charset="0"/>
                          <a:cs typeface="Arial" panose="020B0604020202020204" pitchFamily="34" charset="0"/>
                        </a:rPr>
                        <a:t>EIs,</a:t>
                      </a:r>
                      <a:r>
                        <a:rPr lang="fr-FR" baseline="0" noProof="0" dirty="0" smtClean="0">
                          <a:solidFill>
                            <a:schemeClr val="tx2"/>
                          </a:solidFill>
                          <a:latin typeface="Arial" panose="020B0604020202020204" pitchFamily="34" charset="0"/>
                          <a:cs typeface="Arial" panose="020B0604020202020204" pitchFamily="34" charset="0"/>
                        </a:rPr>
                        <a:t> n (%)</a:t>
                      </a:r>
                      <a:endParaRPr lang="fr-FR"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noProof="0" smtClean="0">
                          <a:solidFill>
                            <a:schemeClr val="tx2"/>
                          </a:solidFill>
                          <a:latin typeface="Arial" panose="020B0604020202020204" pitchFamily="34" charset="0"/>
                          <a:cs typeface="Arial" panose="020B0604020202020204" pitchFamily="34" charset="0"/>
                        </a:rPr>
                        <a:t>n=84</a:t>
                      </a:r>
                      <a:endParaRPr lang="fr-FR"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fr-FR" noProof="0" dirty="0" smtClean="0">
                          <a:solidFill>
                            <a:srgbClr val="000000"/>
                          </a:solidFill>
                          <a:latin typeface="Arial" panose="020B0604020202020204" pitchFamily="34" charset="0"/>
                          <a:cs typeface="Arial" panose="020B0604020202020204" pitchFamily="34" charset="0"/>
                        </a:rPr>
                        <a:t>Toutes causes, tous grades</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82 (98)</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fr-FR" noProof="0" dirty="0" smtClean="0">
                          <a:solidFill>
                            <a:srgbClr val="000000"/>
                          </a:solidFill>
                          <a:latin typeface="Arial" panose="020B0604020202020204" pitchFamily="34" charset="0"/>
                          <a:cs typeface="Arial" panose="020B0604020202020204" pitchFamily="34" charset="0"/>
                        </a:rPr>
                        <a:t>Liés au traitement</a:t>
                      </a:r>
                    </a:p>
                    <a:p>
                      <a:pPr marL="179388" indent="0"/>
                      <a:r>
                        <a:rPr lang="fr-FR" noProof="0" dirty="0" smtClean="0">
                          <a:solidFill>
                            <a:srgbClr val="000000"/>
                          </a:solidFill>
                          <a:latin typeface="Arial" panose="020B0604020202020204" pitchFamily="34" charset="0"/>
                          <a:cs typeface="Arial" panose="020B0604020202020204" pitchFamily="34" charset="0"/>
                        </a:rPr>
                        <a:t>Tous grades</a:t>
                      </a:r>
                    </a:p>
                    <a:p>
                      <a:pPr marL="179388" indent="0"/>
                      <a:r>
                        <a:rPr lang="fr-FR" noProof="0" dirty="0" smtClean="0">
                          <a:solidFill>
                            <a:srgbClr val="000000"/>
                          </a:solidFill>
                          <a:latin typeface="Arial" panose="020B0604020202020204" pitchFamily="34" charset="0"/>
                          <a:cs typeface="Arial" panose="020B0604020202020204" pitchFamily="34" charset="0"/>
                        </a:rPr>
                        <a:t>Grade 3–4</a:t>
                      </a:r>
                    </a:p>
                    <a:p>
                      <a:pPr marL="179388" indent="0"/>
                      <a:r>
                        <a:rPr lang="fr-FR" noProof="0" dirty="0" smtClean="0">
                          <a:solidFill>
                            <a:srgbClr val="000000"/>
                          </a:solidFill>
                          <a:latin typeface="Arial" panose="020B0604020202020204" pitchFamily="34" charset="0"/>
                          <a:cs typeface="Arial" panose="020B0604020202020204" pitchFamily="34" charset="0"/>
                        </a:rPr>
                        <a:t>Grade 5</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noProof="0" smtClean="0">
                        <a:solidFill>
                          <a:srgbClr val="000000"/>
                        </a:solidFill>
                        <a:latin typeface="Arial" panose="020B0604020202020204" pitchFamily="34" charset="0"/>
                        <a:cs typeface="Arial" panose="020B0604020202020204" pitchFamily="34" charset="0"/>
                      </a:endParaRPr>
                    </a:p>
                    <a:p>
                      <a:pPr algn="ctr"/>
                      <a:r>
                        <a:rPr lang="fr-FR" noProof="0" smtClean="0">
                          <a:solidFill>
                            <a:srgbClr val="000000"/>
                          </a:solidFill>
                          <a:latin typeface="Arial" panose="020B0604020202020204" pitchFamily="34" charset="0"/>
                          <a:cs typeface="Arial" panose="020B0604020202020204" pitchFamily="34" charset="0"/>
                        </a:rPr>
                        <a:t>81</a:t>
                      </a:r>
                      <a:r>
                        <a:rPr lang="fr-FR" baseline="0" noProof="0" smtClean="0">
                          <a:solidFill>
                            <a:srgbClr val="000000"/>
                          </a:solidFill>
                          <a:latin typeface="Arial" panose="020B0604020202020204" pitchFamily="34" charset="0"/>
                          <a:cs typeface="Arial" panose="020B0604020202020204" pitchFamily="34" charset="0"/>
                        </a:rPr>
                        <a:t> (96)</a:t>
                      </a:r>
                    </a:p>
                    <a:p>
                      <a:pPr algn="ctr"/>
                      <a:r>
                        <a:rPr lang="fr-FR" baseline="0" noProof="0" smtClean="0">
                          <a:solidFill>
                            <a:srgbClr val="000000"/>
                          </a:solidFill>
                          <a:latin typeface="Arial" panose="020B0604020202020204" pitchFamily="34" charset="0"/>
                          <a:cs typeface="Arial" panose="020B0604020202020204" pitchFamily="34" charset="0"/>
                        </a:rPr>
                        <a:t>32 (38)</a:t>
                      </a:r>
                    </a:p>
                    <a:p>
                      <a:pPr algn="ctr"/>
                      <a:r>
                        <a:rPr lang="fr-FR" baseline="0" noProof="0" smtClean="0">
                          <a:solidFill>
                            <a:srgbClr val="000000"/>
                          </a:solidFill>
                          <a:latin typeface="Arial" panose="020B0604020202020204" pitchFamily="34" charset="0"/>
                          <a:cs typeface="Arial" panose="020B0604020202020204" pitchFamily="34" charset="0"/>
                        </a:rPr>
                        <a:t>0</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fr-FR" noProof="0" dirty="0" smtClean="0">
                          <a:solidFill>
                            <a:srgbClr val="000000"/>
                          </a:solidFill>
                          <a:latin typeface="Arial" panose="020B0604020202020204" pitchFamily="34" charset="0"/>
                          <a:cs typeface="Arial" panose="020B0604020202020204" pitchFamily="34" charset="0"/>
                        </a:rPr>
                        <a:t>Graves</a:t>
                      </a:r>
                    </a:p>
                    <a:p>
                      <a:pPr marL="179388" indent="0"/>
                      <a:r>
                        <a:rPr lang="fr-FR" noProof="0" dirty="0" smtClean="0">
                          <a:solidFill>
                            <a:srgbClr val="000000"/>
                          </a:solidFill>
                          <a:latin typeface="Arial" panose="020B0604020202020204" pitchFamily="34" charset="0"/>
                          <a:cs typeface="Arial" panose="020B0604020202020204" pitchFamily="34" charset="0"/>
                        </a:rPr>
                        <a:t>Liés au traitement</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smtClean="0">
                          <a:solidFill>
                            <a:srgbClr val="000000"/>
                          </a:solidFill>
                          <a:latin typeface="Arial" panose="020B0604020202020204" pitchFamily="34" charset="0"/>
                          <a:cs typeface="Arial" panose="020B0604020202020204" pitchFamily="34" charset="0"/>
                        </a:rPr>
                        <a:t>38 (45)</a:t>
                      </a:r>
                    </a:p>
                    <a:p>
                      <a:pPr algn="ctr"/>
                      <a:r>
                        <a:rPr lang="fr-FR" noProof="0" smtClean="0">
                          <a:solidFill>
                            <a:srgbClr val="000000"/>
                          </a:solidFill>
                          <a:latin typeface="Arial" panose="020B0604020202020204" pitchFamily="34" charset="0"/>
                          <a:cs typeface="Arial" panose="020B0604020202020204" pitchFamily="34" charset="0"/>
                        </a:rPr>
                        <a:t>10 (12)</a:t>
                      </a:r>
                      <a:endParaRPr lang="fr-FR" noProof="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fr-FR" noProof="0" dirty="0" smtClean="0">
                          <a:solidFill>
                            <a:srgbClr val="000000"/>
                          </a:solidFill>
                          <a:latin typeface="Arial" panose="020B0604020202020204" pitchFamily="34" charset="0"/>
                          <a:cs typeface="Arial" panose="020B0604020202020204" pitchFamily="34" charset="0"/>
                        </a:rPr>
                        <a:t>Provoquant</a:t>
                      </a:r>
                      <a:r>
                        <a:rPr lang="fr-FR" baseline="0" noProof="0" dirty="0" smtClean="0">
                          <a:solidFill>
                            <a:srgbClr val="000000"/>
                          </a:solidFill>
                          <a:latin typeface="Arial" panose="020B0604020202020204" pitchFamily="34" charset="0"/>
                          <a:cs typeface="Arial" panose="020B0604020202020204" pitchFamily="34" charset="0"/>
                        </a:rPr>
                        <a:t> l’arrêt: </a:t>
                      </a:r>
                    </a:p>
                    <a:p>
                      <a:pPr marL="179388" indent="0"/>
                      <a:r>
                        <a:rPr lang="fr-FR" noProof="0" dirty="0" smtClean="0">
                          <a:solidFill>
                            <a:srgbClr val="000000"/>
                          </a:solidFill>
                          <a:latin typeface="Arial" panose="020B0604020202020204" pitchFamily="34" charset="0"/>
                          <a:cs typeface="Arial" panose="020B0604020202020204" pitchFamily="34" charset="0"/>
                        </a:rPr>
                        <a:t>De l’</a:t>
                      </a:r>
                      <a:r>
                        <a:rPr lang="fr-FR" baseline="0" noProof="0" dirty="0" err="1" smtClean="0">
                          <a:solidFill>
                            <a:srgbClr val="000000"/>
                          </a:solidFill>
                          <a:latin typeface="Arial" panose="020B0604020202020204" pitchFamily="34" charset="0"/>
                          <a:cs typeface="Arial" panose="020B0604020202020204" pitchFamily="34" charset="0"/>
                        </a:rPr>
                        <a:t>atézolizumab</a:t>
                      </a:r>
                      <a:endParaRPr lang="fr-FR" baseline="0" noProof="0" dirty="0" smtClean="0">
                        <a:solidFill>
                          <a:srgbClr val="000000"/>
                        </a:solidFill>
                        <a:latin typeface="Arial" panose="020B0604020202020204" pitchFamily="34" charset="0"/>
                        <a:cs typeface="Arial" panose="020B0604020202020204" pitchFamily="34" charset="0"/>
                      </a:endParaRPr>
                    </a:p>
                    <a:p>
                      <a:pPr marL="179388" indent="0"/>
                      <a:r>
                        <a:rPr lang="fr-FR" baseline="0" noProof="0" dirty="0" smtClean="0">
                          <a:solidFill>
                            <a:srgbClr val="000000"/>
                          </a:solidFill>
                          <a:latin typeface="Arial" panose="020B0604020202020204" pitchFamily="34" charset="0"/>
                          <a:cs typeface="Arial" panose="020B0604020202020204" pitchFamily="34" charset="0"/>
                        </a:rPr>
                        <a:t>Du cobimetinib</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solidFill>
                            <a:srgbClr val="000000"/>
                          </a:solidFill>
                          <a:latin typeface="Arial" panose="020B0604020202020204" pitchFamily="34" charset="0"/>
                          <a:cs typeface="Arial" panose="020B0604020202020204" pitchFamily="34" charset="0"/>
                        </a:rPr>
                        <a:t>20 (24)</a:t>
                      </a:r>
                    </a:p>
                    <a:p>
                      <a:pPr algn="ctr"/>
                      <a:r>
                        <a:rPr lang="fr-FR" noProof="0" dirty="0" smtClean="0">
                          <a:solidFill>
                            <a:srgbClr val="000000"/>
                          </a:solidFill>
                          <a:latin typeface="Arial" panose="020B0604020202020204" pitchFamily="34" charset="0"/>
                          <a:cs typeface="Arial" panose="020B0604020202020204" pitchFamily="34" charset="0"/>
                        </a:rPr>
                        <a:t>11 (13)</a:t>
                      </a:r>
                    </a:p>
                    <a:p>
                      <a:pPr algn="ctr"/>
                      <a:r>
                        <a:rPr lang="fr-FR" noProof="0" dirty="0" smtClean="0">
                          <a:solidFill>
                            <a:srgbClr val="000000"/>
                          </a:solidFill>
                          <a:latin typeface="Arial" panose="020B0604020202020204" pitchFamily="34" charset="0"/>
                          <a:cs typeface="Arial" panose="020B0604020202020204" pitchFamily="34" charset="0"/>
                        </a:rPr>
                        <a:t>20 (24)</a:t>
                      </a:r>
                      <a:endParaRPr lang="fr-FR"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0301622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560: Etude de phase </a:t>
            </a:r>
            <a:r>
              <a:rPr lang="fr-FR" dirty="0" err="1" smtClean="0"/>
              <a:t>Ib</a:t>
            </a:r>
            <a:r>
              <a:rPr lang="fr-FR" dirty="0" smtClean="0"/>
              <a:t> de tolérance et activité clinique de l’association atézolizumab + cobimetinib chez les patients avec cancer colorectal métastatique – </a:t>
            </a:r>
            <a:r>
              <a:rPr lang="fr-FR" dirty="0" err="1" smtClean="0"/>
              <a:t>Bendell</a:t>
            </a:r>
            <a:r>
              <a:rPr lang="fr-FR" dirty="0" smtClean="0"/>
              <a:t> JC,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lourdement prétraités avec CCR localement avancé ou métastatique, l’atézolizumab associé au cobimetinib a été tolérable</a:t>
            </a:r>
          </a:p>
          <a:p>
            <a:pPr lvl="1"/>
            <a:r>
              <a:rPr lang="fr-FR" b="1" dirty="0" smtClean="0"/>
              <a:t>Les EIs étaient similaires à ceux de l’atézolizumab et du cobimetinib individuellement</a:t>
            </a:r>
          </a:p>
          <a:p>
            <a:r>
              <a:rPr lang="fr-FR" b="1" dirty="0" smtClean="0"/>
              <a:t>Chez les patients avec CCRm, la médiane de SG était de 9,8 mois avec un taux de SG à 12 mois de 43% après un suivi médian de 17,0 mois</a:t>
            </a:r>
          </a:p>
          <a:p>
            <a:r>
              <a:rPr lang="fr-FR" b="1" dirty="0" smtClean="0"/>
              <a:t>L’atézolizumab associé au cobimetinib pourrait être la première combinaison </a:t>
            </a:r>
            <a:r>
              <a:rPr lang="fr-FR" b="1" dirty="0" err="1" smtClean="0"/>
              <a:t>immunomodulatrice</a:t>
            </a:r>
            <a:r>
              <a:rPr lang="fr-FR" b="1" dirty="0" smtClean="0"/>
              <a:t> possible chez les patients avec CCRm MSS </a:t>
            </a:r>
            <a:endParaRPr lang="fr-FR" b="1" dirty="0"/>
          </a:p>
        </p:txBody>
      </p:sp>
      <p:sp>
        <p:nvSpPr>
          <p:cNvPr id="15" name="Text Placeholder 14"/>
          <p:cNvSpPr>
            <a:spLocks noGrp="1"/>
          </p:cNvSpPr>
          <p:nvPr>
            <p:ph type="body" sz="quarter" idx="11"/>
          </p:nvPr>
        </p:nvSpPr>
        <p:spPr/>
        <p:txBody>
          <a:bodyPr/>
          <a:lstStyle/>
          <a:p>
            <a:r>
              <a:rPr lang="fr-FR" smtClean="0"/>
              <a:t>Bendell JC, et al, J Clin Oncol 2018;36(Suppl 4S):Abstr 560</a:t>
            </a:r>
            <a:endParaRPr lang="fr-FR"/>
          </a:p>
        </p:txBody>
      </p:sp>
    </p:spTree>
    <p:custDataLst>
      <p:tags r:id="rId1"/>
    </p:custDataLst>
    <p:extLst>
      <p:ext uri="{BB962C8B-B14F-4D97-AF65-F5344CB8AC3E}">
        <p14:creationId xmlns:p14="http://schemas.microsoft.com/office/powerpoint/2010/main" val="3860980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552: Age et expression génique tumorale chez les patients avec cancer du colon stade II/III – </a:t>
            </a:r>
            <a:r>
              <a:rPr lang="fr-FR" dirty="0" err="1" smtClean="0"/>
              <a:t>Hochster</a:t>
            </a:r>
            <a:r>
              <a:rPr lang="fr-FR" dirty="0" smtClean="0"/>
              <a:t> HS,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Etudier les différences d’expression génique tumorale entre les patients âgés vs. jeunes dans le cancer du colon stade II/III</a:t>
            </a:r>
          </a:p>
          <a:p>
            <a:endParaRPr lang="fr-FR" dirty="0" smtClean="0"/>
          </a:p>
          <a:p>
            <a:pPr marL="0" indent="0">
              <a:buNone/>
            </a:pPr>
            <a:r>
              <a:rPr lang="fr-FR" b="1" dirty="0" smtClean="0"/>
              <a:t>Méthodes</a:t>
            </a:r>
          </a:p>
          <a:p>
            <a:r>
              <a:rPr lang="fr-FR" dirty="0" smtClean="0"/>
              <a:t>Le test 12-gene Colon </a:t>
            </a:r>
            <a:r>
              <a:rPr lang="fr-FR" dirty="0" err="1" smtClean="0"/>
              <a:t>Recurrence</a:t>
            </a:r>
            <a:r>
              <a:rPr lang="fr-FR" dirty="0" smtClean="0"/>
              <a:t> Score™ a été utilisé pour prédire le risque de récidive chez des patients avec cancer du colon stade II/III, en fonction des tranches d‘âge suivantes:</a:t>
            </a:r>
          </a:p>
          <a:p>
            <a:pPr lvl="1"/>
            <a:r>
              <a:rPr lang="fr-FR" dirty="0" smtClean="0"/>
              <a:t>&lt;40 ans, 40–54 ans, 55–64 ans et ≥65 ans</a:t>
            </a:r>
          </a:p>
          <a:p>
            <a:pPr lvl="1"/>
            <a:r>
              <a:rPr lang="fr-FR" dirty="0" smtClean="0"/>
              <a:t>Ou &lt;55 ans et ≥55 ans</a:t>
            </a:r>
          </a:p>
          <a:p>
            <a:r>
              <a:rPr lang="fr-FR" dirty="0" smtClean="0"/>
              <a:t>L’expression </a:t>
            </a:r>
            <a:r>
              <a:rPr lang="fr-FR" dirty="0"/>
              <a:t>de l’ARN de 12 gènes (7 gènes liés au cancer et 5 gènes de </a:t>
            </a:r>
            <a:r>
              <a:rPr lang="fr-FR" dirty="0" smtClean="0"/>
              <a:t>référence a été mesurée par le Colon </a:t>
            </a:r>
            <a:r>
              <a:rPr lang="fr-FR" dirty="0" err="1" smtClean="0"/>
              <a:t>Recurrence</a:t>
            </a:r>
            <a:r>
              <a:rPr lang="fr-FR" dirty="0" smtClean="0"/>
              <a:t> Score™, en utilisant la RT-PCR, dans des échantillons de tissus fixés dans le formol et inclus en paraffine de 22 052 patients</a:t>
            </a:r>
          </a:p>
          <a:p>
            <a:r>
              <a:rPr lang="fr-FR" dirty="0" smtClean="0"/>
              <a:t>Les résultats du Colon </a:t>
            </a:r>
            <a:r>
              <a:rPr lang="fr-FR" dirty="0" err="1" smtClean="0"/>
              <a:t>Recurrence</a:t>
            </a:r>
            <a:r>
              <a:rPr lang="fr-FR" dirty="0" smtClean="0"/>
              <a:t> Score™ ont été décrits selon le groupe de risque du patient:</a:t>
            </a:r>
          </a:p>
          <a:p>
            <a:pPr lvl="1"/>
            <a:r>
              <a:rPr lang="fr-FR" dirty="0" smtClean="0"/>
              <a:t>Risque faible: score &lt;30</a:t>
            </a:r>
          </a:p>
          <a:p>
            <a:pPr lvl="1"/>
            <a:r>
              <a:rPr lang="fr-FR" dirty="0" smtClean="0"/>
              <a:t>Risque intermédiaire: score de 30–40 </a:t>
            </a:r>
          </a:p>
          <a:p>
            <a:pPr lvl="1"/>
            <a:r>
              <a:rPr lang="fr-FR" dirty="0" smtClean="0"/>
              <a:t>Risque élevé: score ≥41</a:t>
            </a:r>
            <a:endParaRPr lang="fr-FR" dirty="0"/>
          </a:p>
        </p:txBody>
      </p:sp>
      <p:sp>
        <p:nvSpPr>
          <p:cNvPr id="15" name="Text Placeholder 14"/>
          <p:cNvSpPr>
            <a:spLocks noGrp="1"/>
          </p:cNvSpPr>
          <p:nvPr>
            <p:ph type="body" sz="quarter" idx="11"/>
          </p:nvPr>
        </p:nvSpPr>
        <p:spPr>
          <a:xfrm>
            <a:off x="4292600" y="6096000"/>
            <a:ext cx="4486275" cy="487363"/>
          </a:xfrm>
        </p:spPr>
        <p:txBody>
          <a:bodyPr/>
          <a:lstStyle/>
          <a:p>
            <a:r>
              <a:rPr lang="fr-FR" dirty="0" err="1" smtClean="0"/>
              <a:t>Hochster</a:t>
            </a:r>
            <a:r>
              <a:rPr lang="fr-FR" dirty="0" smtClean="0"/>
              <a:t> HS, et al, J Clin </a:t>
            </a:r>
            <a:r>
              <a:rPr lang="fr-FR" dirty="0" err="1" smtClean="0"/>
              <a:t>Oncol</a:t>
            </a:r>
            <a:r>
              <a:rPr lang="fr-FR" dirty="0" smtClean="0"/>
              <a:t> 2018;36(</a:t>
            </a:r>
            <a:r>
              <a:rPr lang="fr-FR" dirty="0" err="1" smtClean="0"/>
              <a:t>Suppl</a:t>
            </a:r>
            <a:r>
              <a:rPr lang="fr-FR" dirty="0" smtClean="0"/>
              <a:t> 4S):</a:t>
            </a:r>
            <a:r>
              <a:rPr lang="fr-FR" dirty="0" err="1" smtClean="0"/>
              <a:t>Abstr</a:t>
            </a:r>
            <a:r>
              <a:rPr lang="fr-FR" dirty="0" smtClean="0"/>
              <a:t> 552</a:t>
            </a:r>
            <a:endParaRPr lang="fr-FR" dirty="0"/>
          </a:p>
        </p:txBody>
      </p:sp>
    </p:spTree>
    <p:custDataLst>
      <p:tags r:id="rId1"/>
    </p:custDataLst>
    <p:extLst>
      <p:ext uri="{BB962C8B-B14F-4D97-AF65-F5344CB8AC3E}">
        <p14:creationId xmlns:p14="http://schemas.microsoft.com/office/powerpoint/2010/main" val="3906518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552: Age et expression génique tumorale </a:t>
            </a:r>
            <a:r>
              <a:rPr lang="fr-FR" dirty="0" smtClean="0"/>
              <a:t>chez </a:t>
            </a:r>
            <a:r>
              <a:rPr lang="fr-FR" dirty="0"/>
              <a:t>les patients avec cancer du colon stade II/III – </a:t>
            </a:r>
            <a:r>
              <a:rPr lang="fr-FR" dirty="0" err="1"/>
              <a:t>Hochster</a:t>
            </a:r>
            <a:r>
              <a:rPr lang="fr-FR" dirty="0"/>
              <a:t> HS, et al</a:t>
            </a:r>
          </a:p>
        </p:txBody>
      </p:sp>
      <p:sp>
        <p:nvSpPr>
          <p:cNvPr id="5123" name="Rectangle 3"/>
          <p:cNvSpPr>
            <a:spLocks noGrp="1" noChangeArrowheads="1"/>
          </p:cNvSpPr>
          <p:nvPr>
            <p:ph idx="1"/>
          </p:nvPr>
        </p:nvSpPr>
        <p:spPr/>
        <p:txBody>
          <a:bodyPr/>
          <a:lstStyle/>
          <a:p>
            <a:pPr marL="0" indent="0">
              <a:buNone/>
            </a:pPr>
            <a:r>
              <a:rPr lang="fr-FR" b="1" smtClean="0"/>
              <a:t>Résultats</a:t>
            </a:r>
          </a:p>
        </p:txBody>
      </p:sp>
      <p:sp>
        <p:nvSpPr>
          <p:cNvPr id="15" name="Text Placeholder 14"/>
          <p:cNvSpPr>
            <a:spLocks noGrp="1"/>
          </p:cNvSpPr>
          <p:nvPr>
            <p:ph type="body" sz="quarter" idx="11"/>
          </p:nvPr>
        </p:nvSpPr>
        <p:spPr>
          <a:xfrm>
            <a:off x="4318000" y="6096000"/>
            <a:ext cx="4460875" cy="487363"/>
          </a:xfrm>
        </p:spPr>
        <p:txBody>
          <a:bodyPr/>
          <a:lstStyle/>
          <a:p>
            <a:r>
              <a:rPr lang="fr-FR" smtClean="0"/>
              <a:t>Hochster HS, et al, J Clin Oncol 2018;36(Suppl 4S):Abstr 552</a:t>
            </a:r>
            <a:endParaRPr lang="fr-FR"/>
          </a:p>
        </p:txBody>
      </p:sp>
      <p:sp>
        <p:nvSpPr>
          <p:cNvPr id="10" name="TextBox 9"/>
          <p:cNvSpPr txBox="1"/>
          <p:nvPr/>
        </p:nvSpPr>
        <p:spPr>
          <a:xfrm>
            <a:off x="1017181" y="1659481"/>
            <a:ext cx="7444391" cy="369332"/>
          </a:xfrm>
          <a:prstGeom prst="rect">
            <a:avLst/>
          </a:prstGeom>
          <a:noFill/>
        </p:spPr>
        <p:txBody>
          <a:bodyPr wrap="none" rtlCol="0">
            <a:spAutoFit/>
          </a:bodyPr>
          <a:lstStyle/>
          <a:p>
            <a:pPr fontAlgn="base">
              <a:spcBef>
                <a:spcPct val="0"/>
              </a:spcBef>
              <a:spcAft>
                <a:spcPct val="0"/>
              </a:spcAft>
            </a:pPr>
            <a:r>
              <a:rPr lang="fr-FR" b="1" dirty="0" smtClean="0">
                <a:solidFill>
                  <a:srgbClr val="4D4D4D"/>
                </a:solidFill>
              </a:rPr>
              <a:t>Distribution des groupes du Colon </a:t>
            </a:r>
            <a:r>
              <a:rPr lang="fr-FR" b="1" dirty="0" err="1" smtClean="0">
                <a:solidFill>
                  <a:srgbClr val="4D4D4D"/>
                </a:solidFill>
              </a:rPr>
              <a:t>Recurrence</a:t>
            </a:r>
            <a:r>
              <a:rPr lang="fr-FR" b="1" dirty="0" smtClean="0">
                <a:solidFill>
                  <a:srgbClr val="4D4D4D"/>
                </a:solidFill>
              </a:rPr>
              <a:t> Score™ selon l’âge</a:t>
            </a:r>
            <a:endParaRPr lang="fr-FR" b="1" dirty="0">
              <a:solidFill>
                <a:srgbClr val="4D4D4D"/>
              </a:solidFill>
            </a:endParaRPr>
          </a:p>
        </p:txBody>
      </p:sp>
      <p:graphicFrame>
        <p:nvGraphicFramePr>
          <p:cNvPr id="11" name="Chart 10"/>
          <p:cNvGraphicFramePr/>
          <p:nvPr>
            <p:extLst>
              <p:ext uri="{D42A27DB-BD31-4B8C-83A1-F6EECF244321}">
                <p14:modId xmlns:p14="http://schemas.microsoft.com/office/powerpoint/2010/main" val="2602183005"/>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001825" y="2213055"/>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494690" y="2213055"/>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16" name="Rectangle 15"/>
          <p:cNvSpPr/>
          <p:nvPr/>
        </p:nvSpPr>
        <p:spPr>
          <a:xfrm>
            <a:off x="5845940" y="2213055"/>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17" name="TextBox 16"/>
          <p:cNvSpPr txBox="1"/>
          <p:nvPr/>
        </p:nvSpPr>
        <p:spPr>
          <a:xfrm>
            <a:off x="2264511" y="2178169"/>
            <a:ext cx="1147657" cy="307777"/>
          </a:xfrm>
          <a:prstGeom prst="rect">
            <a:avLst/>
          </a:prstGeom>
          <a:noFill/>
        </p:spPr>
        <p:txBody>
          <a:bodyPr wrap="none" rtlCol="0">
            <a:spAutoFit/>
          </a:bodyPr>
          <a:lstStyle/>
          <a:p>
            <a:r>
              <a:rPr lang="fr-FR" sz="1400" dirty="0" smtClean="0"/>
              <a:t>Faible (&lt;30)</a:t>
            </a:r>
            <a:endParaRPr lang="fr-FR" sz="1400" dirty="0"/>
          </a:p>
        </p:txBody>
      </p:sp>
      <p:sp>
        <p:nvSpPr>
          <p:cNvPr id="18" name="TextBox 17"/>
          <p:cNvSpPr txBox="1"/>
          <p:nvPr/>
        </p:nvSpPr>
        <p:spPr>
          <a:xfrm>
            <a:off x="3739742" y="2178169"/>
            <a:ext cx="1901131" cy="307777"/>
          </a:xfrm>
          <a:prstGeom prst="rect">
            <a:avLst/>
          </a:prstGeom>
          <a:noFill/>
        </p:spPr>
        <p:txBody>
          <a:bodyPr wrap="none" rtlCol="0">
            <a:spAutoFit/>
          </a:bodyPr>
          <a:lstStyle/>
          <a:p>
            <a:r>
              <a:rPr lang="fr-FR" sz="1400" dirty="0" smtClean="0"/>
              <a:t>Intermédiaire (30</a:t>
            </a:r>
            <a:r>
              <a:rPr lang="fr-FR" sz="1400" dirty="0" smtClean="0">
                <a:latin typeface="Arial"/>
                <a:cs typeface="Arial"/>
              </a:rPr>
              <a:t>–40)</a:t>
            </a:r>
            <a:endParaRPr lang="fr-FR" sz="1400" dirty="0"/>
          </a:p>
        </p:txBody>
      </p:sp>
      <p:sp>
        <p:nvSpPr>
          <p:cNvPr id="19" name="TextBox 18"/>
          <p:cNvSpPr txBox="1"/>
          <p:nvPr/>
        </p:nvSpPr>
        <p:spPr>
          <a:xfrm>
            <a:off x="6112972" y="2178169"/>
            <a:ext cx="1101458" cy="307777"/>
          </a:xfrm>
          <a:prstGeom prst="rect">
            <a:avLst/>
          </a:prstGeom>
          <a:noFill/>
        </p:spPr>
        <p:txBody>
          <a:bodyPr wrap="none" rtlCol="0">
            <a:spAutoFit/>
          </a:bodyPr>
          <a:lstStyle/>
          <a:p>
            <a:r>
              <a:rPr lang="fr-FR" sz="1400" dirty="0"/>
              <a:t>E</a:t>
            </a:r>
            <a:r>
              <a:rPr lang="fr-FR" sz="1400" dirty="0" smtClean="0"/>
              <a:t>levé (≥</a:t>
            </a:r>
            <a:r>
              <a:rPr lang="fr-FR" sz="1400" dirty="0" smtClean="0">
                <a:latin typeface="Arial"/>
                <a:cs typeface="Arial"/>
              </a:rPr>
              <a:t>41)</a:t>
            </a:r>
            <a:endParaRPr lang="fr-FR" sz="1400" dirty="0"/>
          </a:p>
        </p:txBody>
      </p:sp>
      <p:sp>
        <p:nvSpPr>
          <p:cNvPr id="20" name="TextBox 19"/>
          <p:cNvSpPr txBox="1"/>
          <p:nvPr/>
        </p:nvSpPr>
        <p:spPr>
          <a:xfrm rot="16200000">
            <a:off x="-625381" y="4031337"/>
            <a:ext cx="2180956" cy="307777"/>
          </a:xfrm>
          <a:prstGeom prst="rect">
            <a:avLst/>
          </a:prstGeom>
          <a:noFill/>
        </p:spPr>
        <p:txBody>
          <a:bodyPr wrap="none" rtlCol="0">
            <a:spAutoFit/>
          </a:bodyPr>
          <a:lstStyle/>
          <a:p>
            <a:r>
              <a:rPr lang="fr-FR" sz="1400" dirty="0" smtClean="0"/>
              <a:t>Pourcentage de patients</a:t>
            </a:r>
            <a:endParaRPr lang="fr-FR" sz="1400" dirty="0"/>
          </a:p>
        </p:txBody>
      </p:sp>
      <p:sp>
        <p:nvSpPr>
          <p:cNvPr id="21" name="TextBox 20"/>
          <p:cNvSpPr txBox="1"/>
          <p:nvPr/>
        </p:nvSpPr>
        <p:spPr>
          <a:xfrm>
            <a:off x="3686996" y="5957680"/>
            <a:ext cx="1723950" cy="338554"/>
          </a:xfrm>
          <a:prstGeom prst="rect">
            <a:avLst/>
          </a:prstGeom>
          <a:noFill/>
        </p:spPr>
        <p:txBody>
          <a:bodyPr wrap="none" rtlCol="0">
            <a:spAutoFit/>
          </a:bodyPr>
          <a:lstStyle/>
          <a:p>
            <a:pPr algn="ctr"/>
            <a:r>
              <a:rPr lang="fr-FR" sz="1600" b="1" dirty="0" smtClean="0"/>
              <a:t>Catégorie d’âge</a:t>
            </a:r>
            <a:endParaRPr lang="fr-FR" sz="1600" b="1" dirty="0"/>
          </a:p>
        </p:txBody>
      </p:sp>
    </p:spTree>
    <p:custDataLst>
      <p:tags r:id="rId1"/>
    </p:custDataLst>
    <p:extLst>
      <p:ext uri="{BB962C8B-B14F-4D97-AF65-F5344CB8AC3E}">
        <p14:creationId xmlns:p14="http://schemas.microsoft.com/office/powerpoint/2010/main" val="13793913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552: Age et expression génique tumorale </a:t>
            </a:r>
            <a:r>
              <a:rPr lang="fr-FR" dirty="0" smtClean="0"/>
              <a:t>chez </a:t>
            </a:r>
            <a:r>
              <a:rPr lang="fr-FR" dirty="0"/>
              <a:t>les patients avec cancer du colon stade II/III – </a:t>
            </a:r>
            <a:r>
              <a:rPr lang="fr-FR" dirty="0" err="1"/>
              <a:t>Hochster</a:t>
            </a:r>
            <a:r>
              <a:rPr lang="fr-FR" dirty="0"/>
              <a:t> HS, et al</a:t>
            </a:r>
          </a:p>
        </p:txBody>
      </p:sp>
      <p:sp>
        <p:nvSpPr>
          <p:cNvPr id="5123" name="Rectangle 3"/>
          <p:cNvSpPr>
            <a:spLocks noGrp="1" noChangeArrowheads="1"/>
          </p:cNvSpPr>
          <p:nvPr>
            <p:ph idx="1"/>
          </p:nvPr>
        </p:nvSpPr>
        <p:spPr/>
        <p:txBody>
          <a:bodyPr/>
          <a:lstStyle/>
          <a:p>
            <a:pPr marL="0" indent="0">
              <a:buNone/>
            </a:pPr>
            <a:r>
              <a:rPr lang="fr-FR" b="1" dirty="0" smtClean="0"/>
              <a:t>Résultats</a:t>
            </a:r>
          </a:p>
        </p:txBody>
      </p:sp>
      <p:sp>
        <p:nvSpPr>
          <p:cNvPr id="15" name="Text Placeholder 14"/>
          <p:cNvSpPr>
            <a:spLocks noGrp="1"/>
          </p:cNvSpPr>
          <p:nvPr>
            <p:ph type="body" sz="quarter" idx="11"/>
          </p:nvPr>
        </p:nvSpPr>
        <p:spPr>
          <a:xfrm>
            <a:off x="4191000" y="6096000"/>
            <a:ext cx="4587875" cy="487363"/>
          </a:xfrm>
        </p:spPr>
        <p:txBody>
          <a:bodyPr/>
          <a:lstStyle/>
          <a:p>
            <a:r>
              <a:rPr lang="fr-FR" smtClean="0"/>
              <a:t>Hochster HS, et al, J Clin Oncol 2018;36(Suppl 4S):Abstr 552</a:t>
            </a:r>
            <a:endParaRPr lang="fr-FR"/>
          </a:p>
        </p:txBody>
      </p:sp>
      <p:sp>
        <p:nvSpPr>
          <p:cNvPr id="10" name="TextBox 9"/>
          <p:cNvSpPr txBox="1"/>
          <p:nvPr/>
        </p:nvSpPr>
        <p:spPr>
          <a:xfrm>
            <a:off x="1446329" y="1600212"/>
            <a:ext cx="6251343" cy="646331"/>
          </a:xfrm>
          <a:prstGeom prst="rect">
            <a:avLst/>
          </a:prstGeom>
          <a:noFill/>
        </p:spPr>
        <p:txBody>
          <a:bodyPr wrap="none" rtlCol="0">
            <a:spAutoFit/>
          </a:bodyPr>
          <a:lstStyle/>
          <a:p>
            <a:pPr algn="ctr" fontAlgn="base">
              <a:spcBef>
                <a:spcPct val="0"/>
              </a:spcBef>
              <a:spcAft>
                <a:spcPct val="0"/>
              </a:spcAft>
            </a:pPr>
            <a:r>
              <a:rPr lang="fr-FR" b="1" dirty="0" smtClean="0">
                <a:solidFill>
                  <a:srgbClr val="4D4D4D"/>
                </a:solidFill>
              </a:rPr>
              <a:t>Distribution des groupes du Colon </a:t>
            </a:r>
            <a:r>
              <a:rPr lang="fr-FR" b="1" dirty="0" err="1" smtClean="0">
                <a:solidFill>
                  <a:srgbClr val="4D4D4D"/>
                </a:solidFill>
              </a:rPr>
              <a:t>Recurrence</a:t>
            </a:r>
            <a:r>
              <a:rPr lang="fr-FR" b="1" dirty="0" smtClean="0">
                <a:solidFill>
                  <a:srgbClr val="4D4D4D"/>
                </a:solidFill>
              </a:rPr>
              <a:t> Score™ </a:t>
            </a:r>
            <a:br>
              <a:rPr lang="fr-FR" b="1" dirty="0" smtClean="0">
                <a:solidFill>
                  <a:srgbClr val="4D4D4D"/>
                </a:solidFill>
              </a:rPr>
            </a:br>
            <a:r>
              <a:rPr lang="fr-FR" b="1" dirty="0" smtClean="0">
                <a:solidFill>
                  <a:srgbClr val="4D4D4D"/>
                </a:solidFill>
              </a:rPr>
              <a:t>selon le stade de la maladie et l’âge</a:t>
            </a:r>
            <a:endParaRPr lang="fr-FR" b="1" dirty="0">
              <a:solidFill>
                <a:srgbClr val="4D4D4D"/>
              </a:solidFill>
            </a:endParaRPr>
          </a:p>
        </p:txBody>
      </p:sp>
      <p:graphicFrame>
        <p:nvGraphicFramePr>
          <p:cNvPr id="12" name="Chart 11"/>
          <p:cNvGraphicFramePr/>
          <p:nvPr>
            <p:extLst>
              <p:ext uri="{D42A27DB-BD31-4B8C-83A1-F6EECF244321}">
                <p14:modId xmlns:p14="http://schemas.microsoft.com/office/powerpoint/2010/main" val="1102701198"/>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001825" y="2323126"/>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94690" y="2323126"/>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4D4D4D"/>
              </a:solidFill>
            </a:endParaRPr>
          </a:p>
        </p:txBody>
      </p:sp>
      <p:sp>
        <p:nvSpPr>
          <p:cNvPr id="17" name="Rectangle 16"/>
          <p:cNvSpPr/>
          <p:nvPr/>
        </p:nvSpPr>
        <p:spPr>
          <a:xfrm>
            <a:off x="5845940" y="2323126"/>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srgbClr val="FFFFFF"/>
              </a:solidFill>
            </a:endParaRPr>
          </a:p>
        </p:txBody>
      </p:sp>
      <p:sp>
        <p:nvSpPr>
          <p:cNvPr id="18" name="TextBox 17"/>
          <p:cNvSpPr txBox="1"/>
          <p:nvPr/>
        </p:nvSpPr>
        <p:spPr>
          <a:xfrm>
            <a:off x="2264511" y="2288240"/>
            <a:ext cx="1147657" cy="307777"/>
          </a:xfrm>
          <a:prstGeom prst="rect">
            <a:avLst/>
          </a:prstGeom>
          <a:noFill/>
        </p:spPr>
        <p:txBody>
          <a:bodyPr wrap="none" rtlCol="0">
            <a:spAutoFit/>
          </a:bodyPr>
          <a:lstStyle/>
          <a:p>
            <a:r>
              <a:rPr lang="fr-FR" sz="1400" dirty="0" smtClean="0"/>
              <a:t>Faible (&lt;30)</a:t>
            </a:r>
            <a:endParaRPr lang="fr-FR" sz="1400" dirty="0"/>
          </a:p>
        </p:txBody>
      </p:sp>
      <p:sp>
        <p:nvSpPr>
          <p:cNvPr id="19" name="TextBox 18"/>
          <p:cNvSpPr txBox="1"/>
          <p:nvPr/>
        </p:nvSpPr>
        <p:spPr>
          <a:xfrm>
            <a:off x="3739742" y="2288240"/>
            <a:ext cx="1901131" cy="307777"/>
          </a:xfrm>
          <a:prstGeom prst="rect">
            <a:avLst/>
          </a:prstGeom>
          <a:noFill/>
        </p:spPr>
        <p:txBody>
          <a:bodyPr wrap="none" rtlCol="0">
            <a:spAutoFit/>
          </a:bodyPr>
          <a:lstStyle/>
          <a:p>
            <a:r>
              <a:rPr lang="fr-FR" sz="1400" dirty="0" smtClean="0"/>
              <a:t>Intermédiaire (30</a:t>
            </a:r>
            <a:r>
              <a:rPr lang="fr-FR" sz="1400" dirty="0" smtClean="0">
                <a:latin typeface="Arial"/>
                <a:cs typeface="Arial"/>
              </a:rPr>
              <a:t>–40)</a:t>
            </a:r>
            <a:endParaRPr lang="fr-FR" sz="1400" dirty="0"/>
          </a:p>
        </p:txBody>
      </p:sp>
      <p:sp>
        <p:nvSpPr>
          <p:cNvPr id="20" name="TextBox 19"/>
          <p:cNvSpPr txBox="1"/>
          <p:nvPr/>
        </p:nvSpPr>
        <p:spPr>
          <a:xfrm>
            <a:off x="6112972" y="2288240"/>
            <a:ext cx="1101458" cy="307777"/>
          </a:xfrm>
          <a:prstGeom prst="rect">
            <a:avLst/>
          </a:prstGeom>
          <a:noFill/>
        </p:spPr>
        <p:txBody>
          <a:bodyPr wrap="none" rtlCol="0">
            <a:spAutoFit/>
          </a:bodyPr>
          <a:lstStyle/>
          <a:p>
            <a:r>
              <a:rPr lang="fr-FR" sz="1400" dirty="0" smtClean="0"/>
              <a:t>Elevé (≥</a:t>
            </a:r>
            <a:r>
              <a:rPr lang="fr-FR" sz="1400" dirty="0" smtClean="0">
                <a:latin typeface="Arial"/>
                <a:cs typeface="Arial"/>
              </a:rPr>
              <a:t>41)</a:t>
            </a:r>
            <a:endParaRPr lang="fr-FR" sz="1400" dirty="0"/>
          </a:p>
        </p:txBody>
      </p:sp>
      <p:sp>
        <p:nvSpPr>
          <p:cNvPr id="21" name="TextBox 20"/>
          <p:cNvSpPr txBox="1"/>
          <p:nvPr/>
        </p:nvSpPr>
        <p:spPr>
          <a:xfrm rot="16200000">
            <a:off x="-625381" y="4031337"/>
            <a:ext cx="2180956" cy="307777"/>
          </a:xfrm>
          <a:prstGeom prst="rect">
            <a:avLst/>
          </a:prstGeom>
          <a:noFill/>
        </p:spPr>
        <p:txBody>
          <a:bodyPr wrap="none" rtlCol="0">
            <a:spAutoFit/>
          </a:bodyPr>
          <a:lstStyle/>
          <a:p>
            <a:r>
              <a:rPr lang="fr-FR" sz="1400" dirty="0" smtClean="0"/>
              <a:t>Pourcentage de patients</a:t>
            </a:r>
            <a:endParaRPr lang="fr-FR" sz="1400" dirty="0"/>
          </a:p>
        </p:txBody>
      </p:sp>
      <p:sp>
        <p:nvSpPr>
          <p:cNvPr id="22" name="TextBox 21"/>
          <p:cNvSpPr txBox="1"/>
          <p:nvPr/>
        </p:nvSpPr>
        <p:spPr>
          <a:xfrm>
            <a:off x="2664734" y="5991236"/>
            <a:ext cx="3768480" cy="338554"/>
          </a:xfrm>
          <a:prstGeom prst="rect">
            <a:avLst/>
          </a:prstGeom>
          <a:noFill/>
        </p:spPr>
        <p:txBody>
          <a:bodyPr wrap="none" rtlCol="0">
            <a:spAutoFit/>
          </a:bodyPr>
          <a:lstStyle/>
          <a:p>
            <a:pPr algn="ctr"/>
            <a:r>
              <a:rPr lang="fr-FR" sz="1600" b="1" dirty="0" smtClean="0"/>
              <a:t>Stade de la maladie et tranche d’âge</a:t>
            </a:r>
            <a:endParaRPr lang="fr-FR" sz="1600" b="1" dirty="0"/>
          </a:p>
        </p:txBody>
      </p:sp>
    </p:spTree>
    <p:custDataLst>
      <p:tags r:id="rId1"/>
    </p:custDataLst>
    <p:extLst>
      <p:ext uri="{BB962C8B-B14F-4D97-AF65-F5344CB8AC3E}">
        <p14:creationId xmlns:p14="http://schemas.microsoft.com/office/powerpoint/2010/main" val="1331864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552: Age et expression génique tumorale </a:t>
            </a:r>
            <a:r>
              <a:rPr lang="fr-FR" dirty="0" smtClean="0"/>
              <a:t>chez </a:t>
            </a:r>
            <a:r>
              <a:rPr lang="fr-FR" dirty="0"/>
              <a:t>les patients avec cancer du colon stade II/III – </a:t>
            </a:r>
            <a:r>
              <a:rPr lang="fr-FR" dirty="0" err="1"/>
              <a:t>Hochster</a:t>
            </a:r>
            <a:r>
              <a:rPr lang="fr-FR" dirty="0"/>
              <a:t> HS, et al</a:t>
            </a:r>
          </a:p>
        </p:txBody>
      </p:sp>
      <p:sp>
        <p:nvSpPr>
          <p:cNvPr id="5123" name="Rectangle 3"/>
          <p:cNvSpPr>
            <a:spLocks noGrp="1" noChangeArrowheads="1"/>
          </p:cNvSpPr>
          <p:nvPr>
            <p:ph idx="1"/>
          </p:nvPr>
        </p:nvSpPr>
        <p:spPr/>
        <p:txBody>
          <a:bodyPr/>
          <a:lstStyle/>
          <a:p>
            <a:pPr marL="0" indent="0">
              <a:buNone/>
            </a:pPr>
            <a:r>
              <a:rPr lang="fr-FR" b="1" dirty="0" smtClean="0"/>
              <a:t>Résultats </a:t>
            </a:r>
          </a:p>
        </p:txBody>
      </p:sp>
      <p:sp>
        <p:nvSpPr>
          <p:cNvPr id="14" name="Text Placeholder 13"/>
          <p:cNvSpPr>
            <a:spLocks noGrp="1"/>
          </p:cNvSpPr>
          <p:nvPr>
            <p:ph type="body" sz="quarter" idx="10"/>
          </p:nvPr>
        </p:nvSpPr>
        <p:spPr/>
        <p:txBody>
          <a:bodyPr/>
          <a:lstStyle/>
          <a:p>
            <a:r>
              <a:rPr lang="fr-FR" dirty="0" smtClean="0"/>
              <a:t> </a:t>
            </a:r>
            <a:endParaRPr lang="fr-FR" dirty="0"/>
          </a:p>
        </p:txBody>
      </p:sp>
      <p:sp>
        <p:nvSpPr>
          <p:cNvPr id="15" name="Text Placeholder 14"/>
          <p:cNvSpPr>
            <a:spLocks noGrp="1"/>
          </p:cNvSpPr>
          <p:nvPr>
            <p:ph type="body" sz="quarter" idx="11"/>
          </p:nvPr>
        </p:nvSpPr>
        <p:spPr>
          <a:xfrm>
            <a:off x="4138350" y="6096000"/>
            <a:ext cx="4640525" cy="487363"/>
          </a:xfrm>
        </p:spPr>
        <p:txBody>
          <a:bodyPr/>
          <a:lstStyle/>
          <a:p>
            <a:r>
              <a:rPr lang="fr-FR" smtClean="0"/>
              <a:t>Hochster HS, et al, J Clin Oncol 2018;36(Suppl 4S):Abstr 552</a:t>
            </a:r>
            <a:endParaRPr lang="fr-FR"/>
          </a:p>
        </p:txBody>
      </p:sp>
      <p:sp>
        <p:nvSpPr>
          <p:cNvPr id="367" name="Rectangle 366"/>
          <p:cNvSpPr/>
          <p:nvPr/>
        </p:nvSpPr>
        <p:spPr>
          <a:xfrm>
            <a:off x="1602246" y="1470233"/>
            <a:ext cx="5939508" cy="646331"/>
          </a:xfrm>
          <a:prstGeom prst="rect">
            <a:avLst/>
          </a:prstGeom>
        </p:spPr>
        <p:txBody>
          <a:bodyPr wrap="square">
            <a:spAutoFit/>
          </a:bodyPr>
          <a:lstStyle/>
          <a:p>
            <a:pPr algn="ctr" fontAlgn="base">
              <a:spcBef>
                <a:spcPct val="0"/>
              </a:spcBef>
              <a:spcAft>
                <a:spcPct val="0"/>
              </a:spcAft>
            </a:pPr>
            <a:r>
              <a:rPr lang="fr-FR" b="1" dirty="0" smtClean="0">
                <a:solidFill>
                  <a:srgbClr val="4D4D4D"/>
                </a:solidFill>
              </a:rPr>
              <a:t>Résultats par gène du Colon </a:t>
            </a:r>
            <a:r>
              <a:rPr lang="fr-FR" b="1" dirty="0" err="1" smtClean="0">
                <a:solidFill>
                  <a:srgbClr val="4D4D4D"/>
                </a:solidFill>
              </a:rPr>
              <a:t>Recurrence</a:t>
            </a:r>
            <a:r>
              <a:rPr lang="fr-FR" b="1" dirty="0" smtClean="0">
                <a:solidFill>
                  <a:srgbClr val="4D4D4D"/>
                </a:solidFill>
              </a:rPr>
              <a:t> Score™ par tranche d’âge</a:t>
            </a:r>
            <a:endParaRPr lang="fr-FR" b="1" dirty="0">
              <a:solidFill>
                <a:srgbClr val="4D4D4D"/>
              </a:solidFill>
            </a:endParaRPr>
          </a:p>
        </p:txBody>
      </p:sp>
      <p:grpSp>
        <p:nvGrpSpPr>
          <p:cNvPr id="368" name="Group 367"/>
          <p:cNvGrpSpPr/>
          <p:nvPr/>
        </p:nvGrpSpPr>
        <p:grpSpPr>
          <a:xfrm>
            <a:off x="1156467" y="1963302"/>
            <a:ext cx="6647082" cy="3964522"/>
            <a:chOff x="2084582" y="2304014"/>
            <a:chExt cx="4431721" cy="2582639"/>
          </a:xfrm>
        </p:grpSpPr>
        <p:grpSp>
          <p:nvGrpSpPr>
            <p:cNvPr id="369" name="Group 368"/>
            <p:cNvGrpSpPr/>
            <p:nvPr/>
          </p:nvGrpSpPr>
          <p:grpSpPr>
            <a:xfrm>
              <a:off x="2614623" y="2396465"/>
              <a:ext cx="3901680" cy="2139742"/>
              <a:chOff x="836615" y="2448719"/>
              <a:chExt cx="3901680" cy="2139742"/>
            </a:xfrm>
          </p:grpSpPr>
          <p:sp>
            <p:nvSpPr>
              <p:cNvPr id="387" name="Freeform 3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89" name="Line 7"/>
              <p:cNvSpPr>
                <a:spLocks noChangeShapeType="1"/>
              </p:cNvSpPr>
              <p:nvPr/>
            </p:nvSpPr>
            <p:spPr bwMode="auto">
              <a:xfrm>
                <a:off x="836615" y="277417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0" name="Line 8"/>
              <p:cNvSpPr>
                <a:spLocks noChangeShapeType="1"/>
              </p:cNvSpPr>
              <p:nvPr/>
            </p:nvSpPr>
            <p:spPr bwMode="auto">
              <a:xfrm>
                <a:off x="836615" y="310475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1" name="Line 9"/>
              <p:cNvSpPr>
                <a:spLocks noChangeShapeType="1"/>
              </p:cNvSpPr>
              <p:nvPr/>
            </p:nvSpPr>
            <p:spPr bwMode="auto">
              <a:xfrm>
                <a:off x="836615" y="34414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2" name="Line 10"/>
              <p:cNvSpPr>
                <a:spLocks noChangeShapeType="1"/>
              </p:cNvSpPr>
              <p:nvPr/>
            </p:nvSpPr>
            <p:spPr bwMode="auto">
              <a:xfrm>
                <a:off x="836615" y="4100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4" name="Line 12"/>
              <p:cNvSpPr>
                <a:spLocks noChangeShapeType="1"/>
              </p:cNvSpPr>
              <p:nvPr/>
            </p:nvSpPr>
            <p:spPr bwMode="auto">
              <a:xfrm>
                <a:off x="3354278"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5" name="Line 13"/>
              <p:cNvSpPr>
                <a:spLocks noChangeShapeType="1"/>
              </p:cNvSpPr>
              <p:nvPr/>
            </p:nvSpPr>
            <p:spPr bwMode="auto">
              <a:xfrm>
                <a:off x="2294646"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6" name="Line 14"/>
              <p:cNvSpPr>
                <a:spLocks noChangeShapeType="1"/>
              </p:cNvSpPr>
              <p:nvPr/>
            </p:nvSpPr>
            <p:spPr bwMode="auto">
              <a:xfrm>
                <a:off x="3890636"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7" name="Line 17"/>
              <p:cNvSpPr>
                <a:spLocks noChangeShapeType="1"/>
              </p:cNvSpPr>
              <p:nvPr/>
            </p:nvSpPr>
            <p:spPr bwMode="auto">
              <a:xfrm>
                <a:off x="4415788"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8" name="Line 19"/>
              <p:cNvSpPr>
                <a:spLocks noChangeShapeType="1"/>
              </p:cNvSpPr>
              <p:nvPr/>
            </p:nvSpPr>
            <p:spPr bwMode="auto">
              <a:xfrm>
                <a:off x="1756980"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9" name="Line 21"/>
              <p:cNvSpPr>
                <a:spLocks noChangeShapeType="1"/>
              </p:cNvSpPr>
              <p:nvPr/>
            </p:nvSpPr>
            <p:spPr bwMode="auto">
              <a:xfrm>
                <a:off x="1220344"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00" name="Line 9"/>
              <p:cNvSpPr>
                <a:spLocks noChangeShapeType="1"/>
              </p:cNvSpPr>
              <p:nvPr/>
            </p:nvSpPr>
            <p:spPr bwMode="auto">
              <a:xfrm>
                <a:off x="836615" y="377138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01" name="Line 13"/>
              <p:cNvSpPr>
                <a:spLocks noChangeShapeType="1"/>
              </p:cNvSpPr>
              <p:nvPr/>
            </p:nvSpPr>
            <p:spPr bwMode="auto">
              <a:xfrm>
                <a:off x="2837557" y="4529832"/>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sp>
          <p:nvSpPr>
            <p:cNvPr id="370" name="TextBox 369"/>
            <p:cNvSpPr txBox="1"/>
            <p:nvPr/>
          </p:nvSpPr>
          <p:spPr>
            <a:xfrm rot="16200000">
              <a:off x="1912507" y="3271306"/>
              <a:ext cx="549349" cy="205200"/>
            </a:xfrm>
            <a:prstGeom prst="rect">
              <a:avLst/>
            </a:prstGeom>
            <a:noFill/>
          </p:spPr>
          <p:txBody>
            <a:bodyPr wrap="none" rtlCol="0">
              <a:spAutoFit/>
            </a:bodyPr>
            <a:lstStyle/>
            <a:p>
              <a:pPr algn="ctr" fontAlgn="base">
                <a:spcBef>
                  <a:spcPct val="0"/>
                </a:spcBef>
                <a:spcAft>
                  <a:spcPct val="0"/>
                </a:spcAft>
              </a:pPr>
              <a:r>
                <a:rPr lang="fr-FR" sz="1400" dirty="0" smtClean="0">
                  <a:solidFill>
                    <a:srgbClr val="000000"/>
                  </a:solidFill>
                  <a:latin typeface="Arial" panose="020B0604020202020204" pitchFamily="34" charset="0"/>
                  <a:cs typeface="Arial" panose="020B0604020202020204" pitchFamily="34" charset="0"/>
                </a:rPr>
                <a:t>Résultat</a:t>
              </a:r>
              <a:endParaRPr lang="fr-FR" sz="1400" dirty="0">
                <a:solidFill>
                  <a:srgbClr val="000000"/>
                </a:solidFill>
                <a:latin typeface="Arial" panose="020B0604020202020204" pitchFamily="34" charset="0"/>
                <a:cs typeface="Arial" panose="020B0604020202020204" pitchFamily="34" charset="0"/>
              </a:endParaRPr>
            </a:p>
          </p:txBody>
        </p:sp>
        <p:sp>
          <p:nvSpPr>
            <p:cNvPr id="371" name="TextBox 370"/>
            <p:cNvSpPr txBox="1"/>
            <p:nvPr/>
          </p:nvSpPr>
          <p:spPr>
            <a:xfrm>
              <a:off x="4404224" y="4706205"/>
              <a:ext cx="436781" cy="180448"/>
            </a:xfrm>
            <a:prstGeom prst="rect">
              <a:avLst/>
            </a:prstGeom>
            <a:noFill/>
          </p:spPr>
          <p:txBody>
            <a:bodyPr wrap="none" rtlCol="0">
              <a:spAutoFit/>
            </a:bodyPr>
            <a:lstStyle/>
            <a:p>
              <a:pPr algn="ctr" fontAlgn="base">
                <a:spcBef>
                  <a:spcPct val="0"/>
                </a:spcBef>
                <a:spcAft>
                  <a:spcPct val="0"/>
                </a:spcAft>
              </a:pPr>
              <a:r>
                <a:rPr lang="fr-FR" sz="1200" b="1" dirty="0" smtClean="0">
                  <a:solidFill>
                    <a:srgbClr val="000000"/>
                  </a:solidFill>
                  <a:latin typeface="Arial" panose="020B0604020202020204" pitchFamily="34" charset="0"/>
                  <a:cs typeface="Arial" panose="020B0604020202020204" pitchFamily="34" charset="0"/>
                </a:rPr>
                <a:t>Gènes</a:t>
              </a:r>
              <a:endParaRPr lang="fr-FR" sz="1200" b="1" dirty="0">
                <a:solidFill>
                  <a:srgbClr val="000000"/>
                </a:solidFill>
                <a:latin typeface="Arial" panose="020B0604020202020204" pitchFamily="34" charset="0"/>
                <a:cs typeface="Arial" panose="020B0604020202020204" pitchFamily="34" charset="0"/>
              </a:endParaRPr>
            </a:p>
          </p:txBody>
        </p:sp>
        <p:sp>
          <p:nvSpPr>
            <p:cNvPr id="372" name="TextBox 371"/>
            <p:cNvSpPr txBox="1"/>
            <p:nvPr/>
          </p:nvSpPr>
          <p:spPr>
            <a:xfrm>
              <a:off x="2378841" y="2304014"/>
              <a:ext cx="236407"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14</a:t>
              </a:r>
              <a:endParaRPr lang="fr-FR" sz="1200">
                <a:solidFill>
                  <a:srgbClr val="000000"/>
                </a:solidFill>
                <a:latin typeface="Arial" panose="020B0604020202020204" pitchFamily="34" charset="0"/>
                <a:cs typeface="Arial" panose="020B0604020202020204" pitchFamily="34" charset="0"/>
              </a:endParaRPr>
            </a:p>
          </p:txBody>
        </p:sp>
        <p:sp>
          <p:nvSpPr>
            <p:cNvPr id="373" name="TextBox 372"/>
            <p:cNvSpPr txBox="1"/>
            <p:nvPr/>
          </p:nvSpPr>
          <p:spPr>
            <a:xfrm>
              <a:off x="2378844" y="2631021"/>
              <a:ext cx="236407"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12</a:t>
              </a:r>
              <a:endParaRPr lang="fr-FR" sz="1200">
                <a:solidFill>
                  <a:srgbClr val="000000"/>
                </a:solidFill>
                <a:latin typeface="Arial" panose="020B0604020202020204" pitchFamily="34" charset="0"/>
                <a:cs typeface="Arial" panose="020B0604020202020204" pitchFamily="34" charset="0"/>
              </a:endParaRPr>
            </a:p>
          </p:txBody>
        </p:sp>
        <p:sp>
          <p:nvSpPr>
            <p:cNvPr id="374" name="TextBox 373"/>
            <p:cNvSpPr txBox="1"/>
            <p:nvPr/>
          </p:nvSpPr>
          <p:spPr>
            <a:xfrm>
              <a:off x="2378844" y="2961421"/>
              <a:ext cx="236407"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10</a:t>
              </a:r>
              <a:endParaRPr lang="fr-FR" sz="1200">
                <a:solidFill>
                  <a:srgbClr val="000000"/>
                </a:solidFill>
                <a:latin typeface="Arial" panose="020B0604020202020204" pitchFamily="34" charset="0"/>
                <a:cs typeface="Arial" panose="020B0604020202020204" pitchFamily="34" charset="0"/>
              </a:endParaRPr>
            </a:p>
          </p:txBody>
        </p:sp>
        <p:sp>
          <p:nvSpPr>
            <p:cNvPr id="375" name="TextBox 374"/>
            <p:cNvSpPr txBox="1"/>
            <p:nvPr/>
          </p:nvSpPr>
          <p:spPr>
            <a:xfrm>
              <a:off x="2435487" y="3297897"/>
              <a:ext cx="179764"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8</a:t>
              </a:r>
              <a:endParaRPr lang="fr-FR" sz="1200">
                <a:solidFill>
                  <a:srgbClr val="000000"/>
                </a:solidFill>
                <a:latin typeface="Arial" panose="020B0604020202020204" pitchFamily="34" charset="0"/>
                <a:cs typeface="Arial" panose="020B0604020202020204" pitchFamily="34" charset="0"/>
              </a:endParaRPr>
            </a:p>
          </p:txBody>
        </p:sp>
        <p:sp>
          <p:nvSpPr>
            <p:cNvPr id="376" name="TextBox 375"/>
            <p:cNvSpPr txBox="1"/>
            <p:nvPr/>
          </p:nvSpPr>
          <p:spPr>
            <a:xfrm>
              <a:off x="2435487" y="3956307"/>
              <a:ext cx="179764"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4</a:t>
              </a:r>
              <a:endParaRPr lang="fr-FR" sz="1200">
                <a:solidFill>
                  <a:srgbClr val="000000"/>
                </a:solidFill>
                <a:latin typeface="Arial" panose="020B0604020202020204" pitchFamily="34" charset="0"/>
                <a:cs typeface="Arial" panose="020B0604020202020204" pitchFamily="34" charset="0"/>
              </a:endParaRPr>
            </a:p>
          </p:txBody>
        </p:sp>
        <p:sp>
          <p:nvSpPr>
            <p:cNvPr id="377" name="TextBox 376"/>
            <p:cNvSpPr txBox="1"/>
            <p:nvPr/>
          </p:nvSpPr>
          <p:spPr>
            <a:xfrm>
              <a:off x="2435491" y="4267799"/>
              <a:ext cx="179764"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2</a:t>
              </a:r>
              <a:endParaRPr lang="fr-FR" sz="1200">
                <a:solidFill>
                  <a:srgbClr val="000000"/>
                </a:solidFill>
                <a:latin typeface="Arial" panose="020B0604020202020204" pitchFamily="34" charset="0"/>
                <a:cs typeface="Arial" panose="020B0604020202020204" pitchFamily="34" charset="0"/>
              </a:endParaRPr>
            </a:p>
          </p:txBody>
        </p:sp>
        <p:sp>
          <p:nvSpPr>
            <p:cNvPr id="378" name="TextBox 377"/>
            <p:cNvSpPr txBox="1"/>
            <p:nvPr/>
          </p:nvSpPr>
          <p:spPr>
            <a:xfrm>
              <a:off x="2844527" y="4522748"/>
              <a:ext cx="317333"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FAP</a:t>
              </a:r>
              <a:endParaRPr lang="fr-FR" sz="1200">
                <a:solidFill>
                  <a:srgbClr val="000000"/>
                </a:solidFill>
                <a:latin typeface="Arial" panose="020B0604020202020204" pitchFamily="34" charset="0"/>
                <a:cs typeface="Arial" panose="020B0604020202020204" pitchFamily="34" charset="0"/>
              </a:endParaRPr>
            </a:p>
          </p:txBody>
        </p:sp>
        <p:sp>
          <p:nvSpPr>
            <p:cNvPr id="379" name="TextBox 378"/>
            <p:cNvSpPr txBox="1"/>
            <p:nvPr/>
          </p:nvSpPr>
          <p:spPr>
            <a:xfrm>
              <a:off x="3318692" y="4522748"/>
              <a:ext cx="436263"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INHBA</a:t>
              </a:r>
              <a:endParaRPr lang="fr-FR" sz="1200">
                <a:solidFill>
                  <a:srgbClr val="000000"/>
                </a:solidFill>
                <a:latin typeface="Arial" panose="020B0604020202020204" pitchFamily="34" charset="0"/>
                <a:cs typeface="Arial" panose="020B0604020202020204" pitchFamily="34" charset="0"/>
              </a:endParaRPr>
            </a:p>
          </p:txBody>
        </p:sp>
        <p:sp>
          <p:nvSpPr>
            <p:cNvPr id="380" name="TextBox 379"/>
            <p:cNvSpPr txBox="1"/>
            <p:nvPr/>
          </p:nvSpPr>
          <p:spPr>
            <a:xfrm>
              <a:off x="4084225" y="4522748"/>
              <a:ext cx="123120" cy="180448"/>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381" name="TextBox 380"/>
            <p:cNvSpPr txBox="1"/>
            <p:nvPr/>
          </p:nvSpPr>
          <p:spPr>
            <a:xfrm>
              <a:off x="3896217" y="4522748"/>
              <a:ext cx="345421"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BGN</a:t>
              </a:r>
              <a:endParaRPr lang="fr-FR" sz="1200">
                <a:solidFill>
                  <a:srgbClr val="000000"/>
                </a:solidFill>
                <a:latin typeface="Arial" panose="020B0604020202020204" pitchFamily="34" charset="0"/>
                <a:cs typeface="Arial" panose="020B0604020202020204" pitchFamily="34" charset="0"/>
              </a:endParaRPr>
            </a:p>
          </p:txBody>
        </p:sp>
        <p:sp>
          <p:nvSpPr>
            <p:cNvPr id="382" name="TextBox 381"/>
            <p:cNvSpPr txBox="1"/>
            <p:nvPr/>
          </p:nvSpPr>
          <p:spPr>
            <a:xfrm>
              <a:off x="4908663" y="4522748"/>
              <a:ext cx="458708"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C-MYC</a:t>
              </a:r>
              <a:endParaRPr lang="fr-FR" sz="1200">
                <a:solidFill>
                  <a:srgbClr val="000000"/>
                </a:solidFill>
                <a:latin typeface="Arial" panose="020B0604020202020204" pitchFamily="34" charset="0"/>
                <a:cs typeface="Arial" panose="020B0604020202020204" pitchFamily="34" charset="0"/>
              </a:endParaRPr>
            </a:p>
          </p:txBody>
        </p:sp>
        <p:sp>
          <p:nvSpPr>
            <p:cNvPr id="383" name="TextBox 382"/>
            <p:cNvSpPr txBox="1"/>
            <p:nvPr/>
          </p:nvSpPr>
          <p:spPr>
            <a:xfrm>
              <a:off x="5437873" y="4522748"/>
              <a:ext cx="458708"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MYBL2</a:t>
              </a:r>
              <a:endParaRPr lang="fr-FR" sz="1200">
                <a:solidFill>
                  <a:srgbClr val="000000"/>
                </a:solidFill>
                <a:latin typeface="Arial" panose="020B0604020202020204" pitchFamily="34" charset="0"/>
                <a:cs typeface="Arial" panose="020B0604020202020204" pitchFamily="34" charset="0"/>
              </a:endParaRPr>
            </a:p>
          </p:txBody>
        </p:sp>
        <p:sp>
          <p:nvSpPr>
            <p:cNvPr id="384" name="TextBox 383"/>
            <p:cNvSpPr txBox="1"/>
            <p:nvPr/>
          </p:nvSpPr>
          <p:spPr>
            <a:xfrm>
              <a:off x="5896428" y="4522748"/>
              <a:ext cx="600851"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GADD45B</a:t>
              </a:r>
              <a:endParaRPr lang="fr-FR" sz="1200">
                <a:solidFill>
                  <a:srgbClr val="000000"/>
                </a:solidFill>
                <a:latin typeface="Arial" panose="020B0604020202020204" pitchFamily="34" charset="0"/>
                <a:cs typeface="Arial" panose="020B0604020202020204" pitchFamily="34" charset="0"/>
              </a:endParaRPr>
            </a:p>
          </p:txBody>
        </p:sp>
        <p:sp>
          <p:nvSpPr>
            <p:cNvPr id="385" name="TextBox 384"/>
            <p:cNvSpPr txBox="1"/>
            <p:nvPr/>
          </p:nvSpPr>
          <p:spPr>
            <a:xfrm>
              <a:off x="2435487" y="3628912"/>
              <a:ext cx="179764" cy="180448"/>
            </a:xfrm>
            <a:prstGeom prst="rect">
              <a:avLst/>
            </a:prstGeom>
            <a:noFill/>
          </p:spPr>
          <p:txBody>
            <a:bodyPr wrap="none" rtlCol="0" anchor="ctr" anchorCtr="0">
              <a:spAutoFit/>
            </a:bodyPr>
            <a:lstStyle/>
            <a:p>
              <a:pPr algn="r"/>
              <a:r>
                <a:rPr lang="fr-FR" sz="1200" smtClean="0">
                  <a:solidFill>
                    <a:srgbClr val="000000"/>
                  </a:solidFill>
                  <a:latin typeface="Arial" panose="020B0604020202020204" pitchFamily="34" charset="0"/>
                  <a:cs typeface="Arial" panose="020B0604020202020204" pitchFamily="34" charset="0"/>
                </a:rPr>
                <a:t>6</a:t>
              </a:r>
              <a:endParaRPr lang="fr-FR" sz="1200">
                <a:solidFill>
                  <a:srgbClr val="000000"/>
                </a:solidFill>
                <a:latin typeface="Arial" panose="020B0604020202020204" pitchFamily="34" charset="0"/>
                <a:cs typeface="Arial" panose="020B0604020202020204" pitchFamily="34" charset="0"/>
              </a:endParaRPr>
            </a:p>
          </p:txBody>
        </p:sp>
        <p:sp>
          <p:nvSpPr>
            <p:cNvPr id="386" name="TextBox 385"/>
            <p:cNvSpPr txBox="1"/>
            <p:nvPr/>
          </p:nvSpPr>
          <p:spPr>
            <a:xfrm>
              <a:off x="4431117" y="4522748"/>
              <a:ext cx="361451" cy="180448"/>
            </a:xfrm>
            <a:prstGeom prst="rect">
              <a:avLst/>
            </a:prstGeom>
            <a:noFill/>
          </p:spPr>
          <p:txBody>
            <a:bodyPr wrap="none" rtlCol="0" anchor="t" anchorCtr="0">
              <a:spAutoFit/>
            </a:bodyPr>
            <a:lstStyle/>
            <a:p>
              <a:pPr algn="ctr"/>
              <a:r>
                <a:rPr lang="fr-FR" sz="1200" smtClean="0">
                  <a:solidFill>
                    <a:srgbClr val="000000"/>
                  </a:solidFill>
                  <a:latin typeface="Arial" panose="020B0604020202020204" pitchFamily="34" charset="0"/>
                  <a:cs typeface="Arial" panose="020B0604020202020204" pitchFamily="34" charset="0"/>
                </a:rPr>
                <a:t>Ki-67</a:t>
              </a:r>
              <a:endParaRPr lang="fr-FR" sz="1200">
                <a:solidFill>
                  <a:srgbClr val="000000"/>
                </a:solidFill>
                <a:latin typeface="Arial" panose="020B0604020202020204" pitchFamily="34" charset="0"/>
                <a:cs typeface="Arial" panose="020B0604020202020204" pitchFamily="34" charset="0"/>
              </a:endParaRPr>
            </a:p>
          </p:txBody>
        </p:sp>
      </p:grpSp>
      <p:cxnSp>
        <p:nvCxnSpPr>
          <p:cNvPr id="402" name="Straight Connector 401"/>
          <p:cNvCxnSpPr/>
          <p:nvPr/>
        </p:nvCxnSpPr>
        <p:spPr>
          <a:xfrm>
            <a:off x="2389971" y="336973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3" name="Hexagon 402"/>
          <p:cNvSpPr/>
          <p:nvPr/>
        </p:nvSpPr>
        <p:spPr>
          <a:xfrm>
            <a:off x="2339965" y="319130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4" name="Hexagon 403"/>
          <p:cNvSpPr/>
          <p:nvPr/>
        </p:nvSpPr>
        <p:spPr>
          <a:xfrm>
            <a:off x="2339965" y="313470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5" name="Group 404"/>
          <p:cNvGrpSpPr/>
          <p:nvPr/>
        </p:nvGrpSpPr>
        <p:grpSpPr>
          <a:xfrm>
            <a:off x="2296298" y="3822169"/>
            <a:ext cx="187346" cy="313439"/>
            <a:chOff x="2108952" y="3854616"/>
            <a:chExt cx="187346" cy="313439"/>
          </a:xfrm>
        </p:grpSpPr>
        <p:sp>
          <p:nvSpPr>
            <p:cNvPr id="406" name="Rectangle 405"/>
            <p:cNvSpPr/>
            <p:nvPr/>
          </p:nvSpPr>
          <p:spPr>
            <a:xfrm>
              <a:off x="2108952" y="3854616"/>
              <a:ext cx="187346" cy="313439"/>
            </a:xfrm>
            <a:prstGeom prst="rect">
              <a:avLst/>
            </a:prstGeom>
            <a:solidFill>
              <a:schemeClr val="accent1">
                <a:alpha val="8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7" name="Oval 406"/>
            <p:cNvSpPr/>
            <p:nvPr/>
          </p:nvSpPr>
          <p:spPr>
            <a:xfrm>
              <a:off x="2155000" y="3963710"/>
              <a:ext cx="95250" cy="9525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8" name="Straight Connector 407"/>
            <p:cNvCxnSpPr/>
            <p:nvPr/>
          </p:nvCxnSpPr>
          <p:spPr>
            <a:xfrm>
              <a:off x="2108952" y="4011335"/>
              <a:ext cx="187346" cy="0"/>
            </a:xfrm>
            <a:prstGeom prst="line">
              <a:avLst/>
            </a:prstGeom>
            <a:ln w="12700"/>
          </p:spPr>
          <p:style>
            <a:lnRef idx="2">
              <a:schemeClr val="accent1">
                <a:shade val="50000"/>
              </a:schemeClr>
            </a:lnRef>
            <a:fillRef idx="1">
              <a:schemeClr val="accent1"/>
            </a:fillRef>
            <a:effectRef idx="0">
              <a:schemeClr val="accent1"/>
            </a:effectRef>
            <a:fontRef idx="minor">
              <a:schemeClr val="lt1"/>
            </a:fontRef>
          </p:style>
        </p:cxnSp>
      </p:grpSp>
      <p:sp>
        <p:nvSpPr>
          <p:cNvPr id="409" name="Oval 408"/>
          <p:cNvSpPr>
            <a:spLocks noChangeAspect="1"/>
          </p:cNvSpPr>
          <p:nvPr/>
        </p:nvSpPr>
        <p:spPr>
          <a:xfrm>
            <a:off x="2352129" y="33007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Oval 409"/>
          <p:cNvSpPr>
            <a:spLocks noChangeAspect="1"/>
          </p:cNvSpPr>
          <p:nvPr/>
        </p:nvSpPr>
        <p:spPr>
          <a:xfrm>
            <a:off x="2352129" y="3267573"/>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Oval 410"/>
          <p:cNvSpPr>
            <a:spLocks noChangeAspect="1"/>
          </p:cNvSpPr>
          <p:nvPr/>
        </p:nvSpPr>
        <p:spPr>
          <a:xfrm>
            <a:off x="2352129" y="323436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Oval 411"/>
          <p:cNvSpPr>
            <a:spLocks noChangeAspect="1"/>
          </p:cNvSpPr>
          <p:nvPr/>
        </p:nvSpPr>
        <p:spPr>
          <a:xfrm>
            <a:off x="2352129" y="45643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3" name="Oval 412"/>
          <p:cNvSpPr>
            <a:spLocks noChangeAspect="1"/>
          </p:cNvSpPr>
          <p:nvPr/>
        </p:nvSpPr>
        <p:spPr>
          <a:xfrm>
            <a:off x="2352129" y="4591279"/>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4" name="Oval 413"/>
          <p:cNvSpPr>
            <a:spLocks noChangeAspect="1"/>
          </p:cNvSpPr>
          <p:nvPr/>
        </p:nvSpPr>
        <p:spPr>
          <a:xfrm>
            <a:off x="2352129" y="461817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5" name="Oval 414"/>
          <p:cNvSpPr>
            <a:spLocks noChangeAspect="1"/>
          </p:cNvSpPr>
          <p:nvPr/>
        </p:nvSpPr>
        <p:spPr>
          <a:xfrm>
            <a:off x="2352129" y="4645077"/>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6" name="Oval 415"/>
          <p:cNvSpPr>
            <a:spLocks noChangeAspect="1"/>
          </p:cNvSpPr>
          <p:nvPr/>
        </p:nvSpPr>
        <p:spPr>
          <a:xfrm>
            <a:off x="2352129" y="467197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7" name="Oval 416"/>
          <p:cNvSpPr>
            <a:spLocks noChangeAspect="1"/>
          </p:cNvSpPr>
          <p:nvPr/>
        </p:nvSpPr>
        <p:spPr>
          <a:xfrm>
            <a:off x="2352129" y="4698875"/>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8" name="Oval 417"/>
          <p:cNvSpPr>
            <a:spLocks noChangeAspect="1"/>
          </p:cNvSpPr>
          <p:nvPr/>
        </p:nvSpPr>
        <p:spPr>
          <a:xfrm>
            <a:off x="2352129" y="47257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9" name="Oval 418"/>
          <p:cNvSpPr>
            <a:spLocks noChangeAspect="1"/>
          </p:cNvSpPr>
          <p:nvPr/>
        </p:nvSpPr>
        <p:spPr>
          <a:xfrm>
            <a:off x="2352129" y="474336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0" name="Oval 419"/>
          <p:cNvSpPr>
            <a:spLocks noChangeAspect="1"/>
          </p:cNvSpPr>
          <p:nvPr/>
        </p:nvSpPr>
        <p:spPr>
          <a:xfrm>
            <a:off x="2352129" y="4760956"/>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Oval 420"/>
          <p:cNvSpPr>
            <a:spLocks noChangeAspect="1"/>
          </p:cNvSpPr>
          <p:nvPr/>
        </p:nvSpPr>
        <p:spPr>
          <a:xfrm>
            <a:off x="2352129" y="477854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2" name="Oval 421"/>
          <p:cNvSpPr>
            <a:spLocks noChangeAspect="1"/>
          </p:cNvSpPr>
          <p:nvPr/>
        </p:nvSpPr>
        <p:spPr>
          <a:xfrm>
            <a:off x="2352129" y="479613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3" name="Oval 422"/>
          <p:cNvSpPr>
            <a:spLocks noChangeAspect="1"/>
          </p:cNvSpPr>
          <p:nvPr/>
        </p:nvSpPr>
        <p:spPr>
          <a:xfrm>
            <a:off x="2352129" y="48137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4" name="Oval 423"/>
          <p:cNvSpPr>
            <a:spLocks noChangeAspect="1"/>
          </p:cNvSpPr>
          <p:nvPr/>
        </p:nvSpPr>
        <p:spPr>
          <a:xfrm>
            <a:off x="2352129" y="4831320"/>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Oval 424"/>
          <p:cNvSpPr>
            <a:spLocks noChangeAspect="1"/>
          </p:cNvSpPr>
          <p:nvPr/>
        </p:nvSpPr>
        <p:spPr>
          <a:xfrm>
            <a:off x="2352129" y="484891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6" name="Hexagon 425"/>
          <p:cNvSpPr/>
          <p:nvPr/>
        </p:nvSpPr>
        <p:spPr>
          <a:xfrm>
            <a:off x="2339965" y="49317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7" name="Group 426"/>
          <p:cNvGrpSpPr/>
          <p:nvPr/>
        </p:nvGrpSpPr>
        <p:grpSpPr>
          <a:xfrm>
            <a:off x="3103790" y="3566667"/>
            <a:ext cx="187346" cy="313439"/>
            <a:chOff x="2108952" y="3854616"/>
            <a:chExt cx="187346" cy="313439"/>
          </a:xfrm>
          <a:solidFill>
            <a:schemeClr val="accent1">
              <a:alpha val="85000"/>
            </a:schemeClr>
          </a:solidFill>
        </p:grpSpPr>
        <p:sp>
          <p:nvSpPr>
            <p:cNvPr id="428" name="Rectangle 42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9" name="Oval 42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0" name="Straight Connector 42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1" name="Group 430"/>
          <p:cNvGrpSpPr/>
          <p:nvPr/>
        </p:nvGrpSpPr>
        <p:grpSpPr>
          <a:xfrm>
            <a:off x="3904458" y="2922197"/>
            <a:ext cx="187346" cy="313439"/>
            <a:chOff x="2108952" y="3854616"/>
            <a:chExt cx="187346" cy="313439"/>
          </a:xfrm>
          <a:solidFill>
            <a:schemeClr val="accent1">
              <a:alpha val="85000"/>
            </a:schemeClr>
          </a:solidFill>
        </p:grpSpPr>
        <p:sp>
          <p:nvSpPr>
            <p:cNvPr id="432" name="Rectangle 431"/>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3" name="Oval 432"/>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4" name="Straight Connector 433"/>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5" name="Group 434"/>
          <p:cNvGrpSpPr/>
          <p:nvPr/>
        </p:nvGrpSpPr>
        <p:grpSpPr>
          <a:xfrm>
            <a:off x="4698822" y="3595950"/>
            <a:ext cx="187346" cy="216000"/>
            <a:chOff x="2108952" y="3854616"/>
            <a:chExt cx="187346" cy="313439"/>
          </a:xfrm>
          <a:solidFill>
            <a:schemeClr val="accent1">
              <a:alpha val="85000"/>
            </a:schemeClr>
          </a:solidFill>
        </p:grpSpPr>
        <p:sp>
          <p:nvSpPr>
            <p:cNvPr id="436" name="Rectangle 435"/>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7" name="Oval 436"/>
            <p:cNvSpPr/>
            <p:nvPr/>
          </p:nvSpPr>
          <p:spPr>
            <a:xfrm>
              <a:off x="2155000" y="3942980"/>
              <a:ext cx="90000" cy="13060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8" name="Straight Connector 437"/>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9" name="Group 438"/>
          <p:cNvGrpSpPr/>
          <p:nvPr/>
        </p:nvGrpSpPr>
        <p:grpSpPr>
          <a:xfrm>
            <a:off x="5492146" y="3366553"/>
            <a:ext cx="187346" cy="313439"/>
            <a:chOff x="2108952" y="3854616"/>
            <a:chExt cx="187346" cy="313439"/>
          </a:xfrm>
          <a:solidFill>
            <a:schemeClr val="accent1">
              <a:alpha val="85000"/>
            </a:schemeClr>
          </a:solidFill>
        </p:grpSpPr>
        <p:sp>
          <p:nvSpPr>
            <p:cNvPr id="440" name="Rectangle 439"/>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 name="Oval 440"/>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2" name="Straight Connector 441"/>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3" name="Group 442"/>
          <p:cNvGrpSpPr/>
          <p:nvPr/>
        </p:nvGrpSpPr>
        <p:grpSpPr>
          <a:xfrm>
            <a:off x="6299638" y="3800275"/>
            <a:ext cx="187346" cy="313439"/>
            <a:chOff x="2108952" y="3854616"/>
            <a:chExt cx="187346" cy="313439"/>
          </a:xfrm>
          <a:solidFill>
            <a:schemeClr val="accent1">
              <a:alpha val="85000"/>
            </a:schemeClr>
          </a:solidFill>
        </p:grpSpPr>
        <p:sp>
          <p:nvSpPr>
            <p:cNvPr id="444" name="Rectangle 443"/>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5" name="Oval 444"/>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6" name="Straight Connector 445"/>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7" name="Group 446"/>
          <p:cNvGrpSpPr/>
          <p:nvPr/>
        </p:nvGrpSpPr>
        <p:grpSpPr>
          <a:xfrm>
            <a:off x="7100306" y="4247645"/>
            <a:ext cx="187346" cy="313439"/>
            <a:chOff x="2108952" y="3854616"/>
            <a:chExt cx="187346" cy="313439"/>
          </a:xfrm>
          <a:solidFill>
            <a:schemeClr val="accent1">
              <a:alpha val="85000"/>
            </a:schemeClr>
          </a:solidFill>
        </p:grpSpPr>
        <p:sp>
          <p:nvSpPr>
            <p:cNvPr id="448" name="Rectangle 44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9" name="Oval 44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0" name="Straight Connector 44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sp>
        <p:nvSpPr>
          <p:cNvPr id="451" name="Hexagon 450"/>
          <p:cNvSpPr/>
          <p:nvPr/>
        </p:nvSpPr>
        <p:spPr>
          <a:xfrm>
            <a:off x="3948125" y="21346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Hexagon 451"/>
          <p:cNvSpPr/>
          <p:nvPr/>
        </p:nvSpPr>
        <p:spPr>
          <a:xfrm>
            <a:off x="3948125" y="223646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3" name="Hexagon 452"/>
          <p:cNvSpPr/>
          <p:nvPr/>
        </p:nvSpPr>
        <p:spPr>
          <a:xfrm>
            <a:off x="4742489" y="309982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4" name="Hexagon 453"/>
          <p:cNvSpPr/>
          <p:nvPr/>
        </p:nvSpPr>
        <p:spPr>
          <a:xfrm>
            <a:off x="3145076" y="476217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5" name="Hexagon 454"/>
          <p:cNvSpPr/>
          <p:nvPr/>
        </p:nvSpPr>
        <p:spPr>
          <a:xfrm>
            <a:off x="3148600" y="454134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Hexagon 455"/>
          <p:cNvSpPr/>
          <p:nvPr/>
        </p:nvSpPr>
        <p:spPr>
          <a:xfrm>
            <a:off x="3148600" y="447537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Hexagon 456"/>
          <p:cNvSpPr/>
          <p:nvPr/>
        </p:nvSpPr>
        <p:spPr>
          <a:xfrm>
            <a:off x="3948125" y="39373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8" name="Hexagon 457"/>
          <p:cNvSpPr/>
          <p:nvPr/>
        </p:nvSpPr>
        <p:spPr>
          <a:xfrm>
            <a:off x="3948125" y="40392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9" name="Straight Connector 458"/>
          <p:cNvCxnSpPr/>
          <p:nvPr/>
        </p:nvCxnSpPr>
        <p:spPr>
          <a:xfrm>
            <a:off x="2389971" y="414284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3194058" y="312654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3197945" y="389965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3998131" y="2476108"/>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3998131" y="3240556"/>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4792495" y="3300780"/>
            <a:ext cx="0" cy="3029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4790016" y="3811950"/>
            <a:ext cx="4958" cy="26456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5585819" y="2972465"/>
            <a:ext cx="0" cy="3940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5584702" y="3679992"/>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6393311" y="3369731"/>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6392194" y="4114360"/>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7193979" y="3823716"/>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7193979" y="4568345"/>
            <a:ext cx="0" cy="3210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2" name="Hexagon 471"/>
          <p:cNvSpPr/>
          <p:nvPr/>
        </p:nvSpPr>
        <p:spPr>
          <a:xfrm>
            <a:off x="7143973" y="4884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3" name="Hexagon 472"/>
          <p:cNvSpPr/>
          <p:nvPr/>
        </p:nvSpPr>
        <p:spPr>
          <a:xfrm>
            <a:off x="7143973" y="346677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4" name="Hexagon 473"/>
          <p:cNvSpPr/>
          <p:nvPr/>
        </p:nvSpPr>
        <p:spPr>
          <a:xfrm>
            <a:off x="6343305" y="318957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5" name="Hexagon 474"/>
          <p:cNvSpPr/>
          <p:nvPr/>
        </p:nvSpPr>
        <p:spPr>
          <a:xfrm>
            <a:off x="6343305" y="488298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6" name="Hexagon 475"/>
          <p:cNvSpPr/>
          <p:nvPr/>
        </p:nvSpPr>
        <p:spPr>
          <a:xfrm>
            <a:off x="6343305" y="482889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7" name="Hexagon 476"/>
          <p:cNvSpPr/>
          <p:nvPr/>
        </p:nvSpPr>
        <p:spPr>
          <a:xfrm>
            <a:off x="6343305" y="47748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Hexagon 477"/>
          <p:cNvSpPr/>
          <p:nvPr/>
        </p:nvSpPr>
        <p:spPr>
          <a:xfrm>
            <a:off x="5535813" y="463323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9" name="Hexagon 478"/>
          <p:cNvSpPr/>
          <p:nvPr/>
        </p:nvSpPr>
        <p:spPr>
          <a:xfrm>
            <a:off x="5535813" y="45791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0" name="Hexagon 479"/>
          <p:cNvSpPr/>
          <p:nvPr/>
        </p:nvSpPr>
        <p:spPr>
          <a:xfrm>
            <a:off x="5535813" y="452504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 name="Hexagon 480"/>
          <p:cNvSpPr/>
          <p:nvPr/>
        </p:nvSpPr>
        <p:spPr>
          <a:xfrm>
            <a:off x="5535813" y="467584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2" name="Hexagon 481"/>
          <p:cNvSpPr/>
          <p:nvPr/>
        </p:nvSpPr>
        <p:spPr>
          <a:xfrm>
            <a:off x="5535813" y="4336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Hexagon 482"/>
          <p:cNvSpPr/>
          <p:nvPr/>
        </p:nvSpPr>
        <p:spPr>
          <a:xfrm>
            <a:off x="5535813" y="428213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4" name="Hexagon 483"/>
          <p:cNvSpPr/>
          <p:nvPr/>
        </p:nvSpPr>
        <p:spPr>
          <a:xfrm>
            <a:off x="5535813" y="42280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5" name="Hexagon 484"/>
          <p:cNvSpPr/>
          <p:nvPr/>
        </p:nvSpPr>
        <p:spPr>
          <a:xfrm>
            <a:off x="5535813" y="437883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6" name="Hexagon 485"/>
          <p:cNvSpPr/>
          <p:nvPr/>
        </p:nvSpPr>
        <p:spPr>
          <a:xfrm>
            <a:off x="5535813" y="283108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7" name="Hexagon 486"/>
          <p:cNvSpPr/>
          <p:nvPr/>
        </p:nvSpPr>
        <p:spPr>
          <a:xfrm>
            <a:off x="5535813" y="287369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8" name="Hexagon 487"/>
          <p:cNvSpPr/>
          <p:nvPr/>
        </p:nvSpPr>
        <p:spPr>
          <a:xfrm>
            <a:off x="4742489" y="453805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Hexagon 488"/>
          <p:cNvSpPr/>
          <p:nvPr/>
        </p:nvSpPr>
        <p:spPr>
          <a:xfrm>
            <a:off x="4742489" y="442961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Hexagon 489"/>
          <p:cNvSpPr/>
          <p:nvPr/>
        </p:nvSpPr>
        <p:spPr>
          <a:xfrm>
            <a:off x="4742489" y="468969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 name="Hexagon 490"/>
          <p:cNvSpPr/>
          <p:nvPr/>
        </p:nvSpPr>
        <p:spPr>
          <a:xfrm>
            <a:off x="3145085" y="279802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Hexagon 491"/>
          <p:cNvSpPr/>
          <p:nvPr/>
        </p:nvSpPr>
        <p:spPr>
          <a:xfrm>
            <a:off x="3145085" y="2844088"/>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3" name="Hexagon 492"/>
          <p:cNvSpPr/>
          <p:nvPr/>
        </p:nvSpPr>
        <p:spPr>
          <a:xfrm>
            <a:off x="3145085" y="289015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4" name="Hexagon 493"/>
          <p:cNvSpPr/>
          <p:nvPr/>
        </p:nvSpPr>
        <p:spPr>
          <a:xfrm>
            <a:off x="3145085" y="293621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5" name="Oval 494"/>
          <p:cNvSpPr>
            <a:spLocks noChangeAspect="1"/>
          </p:cNvSpPr>
          <p:nvPr/>
        </p:nvSpPr>
        <p:spPr>
          <a:xfrm>
            <a:off x="3155286" y="307891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6" name="Oval 495"/>
          <p:cNvSpPr>
            <a:spLocks noChangeAspect="1"/>
          </p:cNvSpPr>
          <p:nvPr/>
        </p:nvSpPr>
        <p:spPr>
          <a:xfrm>
            <a:off x="3156653" y="3049152"/>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Oval 496"/>
          <p:cNvSpPr>
            <a:spLocks noChangeAspect="1"/>
          </p:cNvSpPr>
          <p:nvPr/>
        </p:nvSpPr>
        <p:spPr>
          <a:xfrm>
            <a:off x="3158020" y="301938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Oval 497"/>
          <p:cNvSpPr>
            <a:spLocks noChangeAspect="1"/>
          </p:cNvSpPr>
          <p:nvPr/>
        </p:nvSpPr>
        <p:spPr>
          <a:xfrm>
            <a:off x="3159387" y="2989624"/>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9" name="Oval 498"/>
          <p:cNvSpPr>
            <a:spLocks noChangeAspect="1"/>
          </p:cNvSpPr>
          <p:nvPr/>
        </p:nvSpPr>
        <p:spPr>
          <a:xfrm>
            <a:off x="3160764" y="427531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0" name="Oval 499"/>
          <p:cNvSpPr>
            <a:spLocks noChangeAspect="1"/>
          </p:cNvSpPr>
          <p:nvPr/>
        </p:nvSpPr>
        <p:spPr>
          <a:xfrm>
            <a:off x="3160764" y="430315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 name="Oval 500"/>
          <p:cNvSpPr>
            <a:spLocks noChangeAspect="1"/>
          </p:cNvSpPr>
          <p:nvPr/>
        </p:nvSpPr>
        <p:spPr>
          <a:xfrm>
            <a:off x="3160764" y="433099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2" name="Oval 501"/>
          <p:cNvSpPr>
            <a:spLocks noChangeAspect="1"/>
          </p:cNvSpPr>
          <p:nvPr/>
        </p:nvSpPr>
        <p:spPr>
          <a:xfrm>
            <a:off x="3160764" y="435883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3" name="Oval 502"/>
          <p:cNvSpPr>
            <a:spLocks noChangeAspect="1"/>
          </p:cNvSpPr>
          <p:nvPr/>
        </p:nvSpPr>
        <p:spPr>
          <a:xfrm>
            <a:off x="3160764" y="438667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4" name="Hexagon 503"/>
          <p:cNvSpPr/>
          <p:nvPr/>
        </p:nvSpPr>
        <p:spPr>
          <a:xfrm>
            <a:off x="3948125" y="230790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5" name="Hexagon 504"/>
          <p:cNvSpPr/>
          <p:nvPr/>
        </p:nvSpPr>
        <p:spPr>
          <a:xfrm>
            <a:off x="3948125" y="233172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6" name="Hexagon 505"/>
          <p:cNvSpPr/>
          <p:nvPr/>
        </p:nvSpPr>
        <p:spPr>
          <a:xfrm>
            <a:off x="3948125" y="236982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7" name="Hexagon 506"/>
          <p:cNvSpPr/>
          <p:nvPr/>
        </p:nvSpPr>
        <p:spPr>
          <a:xfrm>
            <a:off x="3948125" y="239364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8" name="Hexagon 507"/>
          <p:cNvSpPr/>
          <p:nvPr/>
        </p:nvSpPr>
        <p:spPr>
          <a:xfrm>
            <a:off x="3948125" y="24317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9" name="Oval 508"/>
          <p:cNvSpPr>
            <a:spLocks noChangeAspect="1"/>
          </p:cNvSpPr>
          <p:nvPr/>
        </p:nvSpPr>
        <p:spPr>
          <a:xfrm>
            <a:off x="3960289" y="367115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0" name="Oval 509"/>
          <p:cNvSpPr>
            <a:spLocks noChangeAspect="1"/>
          </p:cNvSpPr>
          <p:nvPr/>
        </p:nvSpPr>
        <p:spPr>
          <a:xfrm>
            <a:off x="3960289" y="37094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1" name="Oval 510"/>
          <p:cNvSpPr>
            <a:spLocks noChangeAspect="1"/>
          </p:cNvSpPr>
          <p:nvPr/>
        </p:nvSpPr>
        <p:spPr>
          <a:xfrm>
            <a:off x="3960289" y="374022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 name="Oval 511"/>
          <p:cNvSpPr>
            <a:spLocks noChangeAspect="1"/>
          </p:cNvSpPr>
          <p:nvPr/>
        </p:nvSpPr>
        <p:spPr>
          <a:xfrm>
            <a:off x="3960289" y="377849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3" name="Oval 512"/>
          <p:cNvSpPr>
            <a:spLocks noChangeAspect="1"/>
          </p:cNvSpPr>
          <p:nvPr/>
        </p:nvSpPr>
        <p:spPr>
          <a:xfrm>
            <a:off x="3960289" y="369489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4" name="Oval 513"/>
          <p:cNvSpPr>
            <a:spLocks noChangeAspect="1"/>
          </p:cNvSpPr>
          <p:nvPr/>
        </p:nvSpPr>
        <p:spPr>
          <a:xfrm>
            <a:off x="3960289" y="373316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5" name="Oval 514"/>
          <p:cNvSpPr>
            <a:spLocks noChangeAspect="1"/>
          </p:cNvSpPr>
          <p:nvPr/>
        </p:nvSpPr>
        <p:spPr>
          <a:xfrm>
            <a:off x="3960289" y="37900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6" name="Oval 515"/>
          <p:cNvSpPr>
            <a:spLocks noChangeAspect="1"/>
          </p:cNvSpPr>
          <p:nvPr/>
        </p:nvSpPr>
        <p:spPr>
          <a:xfrm>
            <a:off x="3960289" y="382832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7" name="Oval 516"/>
          <p:cNvSpPr>
            <a:spLocks noChangeAspect="1"/>
          </p:cNvSpPr>
          <p:nvPr/>
        </p:nvSpPr>
        <p:spPr>
          <a:xfrm>
            <a:off x="3960289" y="388520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8" name="Oval 517"/>
          <p:cNvSpPr>
            <a:spLocks noChangeAspect="1"/>
          </p:cNvSpPr>
          <p:nvPr/>
        </p:nvSpPr>
        <p:spPr>
          <a:xfrm>
            <a:off x="3960289" y="39234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9" name="Oval 518"/>
          <p:cNvSpPr>
            <a:spLocks noChangeAspect="1"/>
          </p:cNvSpPr>
          <p:nvPr/>
        </p:nvSpPr>
        <p:spPr>
          <a:xfrm>
            <a:off x="4754653" y="40765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Oval 519"/>
          <p:cNvSpPr>
            <a:spLocks noChangeAspect="1"/>
          </p:cNvSpPr>
          <p:nvPr/>
        </p:nvSpPr>
        <p:spPr>
          <a:xfrm>
            <a:off x="4754653" y="410025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Oval 520"/>
          <p:cNvSpPr>
            <a:spLocks noChangeAspect="1"/>
          </p:cNvSpPr>
          <p:nvPr/>
        </p:nvSpPr>
        <p:spPr>
          <a:xfrm>
            <a:off x="4754653" y="41385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Oval 521"/>
          <p:cNvSpPr>
            <a:spLocks noChangeAspect="1"/>
          </p:cNvSpPr>
          <p:nvPr/>
        </p:nvSpPr>
        <p:spPr>
          <a:xfrm>
            <a:off x="4754653" y="41954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3" name="Oval 522"/>
          <p:cNvSpPr>
            <a:spLocks noChangeAspect="1"/>
          </p:cNvSpPr>
          <p:nvPr/>
        </p:nvSpPr>
        <p:spPr>
          <a:xfrm>
            <a:off x="4754653" y="423367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4" name="Oval 523"/>
          <p:cNvSpPr>
            <a:spLocks noChangeAspect="1"/>
          </p:cNvSpPr>
          <p:nvPr/>
        </p:nvSpPr>
        <p:spPr>
          <a:xfrm>
            <a:off x="4754653" y="429056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5" name="Oval 524"/>
          <p:cNvSpPr>
            <a:spLocks noChangeAspect="1"/>
          </p:cNvSpPr>
          <p:nvPr/>
        </p:nvSpPr>
        <p:spPr>
          <a:xfrm>
            <a:off x="4754653" y="432883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6" name="Oval 525"/>
          <p:cNvSpPr>
            <a:spLocks noChangeAspect="1"/>
          </p:cNvSpPr>
          <p:nvPr/>
        </p:nvSpPr>
        <p:spPr>
          <a:xfrm>
            <a:off x="5547977" y="405277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7" name="Oval 526"/>
          <p:cNvSpPr>
            <a:spLocks noChangeAspect="1"/>
          </p:cNvSpPr>
          <p:nvPr/>
        </p:nvSpPr>
        <p:spPr>
          <a:xfrm>
            <a:off x="5547977" y="407651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Oval 527"/>
          <p:cNvSpPr>
            <a:spLocks noChangeAspect="1"/>
          </p:cNvSpPr>
          <p:nvPr/>
        </p:nvSpPr>
        <p:spPr>
          <a:xfrm>
            <a:off x="5547977" y="41147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Oval 528"/>
          <p:cNvSpPr>
            <a:spLocks noChangeAspect="1"/>
          </p:cNvSpPr>
          <p:nvPr/>
        </p:nvSpPr>
        <p:spPr>
          <a:xfrm>
            <a:off x="5547977" y="417166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Oval 529"/>
          <p:cNvSpPr>
            <a:spLocks noChangeAspect="1"/>
          </p:cNvSpPr>
          <p:nvPr/>
        </p:nvSpPr>
        <p:spPr>
          <a:xfrm>
            <a:off x="4754653" y="31386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Oval 530"/>
          <p:cNvSpPr>
            <a:spLocks noChangeAspect="1"/>
          </p:cNvSpPr>
          <p:nvPr/>
        </p:nvSpPr>
        <p:spPr>
          <a:xfrm>
            <a:off x="7156137" y="37246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2" name="Oval 531"/>
          <p:cNvSpPr>
            <a:spLocks noChangeAspect="1"/>
          </p:cNvSpPr>
          <p:nvPr/>
        </p:nvSpPr>
        <p:spPr>
          <a:xfrm>
            <a:off x="4754653" y="320066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3" name="Oval 532"/>
          <p:cNvSpPr>
            <a:spLocks noChangeAspect="1"/>
          </p:cNvSpPr>
          <p:nvPr/>
        </p:nvSpPr>
        <p:spPr>
          <a:xfrm>
            <a:off x="4754653" y="3257545"/>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4" name="Oval 533"/>
          <p:cNvSpPr>
            <a:spLocks noChangeAspect="1"/>
          </p:cNvSpPr>
          <p:nvPr/>
        </p:nvSpPr>
        <p:spPr>
          <a:xfrm>
            <a:off x="6355469" y="3281344"/>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5" name="Oval 534"/>
          <p:cNvSpPr>
            <a:spLocks noChangeAspect="1"/>
          </p:cNvSpPr>
          <p:nvPr/>
        </p:nvSpPr>
        <p:spPr>
          <a:xfrm>
            <a:off x="6355469" y="33433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6" name="Hexagon 535"/>
          <p:cNvSpPr/>
          <p:nvPr/>
        </p:nvSpPr>
        <p:spPr>
          <a:xfrm>
            <a:off x="7143973" y="353291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7" name="Oval 536"/>
          <p:cNvSpPr>
            <a:spLocks noChangeAspect="1"/>
          </p:cNvSpPr>
          <p:nvPr/>
        </p:nvSpPr>
        <p:spPr>
          <a:xfrm>
            <a:off x="6355469" y="4500208"/>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8" name="Oval 537"/>
          <p:cNvSpPr>
            <a:spLocks noChangeAspect="1"/>
          </p:cNvSpPr>
          <p:nvPr/>
        </p:nvSpPr>
        <p:spPr>
          <a:xfrm>
            <a:off x="6355469" y="45622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9" name="Oval 538"/>
          <p:cNvSpPr>
            <a:spLocks noChangeAspect="1"/>
          </p:cNvSpPr>
          <p:nvPr/>
        </p:nvSpPr>
        <p:spPr>
          <a:xfrm>
            <a:off x="6355469" y="461910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0" name="Oval 539"/>
          <p:cNvSpPr>
            <a:spLocks noChangeAspect="1"/>
          </p:cNvSpPr>
          <p:nvPr/>
        </p:nvSpPr>
        <p:spPr>
          <a:xfrm>
            <a:off x="6355469" y="458808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1" name="Oval 540"/>
          <p:cNvSpPr>
            <a:spLocks noChangeAspect="1"/>
          </p:cNvSpPr>
          <p:nvPr/>
        </p:nvSpPr>
        <p:spPr>
          <a:xfrm>
            <a:off x="6355469" y="465008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2" name="Oval 541"/>
          <p:cNvSpPr>
            <a:spLocks noChangeAspect="1"/>
          </p:cNvSpPr>
          <p:nvPr/>
        </p:nvSpPr>
        <p:spPr>
          <a:xfrm>
            <a:off x="6355469" y="470697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3" name="Oval 542"/>
          <p:cNvSpPr>
            <a:spLocks noChangeAspect="1"/>
          </p:cNvSpPr>
          <p:nvPr/>
        </p:nvSpPr>
        <p:spPr>
          <a:xfrm>
            <a:off x="7156137" y="355810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4" name="Oval 543"/>
          <p:cNvSpPr>
            <a:spLocks noChangeAspect="1"/>
          </p:cNvSpPr>
          <p:nvPr/>
        </p:nvSpPr>
        <p:spPr>
          <a:xfrm>
            <a:off x="7156137" y="37843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5" name="Oval 544"/>
          <p:cNvSpPr>
            <a:spLocks noChangeAspect="1"/>
          </p:cNvSpPr>
          <p:nvPr/>
        </p:nvSpPr>
        <p:spPr>
          <a:xfrm>
            <a:off x="7156137" y="38412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Oval 545"/>
          <p:cNvSpPr>
            <a:spLocks noChangeAspect="1"/>
          </p:cNvSpPr>
          <p:nvPr/>
        </p:nvSpPr>
        <p:spPr>
          <a:xfrm>
            <a:off x="7156137" y="359495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Oval 546"/>
          <p:cNvSpPr>
            <a:spLocks noChangeAspect="1"/>
          </p:cNvSpPr>
          <p:nvPr/>
        </p:nvSpPr>
        <p:spPr>
          <a:xfrm>
            <a:off x="7156137" y="3631803"/>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Oval 547"/>
          <p:cNvSpPr>
            <a:spLocks noChangeAspect="1"/>
          </p:cNvSpPr>
          <p:nvPr/>
        </p:nvSpPr>
        <p:spPr>
          <a:xfrm>
            <a:off x="7156137" y="36686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9" name="Straight Connector 548"/>
          <p:cNvCxnSpPr/>
          <p:nvPr/>
        </p:nvCxnSpPr>
        <p:spPr>
          <a:xfrm>
            <a:off x="2677449" y="3075607"/>
            <a:ext cx="0" cy="1588158"/>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3469297" y="2754732"/>
            <a:ext cx="0" cy="198198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4274666" y="2198674"/>
            <a:ext cx="0" cy="197299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5080866" y="2913184"/>
            <a:ext cx="0" cy="1719789"/>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5874226" y="2859352"/>
            <a:ext cx="0" cy="1735933"/>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6658130" y="3179369"/>
            <a:ext cx="2861" cy="148439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7480817" y="3295387"/>
            <a:ext cx="0" cy="1625441"/>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6" name="Group 555"/>
          <p:cNvGrpSpPr/>
          <p:nvPr/>
        </p:nvGrpSpPr>
        <p:grpSpPr>
          <a:xfrm>
            <a:off x="2583776" y="3828321"/>
            <a:ext cx="187346" cy="313439"/>
            <a:chOff x="3213024" y="4011336"/>
            <a:chExt cx="187346" cy="313439"/>
          </a:xfrm>
        </p:grpSpPr>
        <p:sp>
          <p:nvSpPr>
            <p:cNvPr id="557" name="Rectangle 55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8" name="Straight Connector 55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0" name="Group 559"/>
          <p:cNvGrpSpPr/>
          <p:nvPr/>
        </p:nvGrpSpPr>
        <p:grpSpPr>
          <a:xfrm>
            <a:off x="3375624" y="3552103"/>
            <a:ext cx="187346" cy="313439"/>
            <a:chOff x="3213024" y="4011336"/>
            <a:chExt cx="187346" cy="313439"/>
          </a:xfrm>
        </p:grpSpPr>
        <p:sp>
          <p:nvSpPr>
            <p:cNvPr id="561" name="Rectangle 56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2" name="Straight Connector 56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4180993" y="2921116"/>
            <a:ext cx="187346" cy="328608"/>
            <a:chOff x="3213024" y="4011336"/>
            <a:chExt cx="187346" cy="313439"/>
          </a:xfrm>
        </p:grpSpPr>
        <p:sp>
          <p:nvSpPr>
            <p:cNvPr id="565" name="Rectangle 564"/>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6" name="Straight Connector 565"/>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8" name="Group 567"/>
          <p:cNvGrpSpPr/>
          <p:nvPr/>
        </p:nvGrpSpPr>
        <p:grpSpPr>
          <a:xfrm>
            <a:off x="4987193" y="3602614"/>
            <a:ext cx="187346" cy="199343"/>
            <a:chOff x="3213024" y="4011336"/>
            <a:chExt cx="187346" cy="313439"/>
          </a:xfrm>
        </p:grpSpPr>
        <p:sp>
          <p:nvSpPr>
            <p:cNvPr id="569" name="Rectangle 568"/>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0" name="Straight Connector 569"/>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2" name="Group 571"/>
          <p:cNvGrpSpPr/>
          <p:nvPr/>
        </p:nvGrpSpPr>
        <p:grpSpPr>
          <a:xfrm>
            <a:off x="5780553" y="3371991"/>
            <a:ext cx="187346" cy="328608"/>
            <a:chOff x="3213024" y="4011336"/>
            <a:chExt cx="187346" cy="313439"/>
          </a:xfrm>
        </p:grpSpPr>
        <p:sp>
          <p:nvSpPr>
            <p:cNvPr id="573" name="Rectangle 572"/>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4" name="Straight Connector 573"/>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6565887" y="3815705"/>
            <a:ext cx="187346" cy="328608"/>
            <a:chOff x="3213024" y="4011336"/>
            <a:chExt cx="187346" cy="313439"/>
          </a:xfrm>
        </p:grpSpPr>
        <p:sp>
          <p:nvSpPr>
            <p:cNvPr id="577" name="Rectangle 57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8" name="Straight Connector 57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0" name="Group 579"/>
          <p:cNvGrpSpPr/>
          <p:nvPr/>
        </p:nvGrpSpPr>
        <p:grpSpPr>
          <a:xfrm>
            <a:off x="7387144" y="4247353"/>
            <a:ext cx="187346" cy="269243"/>
            <a:chOff x="3213024" y="4011336"/>
            <a:chExt cx="187346" cy="313439"/>
          </a:xfrm>
        </p:grpSpPr>
        <p:sp>
          <p:nvSpPr>
            <p:cNvPr id="581" name="Rectangle 58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2" name="Straight Connector 58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4" name="TextBox 583"/>
          <p:cNvSpPr txBox="1"/>
          <p:nvPr/>
        </p:nvSpPr>
        <p:spPr>
          <a:xfrm>
            <a:off x="2547445" y="2829386"/>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85" name="TextBox 584"/>
          <p:cNvSpPr txBox="1"/>
          <p:nvPr/>
        </p:nvSpPr>
        <p:spPr>
          <a:xfrm>
            <a:off x="3339293" y="2621747"/>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86" name="TextBox 585"/>
          <p:cNvSpPr txBox="1"/>
          <p:nvPr/>
        </p:nvSpPr>
        <p:spPr>
          <a:xfrm>
            <a:off x="4144662" y="2057595"/>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587" name="TextBox 586"/>
          <p:cNvSpPr txBox="1"/>
          <p:nvPr/>
        </p:nvSpPr>
        <p:spPr>
          <a:xfrm>
            <a:off x="4950862" y="2765569"/>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588" name="TextBox 587"/>
          <p:cNvSpPr txBox="1"/>
          <p:nvPr/>
        </p:nvSpPr>
        <p:spPr>
          <a:xfrm>
            <a:off x="5744222" y="2597868"/>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89" name="TextBox 588"/>
          <p:cNvSpPr txBox="1"/>
          <p:nvPr/>
        </p:nvSpPr>
        <p:spPr>
          <a:xfrm>
            <a:off x="6529556" y="2933148"/>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90" name="TextBox 589"/>
          <p:cNvSpPr txBox="1"/>
          <p:nvPr/>
        </p:nvSpPr>
        <p:spPr>
          <a:xfrm>
            <a:off x="7350813" y="3153236"/>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591" name="TextBox 590"/>
          <p:cNvSpPr txBox="1"/>
          <p:nvPr/>
        </p:nvSpPr>
        <p:spPr>
          <a:xfrm>
            <a:off x="7350813" y="4790284"/>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92" name="TextBox 591"/>
          <p:cNvSpPr txBox="1"/>
          <p:nvPr/>
        </p:nvSpPr>
        <p:spPr>
          <a:xfrm>
            <a:off x="4950862" y="4689695"/>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593" name="TextBox 592"/>
          <p:cNvSpPr txBox="1"/>
          <p:nvPr/>
        </p:nvSpPr>
        <p:spPr>
          <a:xfrm>
            <a:off x="4950862" y="4730580"/>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94" name="TextBox 593"/>
          <p:cNvSpPr txBox="1"/>
          <p:nvPr/>
        </p:nvSpPr>
        <p:spPr>
          <a:xfrm>
            <a:off x="4950862" y="4771465"/>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95" name="TextBox 594"/>
          <p:cNvSpPr txBox="1"/>
          <p:nvPr/>
        </p:nvSpPr>
        <p:spPr>
          <a:xfrm>
            <a:off x="4950862" y="4812350"/>
            <a:ext cx="260008" cy="246221"/>
          </a:xfrm>
          <a:prstGeom prst="rect">
            <a:avLst/>
          </a:prstGeom>
          <a:noFill/>
        </p:spPr>
        <p:txBody>
          <a:bodyPr wrap="none" rtlCol="0">
            <a:spAutoFit/>
          </a:bodyPr>
          <a:lstStyle/>
          <a:p>
            <a:r>
              <a:rPr lang="fr-FR" sz="1000" b="1" smtClean="0">
                <a:solidFill>
                  <a:srgbClr val="B2C0D8"/>
                </a:solidFill>
              </a:rPr>
              <a:t>+</a:t>
            </a:r>
            <a:endParaRPr lang="fr-FR" sz="1000" b="1">
              <a:solidFill>
                <a:srgbClr val="B2C0D8"/>
              </a:solidFill>
            </a:endParaRPr>
          </a:p>
        </p:txBody>
      </p:sp>
      <p:sp>
        <p:nvSpPr>
          <p:cNvPr id="596" name="TextBox 595"/>
          <p:cNvSpPr txBox="1"/>
          <p:nvPr/>
        </p:nvSpPr>
        <p:spPr>
          <a:xfrm>
            <a:off x="3339293" y="4777805"/>
            <a:ext cx="260008" cy="246221"/>
          </a:xfrm>
          <a:prstGeom prst="rect">
            <a:avLst/>
          </a:prstGeom>
          <a:noFill/>
          <a:effectLst/>
        </p:spPr>
        <p:txBody>
          <a:bodyPr wrap="none" rtlCol="0">
            <a:spAutoFit/>
          </a:bodyPr>
          <a:lstStyle/>
          <a:p>
            <a:r>
              <a:rPr lang="fr-FR" sz="1000" smtClean="0">
                <a:solidFill>
                  <a:srgbClr val="B2C0D8"/>
                </a:solidFill>
              </a:rPr>
              <a:t>+</a:t>
            </a:r>
            <a:endParaRPr lang="fr-FR" sz="1000">
              <a:solidFill>
                <a:srgbClr val="B2C0D8"/>
              </a:solidFill>
            </a:endParaRPr>
          </a:p>
        </p:txBody>
      </p:sp>
      <p:sp>
        <p:nvSpPr>
          <p:cNvPr id="597" name="TextBox 596"/>
          <p:cNvSpPr txBox="1"/>
          <p:nvPr/>
        </p:nvSpPr>
        <p:spPr>
          <a:xfrm>
            <a:off x="2547445" y="4854731"/>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598" name="Rectangle 597"/>
          <p:cNvSpPr/>
          <p:nvPr/>
        </p:nvSpPr>
        <p:spPr>
          <a:xfrm>
            <a:off x="2638953" y="4603799"/>
            <a:ext cx="76993" cy="2971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9" name="Straight Connector 598"/>
          <p:cNvCxnSpPr/>
          <p:nvPr/>
        </p:nvCxnSpPr>
        <p:spPr>
          <a:xfrm>
            <a:off x="2638953" y="49142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2638953" y="4937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2638953" y="50081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430801" y="4693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3430801" y="46569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3430801" y="462058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3430801" y="458421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430801" y="45478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3430801" y="451149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430801" y="44751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3430801" y="44601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3430801" y="444526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3430801" y="44303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3430801"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3430801" y="44004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3430801"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430801" y="43682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430801" y="435090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430801" y="433359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430801" y="43162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3430801" y="429896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20" name="TextBox 619"/>
          <p:cNvSpPr txBox="1"/>
          <p:nvPr/>
        </p:nvSpPr>
        <p:spPr>
          <a:xfrm>
            <a:off x="4144662" y="4175853"/>
            <a:ext cx="260008" cy="246221"/>
          </a:xfrm>
          <a:prstGeom prst="rect">
            <a:avLst/>
          </a:prstGeom>
          <a:noFill/>
        </p:spPr>
        <p:txBody>
          <a:bodyPr wrap="none" rtlCol="0">
            <a:spAutoFit/>
          </a:bodyPr>
          <a:lstStyle/>
          <a:p>
            <a:r>
              <a:rPr lang="fr-FR" sz="1000" smtClean="0">
                <a:solidFill>
                  <a:srgbClr val="B2C0D8"/>
                </a:solidFill>
              </a:rPr>
              <a:t>+</a:t>
            </a:r>
            <a:endParaRPr lang="fr-FR" sz="1000">
              <a:solidFill>
                <a:srgbClr val="B2C0D8"/>
              </a:solidFill>
            </a:endParaRPr>
          </a:p>
        </p:txBody>
      </p:sp>
      <p:sp>
        <p:nvSpPr>
          <p:cNvPr id="621" name="Rectangle 620"/>
          <p:cNvSpPr/>
          <p:nvPr/>
        </p:nvSpPr>
        <p:spPr>
          <a:xfrm>
            <a:off x="4236170" y="3729396"/>
            <a:ext cx="76993" cy="94319"/>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2" name="Straight Connector 621"/>
          <p:cNvCxnSpPr/>
          <p:nvPr/>
        </p:nvCxnSpPr>
        <p:spPr>
          <a:xfrm>
            <a:off x="4236170" y="384120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36170" y="38566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4236170" y="38720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4236170" y="389225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4236170" y="391721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4236170" y="394454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4236170" y="397187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4236170" y="39992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4236170" y="403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4236170" y="40681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4236170" y="41359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4236170" y="41656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34" name="Rectangle 633"/>
          <p:cNvSpPr/>
          <p:nvPr/>
        </p:nvSpPr>
        <p:spPr>
          <a:xfrm>
            <a:off x="5042370" y="4105518"/>
            <a:ext cx="76993" cy="235475"/>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35" name="Straight Connector 634"/>
          <p:cNvCxnSpPr/>
          <p:nvPr/>
        </p:nvCxnSpPr>
        <p:spPr>
          <a:xfrm>
            <a:off x="5042370"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5042370"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042370" y="44357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042370" y="44608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042370" y="45049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042370" y="454200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042370" y="45790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a:off x="5042370" y="462078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5835730" y="433099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44" name="Rectangle 643"/>
          <p:cNvSpPr/>
          <p:nvPr/>
        </p:nvSpPr>
        <p:spPr>
          <a:xfrm>
            <a:off x="5835730" y="4125876"/>
            <a:ext cx="76993" cy="1863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5" name="Straight Connector 644"/>
          <p:cNvCxnSpPr/>
          <p:nvPr/>
        </p:nvCxnSpPr>
        <p:spPr>
          <a:xfrm>
            <a:off x="5835730" y="43591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5835730" y="438721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5835730" y="441533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5835730" y="444344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5835730" y="44620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5835730" y="448538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5835730" y="45087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5835730" y="453208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5835730" y="45601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54" name="Rectangle 653"/>
          <p:cNvSpPr/>
          <p:nvPr/>
        </p:nvSpPr>
        <p:spPr>
          <a:xfrm>
            <a:off x="6621064" y="4566040"/>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5" name="Straight Connector 654"/>
          <p:cNvCxnSpPr/>
          <p:nvPr/>
        </p:nvCxnSpPr>
        <p:spPr>
          <a:xfrm>
            <a:off x="6621064" y="48208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6621064" y="485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a:off x="6621064" y="48865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6621064" y="490028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6621064" y="491406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60" name="Rectangle 659"/>
          <p:cNvSpPr/>
          <p:nvPr/>
        </p:nvSpPr>
        <p:spPr>
          <a:xfrm>
            <a:off x="7442321" y="3690812"/>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1" name="Straight Connector 660"/>
          <p:cNvCxnSpPr/>
          <p:nvPr/>
        </p:nvCxnSpPr>
        <p:spPr>
          <a:xfrm>
            <a:off x="7442321" y="33403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7442321" y="34190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7442321" y="35177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a:off x="7442321" y="34756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7442321" y="353629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7442321" y="355092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7442321" y="35721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7442321" y="35933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7442321" y="36145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7442321" y="36357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7442321" y="364708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2" name="Rectangle 671"/>
          <p:cNvSpPr/>
          <p:nvPr/>
        </p:nvSpPr>
        <p:spPr>
          <a:xfrm>
            <a:off x="6621064" y="3283891"/>
            <a:ext cx="76993" cy="9867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3" name="Straight Connector 672"/>
          <p:cNvCxnSpPr/>
          <p:nvPr/>
        </p:nvCxnSpPr>
        <p:spPr>
          <a:xfrm>
            <a:off x="6621064" y="31579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6621064" y="31791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6621064" y="32003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a:off x="6621064" y="32215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6621064" y="32519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8" name="Rectangle 677"/>
          <p:cNvSpPr/>
          <p:nvPr/>
        </p:nvSpPr>
        <p:spPr>
          <a:xfrm>
            <a:off x="5835730" y="2817654"/>
            <a:ext cx="76993" cy="13484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9" name="Straight Connector 678"/>
          <p:cNvCxnSpPr/>
          <p:nvPr/>
        </p:nvCxnSpPr>
        <p:spPr>
          <a:xfrm>
            <a:off x="5835730" y="27656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5835730" y="27844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1" name="Rectangle 680"/>
          <p:cNvSpPr/>
          <p:nvPr/>
        </p:nvSpPr>
        <p:spPr>
          <a:xfrm>
            <a:off x="5042370" y="3227078"/>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2" name="Straight Connector 681"/>
          <p:cNvCxnSpPr/>
          <p:nvPr/>
        </p:nvCxnSpPr>
        <p:spPr>
          <a:xfrm>
            <a:off x="5042370" y="29285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5042370" y="29937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5042370" y="30589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5042370" y="3109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5042370" y="31392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5042370" y="31687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5042370" y="319823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9" name="Rectangle 688"/>
          <p:cNvSpPr/>
          <p:nvPr/>
        </p:nvSpPr>
        <p:spPr>
          <a:xfrm>
            <a:off x="4236170" y="2390227"/>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0" name="Straight Connector 689"/>
          <p:cNvCxnSpPr/>
          <p:nvPr/>
        </p:nvCxnSpPr>
        <p:spPr>
          <a:xfrm>
            <a:off x="4236170" y="221683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236170" y="225257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36170" y="228830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4236170" y="231212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4236170" y="233595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3430801" y="284507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3430801" y="2798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3430801" y="285935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3430801" y="28825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3430801" y="29058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430801" y="292904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430801" y="298561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430801" y="30040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430801" y="302255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430801" y="3041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430801" y="30547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430801" y="3070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430801" y="308691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30801" y="31029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709" name="Rectangle 708"/>
          <p:cNvSpPr/>
          <p:nvPr/>
        </p:nvSpPr>
        <p:spPr>
          <a:xfrm>
            <a:off x="2638953" y="3263929"/>
            <a:ext cx="76993" cy="105160"/>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0" name="Straight Connector 709"/>
          <p:cNvCxnSpPr/>
          <p:nvPr/>
        </p:nvCxnSpPr>
        <p:spPr>
          <a:xfrm>
            <a:off x="2638953" y="32405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2638953" y="321872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2638953" y="319689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2638953" y="3170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2638953" y="313895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638953" y="31028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716" name="Group 715"/>
          <p:cNvGrpSpPr/>
          <p:nvPr/>
        </p:nvGrpSpPr>
        <p:grpSpPr>
          <a:xfrm>
            <a:off x="2519442" y="5928145"/>
            <a:ext cx="3727308" cy="338554"/>
            <a:chOff x="2999122" y="5928145"/>
            <a:chExt cx="3727308" cy="338554"/>
          </a:xfrm>
        </p:grpSpPr>
        <p:sp>
          <p:nvSpPr>
            <p:cNvPr id="717" name="TextBox 716"/>
            <p:cNvSpPr txBox="1"/>
            <p:nvPr/>
          </p:nvSpPr>
          <p:spPr>
            <a:xfrm>
              <a:off x="2999122" y="5928145"/>
              <a:ext cx="548548" cy="338554"/>
            </a:xfrm>
            <a:prstGeom prst="rect">
              <a:avLst/>
            </a:prstGeom>
            <a:noFill/>
          </p:spPr>
          <p:txBody>
            <a:bodyPr wrap="none" rtlCol="0">
              <a:spAutoFit/>
            </a:bodyPr>
            <a:lstStyle/>
            <a:p>
              <a:r>
                <a:rPr lang="fr-FR" sz="1600" smtClean="0">
                  <a:solidFill>
                    <a:srgbClr val="000000"/>
                  </a:solidFill>
                </a:rPr>
                <a:t>Age</a:t>
              </a:r>
              <a:endParaRPr lang="fr-FR" sz="1600">
                <a:solidFill>
                  <a:srgbClr val="000000"/>
                </a:solidFill>
              </a:endParaRPr>
            </a:p>
          </p:txBody>
        </p:sp>
        <p:sp>
          <p:nvSpPr>
            <p:cNvPr id="718" name="Rectangle 717"/>
            <p:cNvSpPr>
              <a:spLocks noChangeAspect="1"/>
            </p:cNvSpPr>
            <p:nvPr/>
          </p:nvSpPr>
          <p:spPr>
            <a:xfrm>
              <a:off x="3819402" y="6016163"/>
              <a:ext cx="193296" cy="193296"/>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600">
                <a:solidFill>
                  <a:srgbClr val="FFFFFF"/>
                </a:solidFill>
              </a:endParaRPr>
            </a:p>
          </p:txBody>
        </p:sp>
        <p:sp>
          <p:nvSpPr>
            <p:cNvPr id="719" name="Rectangle 718"/>
            <p:cNvSpPr>
              <a:spLocks noChangeAspect="1"/>
            </p:cNvSpPr>
            <p:nvPr/>
          </p:nvSpPr>
          <p:spPr>
            <a:xfrm>
              <a:off x="5599900" y="6016163"/>
              <a:ext cx="193296" cy="19329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p>
          </p:txBody>
        </p:sp>
        <p:sp>
          <p:nvSpPr>
            <p:cNvPr id="720" name="TextBox 719"/>
            <p:cNvSpPr txBox="1"/>
            <p:nvPr/>
          </p:nvSpPr>
          <p:spPr>
            <a:xfrm>
              <a:off x="4013290" y="5928145"/>
              <a:ext cx="920545" cy="338554"/>
            </a:xfrm>
            <a:prstGeom prst="rect">
              <a:avLst/>
            </a:prstGeom>
            <a:noFill/>
          </p:spPr>
          <p:txBody>
            <a:bodyPr wrap="none" rtlCol="0">
              <a:spAutoFit/>
            </a:bodyPr>
            <a:lstStyle/>
            <a:p>
              <a:r>
                <a:rPr lang="fr-FR" sz="1600" dirty="0" smtClean="0">
                  <a:solidFill>
                    <a:srgbClr val="000000"/>
                  </a:solidFill>
                </a:rPr>
                <a:t>&lt;55 ans</a:t>
              </a:r>
              <a:endParaRPr lang="fr-FR" sz="1600" dirty="0">
                <a:solidFill>
                  <a:srgbClr val="000000"/>
                </a:solidFill>
              </a:endParaRPr>
            </a:p>
          </p:txBody>
        </p:sp>
        <p:sp>
          <p:nvSpPr>
            <p:cNvPr id="721" name="TextBox 720"/>
            <p:cNvSpPr txBox="1"/>
            <p:nvPr/>
          </p:nvSpPr>
          <p:spPr>
            <a:xfrm>
              <a:off x="5813099" y="5928145"/>
              <a:ext cx="913331" cy="338554"/>
            </a:xfrm>
            <a:prstGeom prst="rect">
              <a:avLst/>
            </a:prstGeom>
            <a:noFill/>
          </p:spPr>
          <p:txBody>
            <a:bodyPr wrap="none" rtlCol="0">
              <a:spAutoFit/>
            </a:bodyPr>
            <a:lstStyle/>
            <a:p>
              <a:r>
                <a:rPr lang="fr-FR" sz="1600" dirty="0" smtClean="0">
                  <a:solidFill>
                    <a:srgbClr val="000000"/>
                  </a:solidFill>
                </a:rPr>
                <a:t>≥55 ans</a:t>
              </a:r>
              <a:endParaRPr lang="fr-FR" sz="1600" dirty="0">
                <a:solidFill>
                  <a:srgbClr val="000000"/>
                </a:solidFill>
              </a:endParaRPr>
            </a:p>
          </p:txBody>
        </p:sp>
      </p:grpSp>
    </p:spTree>
    <p:custDataLst>
      <p:tags r:id="rId1"/>
    </p:custDataLst>
    <p:extLst>
      <p:ext uri="{BB962C8B-B14F-4D97-AF65-F5344CB8AC3E}">
        <p14:creationId xmlns:p14="http://schemas.microsoft.com/office/powerpoint/2010/main" val="26586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 Résultats à long terme d’un essai randomisé de phase III explorant l’effet d’un lavage péritonéal peropératoire extensif en association au traitement standard dans le cancer de l’estomac résécable ≥ T3: CCOG 1102 </a:t>
            </a:r>
            <a:br>
              <a:rPr lang="fr-FR" dirty="0" smtClean="0"/>
            </a:br>
            <a:r>
              <a:rPr lang="fr-FR" dirty="0" smtClean="0"/>
              <a:t>– Morimoto D, et al</a:t>
            </a:r>
            <a:endParaRPr lang="fr-FR" dirty="0"/>
          </a:p>
        </p:txBody>
      </p:sp>
      <p:sp>
        <p:nvSpPr>
          <p:cNvPr id="5123" name="Rectangle 3"/>
          <p:cNvSpPr>
            <a:spLocks noGrp="1" noChangeArrowheads="1"/>
          </p:cNvSpPr>
          <p:nvPr>
            <p:ph idx="1"/>
          </p:nvPr>
        </p:nvSpPr>
        <p:spPr/>
        <p:txBody>
          <a:bodyPr/>
          <a:lstStyle/>
          <a:p>
            <a:pPr marL="0" indent="0">
              <a:buNone/>
            </a:pPr>
            <a:r>
              <a:rPr lang="fr-FR" b="1" smtClean="0"/>
              <a:t>Résultats</a:t>
            </a:r>
          </a:p>
        </p:txBody>
      </p:sp>
      <p:sp>
        <p:nvSpPr>
          <p:cNvPr id="15" name="Text Placeholder 14"/>
          <p:cNvSpPr>
            <a:spLocks noGrp="1"/>
          </p:cNvSpPr>
          <p:nvPr>
            <p:ph type="body" sz="quarter" idx="11"/>
          </p:nvPr>
        </p:nvSpPr>
        <p:spPr/>
        <p:txBody>
          <a:bodyPr/>
          <a:lstStyle/>
          <a:p>
            <a:r>
              <a:rPr lang="fr-FR" smtClean="0"/>
              <a:t>Morimoto D, et al, J Clin Oncol 2018;36(Suppl 4S):Abstr 1</a:t>
            </a:r>
            <a:endParaRPr lang="fr-FR"/>
          </a:p>
        </p:txBody>
      </p:sp>
      <p:sp>
        <p:nvSpPr>
          <p:cNvPr id="8" name="TextBox 7"/>
          <p:cNvSpPr txBox="1"/>
          <p:nvPr/>
        </p:nvSpPr>
        <p:spPr>
          <a:xfrm>
            <a:off x="2627784" y="1772816"/>
            <a:ext cx="3888432" cy="369332"/>
          </a:xfrm>
          <a:prstGeom prst="rect">
            <a:avLst/>
          </a:prstGeom>
          <a:noFill/>
        </p:spPr>
        <p:txBody>
          <a:bodyPr wrap="square" rtlCol="0">
            <a:spAutoFit/>
          </a:bodyPr>
          <a:lstStyle/>
          <a:p>
            <a:pPr algn="ctr"/>
            <a:r>
              <a:rPr lang="fr-FR" b="1" smtClean="0"/>
              <a:t>SSM</a:t>
            </a:r>
            <a:endParaRPr lang="fr-FR" b="1"/>
          </a:p>
        </p:txBody>
      </p:sp>
      <p:grpSp>
        <p:nvGrpSpPr>
          <p:cNvPr id="9" name="Group 8"/>
          <p:cNvGrpSpPr/>
          <p:nvPr/>
        </p:nvGrpSpPr>
        <p:grpSpPr>
          <a:xfrm>
            <a:off x="2305058" y="2315137"/>
            <a:ext cx="3899348" cy="2566084"/>
            <a:chOff x="836615" y="2448719"/>
            <a:chExt cx="3906738" cy="2171700"/>
          </a:xfrm>
        </p:grpSpPr>
        <p:sp>
          <p:nvSpPr>
            <p:cNvPr id="10" name="Freeform 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9"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0"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2"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3"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25" name="TextBox 24"/>
          <p:cNvSpPr txBox="1"/>
          <p:nvPr/>
        </p:nvSpPr>
        <p:spPr>
          <a:xfrm rot="16200000">
            <a:off x="1242219" y="3412352"/>
            <a:ext cx="1176900"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Taux de survie</a:t>
            </a:r>
            <a:endParaRPr lang="fr-FR" sz="1200" dirty="0">
              <a:solidFill>
                <a:srgbClr val="363636"/>
              </a:solidFill>
            </a:endParaRPr>
          </a:p>
        </p:txBody>
      </p:sp>
      <p:sp>
        <p:nvSpPr>
          <p:cNvPr id="26" name="TextBox 25"/>
          <p:cNvSpPr txBox="1"/>
          <p:nvPr/>
        </p:nvSpPr>
        <p:spPr>
          <a:xfrm>
            <a:off x="3525594" y="5097553"/>
            <a:ext cx="1570186"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 après chirurgie</a:t>
            </a:r>
            <a:endParaRPr lang="fr-FR" sz="1200" dirty="0">
              <a:solidFill>
                <a:srgbClr val="363636"/>
              </a:solidFill>
            </a:endParaRPr>
          </a:p>
        </p:txBody>
      </p:sp>
      <p:sp>
        <p:nvSpPr>
          <p:cNvPr id="27" name="TextBox 26"/>
          <p:cNvSpPr txBox="1"/>
          <p:nvPr/>
        </p:nvSpPr>
        <p:spPr>
          <a:xfrm>
            <a:off x="1975185" y="2174006"/>
            <a:ext cx="398592" cy="276999"/>
          </a:xfrm>
          <a:prstGeom prst="rect">
            <a:avLst/>
          </a:prstGeom>
          <a:noFill/>
        </p:spPr>
        <p:txBody>
          <a:bodyPr wrap="none" rtlCol="0" anchor="ctr" anchorCtr="0">
            <a:spAutoFit/>
          </a:bodyPr>
          <a:lstStyle/>
          <a:p>
            <a:pPr algn="r"/>
            <a:r>
              <a:rPr lang="fr-FR" sz="1200" smtClean="0"/>
              <a:t>1,0</a:t>
            </a:r>
            <a:endParaRPr lang="fr-FR" sz="1200"/>
          </a:p>
        </p:txBody>
      </p:sp>
      <p:sp>
        <p:nvSpPr>
          <p:cNvPr id="28" name="TextBox 27"/>
          <p:cNvSpPr txBox="1"/>
          <p:nvPr/>
        </p:nvSpPr>
        <p:spPr>
          <a:xfrm>
            <a:off x="1975185" y="2667300"/>
            <a:ext cx="398592" cy="276999"/>
          </a:xfrm>
          <a:prstGeom prst="rect">
            <a:avLst/>
          </a:prstGeom>
          <a:noFill/>
        </p:spPr>
        <p:txBody>
          <a:bodyPr wrap="none" rtlCol="0" anchor="ctr" anchorCtr="0">
            <a:spAutoFit/>
          </a:bodyPr>
          <a:lstStyle/>
          <a:p>
            <a:pPr algn="r"/>
            <a:r>
              <a:rPr lang="fr-FR" sz="1200" smtClean="0"/>
              <a:t>0,8</a:t>
            </a:r>
            <a:endParaRPr lang="fr-FR" sz="1200"/>
          </a:p>
        </p:txBody>
      </p:sp>
      <p:sp>
        <p:nvSpPr>
          <p:cNvPr id="29" name="TextBox 28"/>
          <p:cNvSpPr txBox="1"/>
          <p:nvPr/>
        </p:nvSpPr>
        <p:spPr>
          <a:xfrm>
            <a:off x="1975185" y="3158539"/>
            <a:ext cx="398592" cy="276999"/>
          </a:xfrm>
          <a:prstGeom prst="rect">
            <a:avLst/>
          </a:prstGeom>
          <a:noFill/>
        </p:spPr>
        <p:txBody>
          <a:bodyPr wrap="none" rtlCol="0" anchor="ctr" anchorCtr="0">
            <a:spAutoFit/>
          </a:bodyPr>
          <a:lstStyle/>
          <a:p>
            <a:pPr algn="r"/>
            <a:r>
              <a:rPr lang="fr-FR" sz="1200" smtClean="0"/>
              <a:t>0,6</a:t>
            </a:r>
            <a:endParaRPr lang="fr-FR" sz="1200"/>
          </a:p>
        </p:txBody>
      </p:sp>
      <p:sp>
        <p:nvSpPr>
          <p:cNvPr id="30" name="TextBox 29"/>
          <p:cNvSpPr txBox="1"/>
          <p:nvPr/>
        </p:nvSpPr>
        <p:spPr>
          <a:xfrm>
            <a:off x="1975185" y="3649778"/>
            <a:ext cx="398592" cy="276999"/>
          </a:xfrm>
          <a:prstGeom prst="rect">
            <a:avLst/>
          </a:prstGeom>
          <a:noFill/>
        </p:spPr>
        <p:txBody>
          <a:bodyPr wrap="none" rtlCol="0" anchor="ctr" anchorCtr="0">
            <a:spAutoFit/>
          </a:bodyPr>
          <a:lstStyle/>
          <a:p>
            <a:pPr algn="r"/>
            <a:r>
              <a:rPr lang="fr-FR" sz="1200" smtClean="0"/>
              <a:t>0,4</a:t>
            </a:r>
            <a:endParaRPr lang="fr-FR" sz="1200"/>
          </a:p>
        </p:txBody>
      </p:sp>
      <p:sp>
        <p:nvSpPr>
          <p:cNvPr id="31" name="TextBox 30"/>
          <p:cNvSpPr txBox="1"/>
          <p:nvPr/>
        </p:nvSpPr>
        <p:spPr>
          <a:xfrm>
            <a:off x="1975185" y="4141017"/>
            <a:ext cx="398592" cy="276999"/>
          </a:xfrm>
          <a:prstGeom prst="rect">
            <a:avLst/>
          </a:prstGeom>
          <a:noFill/>
        </p:spPr>
        <p:txBody>
          <a:bodyPr wrap="none" rtlCol="0" anchor="ctr" anchorCtr="0">
            <a:spAutoFit/>
          </a:bodyPr>
          <a:lstStyle/>
          <a:p>
            <a:pPr algn="r"/>
            <a:r>
              <a:rPr lang="fr-FR" sz="1200" smtClean="0"/>
              <a:t>0,2</a:t>
            </a:r>
            <a:endParaRPr lang="fr-FR" sz="1200"/>
          </a:p>
        </p:txBody>
      </p:sp>
      <p:sp>
        <p:nvSpPr>
          <p:cNvPr id="32" name="TextBox 31"/>
          <p:cNvSpPr txBox="1"/>
          <p:nvPr/>
        </p:nvSpPr>
        <p:spPr>
          <a:xfrm>
            <a:off x="2103527" y="4632256"/>
            <a:ext cx="270251" cy="276999"/>
          </a:xfrm>
          <a:prstGeom prst="rect">
            <a:avLst/>
          </a:prstGeom>
          <a:noFill/>
        </p:spPr>
        <p:txBody>
          <a:bodyPr wrap="none" rtlCol="0" anchor="ctr" anchorCtr="0">
            <a:spAutoFit/>
          </a:bodyPr>
          <a:lstStyle/>
          <a:p>
            <a:pPr algn="r"/>
            <a:r>
              <a:rPr lang="fr-FR" sz="1200" smtClean="0"/>
              <a:t>0</a:t>
            </a:r>
            <a:endParaRPr lang="fr-FR" sz="1200"/>
          </a:p>
        </p:txBody>
      </p:sp>
      <p:sp>
        <p:nvSpPr>
          <p:cNvPr id="33" name="TextBox 32"/>
          <p:cNvSpPr txBox="1"/>
          <p:nvPr/>
        </p:nvSpPr>
        <p:spPr>
          <a:xfrm>
            <a:off x="2178861" y="4827557"/>
            <a:ext cx="439543" cy="1015663"/>
          </a:xfrm>
          <a:prstGeom prst="rect">
            <a:avLst/>
          </a:prstGeom>
          <a:noFill/>
        </p:spPr>
        <p:txBody>
          <a:bodyPr wrap="none" rtlCol="0" anchor="t" anchorCtr="0">
            <a:spAutoFit/>
          </a:bodyPr>
          <a:lstStyle/>
          <a:p>
            <a:pPr algn="ctr"/>
            <a:r>
              <a:rPr lang="fr-FR" sz="1200" smtClean="0"/>
              <a:t>0</a:t>
            </a:r>
          </a:p>
          <a:p>
            <a:pPr algn="ctr"/>
            <a:endParaRPr lang="fr-FR" sz="1200" smtClean="0"/>
          </a:p>
          <a:p>
            <a:pPr algn="ctr"/>
            <a:endParaRPr lang="fr-FR" sz="1200" smtClean="0"/>
          </a:p>
          <a:p>
            <a:pPr algn="ctr"/>
            <a:r>
              <a:rPr lang="fr-FR" sz="1200" smtClean="0"/>
              <a:t>145</a:t>
            </a:r>
          </a:p>
          <a:p>
            <a:pPr algn="ctr"/>
            <a:r>
              <a:rPr lang="fr-FR" sz="1200" smtClean="0"/>
              <a:t>150</a:t>
            </a:r>
            <a:endParaRPr lang="fr-FR" sz="1200"/>
          </a:p>
        </p:txBody>
      </p:sp>
      <p:sp>
        <p:nvSpPr>
          <p:cNvPr id="34" name="TextBox 33"/>
          <p:cNvSpPr txBox="1"/>
          <p:nvPr/>
        </p:nvSpPr>
        <p:spPr>
          <a:xfrm>
            <a:off x="2948810" y="4827557"/>
            <a:ext cx="439543" cy="1015663"/>
          </a:xfrm>
          <a:prstGeom prst="rect">
            <a:avLst/>
          </a:prstGeom>
          <a:noFill/>
        </p:spPr>
        <p:txBody>
          <a:bodyPr wrap="none" rtlCol="0" anchor="t" anchorCtr="0">
            <a:spAutoFit/>
          </a:bodyPr>
          <a:lstStyle/>
          <a:p>
            <a:pPr algn="ctr"/>
            <a:r>
              <a:rPr lang="fr-FR" sz="1200" smtClean="0"/>
              <a:t>12</a:t>
            </a:r>
          </a:p>
          <a:p>
            <a:pPr algn="ctr"/>
            <a:endParaRPr lang="fr-FR" sz="1200" smtClean="0"/>
          </a:p>
          <a:p>
            <a:pPr algn="ctr"/>
            <a:endParaRPr lang="fr-FR" sz="1200" smtClean="0"/>
          </a:p>
          <a:p>
            <a:pPr algn="ctr"/>
            <a:r>
              <a:rPr lang="fr-FR" sz="1200" smtClean="0"/>
              <a:t>121</a:t>
            </a:r>
          </a:p>
          <a:p>
            <a:pPr algn="ctr"/>
            <a:r>
              <a:rPr lang="fr-FR" sz="1200" smtClean="0"/>
              <a:t>113</a:t>
            </a:r>
            <a:endParaRPr lang="fr-FR" sz="1200"/>
          </a:p>
        </p:txBody>
      </p:sp>
      <p:sp>
        <p:nvSpPr>
          <p:cNvPr id="35" name="TextBox 34"/>
          <p:cNvSpPr txBox="1"/>
          <p:nvPr/>
        </p:nvSpPr>
        <p:spPr>
          <a:xfrm>
            <a:off x="3720436" y="4827557"/>
            <a:ext cx="439543" cy="1015663"/>
          </a:xfrm>
          <a:prstGeom prst="rect">
            <a:avLst/>
          </a:prstGeom>
          <a:noFill/>
        </p:spPr>
        <p:txBody>
          <a:bodyPr wrap="none" rtlCol="0" anchor="t" anchorCtr="0">
            <a:spAutoFit/>
          </a:bodyPr>
          <a:lstStyle/>
          <a:p>
            <a:pPr algn="ctr"/>
            <a:r>
              <a:rPr lang="fr-FR" sz="1200" dirty="0" smtClean="0"/>
              <a:t>24</a:t>
            </a:r>
          </a:p>
          <a:p>
            <a:pPr algn="ctr"/>
            <a:endParaRPr lang="fr-FR" sz="1200" dirty="0" smtClean="0"/>
          </a:p>
          <a:p>
            <a:pPr algn="ctr"/>
            <a:endParaRPr lang="fr-FR" sz="1200" dirty="0" smtClean="0"/>
          </a:p>
          <a:p>
            <a:pPr algn="r"/>
            <a:r>
              <a:rPr lang="fr-FR" sz="1200" dirty="0" smtClean="0"/>
              <a:t>105</a:t>
            </a:r>
          </a:p>
          <a:p>
            <a:pPr algn="r"/>
            <a:r>
              <a:rPr lang="fr-FR" sz="1200" dirty="0" smtClean="0"/>
              <a:t>95</a:t>
            </a:r>
            <a:endParaRPr lang="fr-FR" sz="1200" dirty="0"/>
          </a:p>
        </p:txBody>
      </p:sp>
      <p:sp>
        <p:nvSpPr>
          <p:cNvPr id="36" name="TextBox 35"/>
          <p:cNvSpPr txBox="1"/>
          <p:nvPr/>
        </p:nvSpPr>
        <p:spPr>
          <a:xfrm>
            <a:off x="4497237" y="4827557"/>
            <a:ext cx="354584" cy="1015663"/>
          </a:xfrm>
          <a:prstGeom prst="rect">
            <a:avLst/>
          </a:prstGeom>
          <a:noFill/>
        </p:spPr>
        <p:txBody>
          <a:bodyPr wrap="none" rtlCol="0" anchor="t" anchorCtr="0">
            <a:spAutoFit/>
          </a:bodyPr>
          <a:lstStyle/>
          <a:p>
            <a:pPr algn="ctr"/>
            <a:r>
              <a:rPr lang="fr-FR" sz="1200" smtClean="0"/>
              <a:t>36</a:t>
            </a:r>
          </a:p>
          <a:p>
            <a:pPr algn="ctr"/>
            <a:endParaRPr lang="fr-FR" sz="1200" smtClean="0"/>
          </a:p>
          <a:p>
            <a:pPr algn="ctr"/>
            <a:endParaRPr lang="fr-FR" sz="1200" smtClean="0"/>
          </a:p>
          <a:p>
            <a:pPr algn="ctr"/>
            <a:r>
              <a:rPr lang="fr-FR" sz="1200" smtClean="0"/>
              <a:t>90</a:t>
            </a:r>
          </a:p>
          <a:p>
            <a:pPr algn="ctr"/>
            <a:r>
              <a:rPr lang="fr-FR" sz="1200" smtClean="0"/>
              <a:t>88</a:t>
            </a:r>
            <a:endParaRPr lang="fr-FR" sz="1200"/>
          </a:p>
        </p:txBody>
      </p:sp>
      <p:sp>
        <p:nvSpPr>
          <p:cNvPr id="37" name="TextBox 36"/>
          <p:cNvSpPr txBox="1"/>
          <p:nvPr/>
        </p:nvSpPr>
        <p:spPr>
          <a:xfrm>
            <a:off x="5283637" y="4827557"/>
            <a:ext cx="354584" cy="1015663"/>
          </a:xfrm>
          <a:prstGeom prst="rect">
            <a:avLst/>
          </a:prstGeom>
          <a:noFill/>
        </p:spPr>
        <p:txBody>
          <a:bodyPr wrap="none" rtlCol="0" anchor="t" anchorCtr="0">
            <a:spAutoFit/>
          </a:bodyPr>
          <a:lstStyle/>
          <a:p>
            <a:pPr algn="ctr"/>
            <a:r>
              <a:rPr lang="fr-FR" sz="1200" smtClean="0"/>
              <a:t>48</a:t>
            </a:r>
          </a:p>
          <a:p>
            <a:pPr algn="ctr"/>
            <a:endParaRPr lang="fr-FR" sz="1200" smtClean="0"/>
          </a:p>
          <a:p>
            <a:pPr algn="ctr"/>
            <a:endParaRPr lang="fr-FR" sz="1200" smtClean="0"/>
          </a:p>
          <a:p>
            <a:pPr algn="ctr"/>
            <a:r>
              <a:rPr lang="fr-FR" sz="1200" smtClean="0"/>
              <a:t>29</a:t>
            </a:r>
          </a:p>
          <a:p>
            <a:pPr algn="ctr"/>
            <a:r>
              <a:rPr lang="fr-FR" sz="1200" smtClean="0"/>
              <a:t>34</a:t>
            </a:r>
            <a:endParaRPr lang="fr-FR" sz="1200"/>
          </a:p>
        </p:txBody>
      </p:sp>
      <p:sp>
        <p:nvSpPr>
          <p:cNvPr id="38" name="TextBox 37"/>
          <p:cNvSpPr txBox="1"/>
          <p:nvPr/>
        </p:nvSpPr>
        <p:spPr>
          <a:xfrm>
            <a:off x="6030148" y="4827557"/>
            <a:ext cx="354584" cy="1015663"/>
          </a:xfrm>
          <a:prstGeom prst="rect">
            <a:avLst/>
          </a:prstGeom>
          <a:noFill/>
        </p:spPr>
        <p:txBody>
          <a:bodyPr wrap="none" rtlCol="0" anchor="t" anchorCtr="0">
            <a:spAutoFit/>
          </a:bodyPr>
          <a:lstStyle/>
          <a:p>
            <a:pPr algn="ctr"/>
            <a:r>
              <a:rPr lang="fr-FR" sz="1200" smtClean="0"/>
              <a:t>60</a:t>
            </a:r>
          </a:p>
          <a:p>
            <a:pPr algn="ctr"/>
            <a:endParaRPr lang="fr-FR" sz="1200" smtClean="0"/>
          </a:p>
          <a:p>
            <a:pPr algn="ctr"/>
            <a:endParaRPr lang="fr-FR" sz="1200" smtClean="0"/>
          </a:p>
          <a:p>
            <a:pPr algn="ctr"/>
            <a:r>
              <a:rPr lang="fr-FR" sz="1200" smtClean="0"/>
              <a:t>18</a:t>
            </a:r>
          </a:p>
          <a:p>
            <a:pPr algn="ctr"/>
            <a:r>
              <a:rPr lang="fr-FR" sz="1200" smtClean="0"/>
              <a:t>17</a:t>
            </a:r>
            <a:endParaRPr lang="fr-FR" sz="1200"/>
          </a:p>
        </p:txBody>
      </p:sp>
      <p:sp>
        <p:nvSpPr>
          <p:cNvPr id="39" name="TextBox 38"/>
          <p:cNvSpPr txBox="1"/>
          <p:nvPr/>
        </p:nvSpPr>
        <p:spPr>
          <a:xfrm>
            <a:off x="1227909" y="5196889"/>
            <a:ext cx="947312" cy="646331"/>
          </a:xfrm>
          <a:prstGeom prst="rect">
            <a:avLst/>
          </a:prstGeom>
          <a:noFill/>
        </p:spPr>
        <p:txBody>
          <a:bodyPr wrap="square" rtlCol="0">
            <a:spAutoFit/>
          </a:bodyPr>
          <a:lstStyle/>
          <a:p>
            <a:pPr algn="r"/>
            <a:r>
              <a:rPr lang="fr-FR" sz="1200" dirty="0" smtClean="0"/>
              <a:t>N</a:t>
            </a:r>
          </a:p>
          <a:p>
            <a:pPr algn="r"/>
            <a:r>
              <a:rPr lang="fr-FR" sz="1200" dirty="0" smtClean="0"/>
              <a:t>LPPE</a:t>
            </a:r>
          </a:p>
          <a:p>
            <a:pPr algn="r"/>
            <a:r>
              <a:rPr lang="fr-FR" sz="1200" dirty="0" smtClean="0"/>
              <a:t>Non LPPE</a:t>
            </a:r>
            <a:endParaRPr lang="fr-FR" sz="1200" dirty="0"/>
          </a:p>
        </p:txBody>
      </p:sp>
      <p:sp>
        <p:nvSpPr>
          <p:cNvPr id="40" name="TextBox 39"/>
          <p:cNvSpPr txBox="1"/>
          <p:nvPr/>
        </p:nvSpPr>
        <p:spPr>
          <a:xfrm>
            <a:off x="5794818" y="2478395"/>
            <a:ext cx="2492990" cy="523220"/>
          </a:xfrm>
          <a:prstGeom prst="rect">
            <a:avLst/>
          </a:prstGeom>
          <a:noFill/>
        </p:spPr>
        <p:txBody>
          <a:bodyPr wrap="none" rtlCol="0">
            <a:spAutoFit/>
          </a:bodyPr>
          <a:lstStyle/>
          <a:p>
            <a:r>
              <a:rPr lang="fr-FR" sz="1400" dirty="0" smtClean="0"/>
              <a:t>HR 0,82 (IC95% 0,57 – </a:t>
            </a:r>
            <a:r>
              <a:rPr lang="fr-FR" sz="1400" dirty="0" smtClean="0">
                <a:cs typeface="Arial"/>
              </a:rPr>
              <a:t>1,16)</a:t>
            </a:r>
          </a:p>
          <a:p>
            <a:r>
              <a:rPr lang="fr-FR" sz="1400" dirty="0" smtClean="0">
                <a:cs typeface="Arial"/>
              </a:rPr>
              <a:t>p=0,25</a:t>
            </a:r>
            <a:endParaRPr lang="fr-FR" sz="1400" dirty="0"/>
          </a:p>
        </p:txBody>
      </p:sp>
      <p:cxnSp>
        <p:nvCxnSpPr>
          <p:cNvPr id="41" name="Straight Connector 40"/>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71315" y="3238966"/>
            <a:ext cx="1641908" cy="523220"/>
          </a:xfrm>
          <a:prstGeom prst="rect">
            <a:avLst/>
          </a:prstGeom>
          <a:noFill/>
        </p:spPr>
        <p:txBody>
          <a:bodyPr wrap="none" rtlCol="0">
            <a:spAutoFit/>
          </a:bodyPr>
          <a:lstStyle/>
          <a:p>
            <a:r>
              <a:rPr lang="fr-FR" sz="1400" dirty="0" smtClean="0"/>
              <a:t>Groupe LPPE</a:t>
            </a:r>
          </a:p>
          <a:p>
            <a:r>
              <a:rPr lang="fr-FR" sz="1400" dirty="0" smtClean="0"/>
              <a:t>Groupe non</a:t>
            </a:r>
            <a:r>
              <a:rPr lang="fr-FR" sz="1400" dirty="0"/>
              <a:t> </a:t>
            </a:r>
            <a:r>
              <a:rPr lang="fr-FR" sz="1400" dirty="0" smtClean="0"/>
              <a:t>LPPE</a:t>
            </a:r>
            <a:endParaRPr lang="fr-FR" sz="1400" dirty="0"/>
          </a:p>
        </p:txBody>
      </p:sp>
      <p:graphicFrame>
        <p:nvGraphicFramePr>
          <p:cNvPr id="44" name="Table 43"/>
          <p:cNvGraphicFramePr>
            <a:graphicFrameLocks noGrp="1"/>
          </p:cNvGraphicFramePr>
          <p:nvPr>
            <p:extLst>
              <p:ext uri="{D42A27DB-BD31-4B8C-83A1-F6EECF244321}">
                <p14:modId xmlns:p14="http://schemas.microsoft.com/office/powerpoint/2010/main" val="77202405"/>
              </p:ext>
            </p:extLst>
          </p:nvPr>
        </p:nvGraphicFramePr>
        <p:xfrm>
          <a:off x="2586779" y="3868037"/>
          <a:ext cx="4028500" cy="822960"/>
        </p:xfrm>
        <a:graphic>
          <a:graphicData uri="http://schemas.openxmlformats.org/drawingml/2006/table">
            <a:tbl>
              <a:tblPr firstRow="1" bandRow="1">
                <a:tableStyleId>{5C22544A-7EE6-4342-B048-85BDC9FD1C3A}</a:tableStyleId>
              </a:tblPr>
              <a:tblGrid>
                <a:gridCol w="1143951">
                  <a:extLst>
                    <a:ext uri="{9D8B030D-6E8A-4147-A177-3AD203B41FA5}">
                      <a16:colId xmlns:a16="http://schemas.microsoft.com/office/drawing/2014/main" val="20000"/>
                    </a:ext>
                  </a:extLst>
                </a:gridCol>
                <a:gridCol w="1421955">
                  <a:extLst>
                    <a:ext uri="{9D8B030D-6E8A-4147-A177-3AD203B41FA5}">
                      <a16:colId xmlns:a16="http://schemas.microsoft.com/office/drawing/2014/main" val="20001"/>
                    </a:ext>
                  </a:extLst>
                </a:gridCol>
                <a:gridCol w="1462594">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SSM </a:t>
                      </a:r>
                      <a:r>
                        <a:rPr lang="en-GB" sz="1200" dirty="0" err="1" smtClean="0">
                          <a:solidFill>
                            <a:schemeClr val="tx1"/>
                          </a:solidFill>
                        </a:rPr>
                        <a:t>à</a:t>
                      </a:r>
                      <a:r>
                        <a:rPr lang="en-GB" sz="1200" dirty="0" smtClean="0">
                          <a:solidFill>
                            <a:schemeClr val="tx1"/>
                          </a:solidFill>
                        </a:rPr>
                        <a:t> 3 </a:t>
                      </a:r>
                      <a:r>
                        <a:rPr lang="en-GB" sz="1200" dirty="0" err="1" smtClean="0">
                          <a:solidFill>
                            <a:schemeClr val="tx1"/>
                          </a:solidFill>
                        </a:rPr>
                        <a:t>ans</a:t>
                      </a:r>
                      <a:r>
                        <a:rPr lang="en-GB" sz="1200" dirty="0" smtClean="0">
                          <a:solidFill>
                            <a:schemeClr val="tx1"/>
                          </a:solidFill>
                        </a:rPr>
                        <a:t>,</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SSM </a:t>
                      </a:r>
                      <a:r>
                        <a:rPr lang="en-GB" sz="1200" dirty="0" err="1" smtClean="0">
                          <a:solidFill>
                            <a:schemeClr val="tx1"/>
                          </a:solidFill>
                        </a:rPr>
                        <a:t>à</a:t>
                      </a:r>
                      <a:r>
                        <a:rPr lang="en-GB" sz="1200" dirty="0" smtClean="0">
                          <a:solidFill>
                            <a:schemeClr val="tx1"/>
                          </a:solidFill>
                        </a:rPr>
                        <a:t> 5 </a:t>
                      </a:r>
                      <a:r>
                        <a:rPr lang="en-GB" sz="1200" dirty="0" err="1" smtClean="0">
                          <a:solidFill>
                            <a:schemeClr val="tx1"/>
                          </a:solidFill>
                        </a:rPr>
                        <a:t>ans</a:t>
                      </a:r>
                      <a:r>
                        <a:rPr lang="en-GB" sz="1200" dirty="0" smtClean="0">
                          <a:solidFill>
                            <a:schemeClr val="tx1"/>
                          </a:solidFill>
                        </a:rPr>
                        <a:t>,</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LPPE</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63,9</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58,0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b="0" dirty="0" smtClean="0">
                          <a:solidFill>
                            <a:schemeClr val="tx1"/>
                          </a:solidFill>
                        </a:rPr>
                        <a:t>Non LPPE</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59,7</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51,9</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45" name="Group 44"/>
          <p:cNvGrpSpPr/>
          <p:nvPr/>
        </p:nvGrpSpPr>
        <p:grpSpPr>
          <a:xfrm>
            <a:off x="2398632" y="2314608"/>
            <a:ext cx="3816000" cy="1051090"/>
            <a:chOff x="3143250" y="3043238"/>
            <a:chExt cx="2857500" cy="771525"/>
          </a:xfrm>
        </p:grpSpPr>
        <p:sp>
          <p:nvSpPr>
            <p:cNvPr id="46" name="Line 2"/>
            <p:cNvSpPr>
              <a:spLocks noChangeShapeType="1"/>
            </p:cNvSpPr>
            <p:nvPr/>
          </p:nvSpPr>
          <p:spPr bwMode="auto">
            <a:xfrm>
              <a:off x="48371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7" name="Line 3"/>
            <p:cNvSpPr>
              <a:spLocks noChangeShapeType="1"/>
            </p:cNvSpPr>
            <p:nvPr/>
          </p:nvSpPr>
          <p:spPr bwMode="auto">
            <a:xfrm>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8" name="Line 4"/>
            <p:cNvSpPr>
              <a:spLocks noChangeShapeType="1"/>
            </p:cNvSpPr>
            <p:nvPr/>
          </p:nvSpPr>
          <p:spPr bwMode="auto">
            <a:xfrm>
              <a:off x="49228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9" name="Line 5"/>
            <p:cNvSpPr>
              <a:spLocks noChangeShapeType="1"/>
            </p:cNvSpPr>
            <p:nvPr/>
          </p:nvSpPr>
          <p:spPr bwMode="auto">
            <a:xfrm>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0" name="Line 6"/>
            <p:cNvSpPr>
              <a:spLocks noChangeShapeType="1"/>
            </p:cNvSpPr>
            <p:nvPr/>
          </p:nvSpPr>
          <p:spPr bwMode="auto">
            <a:xfrm>
              <a:off x="51990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 name="Line 7"/>
            <p:cNvSpPr>
              <a:spLocks noChangeShapeType="1"/>
            </p:cNvSpPr>
            <p:nvPr/>
          </p:nvSpPr>
          <p:spPr bwMode="auto">
            <a:xfrm>
              <a:off x="48561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2" name="Line 8"/>
            <p:cNvSpPr>
              <a:spLocks noChangeShapeType="1"/>
            </p:cNvSpPr>
            <p:nvPr/>
          </p:nvSpPr>
          <p:spPr bwMode="auto">
            <a:xfrm>
              <a:off x="48752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3" name="Line 9"/>
            <p:cNvSpPr>
              <a:spLocks noChangeShapeType="1"/>
            </p:cNvSpPr>
            <p:nvPr/>
          </p:nvSpPr>
          <p:spPr bwMode="auto">
            <a:xfrm>
              <a:off x="49895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Line 10"/>
            <p:cNvSpPr>
              <a:spLocks noChangeShapeType="1"/>
            </p:cNvSpPr>
            <p:nvPr/>
          </p:nvSpPr>
          <p:spPr bwMode="auto">
            <a:xfrm>
              <a:off x="50085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11"/>
            <p:cNvSpPr>
              <a:spLocks noChangeShapeType="1"/>
            </p:cNvSpPr>
            <p:nvPr/>
          </p:nvSpPr>
          <p:spPr bwMode="auto">
            <a:xfrm>
              <a:off x="52466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12"/>
            <p:cNvSpPr>
              <a:spLocks noChangeShapeType="1"/>
            </p:cNvSpPr>
            <p:nvPr/>
          </p:nvSpPr>
          <p:spPr bwMode="auto">
            <a:xfrm>
              <a:off x="52943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13"/>
            <p:cNvSpPr>
              <a:spLocks noChangeShapeType="1"/>
            </p:cNvSpPr>
            <p:nvPr/>
          </p:nvSpPr>
          <p:spPr bwMode="auto">
            <a:xfrm>
              <a:off x="53324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14"/>
            <p:cNvSpPr>
              <a:spLocks noChangeShapeType="1"/>
            </p:cNvSpPr>
            <p:nvPr/>
          </p:nvSpPr>
          <p:spPr bwMode="auto">
            <a:xfrm>
              <a:off x="53800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15"/>
            <p:cNvSpPr>
              <a:spLocks noChangeShapeType="1"/>
            </p:cNvSpPr>
            <p:nvPr/>
          </p:nvSpPr>
          <p:spPr bwMode="auto">
            <a:xfrm>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16"/>
            <p:cNvSpPr>
              <a:spLocks noChangeShapeType="1"/>
            </p:cNvSpPr>
            <p:nvPr/>
          </p:nvSpPr>
          <p:spPr bwMode="auto">
            <a:xfrm>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Line 17"/>
            <p:cNvSpPr>
              <a:spLocks noChangeShapeType="1"/>
            </p:cNvSpPr>
            <p:nvPr/>
          </p:nvSpPr>
          <p:spPr bwMode="auto">
            <a:xfrm>
              <a:off x="51133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2" name="Line 18"/>
            <p:cNvSpPr>
              <a:spLocks noChangeShapeType="1"/>
            </p:cNvSpPr>
            <p:nvPr/>
          </p:nvSpPr>
          <p:spPr bwMode="auto">
            <a:xfrm>
              <a:off x="494506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19"/>
            <p:cNvSpPr>
              <a:spLocks noChangeShapeType="1"/>
            </p:cNvSpPr>
            <p:nvPr/>
          </p:nvSpPr>
          <p:spPr bwMode="auto">
            <a:xfrm>
              <a:off x="496411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20"/>
            <p:cNvSpPr>
              <a:spLocks noChangeShapeType="1"/>
            </p:cNvSpPr>
            <p:nvPr/>
          </p:nvSpPr>
          <p:spPr bwMode="auto">
            <a:xfrm>
              <a:off x="490378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21"/>
            <p:cNvSpPr>
              <a:spLocks noChangeShapeType="1"/>
            </p:cNvSpPr>
            <p:nvPr/>
          </p:nvSpPr>
          <p:spPr bwMode="auto">
            <a:xfrm>
              <a:off x="4608513" y="36210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22"/>
            <p:cNvSpPr>
              <a:spLocks noChangeShapeType="1"/>
            </p:cNvSpPr>
            <p:nvPr/>
          </p:nvSpPr>
          <p:spPr bwMode="auto">
            <a:xfrm>
              <a:off x="53990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23"/>
            <p:cNvSpPr>
              <a:spLocks noChangeShapeType="1"/>
            </p:cNvSpPr>
            <p:nvPr/>
          </p:nvSpPr>
          <p:spPr bwMode="auto">
            <a:xfrm>
              <a:off x="5427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24"/>
            <p:cNvSpPr>
              <a:spLocks noChangeShapeType="1"/>
            </p:cNvSpPr>
            <p:nvPr/>
          </p:nvSpPr>
          <p:spPr bwMode="auto">
            <a:xfrm>
              <a:off x="54467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25"/>
            <p:cNvSpPr>
              <a:spLocks noChangeShapeType="1"/>
            </p:cNvSpPr>
            <p:nvPr/>
          </p:nvSpPr>
          <p:spPr bwMode="auto">
            <a:xfrm>
              <a:off x="5475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26"/>
            <p:cNvSpPr>
              <a:spLocks noChangeShapeType="1"/>
            </p:cNvSpPr>
            <p:nvPr/>
          </p:nvSpPr>
          <p:spPr bwMode="auto">
            <a:xfrm>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27"/>
            <p:cNvSpPr>
              <a:spLocks noChangeShapeType="1"/>
            </p:cNvSpPr>
            <p:nvPr/>
          </p:nvSpPr>
          <p:spPr bwMode="auto">
            <a:xfrm>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28"/>
            <p:cNvSpPr>
              <a:spLocks noChangeShapeType="1"/>
            </p:cNvSpPr>
            <p:nvPr/>
          </p:nvSpPr>
          <p:spPr bwMode="auto">
            <a:xfrm>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29"/>
            <p:cNvSpPr>
              <a:spLocks noChangeShapeType="1"/>
            </p:cNvSpPr>
            <p:nvPr/>
          </p:nvSpPr>
          <p:spPr bwMode="auto">
            <a:xfrm>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30"/>
            <p:cNvSpPr>
              <a:spLocks noChangeShapeType="1"/>
            </p:cNvSpPr>
            <p:nvPr/>
          </p:nvSpPr>
          <p:spPr bwMode="auto">
            <a:xfrm>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31"/>
            <p:cNvSpPr>
              <a:spLocks noChangeShapeType="1"/>
            </p:cNvSpPr>
            <p:nvPr/>
          </p:nvSpPr>
          <p:spPr bwMode="auto">
            <a:xfrm>
              <a:off x="48942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32"/>
            <p:cNvSpPr>
              <a:spLocks noChangeShapeType="1"/>
            </p:cNvSpPr>
            <p:nvPr/>
          </p:nvSpPr>
          <p:spPr bwMode="auto">
            <a:xfrm>
              <a:off x="49133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33"/>
            <p:cNvSpPr>
              <a:spLocks noChangeShapeType="1"/>
            </p:cNvSpPr>
            <p:nvPr/>
          </p:nvSpPr>
          <p:spPr bwMode="auto">
            <a:xfrm>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34"/>
            <p:cNvSpPr>
              <a:spLocks noChangeShapeType="1"/>
            </p:cNvSpPr>
            <p:nvPr/>
          </p:nvSpPr>
          <p:spPr bwMode="auto">
            <a:xfrm>
              <a:off x="57038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35"/>
            <p:cNvSpPr>
              <a:spLocks noChangeShapeType="1"/>
            </p:cNvSpPr>
            <p:nvPr/>
          </p:nvSpPr>
          <p:spPr bwMode="auto">
            <a:xfrm>
              <a:off x="57991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36"/>
            <p:cNvSpPr>
              <a:spLocks noChangeShapeType="1"/>
            </p:cNvSpPr>
            <p:nvPr/>
          </p:nvSpPr>
          <p:spPr bwMode="auto">
            <a:xfrm>
              <a:off x="58753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Line 37"/>
            <p:cNvSpPr>
              <a:spLocks noChangeShapeType="1"/>
            </p:cNvSpPr>
            <p:nvPr/>
          </p:nvSpPr>
          <p:spPr bwMode="auto">
            <a:xfrm>
              <a:off x="59705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2" name="Line 38"/>
            <p:cNvSpPr>
              <a:spLocks noChangeShapeType="1"/>
            </p:cNvSpPr>
            <p:nvPr/>
          </p:nvSpPr>
          <p:spPr bwMode="auto">
            <a:xfrm>
              <a:off x="59991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3" name="Line 39"/>
            <p:cNvSpPr>
              <a:spLocks noChangeShapeType="1"/>
            </p:cNvSpPr>
            <p:nvPr/>
          </p:nvSpPr>
          <p:spPr bwMode="auto">
            <a:xfrm>
              <a:off x="51419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4" name="Line 40"/>
            <p:cNvSpPr>
              <a:spLocks noChangeShapeType="1"/>
            </p:cNvSpPr>
            <p:nvPr/>
          </p:nvSpPr>
          <p:spPr bwMode="auto">
            <a:xfrm>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5" name="Line 41"/>
            <p:cNvSpPr>
              <a:spLocks noChangeShapeType="1"/>
            </p:cNvSpPr>
            <p:nvPr/>
          </p:nvSpPr>
          <p:spPr bwMode="auto">
            <a:xfrm>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6" name="Line 42"/>
            <p:cNvSpPr>
              <a:spLocks noChangeShapeType="1"/>
            </p:cNvSpPr>
            <p:nvPr/>
          </p:nvSpPr>
          <p:spPr bwMode="auto">
            <a:xfrm>
              <a:off x="51514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7" name="Line 43"/>
            <p:cNvSpPr>
              <a:spLocks noChangeShapeType="1"/>
            </p:cNvSpPr>
            <p:nvPr/>
          </p:nvSpPr>
          <p:spPr bwMode="auto">
            <a:xfrm>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8" name="Line 44"/>
            <p:cNvSpPr>
              <a:spLocks noChangeShapeType="1"/>
            </p:cNvSpPr>
            <p:nvPr/>
          </p:nvSpPr>
          <p:spPr bwMode="auto">
            <a:xfrm>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9" name="Line 45"/>
            <p:cNvSpPr>
              <a:spLocks noChangeShapeType="1"/>
            </p:cNvSpPr>
            <p:nvPr/>
          </p:nvSpPr>
          <p:spPr bwMode="auto">
            <a:xfrm>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0" name="Line 46"/>
            <p:cNvSpPr>
              <a:spLocks noChangeShapeType="1"/>
            </p:cNvSpPr>
            <p:nvPr/>
          </p:nvSpPr>
          <p:spPr bwMode="auto">
            <a:xfrm>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1" name="Line 47"/>
            <p:cNvSpPr>
              <a:spLocks noChangeShapeType="1"/>
            </p:cNvSpPr>
            <p:nvPr/>
          </p:nvSpPr>
          <p:spPr bwMode="auto">
            <a:xfrm>
              <a:off x="3494088" y="31861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2" name="Line 48"/>
            <p:cNvSpPr>
              <a:spLocks noChangeShapeType="1"/>
            </p:cNvSpPr>
            <p:nvPr/>
          </p:nvSpPr>
          <p:spPr bwMode="auto">
            <a:xfrm>
              <a:off x="5046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3" name="Line 49"/>
            <p:cNvSpPr>
              <a:spLocks noChangeShapeType="1"/>
            </p:cNvSpPr>
            <p:nvPr/>
          </p:nvSpPr>
          <p:spPr bwMode="auto">
            <a:xfrm>
              <a:off x="48847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4" name="Freeform 50"/>
            <p:cNvSpPr>
              <a:spLocks/>
            </p:cNvSpPr>
            <p:nvPr/>
          </p:nvSpPr>
          <p:spPr bwMode="auto">
            <a:xfrm>
              <a:off x="3143250" y="3043238"/>
              <a:ext cx="2857500" cy="771525"/>
            </a:xfrm>
            <a:custGeom>
              <a:avLst/>
              <a:gdLst>
                <a:gd name="T0" fmla="*/ 246 w 300"/>
                <a:gd name="T1" fmla="*/ 81 h 81"/>
                <a:gd name="T2" fmla="*/ 192 w 300"/>
                <a:gd name="T3" fmla="*/ 77 h 81"/>
                <a:gd name="T4" fmla="*/ 187 w 300"/>
                <a:gd name="T5" fmla="*/ 75 h 81"/>
                <a:gd name="T6" fmla="*/ 156 w 300"/>
                <a:gd name="T7" fmla="*/ 69 h 81"/>
                <a:gd name="T8" fmla="*/ 153 w 300"/>
                <a:gd name="T9" fmla="*/ 67 h 81"/>
                <a:gd name="T10" fmla="*/ 143 w 300"/>
                <a:gd name="T11" fmla="*/ 64 h 81"/>
                <a:gd name="T12" fmla="*/ 132 w 300"/>
                <a:gd name="T13" fmla="*/ 61 h 81"/>
                <a:gd name="T14" fmla="*/ 130 w 300"/>
                <a:gd name="T15" fmla="*/ 58 h 81"/>
                <a:gd name="T16" fmla="*/ 126 w 300"/>
                <a:gd name="T17" fmla="*/ 57 h 81"/>
                <a:gd name="T18" fmla="*/ 122 w 300"/>
                <a:gd name="T19" fmla="*/ 55 h 81"/>
                <a:gd name="T20" fmla="*/ 119 w 300"/>
                <a:gd name="T21" fmla="*/ 52 h 81"/>
                <a:gd name="T22" fmla="*/ 112 w 300"/>
                <a:gd name="T23" fmla="*/ 51 h 81"/>
                <a:gd name="T24" fmla="*/ 110 w 300"/>
                <a:gd name="T25" fmla="*/ 49 h 81"/>
                <a:gd name="T26" fmla="*/ 103 w 300"/>
                <a:gd name="T27" fmla="*/ 47 h 81"/>
                <a:gd name="T28" fmla="*/ 99 w 300"/>
                <a:gd name="T29" fmla="*/ 45 h 81"/>
                <a:gd name="T30" fmla="*/ 97 w 300"/>
                <a:gd name="T31" fmla="*/ 44 h 81"/>
                <a:gd name="T32" fmla="*/ 90 w 300"/>
                <a:gd name="T33" fmla="*/ 42 h 81"/>
                <a:gd name="T34" fmla="*/ 85 w 300"/>
                <a:gd name="T35" fmla="*/ 40 h 81"/>
                <a:gd name="T36" fmla="*/ 77 w 300"/>
                <a:gd name="T37" fmla="*/ 37 h 81"/>
                <a:gd name="T38" fmla="*/ 69 w 300"/>
                <a:gd name="T39" fmla="*/ 36 h 81"/>
                <a:gd name="T40" fmla="*/ 63 w 300"/>
                <a:gd name="T41" fmla="*/ 33 h 81"/>
                <a:gd name="T42" fmla="*/ 61 w 300"/>
                <a:gd name="T43" fmla="*/ 31 h 81"/>
                <a:gd name="T44" fmla="*/ 48 w 300"/>
                <a:gd name="T45" fmla="*/ 28 h 81"/>
                <a:gd name="T46" fmla="*/ 43 w 300"/>
                <a:gd name="T47" fmla="*/ 26 h 81"/>
                <a:gd name="T48" fmla="*/ 42 w 300"/>
                <a:gd name="T49" fmla="*/ 24 h 81"/>
                <a:gd name="T50" fmla="*/ 39 w 300"/>
                <a:gd name="T51" fmla="*/ 21 h 81"/>
                <a:gd name="T52" fmla="*/ 37 w 300"/>
                <a:gd name="T53" fmla="*/ 19 h 81"/>
                <a:gd name="T54" fmla="*/ 35 w 300"/>
                <a:gd name="T55" fmla="*/ 18 h 81"/>
                <a:gd name="T56" fmla="*/ 31 w 300"/>
                <a:gd name="T57" fmla="*/ 15 h 81"/>
                <a:gd name="T58" fmla="*/ 29 w 300"/>
                <a:gd name="T59" fmla="*/ 13 h 81"/>
                <a:gd name="T60" fmla="*/ 26 w 300"/>
                <a:gd name="T61" fmla="*/ 11 h 81"/>
                <a:gd name="T62" fmla="*/ 23 w 300"/>
                <a:gd name="T63" fmla="*/ 9 h 81"/>
                <a:gd name="T64" fmla="*/ 21 w 300"/>
                <a:gd name="T65" fmla="*/ 6 h 81"/>
                <a:gd name="T66" fmla="*/ 17 w 300"/>
                <a:gd name="T67" fmla="*/ 4 h 81"/>
                <a:gd name="T68" fmla="*/ 7 w 300"/>
                <a:gd name="T69" fmla="*/ 2 h 81"/>
                <a:gd name="T70" fmla="*/ 5 w 300"/>
                <a:gd name="T7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81">
                  <a:moveTo>
                    <a:pt x="300" y="81"/>
                  </a:moveTo>
                  <a:lnTo>
                    <a:pt x="246" y="81"/>
                  </a:lnTo>
                  <a:lnTo>
                    <a:pt x="246" y="77"/>
                  </a:lnTo>
                  <a:lnTo>
                    <a:pt x="192" y="77"/>
                  </a:lnTo>
                  <a:lnTo>
                    <a:pt x="192" y="75"/>
                  </a:lnTo>
                  <a:lnTo>
                    <a:pt x="187" y="75"/>
                  </a:lnTo>
                  <a:lnTo>
                    <a:pt x="187" y="69"/>
                  </a:lnTo>
                  <a:lnTo>
                    <a:pt x="156" y="69"/>
                  </a:lnTo>
                  <a:lnTo>
                    <a:pt x="156" y="67"/>
                  </a:lnTo>
                  <a:lnTo>
                    <a:pt x="153" y="67"/>
                  </a:lnTo>
                  <a:lnTo>
                    <a:pt x="153" y="64"/>
                  </a:lnTo>
                  <a:lnTo>
                    <a:pt x="143" y="64"/>
                  </a:lnTo>
                  <a:lnTo>
                    <a:pt x="143" y="61"/>
                  </a:lnTo>
                  <a:lnTo>
                    <a:pt x="132" y="61"/>
                  </a:lnTo>
                  <a:lnTo>
                    <a:pt x="132" y="58"/>
                  </a:lnTo>
                  <a:lnTo>
                    <a:pt x="130" y="58"/>
                  </a:lnTo>
                  <a:lnTo>
                    <a:pt x="130" y="57"/>
                  </a:lnTo>
                  <a:lnTo>
                    <a:pt x="126" y="57"/>
                  </a:lnTo>
                  <a:lnTo>
                    <a:pt x="126" y="55"/>
                  </a:lnTo>
                  <a:lnTo>
                    <a:pt x="122" y="55"/>
                  </a:lnTo>
                  <a:lnTo>
                    <a:pt x="122" y="52"/>
                  </a:lnTo>
                  <a:lnTo>
                    <a:pt x="119" y="52"/>
                  </a:lnTo>
                  <a:lnTo>
                    <a:pt x="119" y="51"/>
                  </a:lnTo>
                  <a:lnTo>
                    <a:pt x="112" y="51"/>
                  </a:lnTo>
                  <a:lnTo>
                    <a:pt x="112" y="49"/>
                  </a:lnTo>
                  <a:lnTo>
                    <a:pt x="110" y="49"/>
                  </a:lnTo>
                  <a:lnTo>
                    <a:pt x="110" y="47"/>
                  </a:lnTo>
                  <a:lnTo>
                    <a:pt x="103" y="47"/>
                  </a:lnTo>
                  <a:lnTo>
                    <a:pt x="103" y="45"/>
                  </a:lnTo>
                  <a:lnTo>
                    <a:pt x="99" y="45"/>
                  </a:lnTo>
                  <a:lnTo>
                    <a:pt x="99" y="44"/>
                  </a:lnTo>
                  <a:lnTo>
                    <a:pt x="97" y="44"/>
                  </a:lnTo>
                  <a:lnTo>
                    <a:pt x="97" y="42"/>
                  </a:lnTo>
                  <a:lnTo>
                    <a:pt x="90" y="42"/>
                  </a:lnTo>
                  <a:lnTo>
                    <a:pt x="90" y="40"/>
                  </a:lnTo>
                  <a:lnTo>
                    <a:pt x="85" y="40"/>
                  </a:lnTo>
                  <a:lnTo>
                    <a:pt x="85" y="37"/>
                  </a:lnTo>
                  <a:lnTo>
                    <a:pt x="77" y="37"/>
                  </a:lnTo>
                  <a:lnTo>
                    <a:pt x="77" y="36"/>
                  </a:lnTo>
                  <a:lnTo>
                    <a:pt x="69" y="36"/>
                  </a:lnTo>
                  <a:lnTo>
                    <a:pt x="69" y="33"/>
                  </a:lnTo>
                  <a:lnTo>
                    <a:pt x="63" y="33"/>
                  </a:lnTo>
                  <a:lnTo>
                    <a:pt x="61" y="33"/>
                  </a:lnTo>
                  <a:lnTo>
                    <a:pt x="61" y="31"/>
                  </a:lnTo>
                  <a:lnTo>
                    <a:pt x="48" y="31"/>
                  </a:lnTo>
                  <a:lnTo>
                    <a:pt x="48" y="28"/>
                  </a:lnTo>
                  <a:lnTo>
                    <a:pt x="43" y="28"/>
                  </a:lnTo>
                  <a:lnTo>
                    <a:pt x="43" y="26"/>
                  </a:lnTo>
                  <a:lnTo>
                    <a:pt x="42" y="26"/>
                  </a:lnTo>
                  <a:lnTo>
                    <a:pt x="42" y="24"/>
                  </a:lnTo>
                  <a:lnTo>
                    <a:pt x="39" y="24"/>
                  </a:lnTo>
                  <a:lnTo>
                    <a:pt x="39" y="21"/>
                  </a:lnTo>
                  <a:lnTo>
                    <a:pt x="37" y="21"/>
                  </a:lnTo>
                  <a:lnTo>
                    <a:pt x="37" y="19"/>
                  </a:lnTo>
                  <a:lnTo>
                    <a:pt x="35" y="19"/>
                  </a:lnTo>
                  <a:lnTo>
                    <a:pt x="35" y="18"/>
                  </a:lnTo>
                  <a:lnTo>
                    <a:pt x="31" y="18"/>
                  </a:lnTo>
                  <a:lnTo>
                    <a:pt x="31" y="15"/>
                  </a:lnTo>
                  <a:lnTo>
                    <a:pt x="29" y="15"/>
                  </a:lnTo>
                  <a:lnTo>
                    <a:pt x="29" y="13"/>
                  </a:lnTo>
                  <a:lnTo>
                    <a:pt x="26" y="13"/>
                  </a:lnTo>
                  <a:lnTo>
                    <a:pt x="26" y="11"/>
                  </a:lnTo>
                  <a:lnTo>
                    <a:pt x="23" y="11"/>
                  </a:lnTo>
                  <a:lnTo>
                    <a:pt x="23" y="9"/>
                  </a:lnTo>
                  <a:lnTo>
                    <a:pt x="21" y="9"/>
                  </a:lnTo>
                  <a:lnTo>
                    <a:pt x="21" y="6"/>
                  </a:lnTo>
                  <a:lnTo>
                    <a:pt x="17" y="6"/>
                  </a:lnTo>
                  <a:lnTo>
                    <a:pt x="17" y="4"/>
                  </a:lnTo>
                  <a:lnTo>
                    <a:pt x="7" y="4"/>
                  </a:lnTo>
                  <a:lnTo>
                    <a:pt x="7" y="2"/>
                  </a:lnTo>
                  <a:lnTo>
                    <a:pt x="5" y="2"/>
                  </a:lnTo>
                  <a:lnTo>
                    <a:pt x="5"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95" name="Group 98"/>
          <p:cNvGrpSpPr>
            <a:grpSpLocks/>
          </p:cNvGrpSpPr>
          <p:nvPr/>
        </p:nvGrpSpPr>
        <p:grpSpPr bwMode="auto">
          <a:xfrm>
            <a:off x="2398632" y="2314608"/>
            <a:ext cx="3800726" cy="1185968"/>
            <a:chOff x="1980" y="1844"/>
            <a:chExt cx="1800" cy="552"/>
          </a:xfrm>
        </p:grpSpPr>
        <p:sp>
          <p:nvSpPr>
            <p:cNvPr id="96" name="Line 99"/>
            <p:cNvSpPr>
              <a:spLocks noChangeShapeType="1"/>
            </p:cNvSpPr>
            <p:nvPr/>
          </p:nvSpPr>
          <p:spPr bwMode="auto">
            <a:xfrm>
              <a:off x="3119" y="230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7" name="Line 100"/>
            <p:cNvSpPr>
              <a:spLocks noChangeShapeType="1"/>
            </p:cNvSpPr>
            <p:nvPr/>
          </p:nvSpPr>
          <p:spPr bwMode="auto">
            <a:xfrm>
              <a:off x="3251" y="233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8" name="Line 101"/>
            <p:cNvSpPr>
              <a:spLocks noChangeShapeType="1"/>
            </p:cNvSpPr>
            <p:nvPr/>
          </p:nvSpPr>
          <p:spPr bwMode="auto">
            <a:xfrm>
              <a:off x="358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99" name="Line 102"/>
            <p:cNvSpPr>
              <a:spLocks noChangeShapeType="1"/>
            </p:cNvSpPr>
            <p:nvPr/>
          </p:nvSpPr>
          <p:spPr bwMode="auto">
            <a:xfrm>
              <a:off x="3113" y="230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0" name="Line 103"/>
            <p:cNvSpPr>
              <a:spLocks noChangeShapeType="1"/>
            </p:cNvSpPr>
            <p:nvPr/>
          </p:nvSpPr>
          <p:spPr bwMode="auto">
            <a:xfrm>
              <a:off x="3065"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1" name="Line 104"/>
            <p:cNvSpPr>
              <a:spLocks noChangeShapeType="1"/>
            </p:cNvSpPr>
            <p:nvPr/>
          </p:nvSpPr>
          <p:spPr bwMode="auto">
            <a:xfrm>
              <a:off x="3071"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2" name="Line 105"/>
            <p:cNvSpPr>
              <a:spLocks noChangeShapeType="1"/>
            </p:cNvSpPr>
            <p:nvPr/>
          </p:nvSpPr>
          <p:spPr bwMode="auto">
            <a:xfrm>
              <a:off x="3215"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3" name="Line 106"/>
            <p:cNvSpPr>
              <a:spLocks noChangeShapeType="1"/>
            </p:cNvSpPr>
            <p:nvPr/>
          </p:nvSpPr>
          <p:spPr bwMode="auto">
            <a:xfrm>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4" name="Line 107"/>
            <p:cNvSpPr>
              <a:spLocks noChangeShapeType="1"/>
            </p:cNvSpPr>
            <p:nvPr/>
          </p:nvSpPr>
          <p:spPr bwMode="auto">
            <a:xfrm>
              <a:off x="335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5" name="Line 108"/>
            <p:cNvSpPr>
              <a:spLocks noChangeShapeType="1"/>
            </p:cNvSpPr>
            <p:nvPr/>
          </p:nvSpPr>
          <p:spPr bwMode="auto">
            <a:xfrm>
              <a:off x="359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6" name="Line 109"/>
            <p:cNvSpPr>
              <a:spLocks noChangeShapeType="1"/>
            </p:cNvSpPr>
            <p:nvPr/>
          </p:nvSpPr>
          <p:spPr bwMode="auto">
            <a:xfrm>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7" name="Line 110"/>
            <p:cNvSpPr>
              <a:spLocks noChangeShapeType="1"/>
            </p:cNvSpPr>
            <p:nvPr/>
          </p:nvSpPr>
          <p:spPr bwMode="auto">
            <a:xfrm>
              <a:off x="365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8" name="Line 111"/>
            <p:cNvSpPr>
              <a:spLocks noChangeShapeType="1"/>
            </p:cNvSpPr>
            <p:nvPr/>
          </p:nvSpPr>
          <p:spPr bwMode="auto">
            <a:xfrm>
              <a:off x="3083"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09" name="Line 112"/>
            <p:cNvSpPr>
              <a:spLocks noChangeShapeType="1"/>
            </p:cNvSpPr>
            <p:nvPr/>
          </p:nvSpPr>
          <p:spPr bwMode="auto">
            <a:xfrm>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0" name="Line 113"/>
            <p:cNvSpPr>
              <a:spLocks noChangeShapeType="1"/>
            </p:cNvSpPr>
            <p:nvPr/>
          </p:nvSpPr>
          <p:spPr bwMode="auto">
            <a:xfrm>
              <a:off x="344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1" name="Line 114"/>
            <p:cNvSpPr>
              <a:spLocks noChangeShapeType="1"/>
            </p:cNvSpPr>
            <p:nvPr/>
          </p:nvSpPr>
          <p:spPr bwMode="auto">
            <a:xfrm>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2" name="Line 115"/>
            <p:cNvSpPr>
              <a:spLocks noChangeShapeType="1"/>
            </p:cNvSpPr>
            <p:nvPr/>
          </p:nvSpPr>
          <p:spPr bwMode="auto">
            <a:xfrm>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3" name="Line 116"/>
            <p:cNvSpPr>
              <a:spLocks noChangeShapeType="1"/>
            </p:cNvSpPr>
            <p:nvPr/>
          </p:nvSpPr>
          <p:spPr bwMode="auto">
            <a:xfrm>
              <a:off x="2255" y="202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4" name="Line 117"/>
            <p:cNvSpPr>
              <a:spLocks noChangeShapeType="1"/>
            </p:cNvSpPr>
            <p:nvPr/>
          </p:nvSpPr>
          <p:spPr bwMode="auto">
            <a:xfrm>
              <a:off x="3737"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5" name="Line 118"/>
            <p:cNvSpPr>
              <a:spLocks noChangeShapeType="1"/>
            </p:cNvSpPr>
            <p:nvPr/>
          </p:nvSpPr>
          <p:spPr bwMode="auto">
            <a:xfrm>
              <a:off x="374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6" name="Line 119"/>
            <p:cNvSpPr>
              <a:spLocks noChangeShapeType="1"/>
            </p:cNvSpPr>
            <p:nvPr/>
          </p:nvSpPr>
          <p:spPr bwMode="auto">
            <a:xfrm>
              <a:off x="3761"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7" name="Line 120"/>
            <p:cNvSpPr>
              <a:spLocks noChangeShapeType="1"/>
            </p:cNvSpPr>
            <p:nvPr/>
          </p:nvSpPr>
          <p:spPr bwMode="auto">
            <a:xfrm>
              <a:off x="377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8" name="Line 121"/>
            <p:cNvSpPr>
              <a:spLocks noChangeShapeType="1"/>
            </p:cNvSpPr>
            <p:nvPr/>
          </p:nvSpPr>
          <p:spPr bwMode="auto">
            <a:xfrm>
              <a:off x="3137"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19" name="Line 122"/>
            <p:cNvSpPr>
              <a:spLocks noChangeShapeType="1"/>
            </p:cNvSpPr>
            <p:nvPr/>
          </p:nvSpPr>
          <p:spPr bwMode="auto">
            <a:xfrm>
              <a:off x="3150"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0" name="Line 123"/>
            <p:cNvSpPr>
              <a:spLocks noChangeShapeType="1"/>
            </p:cNvSpPr>
            <p:nvPr/>
          </p:nvSpPr>
          <p:spPr bwMode="auto">
            <a:xfrm>
              <a:off x="3162"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1" name="Line 124"/>
            <p:cNvSpPr>
              <a:spLocks noChangeShapeType="1"/>
            </p:cNvSpPr>
            <p:nvPr/>
          </p:nvSpPr>
          <p:spPr bwMode="auto">
            <a:xfrm>
              <a:off x="3174"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2" name="Line 125"/>
            <p:cNvSpPr>
              <a:spLocks noChangeShapeType="1"/>
            </p:cNvSpPr>
            <p:nvPr/>
          </p:nvSpPr>
          <p:spPr bwMode="auto">
            <a:xfrm>
              <a:off x="3059" y="22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3" name="Line 126"/>
            <p:cNvSpPr>
              <a:spLocks noChangeShapeType="1"/>
            </p:cNvSpPr>
            <p:nvPr/>
          </p:nvSpPr>
          <p:spPr bwMode="auto">
            <a:xfrm>
              <a:off x="3227" y="232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4" name="Line 127"/>
            <p:cNvSpPr>
              <a:spLocks noChangeShapeType="1"/>
            </p:cNvSpPr>
            <p:nvPr/>
          </p:nvSpPr>
          <p:spPr bwMode="auto">
            <a:xfrm>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5" name="Line 128"/>
            <p:cNvSpPr>
              <a:spLocks noChangeShapeType="1"/>
            </p:cNvSpPr>
            <p:nvPr/>
          </p:nvSpPr>
          <p:spPr bwMode="auto">
            <a:xfrm>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6" name="Line 129"/>
            <p:cNvSpPr>
              <a:spLocks noChangeShapeType="1"/>
            </p:cNvSpPr>
            <p:nvPr/>
          </p:nvSpPr>
          <p:spPr bwMode="auto">
            <a:xfrm>
              <a:off x="357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7" name="Line 130"/>
            <p:cNvSpPr>
              <a:spLocks noChangeShapeType="1"/>
            </p:cNvSpPr>
            <p:nvPr/>
          </p:nvSpPr>
          <p:spPr bwMode="auto">
            <a:xfrm>
              <a:off x="359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8" name="Line 131"/>
            <p:cNvSpPr>
              <a:spLocks noChangeShapeType="1"/>
            </p:cNvSpPr>
            <p:nvPr/>
          </p:nvSpPr>
          <p:spPr bwMode="auto">
            <a:xfrm>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29" name="Line 132"/>
            <p:cNvSpPr>
              <a:spLocks noChangeShapeType="1"/>
            </p:cNvSpPr>
            <p:nvPr/>
          </p:nvSpPr>
          <p:spPr bwMode="auto">
            <a:xfrm>
              <a:off x="367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0" name="Line 133"/>
            <p:cNvSpPr>
              <a:spLocks noChangeShapeType="1"/>
            </p:cNvSpPr>
            <p:nvPr/>
          </p:nvSpPr>
          <p:spPr bwMode="auto">
            <a:xfrm>
              <a:off x="3251" y="233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1" name="Line 134"/>
            <p:cNvSpPr>
              <a:spLocks noChangeShapeType="1"/>
            </p:cNvSpPr>
            <p:nvPr/>
          </p:nvSpPr>
          <p:spPr bwMode="auto">
            <a:xfrm>
              <a:off x="343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2" name="Line 135"/>
            <p:cNvSpPr>
              <a:spLocks noChangeShapeType="1"/>
            </p:cNvSpPr>
            <p:nvPr/>
          </p:nvSpPr>
          <p:spPr bwMode="auto">
            <a:xfrm>
              <a:off x="345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3" name="Line 136"/>
            <p:cNvSpPr>
              <a:spLocks noChangeShapeType="1"/>
            </p:cNvSpPr>
            <p:nvPr/>
          </p:nvSpPr>
          <p:spPr bwMode="auto">
            <a:xfrm>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4" name="Line 137"/>
            <p:cNvSpPr>
              <a:spLocks noChangeShapeType="1"/>
            </p:cNvSpPr>
            <p:nvPr/>
          </p:nvSpPr>
          <p:spPr bwMode="auto">
            <a:xfrm>
              <a:off x="341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5" name="Line 138"/>
            <p:cNvSpPr>
              <a:spLocks noChangeShapeType="1"/>
            </p:cNvSpPr>
            <p:nvPr/>
          </p:nvSpPr>
          <p:spPr bwMode="auto">
            <a:xfrm>
              <a:off x="353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6" name="Line 139"/>
            <p:cNvSpPr>
              <a:spLocks noChangeShapeType="1"/>
            </p:cNvSpPr>
            <p:nvPr/>
          </p:nvSpPr>
          <p:spPr bwMode="auto">
            <a:xfrm>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7" name="Line 140"/>
            <p:cNvSpPr>
              <a:spLocks noChangeShapeType="1"/>
            </p:cNvSpPr>
            <p:nvPr/>
          </p:nvSpPr>
          <p:spPr bwMode="auto">
            <a:xfrm>
              <a:off x="3113" y="228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8" name="Line 141"/>
            <p:cNvSpPr>
              <a:spLocks noChangeShapeType="1"/>
            </p:cNvSpPr>
            <p:nvPr/>
          </p:nvSpPr>
          <p:spPr bwMode="auto">
            <a:xfrm>
              <a:off x="2341" y="207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39" name="Line 142"/>
            <p:cNvSpPr>
              <a:spLocks noChangeShapeType="1"/>
            </p:cNvSpPr>
            <p:nvPr/>
          </p:nvSpPr>
          <p:spPr bwMode="auto">
            <a:xfrm>
              <a:off x="353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40" name="Freeform 143"/>
            <p:cNvSpPr>
              <a:spLocks/>
            </p:cNvSpPr>
            <p:nvPr/>
          </p:nvSpPr>
          <p:spPr bwMode="auto">
            <a:xfrm>
              <a:off x="1980" y="1844"/>
              <a:ext cx="1800" cy="552"/>
            </a:xfrm>
            <a:custGeom>
              <a:avLst/>
              <a:gdLst>
                <a:gd name="T0" fmla="*/ 223 w 300"/>
                <a:gd name="T1" fmla="*/ 92 h 92"/>
                <a:gd name="T2" fmla="*/ 210 w 300"/>
                <a:gd name="T3" fmla="*/ 89 h 92"/>
                <a:gd name="T4" fmla="*/ 201 w 300"/>
                <a:gd name="T5" fmla="*/ 86 h 92"/>
                <a:gd name="T6" fmla="*/ 192 w 300"/>
                <a:gd name="T7" fmla="*/ 84 h 92"/>
                <a:gd name="T8" fmla="*/ 189 w 300"/>
                <a:gd name="T9" fmla="*/ 82 h 92"/>
                <a:gd name="T10" fmla="*/ 185 w 300"/>
                <a:gd name="T11" fmla="*/ 79 h 92"/>
                <a:gd name="T12" fmla="*/ 181 w 300"/>
                <a:gd name="T13" fmla="*/ 77 h 92"/>
                <a:gd name="T14" fmla="*/ 179 w 300"/>
                <a:gd name="T15" fmla="*/ 76 h 92"/>
                <a:gd name="T16" fmla="*/ 165 w 300"/>
                <a:gd name="T17" fmla="*/ 75 h 92"/>
                <a:gd name="T18" fmla="*/ 157 w 300"/>
                <a:gd name="T19" fmla="*/ 73 h 92"/>
                <a:gd name="T20" fmla="*/ 148 w 300"/>
                <a:gd name="T21" fmla="*/ 72 h 92"/>
                <a:gd name="T22" fmla="*/ 125 w 300"/>
                <a:gd name="T23" fmla="*/ 71 h 92"/>
                <a:gd name="T24" fmla="*/ 121 w 300"/>
                <a:gd name="T25" fmla="*/ 69 h 92"/>
                <a:gd name="T26" fmla="*/ 118 w 300"/>
                <a:gd name="T27" fmla="*/ 67 h 92"/>
                <a:gd name="T28" fmla="*/ 112 w 300"/>
                <a:gd name="T29" fmla="*/ 66 h 92"/>
                <a:gd name="T30" fmla="*/ 109 w 300"/>
                <a:gd name="T31" fmla="*/ 64 h 92"/>
                <a:gd name="T32" fmla="*/ 107 w 300"/>
                <a:gd name="T33" fmla="*/ 62 h 92"/>
                <a:gd name="T34" fmla="*/ 101 w 300"/>
                <a:gd name="T35" fmla="*/ 60 h 92"/>
                <a:gd name="T36" fmla="*/ 95 w 300"/>
                <a:gd name="T37" fmla="*/ 57 h 92"/>
                <a:gd name="T38" fmla="*/ 91 w 300"/>
                <a:gd name="T39" fmla="*/ 54 h 92"/>
                <a:gd name="T40" fmla="*/ 87 w 300"/>
                <a:gd name="T41" fmla="*/ 52 h 92"/>
                <a:gd name="T42" fmla="*/ 82 w 300"/>
                <a:gd name="T43" fmla="*/ 51 h 92"/>
                <a:gd name="T44" fmla="*/ 80 w 300"/>
                <a:gd name="T45" fmla="*/ 49 h 92"/>
                <a:gd name="T46" fmla="*/ 67 w 300"/>
                <a:gd name="T47" fmla="*/ 48 h 92"/>
                <a:gd name="T48" fmla="*/ 64 w 300"/>
                <a:gd name="T49" fmla="*/ 46 h 92"/>
                <a:gd name="T50" fmla="*/ 59 w 300"/>
                <a:gd name="T51" fmla="*/ 45 h 92"/>
                <a:gd name="T52" fmla="*/ 54 w 300"/>
                <a:gd name="T53" fmla="*/ 42 h 92"/>
                <a:gd name="T54" fmla="*/ 51 w 300"/>
                <a:gd name="T55" fmla="*/ 41 h 92"/>
                <a:gd name="T56" fmla="*/ 47 w 300"/>
                <a:gd name="T57" fmla="*/ 39 h 92"/>
                <a:gd name="T58" fmla="*/ 43 w 300"/>
                <a:gd name="T59" fmla="*/ 35 h 92"/>
                <a:gd name="T60" fmla="*/ 42 w 300"/>
                <a:gd name="T61" fmla="*/ 32 h 92"/>
                <a:gd name="T62" fmla="*/ 41 w 300"/>
                <a:gd name="T63" fmla="*/ 29 h 92"/>
                <a:gd name="T64" fmla="*/ 34 w 300"/>
                <a:gd name="T65" fmla="*/ 28 h 92"/>
                <a:gd name="T66" fmla="*/ 30 w 300"/>
                <a:gd name="T67" fmla="*/ 25 h 92"/>
                <a:gd name="T68" fmla="*/ 27 w 300"/>
                <a:gd name="T69" fmla="*/ 21 h 92"/>
                <a:gd name="T70" fmla="*/ 22 w 300"/>
                <a:gd name="T71" fmla="*/ 18 h 92"/>
                <a:gd name="T72" fmla="*/ 20 w 300"/>
                <a:gd name="T73" fmla="*/ 16 h 92"/>
                <a:gd name="T74" fmla="*/ 19 w 300"/>
                <a:gd name="T75" fmla="*/ 12 h 92"/>
                <a:gd name="T76" fmla="*/ 17 w 300"/>
                <a:gd name="T77" fmla="*/ 9 h 92"/>
                <a:gd name="T78" fmla="*/ 16 w 300"/>
                <a:gd name="T79" fmla="*/ 8 h 92"/>
                <a:gd name="T80" fmla="*/ 13 w 300"/>
                <a:gd name="T81" fmla="*/ 5 h 92"/>
                <a:gd name="T82" fmla="*/ 11 w 300"/>
                <a:gd name="T83" fmla="*/ 3 h 92"/>
                <a:gd name="T84" fmla="*/ 7 w 300"/>
                <a:gd name="T85" fmla="*/ 2 h 92"/>
                <a:gd name="T86" fmla="*/ 0 w 300"/>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92">
                  <a:moveTo>
                    <a:pt x="300" y="92"/>
                  </a:moveTo>
                  <a:lnTo>
                    <a:pt x="223" y="92"/>
                  </a:lnTo>
                  <a:lnTo>
                    <a:pt x="223" y="89"/>
                  </a:lnTo>
                  <a:lnTo>
                    <a:pt x="210" y="89"/>
                  </a:lnTo>
                  <a:lnTo>
                    <a:pt x="210" y="86"/>
                  </a:lnTo>
                  <a:lnTo>
                    <a:pt x="201" y="86"/>
                  </a:lnTo>
                  <a:lnTo>
                    <a:pt x="201" y="84"/>
                  </a:lnTo>
                  <a:lnTo>
                    <a:pt x="192" y="84"/>
                  </a:lnTo>
                  <a:lnTo>
                    <a:pt x="192" y="82"/>
                  </a:lnTo>
                  <a:lnTo>
                    <a:pt x="189" y="82"/>
                  </a:lnTo>
                  <a:lnTo>
                    <a:pt x="189" y="79"/>
                  </a:lnTo>
                  <a:lnTo>
                    <a:pt x="185" y="79"/>
                  </a:lnTo>
                  <a:lnTo>
                    <a:pt x="185" y="77"/>
                  </a:lnTo>
                  <a:lnTo>
                    <a:pt x="181" y="77"/>
                  </a:lnTo>
                  <a:lnTo>
                    <a:pt x="181" y="76"/>
                  </a:lnTo>
                  <a:lnTo>
                    <a:pt x="179" y="76"/>
                  </a:lnTo>
                  <a:lnTo>
                    <a:pt x="179" y="75"/>
                  </a:lnTo>
                  <a:lnTo>
                    <a:pt x="165" y="75"/>
                  </a:lnTo>
                  <a:lnTo>
                    <a:pt x="165" y="73"/>
                  </a:lnTo>
                  <a:lnTo>
                    <a:pt x="157" y="73"/>
                  </a:lnTo>
                  <a:lnTo>
                    <a:pt x="157" y="72"/>
                  </a:lnTo>
                  <a:lnTo>
                    <a:pt x="148" y="72"/>
                  </a:lnTo>
                  <a:lnTo>
                    <a:pt x="148" y="71"/>
                  </a:lnTo>
                  <a:lnTo>
                    <a:pt x="125" y="71"/>
                  </a:lnTo>
                  <a:lnTo>
                    <a:pt x="125" y="69"/>
                  </a:lnTo>
                  <a:lnTo>
                    <a:pt x="121" y="69"/>
                  </a:lnTo>
                  <a:lnTo>
                    <a:pt x="121" y="67"/>
                  </a:lnTo>
                  <a:lnTo>
                    <a:pt x="118" y="67"/>
                  </a:lnTo>
                  <a:lnTo>
                    <a:pt x="118" y="66"/>
                  </a:lnTo>
                  <a:lnTo>
                    <a:pt x="112" y="66"/>
                  </a:lnTo>
                  <a:lnTo>
                    <a:pt x="112" y="64"/>
                  </a:lnTo>
                  <a:lnTo>
                    <a:pt x="109" y="64"/>
                  </a:lnTo>
                  <a:lnTo>
                    <a:pt x="109" y="62"/>
                  </a:lnTo>
                  <a:lnTo>
                    <a:pt x="107" y="62"/>
                  </a:lnTo>
                  <a:lnTo>
                    <a:pt x="107" y="60"/>
                  </a:lnTo>
                  <a:lnTo>
                    <a:pt x="101" y="60"/>
                  </a:lnTo>
                  <a:lnTo>
                    <a:pt x="101" y="57"/>
                  </a:lnTo>
                  <a:lnTo>
                    <a:pt x="95" y="57"/>
                  </a:lnTo>
                  <a:lnTo>
                    <a:pt x="95" y="54"/>
                  </a:lnTo>
                  <a:lnTo>
                    <a:pt x="91" y="54"/>
                  </a:lnTo>
                  <a:lnTo>
                    <a:pt x="91" y="52"/>
                  </a:lnTo>
                  <a:lnTo>
                    <a:pt x="87" y="52"/>
                  </a:lnTo>
                  <a:lnTo>
                    <a:pt x="87" y="51"/>
                  </a:lnTo>
                  <a:lnTo>
                    <a:pt x="82" y="51"/>
                  </a:lnTo>
                  <a:lnTo>
                    <a:pt x="82" y="49"/>
                  </a:lnTo>
                  <a:lnTo>
                    <a:pt x="80" y="49"/>
                  </a:lnTo>
                  <a:lnTo>
                    <a:pt x="80" y="48"/>
                  </a:lnTo>
                  <a:lnTo>
                    <a:pt x="67" y="48"/>
                  </a:lnTo>
                  <a:lnTo>
                    <a:pt x="67" y="46"/>
                  </a:lnTo>
                  <a:lnTo>
                    <a:pt x="64" y="46"/>
                  </a:lnTo>
                  <a:lnTo>
                    <a:pt x="64" y="45"/>
                  </a:lnTo>
                  <a:lnTo>
                    <a:pt x="59" y="45"/>
                  </a:lnTo>
                  <a:lnTo>
                    <a:pt x="59" y="42"/>
                  </a:lnTo>
                  <a:lnTo>
                    <a:pt x="54" y="42"/>
                  </a:lnTo>
                  <a:lnTo>
                    <a:pt x="54" y="41"/>
                  </a:lnTo>
                  <a:lnTo>
                    <a:pt x="51" y="41"/>
                  </a:lnTo>
                  <a:lnTo>
                    <a:pt x="51" y="39"/>
                  </a:lnTo>
                  <a:lnTo>
                    <a:pt x="47" y="39"/>
                  </a:lnTo>
                  <a:lnTo>
                    <a:pt x="47" y="35"/>
                  </a:lnTo>
                  <a:lnTo>
                    <a:pt x="43" y="35"/>
                  </a:lnTo>
                  <a:lnTo>
                    <a:pt x="43" y="32"/>
                  </a:lnTo>
                  <a:lnTo>
                    <a:pt x="42" y="32"/>
                  </a:lnTo>
                  <a:lnTo>
                    <a:pt x="42" y="29"/>
                  </a:lnTo>
                  <a:lnTo>
                    <a:pt x="41" y="29"/>
                  </a:lnTo>
                  <a:lnTo>
                    <a:pt x="41" y="28"/>
                  </a:lnTo>
                  <a:lnTo>
                    <a:pt x="34" y="28"/>
                  </a:lnTo>
                  <a:lnTo>
                    <a:pt x="34" y="25"/>
                  </a:lnTo>
                  <a:lnTo>
                    <a:pt x="30" y="25"/>
                  </a:lnTo>
                  <a:lnTo>
                    <a:pt x="30" y="21"/>
                  </a:lnTo>
                  <a:lnTo>
                    <a:pt x="27" y="21"/>
                  </a:lnTo>
                  <a:lnTo>
                    <a:pt x="27" y="18"/>
                  </a:lnTo>
                  <a:lnTo>
                    <a:pt x="22" y="18"/>
                  </a:lnTo>
                  <a:lnTo>
                    <a:pt x="22" y="16"/>
                  </a:lnTo>
                  <a:lnTo>
                    <a:pt x="20" y="16"/>
                  </a:lnTo>
                  <a:lnTo>
                    <a:pt x="20" y="12"/>
                  </a:lnTo>
                  <a:lnTo>
                    <a:pt x="19" y="12"/>
                  </a:lnTo>
                  <a:lnTo>
                    <a:pt x="19" y="9"/>
                  </a:lnTo>
                  <a:lnTo>
                    <a:pt x="17" y="9"/>
                  </a:lnTo>
                  <a:lnTo>
                    <a:pt x="17" y="8"/>
                  </a:lnTo>
                  <a:lnTo>
                    <a:pt x="16" y="8"/>
                  </a:lnTo>
                  <a:lnTo>
                    <a:pt x="16" y="5"/>
                  </a:lnTo>
                  <a:lnTo>
                    <a:pt x="13" y="5"/>
                  </a:lnTo>
                  <a:lnTo>
                    <a:pt x="13" y="3"/>
                  </a:lnTo>
                  <a:lnTo>
                    <a:pt x="11" y="3"/>
                  </a:lnTo>
                  <a:lnTo>
                    <a:pt x="11" y="2"/>
                  </a:lnTo>
                  <a:lnTo>
                    <a:pt x="7" y="2"/>
                  </a:lnTo>
                  <a:lnTo>
                    <a:pt x="7"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spTree>
    <p:custDataLst>
      <p:tags r:id="rId1"/>
    </p:custDataLst>
    <p:extLst>
      <p:ext uri="{BB962C8B-B14F-4D97-AF65-F5344CB8AC3E}">
        <p14:creationId xmlns:p14="http://schemas.microsoft.com/office/powerpoint/2010/main" val="2756736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552: Age et expression génique tumorale </a:t>
            </a:r>
            <a:r>
              <a:rPr lang="fr-FR" dirty="0" smtClean="0"/>
              <a:t>chez </a:t>
            </a:r>
            <a:r>
              <a:rPr lang="fr-FR" dirty="0"/>
              <a:t>les patients avec cancer du colon stade II/III – </a:t>
            </a:r>
            <a:r>
              <a:rPr lang="fr-FR" dirty="0" err="1"/>
              <a:t>Hochster</a:t>
            </a:r>
            <a:r>
              <a:rPr lang="fr-FR" dirty="0"/>
              <a:t> HS, et al</a:t>
            </a:r>
          </a:p>
        </p:txBody>
      </p:sp>
      <p:sp>
        <p:nvSpPr>
          <p:cNvPr id="5123" name="Rectangle 3"/>
          <p:cNvSpPr>
            <a:spLocks noGrp="1" noChangeArrowheads="1"/>
          </p:cNvSpPr>
          <p:nvPr>
            <p:ph idx="1"/>
          </p:nvPr>
        </p:nvSpPr>
        <p:spPr/>
        <p:txBody>
          <a:bodyPr/>
          <a:lstStyle/>
          <a:p>
            <a:pPr marL="0" indent="0">
              <a:buNone/>
            </a:pPr>
            <a:r>
              <a:rPr lang="fr-FR" b="1" dirty="0" smtClean="0"/>
              <a:t>Conclusions</a:t>
            </a:r>
          </a:p>
          <a:p>
            <a:r>
              <a:rPr lang="fr-FR" b="1" dirty="0" smtClean="0"/>
              <a:t>Chez ces patients avec cancer du colon de stade II/III, en utilisant le test validé Colon </a:t>
            </a:r>
            <a:r>
              <a:rPr lang="fr-FR" b="1" dirty="0" err="1" smtClean="0"/>
              <a:t>Recurrence</a:t>
            </a:r>
            <a:r>
              <a:rPr lang="fr-FR" b="1" dirty="0" smtClean="0"/>
              <a:t> Score™ dans &gt;22,000 échantillons, cette étude a démontré une expression génique similaire dans toutes les tranches d’âge</a:t>
            </a:r>
          </a:p>
          <a:p>
            <a:r>
              <a:rPr lang="fr-FR" b="1" dirty="0" smtClean="0"/>
              <a:t>Ces résultats suggèrent que le cancer du colon des patients les plus jeunes n’est pas biologiquement différent de celui des plus âgés</a:t>
            </a:r>
          </a:p>
          <a:p>
            <a:r>
              <a:rPr lang="fr-FR" b="1" dirty="0" smtClean="0"/>
              <a:t>La plupart des patients avec cancer du colon de stade II/III avaient une maladie à faible risque, y compris les plus jeunes (&lt;55 ans)</a:t>
            </a:r>
          </a:p>
          <a:p>
            <a:r>
              <a:rPr lang="fr-FR" b="1" dirty="0" smtClean="0"/>
              <a:t>Le Colon </a:t>
            </a:r>
            <a:r>
              <a:rPr lang="fr-FR" b="1" dirty="0" err="1" smtClean="0"/>
              <a:t>Recurrence</a:t>
            </a:r>
            <a:r>
              <a:rPr lang="fr-FR" b="1" dirty="0" smtClean="0"/>
              <a:t> Score™ est également valide pour identifier les jeunes patients chez qui une CT adjuvante pourrait ne pas être nécessaire</a:t>
            </a:r>
            <a:endParaRPr lang="fr-FR" b="1" dirty="0"/>
          </a:p>
        </p:txBody>
      </p:sp>
      <p:sp>
        <p:nvSpPr>
          <p:cNvPr id="15" name="Text Placeholder 14"/>
          <p:cNvSpPr>
            <a:spLocks noGrp="1"/>
          </p:cNvSpPr>
          <p:nvPr>
            <p:ph type="body" sz="quarter" idx="11"/>
          </p:nvPr>
        </p:nvSpPr>
        <p:spPr>
          <a:xfrm>
            <a:off x="4351868" y="6096000"/>
            <a:ext cx="4427008" cy="487363"/>
          </a:xfrm>
        </p:spPr>
        <p:txBody>
          <a:bodyPr/>
          <a:lstStyle/>
          <a:p>
            <a:r>
              <a:rPr lang="fr-FR" smtClean="0"/>
              <a:t>Hochster HS, et al, J Clin Oncol 2018;36(Suppl 4S):Abstr 552</a:t>
            </a:r>
            <a:endParaRPr lang="fr-FR"/>
          </a:p>
        </p:txBody>
      </p:sp>
    </p:spTree>
    <p:custDataLst>
      <p:tags r:id="rId1"/>
    </p:custDataLst>
    <p:extLst>
      <p:ext uri="{BB962C8B-B14F-4D97-AF65-F5344CB8AC3E}">
        <p14:creationId xmlns:p14="http://schemas.microsoft.com/office/powerpoint/2010/main" val="204475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 Résultats à long terme d’un essai randomisé de phase III explorant l’effet d’un lavage péritonéal peropératoire extensif en association au traitement standard dans le cancer de l’estomac résécable ≥ T3: CCOG 1102 </a:t>
            </a:r>
            <a:br>
              <a:rPr lang="fr-FR" dirty="0" smtClean="0"/>
            </a:br>
            <a:r>
              <a:rPr lang="fr-FR" dirty="0" smtClean="0"/>
              <a:t>– Morimoto D, et al</a:t>
            </a:r>
            <a:endParaRPr lang="fr-FR" dirty="0"/>
          </a:p>
        </p:txBody>
      </p:sp>
      <p:sp>
        <p:nvSpPr>
          <p:cNvPr id="5123" name="Rectangle 3"/>
          <p:cNvSpPr>
            <a:spLocks noGrp="1" noChangeArrowheads="1"/>
          </p:cNvSpPr>
          <p:nvPr>
            <p:ph idx="1"/>
          </p:nvPr>
        </p:nvSpPr>
        <p:spPr/>
        <p:txBody>
          <a:bodyPr/>
          <a:lstStyle/>
          <a:p>
            <a:pPr marL="0" indent="0">
              <a:buNone/>
            </a:pPr>
            <a:r>
              <a:rPr lang="fr-FR" b="1" smtClean="0"/>
              <a:t>Résultats </a:t>
            </a:r>
          </a:p>
          <a:p>
            <a:endParaRPr lang="fr-FR"/>
          </a:p>
        </p:txBody>
      </p:sp>
      <p:sp>
        <p:nvSpPr>
          <p:cNvPr id="15" name="Text Placeholder 14"/>
          <p:cNvSpPr>
            <a:spLocks noGrp="1"/>
          </p:cNvSpPr>
          <p:nvPr>
            <p:ph type="body" sz="quarter" idx="11"/>
          </p:nvPr>
        </p:nvSpPr>
        <p:spPr/>
        <p:txBody>
          <a:bodyPr/>
          <a:lstStyle/>
          <a:p>
            <a:r>
              <a:rPr lang="fr-FR" smtClean="0"/>
              <a:t>Morimoto D, et al, J Clin Oncol 2018;36(Suppl 4S):Abstr 1</a:t>
            </a:r>
            <a:endParaRPr lang="fr-FR"/>
          </a:p>
        </p:txBody>
      </p:sp>
      <p:sp>
        <p:nvSpPr>
          <p:cNvPr id="123" name="TextBox 122"/>
          <p:cNvSpPr txBox="1"/>
          <p:nvPr/>
        </p:nvSpPr>
        <p:spPr>
          <a:xfrm>
            <a:off x="2627784" y="1772816"/>
            <a:ext cx="3888432" cy="369332"/>
          </a:xfrm>
          <a:prstGeom prst="rect">
            <a:avLst/>
          </a:prstGeom>
          <a:noFill/>
        </p:spPr>
        <p:txBody>
          <a:bodyPr wrap="square" rtlCol="0">
            <a:spAutoFit/>
          </a:bodyPr>
          <a:lstStyle/>
          <a:p>
            <a:pPr algn="ctr"/>
            <a:r>
              <a:rPr lang="fr-FR" b="1" smtClean="0"/>
              <a:t>SG</a:t>
            </a:r>
            <a:endParaRPr lang="fr-FR" b="1"/>
          </a:p>
        </p:txBody>
      </p:sp>
      <p:grpSp>
        <p:nvGrpSpPr>
          <p:cNvPr id="124" name="Group 123"/>
          <p:cNvGrpSpPr/>
          <p:nvPr/>
        </p:nvGrpSpPr>
        <p:grpSpPr>
          <a:xfrm>
            <a:off x="2305058" y="2315137"/>
            <a:ext cx="3899348" cy="2566084"/>
            <a:chOff x="836615" y="2448719"/>
            <a:chExt cx="3906738" cy="2171700"/>
          </a:xfrm>
        </p:grpSpPr>
        <p:sp>
          <p:nvSpPr>
            <p:cNvPr id="125" name="Freeform 1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2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2"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3"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4"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5"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6"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13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138" name="TextBox 137"/>
          <p:cNvSpPr txBox="1"/>
          <p:nvPr/>
        </p:nvSpPr>
        <p:spPr>
          <a:xfrm rot="16200000">
            <a:off x="1242219" y="3412352"/>
            <a:ext cx="1176900" cy="276999"/>
          </a:xfrm>
          <a:prstGeom prst="rect">
            <a:avLst/>
          </a:prstGeom>
          <a:noFill/>
        </p:spPr>
        <p:txBody>
          <a:bodyPr wrap="none" rtlCol="0">
            <a:spAutoFit/>
          </a:bodyPr>
          <a:lstStyle/>
          <a:p>
            <a:pPr algn="ctr" fontAlgn="base">
              <a:spcBef>
                <a:spcPct val="0"/>
              </a:spcBef>
              <a:spcAft>
                <a:spcPct val="0"/>
              </a:spcAft>
            </a:pPr>
            <a:r>
              <a:rPr lang="fr-FR" sz="1200" smtClean="0">
                <a:solidFill>
                  <a:srgbClr val="363636"/>
                </a:solidFill>
              </a:rPr>
              <a:t>Taux de survie</a:t>
            </a:r>
            <a:endParaRPr lang="fr-FR" sz="1200">
              <a:solidFill>
                <a:srgbClr val="363636"/>
              </a:solidFill>
            </a:endParaRPr>
          </a:p>
        </p:txBody>
      </p:sp>
      <p:sp>
        <p:nvSpPr>
          <p:cNvPr id="139" name="TextBox 138"/>
          <p:cNvSpPr txBox="1"/>
          <p:nvPr/>
        </p:nvSpPr>
        <p:spPr>
          <a:xfrm>
            <a:off x="3525594" y="5097553"/>
            <a:ext cx="1570186" cy="276999"/>
          </a:xfrm>
          <a:prstGeom prst="rect">
            <a:avLst/>
          </a:prstGeom>
          <a:noFill/>
        </p:spPr>
        <p:txBody>
          <a:bodyPr wrap="none" rtlCol="0">
            <a:spAutoFit/>
          </a:bodyPr>
          <a:lstStyle/>
          <a:p>
            <a:pPr algn="ctr" fontAlgn="base">
              <a:spcBef>
                <a:spcPct val="0"/>
              </a:spcBef>
              <a:spcAft>
                <a:spcPct val="0"/>
              </a:spcAft>
            </a:pPr>
            <a:r>
              <a:rPr lang="fr-FR" sz="1200" dirty="0" smtClean="0">
                <a:solidFill>
                  <a:srgbClr val="363636"/>
                </a:solidFill>
              </a:rPr>
              <a:t>Mois après chirurgie</a:t>
            </a:r>
            <a:endParaRPr lang="fr-FR" sz="1200" dirty="0">
              <a:solidFill>
                <a:srgbClr val="363636"/>
              </a:solidFill>
            </a:endParaRPr>
          </a:p>
        </p:txBody>
      </p:sp>
      <p:sp>
        <p:nvSpPr>
          <p:cNvPr id="140" name="TextBox 139"/>
          <p:cNvSpPr txBox="1"/>
          <p:nvPr/>
        </p:nvSpPr>
        <p:spPr>
          <a:xfrm>
            <a:off x="1975185" y="2174006"/>
            <a:ext cx="398592" cy="276999"/>
          </a:xfrm>
          <a:prstGeom prst="rect">
            <a:avLst/>
          </a:prstGeom>
          <a:noFill/>
        </p:spPr>
        <p:txBody>
          <a:bodyPr wrap="none" rtlCol="0" anchor="ctr" anchorCtr="0">
            <a:spAutoFit/>
          </a:bodyPr>
          <a:lstStyle/>
          <a:p>
            <a:pPr algn="r"/>
            <a:r>
              <a:rPr lang="fr-FR" sz="1200" smtClean="0"/>
              <a:t>1,0</a:t>
            </a:r>
            <a:endParaRPr lang="fr-FR" sz="1200"/>
          </a:p>
        </p:txBody>
      </p:sp>
      <p:sp>
        <p:nvSpPr>
          <p:cNvPr id="141" name="TextBox 140"/>
          <p:cNvSpPr txBox="1"/>
          <p:nvPr/>
        </p:nvSpPr>
        <p:spPr>
          <a:xfrm>
            <a:off x="1975185" y="2667300"/>
            <a:ext cx="398592" cy="276999"/>
          </a:xfrm>
          <a:prstGeom prst="rect">
            <a:avLst/>
          </a:prstGeom>
          <a:noFill/>
        </p:spPr>
        <p:txBody>
          <a:bodyPr wrap="none" rtlCol="0" anchor="ctr" anchorCtr="0">
            <a:spAutoFit/>
          </a:bodyPr>
          <a:lstStyle/>
          <a:p>
            <a:pPr algn="r"/>
            <a:r>
              <a:rPr lang="fr-FR" sz="1200" smtClean="0"/>
              <a:t>0,8</a:t>
            </a:r>
            <a:endParaRPr lang="fr-FR" sz="1200"/>
          </a:p>
        </p:txBody>
      </p:sp>
      <p:sp>
        <p:nvSpPr>
          <p:cNvPr id="142" name="TextBox 141"/>
          <p:cNvSpPr txBox="1"/>
          <p:nvPr/>
        </p:nvSpPr>
        <p:spPr>
          <a:xfrm>
            <a:off x="1975185" y="3158539"/>
            <a:ext cx="398592" cy="276999"/>
          </a:xfrm>
          <a:prstGeom prst="rect">
            <a:avLst/>
          </a:prstGeom>
          <a:noFill/>
        </p:spPr>
        <p:txBody>
          <a:bodyPr wrap="none" rtlCol="0" anchor="ctr" anchorCtr="0">
            <a:spAutoFit/>
          </a:bodyPr>
          <a:lstStyle/>
          <a:p>
            <a:pPr algn="r"/>
            <a:r>
              <a:rPr lang="fr-FR" sz="1200" smtClean="0"/>
              <a:t>0,6</a:t>
            </a:r>
            <a:endParaRPr lang="fr-FR" sz="1200"/>
          </a:p>
        </p:txBody>
      </p:sp>
      <p:sp>
        <p:nvSpPr>
          <p:cNvPr id="143" name="TextBox 142"/>
          <p:cNvSpPr txBox="1"/>
          <p:nvPr/>
        </p:nvSpPr>
        <p:spPr>
          <a:xfrm>
            <a:off x="1975185" y="3649778"/>
            <a:ext cx="398592" cy="276999"/>
          </a:xfrm>
          <a:prstGeom prst="rect">
            <a:avLst/>
          </a:prstGeom>
          <a:noFill/>
        </p:spPr>
        <p:txBody>
          <a:bodyPr wrap="none" rtlCol="0" anchor="ctr" anchorCtr="0">
            <a:spAutoFit/>
          </a:bodyPr>
          <a:lstStyle/>
          <a:p>
            <a:pPr algn="r"/>
            <a:r>
              <a:rPr lang="fr-FR" sz="1200" smtClean="0"/>
              <a:t>0,4</a:t>
            </a:r>
            <a:endParaRPr lang="fr-FR" sz="1200"/>
          </a:p>
        </p:txBody>
      </p:sp>
      <p:sp>
        <p:nvSpPr>
          <p:cNvPr id="144" name="TextBox 143"/>
          <p:cNvSpPr txBox="1"/>
          <p:nvPr/>
        </p:nvSpPr>
        <p:spPr>
          <a:xfrm>
            <a:off x="1975185" y="4141017"/>
            <a:ext cx="398592" cy="276999"/>
          </a:xfrm>
          <a:prstGeom prst="rect">
            <a:avLst/>
          </a:prstGeom>
          <a:noFill/>
        </p:spPr>
        <p:txBody>
          <a:bodyPr wrap="none" rtlCol="0" anchor="ctr" anchorCtr="0">
            <a:spAutoFit/>
          </a:bodyPr>
          <a:lstStyle/>
          <a:p>
            <a:pPr algn="r"/>
            <a:r>
              <a:rPr lang="fr-FR" sz="1200" smtClean="0"/>
              <a:t>0,2</a:t>
            </a:r>
            <a:endParaRPr lang="fr-FR" sz="1200"/>
          </a:p>
        </p:txBody>
      </p:sp>
      <p:sp>
        <p:nvSpPr>
          <p:cNvPr id="145" name="TextBox 144"/>
          <p:cNvSpPr txBox="1"/>
          <p:nvPr/>
        </p:nvSpPr>
        <p:spPr>
          <a:xfrm>
            <a:off x="2103527" y="4632256"/>
            <a:ext cx="270251" cy="276999"/>
          </a:xfrm>
          <a:prstGeom prst="rect">
            <a:avLst/>
          </a:prstGeom>
          <a:noFill/>
        </p:spPr>
        <p:txBody>
          <a:bodyPr wrap="none" rtlCol="0" anchor="ctr" anchorCtr="0">
            <a:spAutoFit/>
          </a:bodyPr>
          <a:lstStyle/>
          <a:p>
            <a:pPr algn="r"/>
            <a:r>
              <a:rPr lang="fr-FR" sz="1200" smtClean="0"/>
              <a:t>0</a:t>
            </a:r>
            <a:endParaRPr lang="fr-FR" sz="1200"/>
          </a:p>
        </p:txBody>
      </p:sp>
      <p:sp>
        <p:nvSpPr>
          <p:cNvPr id="146" name="TextBox 145"/>
          <p:cNvSpPr txBox="1"/>
          <p:nvPr/>
        </p:nvSpPr>
        <p:spPr>
          <a:xfrm>
            <a:off x="2178861" y="4827557"/>
            <a:ext cx="439543" cy="1015663"/>
          </a:xfrm>
          <a:prstGeom prst="rect">
            <a:avLst/>
          </a:prstGeom>
          <a:noFill/>
        </p:spPr>
        <p:txBody>
          <a:bodyPr wrap="none" rtlCol="0" anchor="t" anchorCtr="0">
            <a:spAutoFit/>
          </a:bodyPr>
          <a:lstStyle/>
          <a:p>
            <a:pPr algn="ctr"/>
            <a:r>
              <a:rPr lang="fr-FR" sz="1200" smtClean="0"/>
              <a:t>0</a:t>
            </a:r>
          </a:p>
          <a:p>
            <a:pPr algn="ctr"/>
            <a:endParaRPr lang="fr-FR" sz="1200" smtClean="0"/>
          </a:p>
          <a:p>
            <a:pPr algn="ctr"/>
            <a:endParaRPr lang="fr-FR" sz="1200" smtClean="0"/>
          </a:p>
          <a:p>
            <a:pPr algn="ctr"/>
            <a:r>
              <a:rPr lang="fr-FR" sz="1200" smtClean="0"/>
              <a:t>145</a:t>
            </a:r>
          </a:p>
          <a:p>
            <a:pPr algn="ctr"/>
            <a:r>
              <a:rPr lang="fr-FR" sz="1200" smtClean="0"/>
              <a:t>150</a:t>
            </a:r>
            <a:endParaRPr lang="fr-FR" sz="1200"/>
          </a:p>
        </p:txBody>
      </p:sp>
      <p:sp>
        <p:nvSpPr>
          <p:cNvPr id="147" name="TextBox 146"/>
          <p:cNvSpPr txBox="1"/>
          <p:nvPr/>
        </p:nvSpPr>
        <p:spPr>
          <a:xfrm>
            <a:off x="2948810" y="4827557"/>
            <a:ext cx="439543" cy="1015663"/>
          </a:xfrm>
          <a:prstGeom prst="rect">
            <a:avLst/>
          </a:prstGeom>
          <a:noFill/>
        </p:spPr>
        <p:txBody>
          <a:bodyPr wrap="none" rtlCol="0" anchor="t" anchorCtr="0">
            <a:spAutoFit/>
          </a:bodyPr>
          <a:lstStyle/>
          <a:p>
            <a:pPr algn="ctr"/>
            <a:r>
              <a:rPr lang="fr-FR" sz="1200" smtClean="0"/>
              <a:t>12</a:t>
            </a:r>
          </a:p>
          <a:p>
            <a:pPr algn="ctr"/>
            <a:endParaRPr lang="fr-FR" sz="1200" smtClean="0"/>
          </a:p>
          <a:p>
            <a:pPr algn="ctr"/>
            <a:endParaRPr lang="fr-FR" sz="1200" smtClean="0"/>
          </a:p>
          <a:p>
            <a:pPr algn="ctr"/>
            <a:r>
              <a:rPr lang="fr-FR" sz="1200" smtClean="0"/>
              <a:t>135</a:t>
            </a:r>
          </a:p>
          <a:p>
            <a:pPr algn="ctr"/>
            <a:r>
              <a:rPr lang="fr-FR" sz="1200" smtClean="0"/>
              <a:t>134</a:t>
            </a:r>
            <a:endParaRPr lang="fr-FR" sz="1200"/>
          </a:p>
        </p:txBody>
      </p:sp>
      <p:sp>
        <p:nvSpPr>
          <p:cNvPr id="148" name="TextBox 147"/>
          <p:cNvSpPr txBox="1"/>
          <p:nvPr/>
        </p:nvSpPr>
        <p:spPr>
          <a:xfrm>
            <a:off x="3720436" y="4827557"/>
            <a:ext cx="439544" cy="1015663"/>
          </a:xfrm>
          <a:prstGeom prst="rect">
            <a:avLst/>
          </a:prstGeom>
          <a:noFill/>
        </p:spPr>
        <p:txBody>
          <a:bodyPr wrap="none" rtlCol="0" anchor="t" anchorCtr="0">
            <a:spAutoFit/>
          </a:bodyPr>
          <a:lstStyle/>
          <a:p>
            <a:pPr algn="ctr"/>
            <a:r>
              <a:rPr lang="fr-FR" sz="1200" smtClean="0"/>
              <a:t>24</a:t>
            </a:r>
          </a:p>
          <a:p>
            <a:pPr algn="ctr"/>
            <a:endParaRPr lang="fr-FR" sz="1200" smtClean="0"/>
          </a:p>
          <a:p>
            <a:pPr algn="ctr"/>
            <a:endParaRPr lang="fr-FR" sz="1200" smtClean="0"/>
          </a:p>
          <a:p>
            <a:pPr algn="r"/>
            <a:r>
              <a:rPr lang="fr-FR" sz="1200" smtClean="0"/>
              <a:t>121</a:t>
            </a:r>
          </a:p>
          <a:p>
            <a:pPr algn="r"/>
            <a:r>
              <a:rPr lang="fr-FR" sz="1200" smtClean="0"/>
              <a:t>121</a:t>
            </a:r>
            <a:endParaRPr lang="fr-FR" sz="1200"/>
          </a:p>
        </p:txBody>
      </p:sp>
      <p:sp>
        <p:nvSpPr>
          <p:cNvPr id="149" name="TextBox 148"/>
          <p:cNvSpPr txBox="1"/>
          <p:nvPr/>
        </p:nvSpPr>
        <p:spPr>
          <a:xfrm>
            <a:off x="4454757" y="4827557"/>
            <a:ext cx="439544" cy="1015663"/>
          </a:xfrm>
          <a:prstGeom prst="rect">
            <a:avLst/>
          </a:prstGeom>
          <a:noFill/>
        </p:spPr>
        <p:txBody>
          <a:bodyPr wrap="none" rtlCol="0" anchor="t" anchorCtr="0">
            <a:spAutoFit/>
          </a:bodyPr>
          <a:lstStyle/>
          <a:p>
            <a:pPr algn="ctr"/>
            <a:r>
              <a:rPr lang="fr-FR" sz="1200" smtClean="0"/>
              <a:t>36</a:t>
            </a:r>
          </a:p>
          <a:p>
            <a:pPr algn="ctr"/>
            <a:endParaRPr lang="fr-FR" sz="1200" smtClean="0"/>
          </a:p>
          <a:p>
            <a:pPr algn="ctr"/>
            <a:endParaRPr lang="fr-FR" sz="1200" smtClean="0"/>
          </a:p>
          <a:p>
            <a:pPr algn="ctr"/>
            <a:r>
              <a:rPr lang="fr-FR" sz="1200" smtClean="0"/>
              <a:t>105</a:t>
            </a:r>
          </a:p>
          <a:p>
            <a:pPr algn="ctr"/>
            <a:r>
              <a:rPr lang="fr-FR" sz="1200" smtClean="0"/>
              <a:t>109</a:t>
            </a:r>
            <a:endParaRPr lang="fr-FR" sz="1200"/>
          </a:p>
        </p:txBody>
      </p:sp>
      <p:sp>
        <p:nvSpPr>
          <p:cNvPr id="150" name="TextBox 149"/>
          <p:cNvSpPr txBox="1"/>
          <p:nvPr/>
        </p:nvSpPr>
        <p:spPr>
          <a:xfrm>
            <a:off x="5283637" y="4827557"/>
            <a:ext cx="354584" cy="1015663"/>
          </a:xfrm>
          <a:prstGeom prst="rect">
            <a:avLst/>
          </a:prstGeom>
          <a:noFill/>
        </p:spPr>
        <p:txBody>
          <a:bodyPr wrap="none" rtlCol="0" anchor="t" anchorCtr="0">
            <a:spAutoFit/>
          </a:bodyPr>
          <a:lstStyle/>
          <a:p>
            <a:pPr algn="ctr"/>
            <a:r>
              <a:rPr lang="fr-FR" sz="1200" smtClean="0"/>
              <a:t>48</a:t>
            </a:r>
          </a:p>
          <a:p>
            <a:pPr algn="ctr"/>
            <a:endParaRPr lang="fr-FR" sz="1200" smtClean="0"/>
          </a:p>
          <a:p>
            <a:pPr algn="ctr"/>
            <a:endParaRPr lang="fr-FR" sz="1200" smtClean="0"/>
          </a:p>
          <a:p>
            <a:pPr algn="ctr"/>
            <a:r>
              <a:rPr lang="fr-FR" sz="1200" smtClean="0"/>
              <a:t>31</a:t>
            </a:r>
          </a:p>
          <a:p>
            <a:pPr algn="ctr"/>
            <a:r>
              <a:rPr lang="fr-FR" sz="1200" smtClean="0"/>
              <a:t>40</a:t>
            </a:r>
            <a:endParaRPr lang="fr-FR" sz="1200"/>
          </a:p>
        </p:txBody>
      </p:sp>
      <p:sp>
        <p:nvSpPr>
          <p:cNvPr id="151" name="TextBox 150"/>
          <p:cNvSpPr txBox="1"/>
          <p:nvPr/>
        </p:nvSpPr>
        <p:spPr>
          <a:xfrm>
            <a:off x="6030148" y="4827557"/>
            <a:ext cx="354584" cy="1015663"/>
          </a:xfrm>
          <a:prstGeom prst="rect">
            <a:avLst/>
          </a:prstGeom>
          <a:noFill/>
        </p:spPr>
        <p:txBody>
          <a:bodyPr wrap="none" rtlCol="0" anchor="t" anchorCtr="0">
            <a:spAutoFit/>
          </a:bodyPr>
          <a:lstStyle/>
          <a:p>
            <a:pPr algn="ctr"/>
            <a:r>
              <a:rPr lang="fr-FR" sz="1200" smtClean="0"/>
              <a:t>60</a:t>
            </a:r>
          </a:p>
          <a:p>
            <a:pPr algn="ctr"/>
            <a:endParaRPr lang="fr-FR" sz="1200" smtClean="0"/>
          </a:p>
          <a:p>
            <a:pPr algn="ctr"/>
            <a:endParaRPr lang="fr-FR" sz="1200" smtClean="0"/>
          </a:p>
          <a:p>
            <a:pPr algn="ctr"/>
            <a:r>
              <a:rPr lang="fr-FR" sz="1200" smtClean="0"/>
              <a:t>20</a:t>
            </a:r>
          </a:p>
          <a:p>
            <a:pPr algn="ctr"/>
            <a:r>
              <a:rPr lang="fr-FR" sz="1200" smtClean="0"/>
              <a:t>18</a:t>
            </a:r>
            <a:endParaRPr lang="fr-FR" sz="1200"/>
          </a:p>
        </p:txBody>
      </p:sp>
      <p:sp>
        <p:nvSpPr>
          <p:cNvPr id="152" name="TextBox 151"/>
          <p:cNvSpPr txBox="1"/>
          <p:nvPr/>
        </p:nvSpPr>
        <p:spPr>
          <a:xfrm>
            <a:off x="1201783" y="5196889"/>
            <a:ext cx="973438" cy="646331"/>
          </a:xfrm>
          <a:prstGeom prst="rect">
            <a:avLst/>
          </a:prstGeom>
          <a:noFill/>
        </p:spPr>
        <p:txBody>
          <a:bodyPr wrap="square" rtlCol="0">
            <a:spAutoFit/>
          </a:bodyPr>
          <a:lstStyle/>
          <a:p>
            <a:pPr algn="r"/>
            <a:r>
              <a:rPr lang="fr-FR" sz="1200" dirty="0" smtClean="0"/>
              <a:t>N</a:t>
            </a:r>
          </a:p>
          <a:p>
            <a:pPr algn="r"/>
            <a:r>
              <a:rPr lang="fr-FR" sz="1200" dirty="0" smtClean="0"/>
              <a:t>LPPE</a:t>
            </a:r>
          </a:p>
          <a:p>
            <a:pPr algn="r"/>
            <a:r>
              <a:rPr lang="fr-FR" sz="1200" dirty="0" smtClean="0"/>
              <a:t>Non LPPE</a:t>
            </a:r>
            <a:endParaRPr lang="fr-FR" sz="1200" dirty="0"/>
          </a:p>
        </p:txBody>
      </p:sp>
      <p:sp>
        <p:nvSpPr>
          <p:cNvPr id="153" name="TextBox 152"/>
          <p:cNvSpPr txBox="1"/>
          <p:nvPr/>
        </p:nvSpPr>
        <p:spPr>
          <a:xfrm>
            <a:off x="5794818" y="2478395"/>
            <a:ext cx="2492990" cy="523220"/>
          </a:xfrm>
          <a:prstGeom prst="rect">
            <a:avLst/>
          </a:prstGeom>
          <a:noFill/>
        </p:spPr>
        <p:txBody>
          <a:bodyPr wrap="none" rtlCol="0">
            <a:spAutoFit/>
          </a:bodyPr>
          <a:lstStyle/>
          <a:p>
            <a:r>
              <a:rPr lang="fr-FR" sz="1400" dirty="0" smtClean="0"/>
              <a:t>HR 0,91 (IC95% 0,60 – </a:t>
            </a:r>
            <a:r>
              <a:rPr lang="fr-FR" sz="1400" dirty="0" smtClean="0">
                <a:cs typeface="Arial"/>
              </a:rPr>
              <a:t>1,37)</a:t>
            </a:r>
          </a:p>
          <a:p>
            <a:r>
              <a:rPr lang="fr-FR" sz="1400" dirty="0" smtClean="0">
                <a:cs typeface="Arial"/>
              </a:rPr>
              <a:t>p=0,65</a:t>
            </a:r>
            <a:endParaRPr lang="fr-FR" sz="1400" dirty="0"/>
          </a:p>
        </p:txBody>
      </p:sp>
      <p:cxnSp>
        <p:nvCxnSpPr>
          <p:cNvPr id="154" name="Straight Connector 153"/>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271315" y="3238966"/>
            <a:ext cx="1641908" cy="523220"/>
          </a:xfrm>
          <a:prstGeom prst="rect">
            <a:avLst/>
          </a:prstGeom>
          <a:noFill/>
        </p:spPr>
        <p:txBody>
          <a:bodyPr wrap="none" rtlCol="0">
            <a:spAutoFit/>
          </a:bodyPr>
          <a:lstStyle/>
          <a:p>
            <a:r>
              <a:rPr lang="fr-FR" sz="1400" smtClean="0"/>
              <a:t>Groupe LPPE</a:t>
            </a:r>
          </a:p>
          <a:p>
            <a:r>
              <a:rPr lang="fr-FR" sz="1400" smtClean="0"/>
              <a:t>Groupe non LPPE</a:t>
            </a:r>
            <a:endParaRPr lang="fr-FR" sz="1400"/>
          </a:p>
        </p:txBody>
      </p:sp>
      <p:grpSp>
        <p:nvGrpSpPr>
          <p:cNvPr id="157" name="Group 36"/>
          <p:cNvGrpSpPr>
            <a:grpSpLocks/>
          </p:cNvGrpSpPr>
          <p:nvPr/>
        </p:nvGrpSpPr>
        <p:grpSpPr bwMode="auto">
          <a:xfrm>
            <a:off x="2398632" y="2320442"/>
            <a:ext cx="3829552" cy="918524"/>
            <a:chOff x="1979" y="1947"/>
            <a:chExt cx="1794" cy="432"/>
          </a:xfrm>
        </p:grpSpPr>
        <p:sp>
          <p:nvSpPr>
            <p:cNvPr id="158" name="Line 37"/>
            <p:cNvSpPr>
              <a:spLocks noChangeShapeType="1"/>
            </p:cNvSpPr>
            <p:nvPr/>
          </p:nvSpPr>
          <p:spPr bwMode="auto">
            <a:xfrm>
              <a:off x="2207" y="19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59" name="Line 38"/>
            <p:cNvSpPr>
              <a:spLocks noChangeShapeType="1"/>
            </p:cNvSpPr>
            <p:nvPr/>
          </p:nvSpPr>
          <p:spPr bwMode="auto">
            <a:xfrm>
              <a:off x="314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0" name="Line 39"/>
            <p:cNvSpPr>
              <a:spLocks noChangeShapeType="1"/>
            </p:cNvSpPr>
            <p:nvPr/>
          </p:nvSpPr>
          <p:spPr bwMode="auto">
            <a:xfrm>
              <a:off x="3647"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1" name="Line 40"/>
            <p:cNvSpPr>
              <a:spLocks noChangeShapeType="1"/>
            </p:cNvSpPr>
            <p:nvPr/>
          </p:nvSpPr>
          <p:spPr bwMode="auto">
            <a:xfrm>
              <a:off x="3005"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2" name="Line 41"/>
            <p:cNvSpPr>
              <a:spLocks noChangeShapeType="1"/>
            </p:cNvSpPr>
            <p:nvPr/>
          </p:nvSpPr>
          <p:spPr bwMode="auto">
            <a:xfrm>
              <a:off x="3017"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3" name="Line 42"/>
            <p:cNvSpPr>
              <a:spLocks noChangeShapeType="1"/>
            </p:cNvSpPr>
            <p:nvPr/>
          </p:nvSpPr>
          <p:spPr bwMode="auto">
            <a:xfrm>
              <a:off x="3197"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4" name="Line 43"/>
            <p:cNvSpPr>
              <a:spLocks noChangeShapeType="1"/>
            </p:cNvSpPr>
            <p:nvPr/>
          </p:nvSpPr>
          <p:spPr bwMode="auto">
            <a:xfrm>
              <a:off x="3209"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5" name="Line 44"/>
            <p:cNvSpPr>
              <a:spLocks noChangeShapeType="1"/>
            </p:cNvSpPr>
            <p:nvPr/>
          </p:nvSpPr>
          <p:spPr bwMode="auto">
            <a:xfrm>
              <a:off x="330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6" name="Line 45"/>
            <p:cNvSpPr>
              <a:spLocks noChangeShapeType="1"/>
            </p:cNvSpPr>
            <p:nvPr/>
          </p:nvSpPr>
          <p:spPr bwMode="auto">
            <a:xfrm>
              <a:off x="361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7" name="Line 46"/>
            <p:cNvSpPr>
              <a:spLocks noChangeShapeType="1"/>
            </p:cNvSpPr>
            <p:nvPr/>
          </p:nvSpPr>
          <p:spPr bwMode="auto">
            <a:xfrm>
              <a:off x="3575"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8" name="Line 47"/>
            <p:cNvSpPr>
              <a:spLocks noChangeShapeType="1"/>
            </p:cNvSpPr>
            <p:nvPr/>
          </p:nvSpPr>
          <p:spPr bwMode="auto">
            <a:xfrm>
              <a:off x="3419"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69" name="Line 48"/>
            <p:cNvSpPr>
              <a:spLocks noChangeShapeType="1"/>
            </p:cNvSpPr>
            <p:nvPr/>
          </p:nvSpPr>
          <p:spPr bwMode="auto">
            <a:xfrm>
              <a:off x="333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0" name="Line 49"/>
            <p:cNvSpPr>
              <a:spLocks noChangeShapeType="1"/>
            </p:cNvSpPr>
            <p:nvPr/>
          </p:nvSpPr>
          <p:spPr bwMode="auto">
            <a:xfrm>
              <a:off x="334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1" name="Line 50"/>
            <p:cNvSpPr>
              <a:spLocks noChangeShapeType="1"/>
            </p:cNvSpPr>
            <p:nvPr/>
          </p:nvSpPr>
          <p:spPr bwMode="auto">
            <a:xfrm>
              <a:off x="305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2" name="Line 51"/>
            <p:cNvSpPr>
              <a:spLocks noChangeShapeType="1"/>
            </p:cNvSpPr>
            <p:nvPr/>
          </p:nvSpPr>
          <p:spPr bwMode="auto">
            <a:xfrm>
              <a:off x="3071"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3" name="Line 52"/>
            <p:cNvSpPr>
              <a:spLocks noChangeShapeType="1"/>
            </p:cNvSpPr>
            <p:nvPr/>
          </p:nvSpPr>
          <p:spPr bwMode="auto">
            <a:xfrm>
              <a:off x="308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4" name="Line 53"/>
            <p:cNvSpPr>
              <a:spLocks noChangeShapeType="1"/>
            </p:cNvSpPr>
            <p:nvPr/>
          </p:nvSpPr>
          <p:spPr bwMode="auto">
            <a:xfrm>
              <a:off x="309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5" name="Line 54"/>
            <p:cNvSpPr>
              <a:spLocks noChangeShapeType="1"/>
            </p:cNvSpPr>
            <p:nvPr/>
          </p:nvSpPr>
          <p:spPr bwMode="auto">
            <a:xfrm>
              <a:off x="3227"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6" name="Line 55"/>
            <p:cNvSpPr>
              <a:spLocks noChangeShapeType="1"/>
            </p:cNvSpPr>
            <p:nvPr/>
          </p:nvSpPr>
          <p:spPr bwMode="auto">
            <a:xfrm>
              <a:off x="3239"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7" name="Line 56"/>
            <p:cNvSpPr>
              <a:spLocks noChangeShapeType="1"/>
            </p:cNvSpPr>
            <p:nvPr/>
          </p:nvSpPr>
          <p:spPr bwMode="auto">
            <a:xfrm>
              <a:off x="3251"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8" name="Line 57"/>
            <p:cNvSpPr>
              <a:spLocks noChangeShapeType="1"/>
            </p:cNvSpPr>
            <p:nvPr/>
          </p:nvSpPr>
          <p:spPr bwMode="auto">
            <a:xfrm>
              <a:off x="3263"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79" name="Line 58"/>
            <p:cNvSpPr>
              <a:spLocks noChangeShapeType="1"/>
            </p:cNvSpPr>
            <p:nvPr/>
          </p:nvSpPr>
          <p:spPr bwMode="auto">
            <a:xfrm>
              <a:off x="2897" y="217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0" name="Line 59"/>
            <p:cNvSpPr>
              <a:spLocks noChangeShapeType="1"/>
            </p:cNvSpPr>
            <p:nvPr/>
          </p:nvSpPr>
          <p:spPr bwMode="auto">
            <a:xfrm>
              <a:off x="331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1" name="Line 60"/>
            <p:cNvSpPr>
              <a:spLocks noChangeShapeType="1"/>
            </p:cNvSpPr>
            <p:nvPr/>
          </p:nvSpPr>
          <p:spPr bwMode="auto">
            <a:xfrm>
              <a:off x="3599"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2" name="Line 61"/>
            <p:cNvSpPr>
              <a:spLocks noChangeShapeType="1"/>
            </p:cNvSpPr>
            <p:nvPr/>
          </p:nvSpPr>
          <p:spPr bwMode="auto">
            <a:xfrm>
              <a:off x="358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3" name="Line 62"/>
            <p:cNvSpPr>
              <a:spLocks noChangeShapeType="1"/>
            </p:cNvSpPr>
            <p:nvPr/>
          </p:nvSpPr>
          <p:spPr bwMode="auto">
            <a:xfrm>
              <a:off x="343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4" name="Line 63"/>
            <p:cNvSpPr>
              <a:spLocks noChangeShapeType="1"/>
            </p:cNvSpPr>
            <p:nvPr/>
          </p:nvSpPr>
          <p:spPr bwMode="auto">
            <a:xfrm>
              <a:off x="312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5" name="Line 64"/>
            <p:cNvSpPr>
              <a:spLocks noChangeShapeType="1"/>
            </p:cNvSpPr>
            <p:nvPr/>
          </p:nvSpPr>
          <p:spPr bwMode="auto">
            <a:xfrm>
              <a:off x="3323"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6" name="Line 65"/>
            <p:cNvSpPr>
              <a:spLocks noChangeShapeType="1"/>
            </p:cNvSpPr>
            <p:nvPr/>
          </p:nvSpPr>
          <p:spPr bwMode="auto">
            <a:xfrm>
              <a:off x="3155" y="222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7" name="Line 66"/>
            <p:cNvSpPr>
              <a:spLocks noChangeShapeType="1"/>
            </p:cNvSpPr>
            <p:nvPr/>
          </p:nvSpPr>
          <p:spPr bwMode="auto">
            <a:xfrm>
              <a:off x="3107"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8" name="Line 67"/>
            <p:cNvSpPr>
              <a:spLocks noChangeShapeType="1"/>
            </p:cNvSpPr>
            <p:nvPr/>
          </p:nvSpPr>
          <p:spPr bwMode="auto">
            <a:xfrm>
              <a:off x="3769"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9" name="Line 68"/>
            <p:cNvSpPr>
              <a:spLocks noChangeShapeType="1"/>
            </p:cNvSpPr>
            <p:nvPr/>
          </p:nvSpPr>
          <p:spPr bwMode="auto">
            <a:xfrm>
              <a:off x="3173"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0" name="Line 69"/>
            <p:cNvSpPr>
              <a:spLocks noChangeShapeType="1"/>
            </p:cNvSpPr>
            <p:nvPr/>
          </p:nvSpPr>
          <p:spPr bwMode="auto">
            <a:xfrm>
              <a:off x="3707"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1" name="Freeform 70"/>
            <p:cNvSpPr>
              <a:spLocks/>
            </p:cNvSpPr>
            <p:nvPr/>
          </p:nvSpPr>
          <p:spPr bwMode="auto">
            <a:xfrm>
              <a:off x="1979" y="1947"/>
              <a:ext cx="1794" cy="432"/>
            </a:xfrm>
            <a:custGeom>
              <a:avLst/>
              <a:gdLst>
                <a:gd name="T0" fmla="*/ 286 w 299"/>
                <a:gd name="T1" fmla="*/ 72 h 72"/>
                <a:gd name="T2" fmla="*/ 237 w 299"/>
                <a:gd name="T3" fmla="*/ 67 h 72"/>
                <a:gd name="T4" fmla="*/ 227 w 299"/>
                <a:gd name="T5" fmla="*/ 62 h 72"/>
                <a:gd name="T6" fmla="*/ 217 w 299"/>
                <a:gd name="T7" fmla="*/ 59 h 72"/>
                <a:gd name="T8" fmla="*/ 206 w 299"/>
                <a:gd name="T9" fmla="*/ 55 h 72"/>
                <a:gd name="T10" fmla="*/ 195 w 299"/>
                <a:gd name="T11" fmla="*/ 53 h 72"/>
                <a:gd name="T12" fmla="*/ 179 w 299"/>
                <a:gd name="T13" fmla="*/ 49 h 72"/>
                <a:gd name="T14" fmla="*/ 160 w 299"/>
                <a:gd name="T15" fmla="*/ 47 h 72"/>
                <a:gd name="T16" fmla="*/ 158 w 299"/>
                <a:gd name="T17" fmla="*/ 45 h 72"/>
                <a:gd name="T18" fmla="*/ 152 w 299"/>
                <a:gd name="T19" fmla="*/ 44 h 72"/>
                <a:gd name="T20" fmla="*/ 143 w 299"/>
                <a:gd name="T21" fmla="*/ 42 h 72"/>
                <a:gd name="T22" fmla="*/ 138 w 299"/>
                <a:gd name="T23" fmla="*/ 40 h 72"/>
                <a:gd name="T24" fmla="*/ 136 w 299"/>
                <a:gd name="T25" fmla="*/ 38 h 72"/>
                <a:gd name="T26" fmla="*/ 125 w 299"/>
                <a:gd name="T27" fmla="*/ 36 h 72"/>
                <a:gd name="T28" fmla="*/ 123 w 299"/>
                <a:gd name="T29" fmla="*/ 34 h 72"/>
                <a:gd name="T30" fmla="*/ 120 w 299"/>
                <a:gd name="T31" fmla="*/ 32 h 72"/>
                <a:gd name="T32" fmla="*/ 118 w 299"/>
                <a:gd name="T33" fmla="*/ 30 h 72"/>
                <a:gd name="T34" fmla="*/ 111 w 299"/>
                <a:gd name="T35" fmla="*/ 29 h 72"/>
                <a:gd name="T36" fmla="*/ 103 w 299"/>
                <a:gd name="T37" fmla="*/ 24 h 72"/>
                <a:gd name="T38" fmla="*/ 95 w 299"/>
                <a:gd name="T39" fmla="*/ 22 h 72"/>
                <a:gd name="T40" fmla="*/ 87 w 299"/>
                <a:gd name="T41" fmla="*/ 21 h 72"/>
                <a:gd name="T42" fmla="*/ 75 w 299"/>
                <a:gd name="T43" fmla="*/ 20 h 72"/>
                <a:gd name="T44" fmla="*/ 72 w 299"/>
                <a:gd name="T45" fmla="*/ 18 h 72"/>
                <a:gd name="T46" fmla="*/ 69 w 299"/>
                <a:gd name="T47" fmla="*/ 15 h 72"/>
                <a:gd name="T48" fmla="*/ 65 w 299"/>
                <a:gd name="T49" fmla="*/ 14 h 72"/>
                <a:gd name="T50" fmla="*/ 63 w 299"/>
                <a:gd name="T51" fmla="*/ 12 h 72"/>
                <a:gd name="T52" fmla="*/ 58 w 299"/>
                <a:gd name="T53" fmla="*/ 10 h 72"/>
                <a:gd name="T54" fmla="*/ 54 w 299"/>
                <a:gd name="T55" fmla="*/ 7 h 72"/>
                <a:gd name="T56" fmla="*/ 50 w 299"/>
                <a:gd name="T57" fmla="*/ 6 h 72"/>
                <a:gd name="T58" fmla="*/ 26 w 299"/>
                <a:gd name="T59" fmla="*/ 4 h 72"/>
                <a:gd name="T60" fmla="*/ 23 w 299"/>
                <a:gd name="T61" fmla="*/ 2 h 72"/>
                <a:gd name="T62" fmla="*/ 16 w 299"/>
                <a:gd name="T6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72">
                  <a:moveTo>
                    <a:pt x="299" y="72"/>
                  </a:moveTo>
                  <a:lnTo>
                    <a:pt x="286" y="72"/>
                  </a:lnTo>
                  <a:lnTo>
                    <a:pt x="286" y="67"/>
                  </a:lnTo>
                  <a:lnTo>
                    <a:pt x="237" y="67"/>
                  </a:lnTo>
                  <a:lnTo>
                    <a:pt x="237" y="62"/>
                  </a:lnTo>
                  <a:lnTo>
                    <a:pt x="227" y="62"/>
                  </a:lnTo>
                  <a:lnTo>
                    <a:pt x="227" y="59"/>
                  </a:lnTo>
                  <a:lnTo>
                    <a:pt x="217" y="59"/>
                  </a:lnTo>
                  <a:lnTo>
                    <a:pt x="217" y="55"/>
                  </a:lnTo>
                  <a:lnTo>
                    <a:pt x="206" y="55"/>
                  </a:lnTo>
                  <a:lnTo>
                    <a:pt x="206" y="53"/>
                  </a:lnTo>
                  <a:lnTo>
                    <a:pt x="195" y="53"/>
                  </a:lnTo>
                  <a:lnTo>
                    <a:pt x="195" y="49"/>
                  </a:lnTo>
                  <a:lnTo>
                    <a:pt x="179" y="49"/>
                  </a:lnTo>
                  <a:lnTo>
                    <a:pt x="179" y="47"/>
                  </a:lnTo>
                  <a:lnTo>
                    <a:pt x="160" y="47"/>
                  </a:lnTo>
                  <a:lnTo>
                    <a:pt x="160" y="45"/>
                  </a:lnTo>
                  <a:lnTo>
                    <a:pt x="158" y="45"/>
                  </a:lnTo>
                  <a:lnTo>
                    <a:pt x="158" y="44"/>
                  </a:lnTo>
                  <a:lnTo>
                    <a:pt x="152" y="44"/>
                  </a:lnTo>
                  <a:lnTo>
                    <a:pt x="152" y="42"/>
                  </a:lnTo>
                  <a:lnTo>
                    <a:pt x="143" y="42"/>
                  </a:lnTo>
                  <a:lnTo>
                    <a:pt x="143" y="40"/>
                  </a:lnTo>
                  <a:lnTo>
                    <a:pt x="138" y="40"/>
                  </a:lnTo>
                  <a:lnTo>
                    <a:pt x="138" y="38"/>
                  </a:lnTo>
                  <a:lnTo>
                    <a:pt x="136" y="38"/>
                  </a:lnTo>
                  <a:lnTo>
                    <a:pt x="136" y="36"/>
                  </a:lnTo>
                  <a:lnTo>
                    <a:pt x="125" y="36"/>
                  </a:lnTo>
                  <a:lnTo>
                    <a:pt x="125" y="34"/>
                  </a:lnTo>
                  <a:lnTo>
                    <a:pt x="123" y="34"/>
                  </a:lnTo>
                  <a:lnTo>
                    <a:pt x="123" y="32"/>
                  </a:lnTo>
                  <a:lnTo>
                    <a:pt x="120" y="32"/>
                  </a:lnTo>
                  <a:lnTo>
                    <a:pt x="120" y="30"/>
                  </a:lnTo>
                  <a:lnTo>
                    <a:pt x="118" y="30"/>
                  </a:lnTo>
                  <a:lnTo>
                    <a:pt x="118" y="29"/>
                  </a:lnTo>
                  <a:lnTo>
                    <a:pt x="111" y="29"/>
                  </a:lnTo>
                  <a:lnTo>
                    <a:pt x="103" y="29"/>
                  </a:lnTo>
                  <a:lnTo>
                    <a:pt x="103" y="24"/>
                  </a:lnTo>
                  <a:lnTo>
                    <a:pt x="95" y="24"/>
                  </a:lnTo>
                  <a:lnTo>
                    <a:pt x="95" y="22"/>
                  </a:lnTo>
                  <a:lnTo>
                    <a:pt x="87" y="22"/>
                  </a:lnTo>
                  <a:lnTo>
                    <a:pt x="87" y="21"/>
                  </a:lnTo>
                  <a:lnTo>
                    <a:pt x="75" y="21"/>
                  </a:lnTo>
                  <a:lnTo>
                    <a:pt x="75" y="20"/>
                  </a:lnTo>
                  <a:lnTo>
                    <a:pt x="72" y="20"/>
                  </a:lnTo>
                  <a:lnTo>
                    <a:pt x="72" y="18"/>
                  </a:lnTo>
                  <a:lnTo>
                    <a:pt x="69" y="18"/>
                  </a:lnTo>
                  <a:lnTo>
                    <a:pt x="69" y="15"/>
                  </a:lnTo>
                  <a:lnTo>
                    <a:pt x="65" y="15"/>
                  </a:lnTo>
                  <a:lnTo>
                    <a:pt x="65" y="14"/>
                  </a:lnTo>
                  <a:lnTo>
                    <a:pt x="63" y="14"/>
                  </a:lnTo>
                  <a:lnTo>
                    <a:pt x="63" y="12"/>
                  </a:lnTo>
                  <a:lnTo>
                    <a:pt x="58" y="12"/>
                  </a:lnTo>
                  <a:lnTo>
                    <a:pt x="58" y="10"/>
                  </a:lnTo>
                  <a:lnTo>
                    <a:pt x="54" y="10"/>
                  </a:lnTo>
                  <a:lnTo>
                    <a:pt x="54" y="7"/>
                  </a:lnTo>
                  <a:lnTo>
                    <a:pt x="50" y="7"/>
                  </a:lnTo>
                  <a:lnTo>
                    <a:pt x="50" y="6"/>
                  </a:lnTo>
                  <a:lnTo>
                    <a:pt x="26" y="6"/>
                  </a:lnTo>
                  <a:lnTo>
                    <a:pt x="26" y="4"/>
                  </a:lnTo>
                  <a:lnTo>
                    <a:pt x="23" y="4"/>
                  </a:lnTo>
                  <a:lnTo>
                    <a:pt x="23" y="2"/>
                  </a:lnTo>
                  <a:lnTo>
                    <a:pt x="16" y="2"/>
                  </a:lnTo>
                  <a:lnTo>
                    <a:pt x="16"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192" name="Group 71"/>
          <p:cNvGrpSpPr>
            <a:grpSpLocks/>
          </p:cNvGrpSpPr>
          <p:nvPr/>
        </p:nvGrpSpPr>
        <p:grpSpPr bwMode="auto">
          <a:xfrm>
            <a:off x="2398632" y="2320442"/>
            <a:ext cx="3800726" cy="1070376"/>
            <a:chOff x="1978" y="1914"/>
            <a:chExt cx="1800" cy="486"/>
          </a:xfrm>
        </p:grpSpPr>
        <p:sp>
          <p:nvSpPr>
            <p:cNvPr id="193" name="Line 72"/>
            <p:cNvSpPr>
              <a:spLocks noChangeShapeType="1"/>
            </p:cNvSpPr>
            <p:nvPr/>
          </p:nvSpPr>
          <p:spPr bwMode="auto">
            <a:xfrm>
              <a:off x="2206" y="19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4" name="Line 73"/>
            <p:cNvSpPr>
              <a:spLocks noChangeShapeType="1"/>
            </p:cNvSpPr>
            <p:nvPr/>
          </p:nvSpPr>
          <p:spPr bwMode="auto">
            <a:xfrm>
              <a:off x="3268"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5" name="Line 74"/>
            <p:cNvSpPr>
              <a:spLocks noChangeShapeType="1"/>
            </p:cNvSpPr>
            <p:nvPr/>
          </p:nvSpPr>
          <p:spPr bwMode="auto">
            <a:xfrm>
              <a:off x="3748"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6" name="Line 75"/>
            <p:cNvSpPr>
              <a:spLocks noChangeShapeType="1"/>
            </p:cNvSpPr>
            <p:nvPr/>
          </p:nvSpPr>
          <p:spPr bwMode="auto">
            <a:xfrm>
              <a:off x="306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7" name="Line 76"/>
            <p:cNvSpPr>
              <a:spLocks noChangeShapeType="1"/>
            </p:cNvSpPr>
            <p:nvPr/>
          </p:nvSpPr>
          <p:spPr bwMode="auto">
            <a:xfrm>
              <a:off x="3076"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8" name="Line 77"/>
            <p:cNvSpPr>
              <a:spLocks noChangeShapeType="1"/>
            </p:cNvSpPr>
            <p:nvPr/>
          </p:nvSpPr>
          <p:spPr bwMode="auto">
            <a:xfrm>
              <a:off x="3130"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99" name="Line 78"/>
            <p:cNvSpPr>
              <a:spLocks noChangeShapeType="1"/>
            </p:cNvSpPr>
            <p:nvPr/>
          </p:nvSpPr>
          <p:spPr bwMode="auto">
            <a:xfrm>
              <a:off x="3142"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0" name="Line 79"/>
            <p:cNvSpPr>
              <a:spLocks noChangeShapeType="1"/>
            </p:cNvSpPr>
            <p:nvPr/>
          </p:nvSpPr>
          <p:spPr bwMode="auto">
            <a:xfrm>
              <a:off x="360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1" name="Line 80"/>
            <p:cNvSpPr>
              <a:spLocks noChangeShapeType="1"/>
            </p:cNvSpPr>
            <p:nvPr/>
          </p:nvSpPr>
          <p:spPr bwMode="auto">
            <a:xfrm>
              <a:off x="360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2" name="Line 81"/>
            <p:cNvSpPr>
              <a:spLocks noChangeShapeType="1"/>
            </p:cNvSpPr>
            <p:nvPr/>
          </p:nvSpPr>
          <p:spPr bwMode="auto">
            <a:xfrm>
              <a:off x="3178"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3" name="Line 82"/>
            <p:cNvSpPr>
              <a:spLocks noChangeShapeType="1"/>
            </p:cNvSpPr>
            <p:nvPr/>
          </p:nvSpPr>
          <p:spPr bwMode="auto">
            <a:xfrm>
              <a:off x="3322"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4" name="Line 83"/>
            <p:cNvSpPr>
              <a:spLocks noChangeShapeType="1"/>
            </p:cNvSpPr>
            <p:nvPr/>
          </p:nvSpPr>
          <p:spPr bwMode="auto">
            <a:xfrm>
              <a:off x="3334"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5" name="Line 84"/>
            <p:cNvSpPr>
              <a:spLocks noChangeShapeType="1"/>
            </p:cNvSpPr>
            <p:nvPr/>
          </p:nvSpPr>
          <p:spPr bwMode="auto">
            <a:xfrm>
              <a:off x="357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6" name="Line 85"/>
            <p:cNvSpPr>
              <a:spLocks noChangeShapeType="1"/>
            </p:cNvSpPr>
            <p:nvPr/>
          </p:nvSpPr>
          <p:spPr bwMode="auto">
            <a:xfrm>
              <a:off x="3586"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7" name="Line 86"/>
            <p:cNvSpPr>
              <a:spLocks noChangeShapeType="1"/>
            </p:cNvSpPr>
            <p:nvPr/>
          </p:nvSpPr>
          <p:spPr bwMode="auto">
            <a:xfrm>
              <a:off x="308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8" name="Line 87"/>
            <p:cNvSpPr>
              <a:spLocks noChangeShapeType="1"/>
            </p:cNvSpPr>
            <p:nvPr/>
          </p:nvSpPr>
          <p:spPr bwMode="auto">
            <a:xfrm>
              <a:off x="3100"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09" name="Line 88"/>
            <p:cNvSpPr>
              <a:spLocks noChangeShapeType="1"/>
            </p:cNvSpPr>
            <p:nvPr/>
          </p:nvSpPr>
          <p:spPr bwMode="auto">
            <a:xfrm>
              <a:off x="311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0" name="Line 89"/>
            <p:cNvSpPr>
              <a:spLocks noChangeShapeType="1"/>
            </p:cNvSpPr>
            <p:nvPr/>
          </p:nvSpPr>
          <p:spPr bwMode="auto">
            <a:xfrm>
              <a:off x="312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1" name="Line 90"/>
            <p:cNvSpPr>
              <a:spLocks noChangeShapeType="1"/>
            </p:cNvSpPr>
            <p:nvPr/>
          </p:nvSpPr>
          <p:spPr bwMode="auto">
            <a:xfrm>
              <a:off x="3190"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2" name="Line 91"/>
            <p:cNvSpPr>
              <a:spLocks noChangeShapeType="1"/>
            </p:cNvSpPr>
            <p:nvPr/>
          </p:nvSpPr>
          <p:spPr bwMode="auto">
            <a:xfrm>
              <a:off x="3202"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3" name="Line 92"/>
            <p:cNvSpPr>
              <a:spLocks noChangeShapeType="1"/>
            </p:cNvSpPr>
            <p:nvPr/>
          </p:nvSpPr>
          <p:spPr bwMode="auto">
            <a:xfrm>
              <a:off x="3214"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4" name="Line 93"/>
            <p:cNvSpPr>
              <a:spLocks noChangeShapeType="1"/>
            </p:cNvSpPr>
            <p:nvPr/>
          </p:nvSpPr>
          <p:spPr bwMode="auto">
            <a:xfrm>
              <a:off x="3226"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5" name="Line 94"/>
            <p:cNvSpPr>
              <a:spLocks noChangeShapeType="1"/>
            </p:cNvSpPr>
            <p:nvPr/>
          </p:nvSpPr>
          <p:spPr bwMode="auto">
            <a:xfrm>
              <a:off x="342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6" name="Line 95"/>
            <p:cNvSpPr>
              <a:spLocks noChangeShapeType="1"/>
            </p:cNvSpPr>
            <p:nvPr/>
          </p:nvSpPr>
          <p:spPr bwMode="auto">
            <a:xfrm>
              <a:off x="343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7" name="Line 96"/>
            <p:cNvSpPr>
              <a:spLocks noChangeShapeType="1"/>
            </p:cNvSpPr>
            <p:nvPr/>
          </p:nvSpPr>
          <p:spPr bwMode="auto">
            <a:xfrm>
              <a:off x="345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8" name="Line 97"/>
            <p:cNvSpPr>
              <a:spLocks noChangeShapeType="1"/>
            </p:cNvSpPr>
            <p:nvPr/>
          </p:nvSpPr>
          <p:spPr bwMode="auto">
            <a:xfrm>
              <a:off x="346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19" name="Line 98"/>
            <p:cNvSpPr>
              <a:spLocks noChangeShapeType="1"/>
            </p:cNvSpPr>
            <p:nvPr/>
          </p:nvSpPr>
          <p:spPr bwMode="auto">
            <a:xfrm>
              <a:off x="2248" y="194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0" name="Line 99"/>
            <p:cNvSpPr>
              <a:spLocks noChangeShapeType="1"/>
            </p:cNvSpPr>
            <p:nvPr/>
          </p:nvSpPr>
          <p:spPr bwMode="auto">
            <a:xfrm>
              <a:off x="3394" y="224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1" name="Line 100"/>
            <p:cNvSpPr>
              <a:spLocks noChangeShapeType="1"/>
            </p:cNvSpPr>
            <p:nvPr/>
          </p:nvSpPr>
          <p:spPr bwMode="auto">
            <a:xfrm>
              <a:off x="3358" y="225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2" name="Line 101"/>
            <p:cNvSpPr>
              <a:spLocks noChangeShapeType="1"/>
            </p:cNvSpPr>
            <p:nvPr/>
          </p:nvSpPr>
          <p:spPr bwMode="auto">
            <a:xfrm>
              <a:off x="331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3" name="Line 102"/>
            <p:cNvSpPr>
              <a:spLocks noChangeShapeType="1"/>
            </p:cNvSpPr>
            <p:nvPr/>
          </p:nvSpPr>
          <p:spPr bwMode="auto">
            <a:xfrm>
              <a:off x="366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4" name="Line 103"/>
            <p:cNvSpPr>
              <a:spLocks noChangeShapeType="1"/>
            </p:cNvSpPr>
            <p:nvPr/>
          </p:nvSpPr>
          <p:spPr bwMode="auto">
            <a:xfrm>
              <a:off x="3532" y="235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5" name="Line 104"/>
            <p:cNvSpPr>
              <a:spLocks noChangeShapeType="1"/>
            </p:cNvSpPr>
            <p:nvPr/>
          </p:nvSpPr>
          <p:spPr bwMode="auto">
            <a:xfrm>
              <a:off x="325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6" name="Line 105"/>
            <p:cNvSpPr>
              <a:spLocks noChangeShapeType="1"/>
            </p:cNvSpPr>
            <p:nvPr/>
          </p:nvSpPr>
          <p:spPr bwMode="auto">
            <a:xfrm>
              <a:off x="3772"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7" name="Line 106"/>
            <p:cNvSpPr>
              <a:spLocks noChangeShapeType="1"/>
            </p:cNvSpPr>
            <p:nvPr/>
          </p:nvSpPr>
          <p:spPr bwMode="auto">
            <a:xfrm>
              <a:off x="3514" y="232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8" name="Line 107"/>
            <p:cNvSpPr>
              <a:spLocks noChangeShapeType="1"/>
            </p:cNvSpPr>
            <p:nvPr/>
          </p:nvSpPr>
          <p:spPr bwMode="auto">
            <a:xfrm>
              <a:off x="3166"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29" name="Line 108"/>
            <p:cNvSpPr>
              <a:spLocks noChangeShapeType="1"/>
            </p:cNvSpPr>
            <p:nvPr/>
          </p:nvSpPr>
          <p:spPr bwMode="auto">
            <a:xfrm>
              <a:off x="3286"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0" name="Line 109"/>
            <p:cNvSpPr>
              <a:spLocks noChangeShapeType="1"/>
            </p:cNvSpPr>
            <p:nvPr/>
          </p:nvSpPr>
          <p:spPr bwMode="auto">
            <a:xfrm>
              <a:off x="2338" y="198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1" name="Line 110"/>
            <p:cNvSpPr>
              <a:spLocks noChangeShapeType="1"/>
            </p:cNvSpPr>
            <p:nvPr/>
          </p:nvSpPr>
          <p:spPr bwMode="auto">
            <a:xfrm>
              <a:off x="372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2" name="Line 111"/>
            <p:cNvSpPr>
              <a:spLocks noChangeShapeType="1"/>
            </p:cNvSpPr>
            <p:nvPr/>
          </p:nvSpPr>
          <p:spPr bwMode="auto">
            <a:xfrm>
              <a:off x="3670"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33" name="Freeform 112"/>
            <p:cNvSpPr>
              <a:spLocks/>
            </p:cNvSpPr>
            <p:nvPr/>
          </p:nvSpPr>
          <p:spPr bwMode="auto">
            <a:xfrm>
              <a:off x="1978" y="1914"/>
              <a:ext cx="1800" cy="486"/>
            </a:xfrm>
            <a:custGeom>
              <a:avLst/>
              <a:gdLst>
                <a:gd name="T0" fmla="*/ 259 w 300"/>
                <a:gd name="T1" fmla="*/ 81 h 81"/>
                <a:gd name="T2" fmla="*/ 257 w 300"/>
                <a:gd name="T3" fmla="*/ 78 h 81"/>
                <a:gd name="T4" fmla="*/ 252 w 300"/>
                <a:gd name="T5" fmla="*/ 74 h 81"/>
                <a:gd name="T6" fmla="*/ 249 w 300"/>
                <a:gd name="T7" fmla="*/ 71 h 81"/>
                <a:gd name="T8" fmla="*/ 240 w 300"/>
                <a:gd name="T9" fmla="*/ 67 h 81"/>
                <a:gd name="T10" fmla="*/ 229 w 300"/>
                <a:gd name="T11" fmla="*/ 61 h 81"/>
                <a:gd name="T12" fmla="*/ 210 w 300"/>
                <a:gd name="T13" fmla="*/ 59 h 81"/>
                <a:gd name="T14" fmla="*/ 200 w 300"/>
                <a:gd name="T15" fmla="*/ 56 h 81"/>
                <a:gd name="T16" fmla="*/ 196 w 300"/>
                <a:gd name="T17" fmla="*/ 53 h 81"/>
                <a:gd name="T18" fmla="*/ 174 w 300"/>
                <a:gd name="T19" fmla="*/ 50 h 81"/>
                <a:gd name="T20" fmla="*/ 167 w 300"/>
                <a:gd name="T21" fmla="*/ 46 h 81"/>
                <a:gd name="T22" fmla="*/ 163 w 300"/>
                <a:gd name="T23" fmla="*/ 44 h 81"/>
                <a:gd name="T24" fmla="*/ 141 w 300"/>
                <a:gd name="T25" fmla="*/ 42 h 81"/>
                <a:gd name="T26" fmla="*/ 134 w 300"/>
                <a:gd name="T27" fmla="*/ 41 h 81"/>
                <a:gd name="T28" fmla="*/ 129 w 300"/>
                <a:gd name="T29" fmla="*/ 38 h 81"/>
                <a:gd name="T30" fmla="*/ 123 w 300"/>
                <a:gd name="T31" fmla="*/ 36 h 81"/>
                <a:gd name="T32" fmla="*/ 116 w 300"/>
                <a:gd name="T33" fmla="*/ 34 h 81"/>
                <a:gd name="T34" fmla="*/ 109 w 300"/>
                <a:gd name="T35" fmla="*/ 31 h 81"/>
                <a:gd name="T36" fmla="*/ 100 w 300"/>
                <a:gd name="T37" fmla="*/ 29 h 81"/>
                <a:gd name="T38" fmla="*/ 89 w 300"/>
                <a:gd name="T39" fmla="*/ 28 h 81"/>
                <a:gd name="T40" fmla="*/ 78 w 300"/>
                <a:gd name="T41" fmla="*/ 26 h 81"/>
                <a:gd name="T42" fmla="*/ 73 w 300"/>
                <a:gd name="T43" fmla="*/ 24 h 81"/>
                <a:gd name="T44" fmla="*/ 70 w 300"/>
                <a:gd name="T45" fmla="*/ 23 h 81"/>
                <a:gd name="T46" fmla="*/ 68 w 300"/>
                <a:gd name="T47" fmla="*/ 21 h 81"/>
                <a:gd name="T48" fmla="*/ 63 w 300"/>
                <a:gd name="T49" fmla="*/ 19 h 81"/>
                <a:gd name="T50" fmla="*/ 56 w 300"/>
                <a:gd name="T51" fmla="*/ 17 h 81"/>
                <a:gd name="T52" fmla="*/ 51 w 300"/>
                <a:gd name="T53" fmla="*/ 16 h 81"/>
                <a:gd name="T54" fmla="*/ 46 w 300"/>
                <a:gd name="T55" fmla="*/ 14 h 81"/>
                <a:gd name="T56" fmla="*/ 44 w 300"/>
                <a:gd name="T57" fmla="*/ 12 h 81"/>
                <a:gd name="T58" fmla="*/ 34 w 300"/>
                <a:gd name="T59" fmla="*/ 9 h 81"/>
                <a:gd name="T60" fmla="*/ 32 w 300"/>
                <a:gd name="T61" fmla="*/ 7 h 81"/>
                <a:gd name="T62" fmla="*/ 26 w 300"/>
                <a:gd name="T63" fmla="*/ 5 h 81"/>
                <a:gd name="T64" fmla="*/ 16 w 300"/>
                <a:gd name="T65" fmla="*/ 2 h 81"/>
                <a:gd name="T66" fmla="*/ 0 w 300"/>
                <a:gd name="T6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81">
                  <a:moveTo>
                    <a:pt x="300" y="81"/>
                  </a:moveTo>
                  <a:lnTo>
                    <a:pt x="259" y="81"/>
                  </a:lnTo>
                  <a:lnTo>
                    <a:pt x="259" y="78"/>
                  </a:lnTo>
                  <a:lnTo>
                    <a:pt x="257" y="78"/>
                  </a:lnTo>
                  <a:lnTo>
                    <a:pt x="257" y="74"/>
                  </a:lnTo>
                  <a:lnTo>
                    <a:pt x="252" y="74"/>
                  </a:lnTo>
                  <a:lnTo>
                    <a:pt x="252" y="71"/>
                  </a:lnTo>
                  <a:lnTo>
                    <a:pt x="249" y="71"/>
                  </a:lnTo>
                  <a:lnTo>
                    <a:pt x="249" y="67"/>
                  </a:lnTo>
                  <a:lnTo>
                    <a:pt x="240" y="67"/>
                  </a:lnTo>
                  <a:lnTo>
                    <a:pt x="240" y="61"/>
                  </a:lnTo>
                  <a:lnTo>
                    <a:pt x="229" y="61"/>
                  </a:lnTo>
                  <a:lnTo>
                    <a:pt x="229" y="59"/>
                  </a:lnTo>
                  <a:lnTo>
                    <a:pt x="210" y="59"/>
                  </a:lnTo>
                  <a:lnTo>
                    <a:pt x="210" y="56"/>
                  </a:lnTo>
                  <a:lnTo>
                    <a:pt x="200" y="56"/>
                  </a:lnTo>
                  <a:lnTo>
                    <a:pt x="200" y="53"/>
                  </a:lnTo>
                  <a:lnTo>
                    <a:pt x="196" y="53"/>
                  </a:lnTo>
                  <a:lnTo>
                    <a:pt x="196" y="50"/>
                  </a:lnTo>
                  <a:lnTo>
                    <a:pt x="174" y="50"/>
                  </a:lnTo>
                  <a:lnTo>
                    <a:pt x="174" y="46"/>
                  </a:lnTo>
                  <a:lnTo>
                    <a:pt x="167" y="46"/>
                  </a:lnTo>
                  <a:lnTo>
                    <a:pt x="167" y="44"/>
                  </a:lnTo>
                  <a:lnTo>
                    <a:pt x="163" y="44"/>
                  </a:lnTo>
                  <a:lnTo>
                    <a:pt x="163" y="42"/>
                  </a:lnTo>
                  <a:lnTo>
                    <a:pt x="141" y="42"/>
                  </a:lnTo>
                  <a:lnTo>
                    <a:pt x="141" y="41"/>
                  </a:lnTo>
                  <a:lnTo>
                    <a:pt x="134" y="41"/>
                  </a:lnTo>
                  <a:lnTo>
                    <a:pt x="134" y="38"/>
                  </a:lnTo>
                  <a:lnTo>
                    <a:pt x="129" y="38"/>
                  </a:lnTo>
                  <a:lnTo>
                    <a:pt x="129" y="36"/>
                  </a:lnTo>
                  <a:lnTo>
                    <a:pt x="123" y="36"/>
                  </a:lnTo>
                  <a:lnTo>
                    <a:pt x="123" y="34"/>
                  </a:lnTo>
                  <a:lnTo>
                    <a:pt x="116" y="34"/>
                  </a:lnTo>
                  <a:lnTo>
                    <a:pt x="116" y="31"/>
                  </a:lnTo>
                  <a:lnTo>
                    <a:pt x="109" y="31"/>
                  </a:lnTo>
                  <a:lnTo>
                    <a:pt x="109" y="29"/>
                  </a:lnTo>
                  <a:lnTo>
                    <a:pt x="100" y="29"/>
                  </a:lnTo>
                  <a:lnTo>
                    <a:pt x="100" y="28"/>
                  </a:lnTo>
                  <a:lnTo>
                    <a:pt x="89" y="28"/>
                  </a:lnTo>
                  <a:lnTo>
                    <a:pt x="89" y="26"/>
                  </a:lnTo>
                  <a:lnTo>
                    <a:pt x="78" y="26"/>
                  </a:lnTo>
                  <a:lnTo>
                    <a:pt x="78" y="24"/>
                  </a:lnTo>
                  <a:lnTo>
                    <a:pt x="73" y="24"/>
                  </a:lnTo>
                  <a:lnTo>
                    <a:pt x="73" y="23"/>
                  </a:lnTo>
                  <a:lnTo>
                    <a:pt x="70" y="23"/>
                  </a:lnTo>
                  <a:lnTo>
                    <a:pt x="70" y="21"/>
                  </a:lnTo>
                  <a:lnTo>
                    <a:pt x="68" y="21"/>
                  </a:lnTo>
                  <a:lnTo>
                    <a:pt x="68" y="19"/>
                  </a:lnTo>
                  <a:lnTo>
                    <a:pt x="63" y="19"/>
                  </a:lnTo>
                  <a:lnTo>
                    <a:pt x="63" y="17"/>
                  </a:lnTo>
                  <a:lnTo>
                    <a:pt x="56" y="17"/>
                  </a:lnTo>
                  <a:lnTo>
                    <a:pt x="56" y="16"/>
                  </a:lnTo>
                  <a:lnTo>
                    <a:pt x="51" y="16"/>
                  </a:lnTo>
                  <a:lnTo>
                    <a:pt x="51" y="14"/>
                  </a:lnTo>
                  <a:lnTo>
                    <a:pt x="46" y="14"/>
                  </a:lnTo>
                  <a:lnTo>
                    <a:pt x="46" y="12"/>
                  </a:lnTo>
                  <a:lnTo>
                    <a:pt x="44" y="12"/>
                  </a:lnTo>
                  <a:lnTo>
                    <a:pt x="44" y="9"/>
                  </a:lnTo>
                  <a:lnTo>
                    <a:pt x="34" y="9"/>
                  </a:lnTo>
                  <a:lnTo>
                    <a:pt x="34" y="7"/>
                  </a:lnTo>
                  <a:lnTo>
                    <a:pt x="32" y="7"/>
                  </a:lnTo>
                  <a:lnTo>
                    <a:pt x="32" y="5"/>
                  </a:lnTo>
                  <a:lnTo>
                    <a:pt x="26" y="5"/>
                  </a:lnTo>
                  <a:lnTo>
                    <a:pt x="26" y="2"/>
                  </a:lnTo>
                  <a:lnTo>
                    <a:pt x="16" y="2"/>
                  </a:lnTo>
                  <a:lnTo>
                    <a:pt x="16"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aphicFrame>
        <p:nvGraphicFramePr>
          <p:cNvPr id="234" name="Table 233"/>
          <p:cNvGraphicFramePr>
            <a:graphicFrameLocks noGrp="1"/>
          </p:cNvGraphicFramePr>
          <p:nvPr>
            <p:extLst>
              <p:ext uri="{D42A27DB-BD31-4B8C-83A1-F6EECF244321}">
                <p14:modId xmlns:p14="http://schemas.microsoft.com/office/powerpoint/2010/main" val="1826639941"/>
              </p:ext>
            </p:extLst>
          </p:nvPr>
        </p:nvGraphicFramePr>
        <p:xfrm>
          <a:off x="2533492" y="3865361"/>
          <a:ext cx="4391879" cy="822960"/>
        </p:xfrm>
        <a:graphic>
          <a:graphicData uri="http://schemas.openxmlformats.org/drawingml/2006/table">
            <a:tbl>
              <a:tblPr firstRow="1" bandRow="1">
                <a:tableStyleId>{5C22544A-7EE6-4342-B048-85BDC9FD1C3A}</a:tableStyleId>
              </a:tblPr>
              <a:tblGrid>
                <a:gridCol w="1285311">
                  <a:extLst>
                    <a:ext uri="{9D8B030D-6E8A-4147-A177-3AD203B41FA5}">
                      <a16:colId xmlns:a16="http://schemas.microsoft.com/office/drawing/2014/main" val="20000"/>
                    </a:ext>
                  </a:extLst>
                </a:gridCol>
                <a:gridCol w="1597669">
                  <a:extLst>
                    <a:ext uri="{9D8B030D-6E8A-4147-A177-3AD203B41FA5}">
                      <a16:colId xmlns:a16="http://schemas.microsoft.com/office/drawing/2014/main" val="20001"/>
                    </a:ext>
                  </a:extLst>
                </a:gridCol>
                <a:gridCol w="1508899">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SG </a:t>
                      </a:r>
                      <a:r>
                        <a:rPr lang="en-GB" sz="1200" dirty="0" err="1" smtClean="0">
                          <a:solidFill>
                            <a:schemeClr val="tx1"/>
                          </a:solidFill>
                        </a:rPr>
                        <a:t>à</a:t>
                      </a:r>
                      <a:r>
                        <a:rPr lang="en-GB" sz="1200" dirty="0" smtClean="0">
                          <a:solidFill>
                            <a:schemeClr val="tx1"/>
                          </a:solidFill>
                        </a:rPr>
                        <a:t> 3 </a:t>
                      </a:r>
                      <a:r>
                        <a:rPr lang="en-GB" sz="1200" dirty="0" err="1" smtClean="0">
                          <a:solidFill>
                            <a:schemeClr val="tx1"/>
                          </a:solidFill>
                        </a:rPr>
                        <a:t>ans</a:t>
                      </a:r>
                      <a:r>
                        <a:rPr lang="en-GB" sz="1200" dirty="0" smtClean="0">
                          <a:solidFill>
                            <a:schemeClr val="tx1"/>
                          </a:solidFill>
                        </a:rPr>
                        <a:t>,</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SG </a:t>
                      </a:r>
                      <a:r>
                        <a:rPr lang="en-GB" sz="1200" dirty="0" err="1" smtClean="0">
                          <a:solidFill>
                            <a:schemeClr val="tx1"/>
                          </a:solidFill>
                        </a:rPr>
                        <a:t>à</a:t>
                      </a:r>
                      <a:r>
                        <a:rPr lang="en-GB" sz="1200" dirty="0" smtClean="0">
                          <a:solidFill>
                            <a:schemeClr val="tx1"/>
                          </a:solidFill>
                        </a:rPr>
                        <a:t> 5 </a:t>
                      </a:r>
                      <a:r>
                        <a:rPr lang="en-GB" sz="1200" dirty="0" err="1" smtClean="0">
                          <a:solidFill>
                            <a:schemeClr val="tx1"/>
                          </a:solidFill>
                        </a:rPr>
                        <a:t>ans</a:t>
                      </a:r>
                      <a:r>
                        <a:rPr lang="en-GB" sz="1200" dirty="0" smtClean="0">
                          <a:solidFill>
                            <a:schemeClr val="tx1"/>
                          </a:solidFill>
                        </a:rPr>
                        <a:t>, %</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LPPE</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75,0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62,5</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dirty="0" smtClean="0">
                          <a:solidFill>
                            <a:schemeClr val="tx1"/>
                          </a:solidFill>
                        </a:rPr>
                        <a:t>Non LPPE</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73,7</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57,1</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130466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13545</TotalTime>
  <Words>10962</Words>
  <Application>Microsoft Office PowerPoint</Application>
  <PresentationFormat>On-screen Show (4:3)</PresentationFormat>
  <Paragraphs>3131</Paragraphs>
  <Slides>80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80</vt:i4>
      </vt:variant>
    </vt:vector>
  </HeadingPairs>
  <TitlesOfParts>
    <vt:vector size="87" baseType="lpstr">
      <vt:lpstr>SimSun</vt:lpstr>
      <vt:lpstr>SimSun</vt:lpstr>
      <vt:lpstr>Arial</vt:lpstr>
      <vt:lpstr>Calibri</vt:lpstr>
      <vt:lpstr>Wingdings</vt:lpstr>
      <vt:lpstr>Default Design</vt:lpstr>
      <vt:lpstr>1_Default Design</vt:lpstr>
      <vt:lpstr>DIAPORAMA GI 2018 Abstracts sélectionnés de:</vt:lpstr>
      <vt:lpstr>Lettre de l’ESDO</vt:lpstr>
      <vt:lpstr>Diaporama ESDO oncologie médicale Contributeurs 2018</vt:lpstr>
      <vt:lpstr>Glossary</vt:lpstr>
      <vt:lpstr>Sommaire</vt:lpstr>
      <vt:lpstr>Cancers DE L’ŒSOPHAGE ET DE L’ESTOMAC</vt:lpstr>
      <vt:lpstr>1: Résultats à long terme d’un essai randomisé de phase III explorant l’effet d’un lavage péritonéal peropératoire extensif en association au traitement standard dans le cancer de l’estomac résécable ≥ T3: CCOG 1102  – Morimoto D, et al</vt:lpstr>
      <vt:lpstr>1: Résultats à long terme d’un essai randomisé de phase III explorant l’effet d’un lavage péritonéal peropératoire extensif en association au traitement standard dans le cancer de l’estomac résécable ≥ T3: CCOG 1102  – Morimoto D, et al</vt:lpstr>
      <vt:lpstr>1: Résultats à long terme d’un essai randomisé de phase III explorant l’effet d’un lavage péritonéal peropératoire extensif en association au traitement standard dans le cancer de l’estomac résécable ≥ T3: CCOG 1102  – Morimoto D, et al</vt:lpstr>
      <vt:lpstr>1: Résultats à long terme d’un essai randomisé de phase III explorant l’effet d’un lavage péritonéal peropératoire extensif en association au traitement standard dans le cancer de l’estomac résécable ≥ T3: CCOG 1102  – Morimoto D, et al</vt:lpstr>
      <vt:lpstr>1: Résultats à long terme d’un essai randomisé de phase III explorant l’effet d’un lavage péritonéal peropératoire extensif en association au traitement standard dans le cancer de l’estomac résécable ≥ T3: CCOG 1102  – Morimoto D, et al</vt:lpstr>
      <vt:lpstr>6: Oesophagectomie par voie minimalement invasive par thoracoscopie et laparoscopie assistée par robot versus oesophagectomie transthoracique ouverte pour cancer de l’œsophage résécable: un essai randomisé contrôlé – van der Sluis PC, et al</vt:lpstr>
      <vt:lpstr>6: Oesophagectomie par voie minimalement invasive par thoracoscopie et laparoscopie assistée par robot versus oesophagectomie transthoracique ouverte pour cancer de l’œsophage résécable: un essai randomisé contrôlé – van der Sluis PC, et al</vt:lpstr>
      <vt:lpstr>6: Oesophagectomie par voie minimalement invasive par thoracoscopie et laparoscopie assistée par robot versus oesophagectomie transthoracique ouverte pour cancer de l’œsophage résécable: un essai randomisé contrôlé – van der Sluis PC, et al</vt:lpstr>
      <vt:lpstr>6: Oesophagectomie par voie minimalement invasive par thoracoscopie et laparoscopie assistée par robot versus oesophagectomie transthoracique ouverte pour cancer de l’œsophage résécable: un essai randomisé contrôlé – van der Sluis PC, et al</vt:lpstr>
      <vt:lpstr>6: Oesophagectomie par voie minimalement invasive par thoracoscopie et laparoscopie assistée par robot versus oesophagectomie transthoracique ouverte pour cancer de l’œsophage résécable: un essai randomisé contrôlé – van der Sluis PC, et al</vt:lpstr>
      <vt:lpstr>8: CYTO-CHIP: chirurgie cytoréductive versus chirurgie cytoréductive et chimiothérapie hyperthermique intrapéritonéale (CHIP) dans le cancer de l’estomac avec métastases péritonéales: une analyse par score de propension de BIG RENAPE et FREGAT – Bonnot P-E, et al</vt:lpstr>
      <vt:lpstr>8: CYTO-CHIP: chirurgie cytoréductive versus chirurgie cytoréductive et chimiothérapie hyperthermique intrapéritonéale (CHIP) dans le cancer de l’estomac avec métastases péritonéales: une analyse par score de propension de BIG RENAPE et FREGAT – Bonnot P-E, et al</vt:lpstr>
      <vt:lpstr>8: CYTO-CHIP: chirurgie cytoréductive versus chirurgie cytoréductive et chimiothérapie hyperthermique intrapéritonéale (CHIP) dans le cancer de l’estomac avec métastases péritonéales: une analyse par score de propension de BIG RENAPE et FREGAT – Bonnot P-E, et al</vt:lpstr>
      <vt:lpstr>8: CYTO-CHIP: chirurgie cytoréductive versus chirurgie cytoréductive et chimiothérapie hyperthermique intrapéritonéale (CHIP) dans le cancer de l’estomac avec métastases péritonéales: une analyse par score de propension de BIG RENAPE et FREGAT – Bonnot P-E, et al</vt:lpstr>
      <vt:lpstr>8: CYTO-CHIP: chirurgie cytoréductive versus chirurgie cytoréductive et chimiothérapie hyperthermique intrapéritonéale (CHIP) dans le cancer de l’estomac avec métastases péritonéales: une analyse par score de propension de BIG RENAPE et FREGAT – Bonnot P-E, et al</vt:lpstr>
      <vt:lpstr>9: Associations entre l’expression de PD-1 et PD-L1, le statut du système de réparation des mésappariements (MMR) et le pronostic dans l’adénocarcinome de l’œsophage et de l’estomac chimio-naïf  – Svensson MC, et al</vt:lpstr>
      <vt:lpstr>9: Associations entre l’expression de PD-1 et PD-L1, le statut du système de réparation des mésappariements (MMR) et le pronostic dans l’adénocarcinome de l’œsophage et de l’estomac chimio-naïf  – Svensson MC, et al</vt:lpstr>
      <vt:lpstr>9: Associations entre l’expression de PD-1 et PD-L1, le statut du système de réparation des mésappariements (MMR) et le pronostic dans l’adénocarcinome de l’œsophage et de l’estomac chimio-naïf  – Svensson MC, et al</vt:lpstr>
      <vt:lpstr>9: Associations entre l’expression de PD-1 et PD-L1, le statut du système de réparation des mésappariements (MMR) et le pronostic dans l’adénocarcinome de l’œsophage et de l’estomac chimio-naïf  – Svensson MC, et al</vt:lpstr>
      <vt:lpstr>9: Associations entre l’expression de PD-1 et PD-L1, le statut du système de réparation des mésappariements (MMR) et le pronostic dans l’adénocarcinome de l’œsophage et de l’estomac chimio-naïf  – Svensson MC, et al</vt:lpstr>
      <vt:lpstr>91: Etude prospective multicentrique évaluant S-1 avec lafutidine vs S-1 en chimiothérapie adjuvante dans le cancer de l’estomac au Japon: AEOLUS  – Machida N, et al</vt:lpstr>
      <vt:lpstr>91: Etude prospective multicentrique évaluant S-1 avec lafutidine vs S-1 en chimiothérapie adjuvante dans le cancer de l’estomac au Japon: AEOLUS  – Machida N, et al</vt:lpstr>
      <vt:lpstr>91: Etude prospective multicentrique évaluant S-1 avec lafutidine vs S-1 en chimiothérapie adjuvante dans le cancer de l’estomac au Japon: AEOLUS  – Machida N, et al</vt:lpstr>
      <vt:lpstr>91: Etude prospective multicentrique évaluant S-1 avec lafutidine vs S-1 en chimiothérapie adjuvante dans le cancer de l’estomac au Japon: AEOLUS  – Machida N, et al</vt:lpstr>
      <vt:lpstr>4: Immunothérapie intrapéritonéale par catumaxomab, anticorps bispécifique anti-EpCAM et anti-CD3 chez les patients avec carcinose péritonéale de cancer gastrique: résultats définitifs de l’étude de phase II randomisée AIO – Lordick F, et al</vt:lpstr>
      <vt:lpstr>4: Immunothérapie intrapéritonéale par catumaxomab, anticorps bispécifique anti-EpCAM et anti-CD3 chez les patients avec carcinose péritonéale de cancer gastrique: résultats définitifs de l’étude de phase II randomisée AIO – Lordick F, et al</vt:lpstr>
      <vt:lpstr>4: Immunothérapie intrapéritonéale par catumaxomab, anticorps bispécifique anti-EpCAM et anti-CD3 chez les patients avec carcinose péritonéale de cancer gastrique: résultats définitifs de l’étude de phase II randomisée AIO – Lordick F, et al</vt:lpstr>
      <vt:lpstr>4: Immunothérapie intrapéritonéale par catumaxomab, anticorps bispécifique anti-EpCAM et anti-CD3 chez les patients avec carcinose péritonéale de cancer gastrique: résultats définitifs de l’étude de phase II randomisée AIO – Lordick F, et al</vt:lpstr>
      <vt:lpstr>4: Immunothérapie intrapéritonéale par catumaxomab, anticorps bispécifique anti-EpCAM et anti-CD3 chez les patients avec carcinose péritonéale de cancer gastrique: résultats définitifs de l’étude de phase II randomisée AIO – Lordick F, et al</vt:lpstr>
      <vt:lpstr>5: RAINFALL: étude randomisée de phase III en double aveugle, contrôlée vs placebo évaluant le cisplatine plus capécitabine ou 5FU avec ou sans ramucirumab en traitement de 1e ligne chez les patients avec adénocarcinome de l’estomac ou de la jonction gastro-oesophagienne métastatique – Fuchs CS, et al</vt:lpstr>
      <vt:lpstr>5: RAINFALL: étude randomisée de phase III en double aveugle, contrôlée vs placebo évaluant le cisplatine plus capécitabine ou 5FU avec ou sans ramucirumab en traitement de 1e ligne chez les patients avec adénocarcinome de l’estomac ou de la jonction gastro-oesophagienne métastatique – Fuchs CS, et al</vt:lpstr>
      <vt:lpstr>5: RAINFALL: étude randomisée de phase III en double aveugle, contrôlée vs placebo évaluant le cisplatine plus capécitabine ou 5FU avec ou sans ramucirumab en traitement de 1e ligne chez les patients avec adénocarcinome de l’estomac ou de la jonction gastro-oesophagienne métastatique – Fuchs CS, et al</vt:lpstr>
      <vt:lpstr>5: RAINFALL: étude randomisée de phase III en double aveugle, contrôlée vs placebo évaluant le cisplatine plus capécitabine ou 5FU avec ou sans ramucirumab en traitement de 1e ligne chez les patients avec adénocarcinome de l’estomac ou de la jonction gastro-oesophagienne métastatique – Fuchs CS, et al</vt:lpstr>
      <vt:lpstr>5: RAINFALL: étude randomisée de phase III en double aveugle, contrôlée vs placebo évaluant le cisplatine plus capécitabine ou 5FU avec ou sans ramucirumab en traitement de 1e ligne chez les patients avec adénocarcinome de l’estomac ou de la jonction gastro-oesophagienne métastatique – Fuchs CS, et al</vt:lpstr>
      <vt:lpstr>Cancers DU pancRÉas, DE L’INTESTIN GRÊLE ET DES VOIES BILIAIRES</vt:lpstr>
      <vt:lpstr>Cancer DU PANCRÉAS</vt:lpstr>
      <vt:lpstr>208: Etude randomisée de phase IB/II évaluant mFOLFIRINOX (mFFOX) + hyaluronidase recombinante humaine pegylée (PEGPH20) versus mFFOX seul chez les patients avec adénocarcinome du pancréas métastatique et bon statut de performance: SWOG S1313 (NCT #01959139) – Ramanathan R, et al</vt:lpstr>
      <vt:lpstr>208: Etude randomisée de phase IB/II évaluant mFOLFIRINOX (mFFOX) + hyaluronidase recombinante humaine pegylée (PEGPH20) versus mFFOX seul chez les patients avec adénocarcinome du pancréas métastatique et bon statut de performance: SWOG S1313 (NCT #01959139) – Ramanathan R, et al</vt:lpstr>
      <vt:lpstr>208: Etude randomisée de phase IB/II évaluant mFOLFIRINOX (mFFOX) + hyaluronidase recombinante humaine pegylée (PEGPH20) versus mFFOX seul chez les patients avec adénocarcinome du pancréas métastatique et bon statut de performance: SWOG S1313 (NCT #01959139) – Ramanathan R, et al</vt:lpstr>
      <vt:lpstr>208: Etude randomisée de phase IB/II évaluant mFOLFIRINOX (mFFOX) + hyaluronidase recombinante humaine pegylée (PEGPH20) versus mFFOX seul chez les patients avec adénocarcinome du pancréas métastatique et bon statut de performance: SWOG S1313 (NCT #01959139) – Ramanathan R, et al</vt:lpstr>
      <vt:lpstr>208: Etude randomisée de phase IB/II évaluant mFOLFIRINOX (mFFOX) + hyaluronidase recombinante humaine pegylée (PEGPH20) versus mFFOX seul chez les patients avec adénocarcinome du pancréas métastatique et bon statut de performance: SWOG S1313 (NCT #01959139) – Ramanathan R, et al</vt:lpstr>
      <vt:lpstr>carcinomE HÉPATOCELLULAIRE</vt:lpstr>
      <vt:lpstr>207: Cabozantinib versus placebo chez les patients avec carcinome hépatocellulaire avancé ayant reçu du sorafénib: résultats de l’étude randomisée de phase 3 CELESTIAL – Abou-Alfa G, et al</vt:lpstr>
      <vt:lpstr>207: Cabozantinib versus placebo chez les patients avec carcinome hépatocellulaire avancé ayant reçu du sorafénib: résultats de l’étude randomisée de phase 3 CELESTIAL – Abou-Alfa G, et al</vt:lpstr>
      <vt:lpstr>207: Cabozantinib versus placebo chez les patients avec carcinome hépatocellulaire avancé ayant reçu du sorafénib: résultats de l’étude randomisée de phase 3 CELESTIAL – Abou-Alfa G, et al</vt:lpstr>
      <vt:lpstr>207: Cabozantinib versus placebo chez les patients avec carcinome hépatocellulaire avancé ayant reçu du sorafénib: résultats de l’étude randomisée de phase 3 CELESTIAL – Abou-Alfa G, et al</vt:lpstr>
      <vt:lpstr>207: Cabozantinib versus placebo chez les patients avec carcinome hépatocellulaire avancé ayant reçu du sorafénib: résultats de l’étude randomisée de phase 3 CELESTIAL – Abou-Alfa G, et al</vt:lpstr>
      <vt:lpstr>caNCER DES VOIES BILIAIRES</vt:lpstr>
      <vt:lpstr>205: Etude randomisée de phase III évaluant gemcitabine plus S-1 versus gemcitabine plus cisplatine dans le cancer des voies biliaires avancé: une étude du Japan Clinical Oncology Group (JCOG1113, FUGA-BT)  – Morizane C, et al</vt:lpstr>
      <vt:lpstr>205: Etude randomisée de phase III évaluant gemcitabine plus S-1 versus gemcitabine plus cisplatine dans le cancer des voies biliaires avancé: une étude du Japan Clinical Oncology Group (JCOG1113, FUGA-BT)  – Morizane C, et al</vt:lpstr>
      <vt:lpstr>205: Etude randomisée de phase III évaluant gemcitabine plus S-1 versus gemcitabine plus cisplatine dans le cancer des voies biliaires avancé: une étude du Japan Clinical Oncology Group (JCOG1113, FUGA-BT)  – Morizane C, et al</vt:lpstr>
      <vt:lpstr>205: Etude randomisée de phase III évaluant gemcitabine plus S-1 versus gemcitabine plus cisplatine dans le cancer des voies biliaires avancé: une étude du Japan Clinical Oncology Group (JCOG1113, FUGA-BT)  – Morizane C, et al</vt:lpstr>
      <vt:lpstr>205: Etude randomisée de phase III évaluant gemcitabine plus S-1 versus gemcitabine plus cisplatine dans le cancer des voies biliaires avancé: une étude du Japan Clinical Oncology Group (JCOG1113, FUGA-BT)  – Morizane C, et al</vt:lpstr>
      <vt:lpstr>Cancers DU colon, DU rectum ET DE L‘anus</vt:lpstr>
      <vt:lpstr>558: SCOT: latéralisation de la tumeur et influence de la durée de la chimiothérapie sur la survie sans maladie – Saunders M, et al</vt:lpstr>
      <vt:lpstr>558: SCOT: latéralisation de la tumeur et influence de la durée de la chimiothérapie sur la survie sans maladie – Saunders M, et al</vt:lpstr>
      <vt:lpstr>558: SCOT: latéralisation de la tumeur et influence de la durée de la chimiothérapie sur la survie sans maladie – Saunders M, et al</vt:lpstr>
      <vt:lpstr>558: SCOT: latéralisation de la tumeur et influence de la durée de la chimiothérapie sur la survie sans maladie – Saunders M, et al</vt:lpstr>
      <vt:lpstr>558: SCOT: latéralisation de la tumeur et influence de la durée de la chimiothérapie sur la survie sans maladie – Saunders M, et al </vt:lpstr>
      <vt:lpstr>553: Association de nivolumab + ipilimumab chez les patients avec cancer colorectal métastatique et déficit du système de réparation des mésappariements/instabilité microsatellitaire élevée (dMMR/MSI-H): premiers résultats de la cohorte entière de CheckMate-142 – André T, et al</vt:lpstr>
      <vt:lpstr>553: Association de nivolumab + ipilimumab chez les patients avec cancer colorectal métastatique et déficit du système de réparation des mésappariements/instabilité microsatellitaire élevée (dMMR/MSI-H): premiers résultats de la cohorte entière de CheckMate-142 – André T, et al</vt:lpstr>
      <vt:lpstr>553: Association de nivolumab + ipilimumab chez les patients avec cancer colorectal métastatique et déficit du système de réparation des mésappariements/instabilité microsatellitaire élevée (dMMR/MSI-H): premiers résultats de la cohorte entière de CheckMate-142 – André T, et al</vt:lpstr>
      <vt:lpstr>553: Association de nivolumab + ipilimumab chez les patients avec cancer colorectal métastatique et déficit du système de réparation des mésappariements/instabilité microsatellitaire élevée (dMMR/MSI-H): premiers résultats de la cohorte entière de CheckMate-142 – André T, et al</vt:lpstr>
      <vt:lpstr>553: Association de nivolumab + ipilimumab chez les patients avec cancer colorectal métastatique et déficit du système de réparation des mésappariements/instabilité microsatellitaire élevée (dMMR/MSI-H): premiers résultats de la cohorte entière de CheckMate-142 – André T, et al</vt:lpstr>
      <vt:lpstr>560: Etude de phase Ib de tolérance et activité clinique de l’association atézolizumab + cobimetinib chez les patients avec cancer colorectal métastatique – Bendell JC, et al</vt:lpstr>
      <vt:lpstr>560: Etude de phase Ib de tolérance et activité clinique de l’association atézolizumab + cobimetinib chez les patients avec cancer colorectal métastatique – Bendell JC, et al</vt:lpstr>
      <vt:lpstr>560: Etude de phase Ib de tolérance et activité clinique de l’association atézolizumab + cobimetinib chez les patients avec cancer colorectal métastatique – Bendell JC, et al</vt:lpstr>
      <vt:lpstr>560: Etude de phase Ib de tolérance et activité clinique de l’association atézolizumab + cobimetinib chez les patients avec cancer colorectal métastatique – Bendell JC, et al</vt:lpstr>
      <vt:lpstr>560: Etude de phase Ib de tolérance et activité clinique de l’association atézolizumab + cobimetinib chez les patients avec cancer colorectal métastatique – Bendell JC, et al</vt:lpstr>
      <vt:lpstr>552: Age et expression génique tumorale chez les patients avec cancer du colon stade II/III – Hochster HS, et al</vt:lpstr>
      <vt:lpstr>552: Age et expression génique tumorale chez les patients avec cancer du colon stade II/III – Hochster HS, et al</vt:lpstr>
      <vt:lpstr>552: Age et expression génique tumorale chez les patients avec cancer du colon stade II/III – Hochster HS, et al</vt:lpstr>
      <vt:lpstr>552: Age et expression génique tumorale chez les patients avec cancer du colon stade II/III – Hochster HS, et al</vt:lpstr>
      <vt:lpstr>552: Age et expression génique tumorale chez les patients avec cancer du colon stade II/III – Hochster HS,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853</cp:revision>
  <cp:lastPrinted>2018-01-25T09:37:34Z</cp:lastPrinted>
  <dcterms:created xsi:type="dcterms:W3CDTF">2011-02-23T10:20:57Z</dcterms:created>
  <dcterms:modified xsi:type="dcterms:W3CDTF">2018-02-26T17:13:44Z</dcterms:modified>
</cp:coreProperties>
</file>